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sldIdLst>
    <p:sldId id="256" r:id="rId2"/>
    <p:sldId id="305" r:id="rId3"/>
    <p:sldId id="290" r:id="rId4"/>
    <p:sldId id="291" r:id="rId5"/>
    <p:sldId id="322" r:id="rId6"/>
    <p:sldId id="333" r:id="rId7"/>
    <p:sldId id="295" r:id="rId8"/>
    <p:sldId id="334" r:id="rId9"/>
    <p:sldId id="343" r:id="rId10"/>
    <p:sldId id="345" r:id="rId11"/>
    <p:sldId id="344" r:id="rId12"/>
    <p:sldId id="347" r:id="rId13"/>
    <p:sldId id="336" r:id="rId14"/>
    <p:sldId id="307" r:id="rId15"/>
    <p:sldId id="323" r:id="rId16"/>
    <p:sldId id="332" r:id="rId17"/>
    <p:sldId id="302" r:id="rId18"/>
    <p:sldId id="300" r:id="rId19"/>
    <p:sldId id="301" r:id="rId20"/>
    <p:sldId id="298" r:id="rId21"/>
    <p:sldId id="304" r:id="rId22"/>
    <p:sldId id="306" r:id="rId23"/>
    <p:sldId id="316" r:id="rId24"/>
    <p:sldId id="317" r:id="rId25"/>
    <p:sldId id="342" r:id="rId26"/>
    <p:sldId id="318" r:id="rId27"/>
    <p:sldId id="319" r:id="rId28"/>
    <p:sldId id="321" r:id="rId29"/>
    <p:sldId id="320" r:id="rId30"/>
    <p:sldId id="325" r:id="rId31"/>
    <p:sldId id="349" r:id="rId32"/>
    <p:sldId id="350" r:id="rId33"/>
    <p:sldId id="351" r:id="rId34"/>
    <p:sldId id="352" r:id="rId35"/>
    <p:sldId id="353" r:id="rId36"/>
    <p:sldId id="354" r:id="rId37"/>
    <p:sldId id="315" r:id="rId38"/>
    <p:sldId id="308" r:id="rId39"/>
    <p:sldId id="303" r:id="rId40"/>
    <p:sldId id="309" r:id="rId41"/>
    <p:sldId id="311" r:id="rId42"/>
    <p:sldId id="312" r:id="rId43"/>
    <p:sldId id="313" r:id="rId44"/>
    <p:sldId id="314" r:id="rId45"/>
    <p:sldId id="338" r:id="rId46"/>
    <p:sldId id="340" r:id="rId47"/>
    <p:sldId id="355" r:id="rId48"/>
    <p:sldId id="339" r:id="rId49"/>
    <p:sldId id="341" r:id="rId50"/>
    <p:sldId id="276" r:id="rId5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FC6"/>
    <a:srgbClr val="008575"/>
    <a:srgbClr val="FFFFFF"/>
    <a:srgbClr val="BDBFB9"/>
    <a:srgbClr val="8FD1B5"/>
    <a:srgbClr val="E3ECD0"/>
    <a:srgbClr val="E9F0D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42" autoAdjust="0"/>
    <p:restoredTop sz="94655" autoAdjust="0"/>
  </p:normalViewPr>
  <p:slideViewPr>
    <p:cSldViewPr>
      <p:cViewPr varScale="1">
        <p:scale>
          <a:sx n="72" d="100"/>
          <a:sy n="72" d="100"/>
        </p:scale>
        <p:origin x="-10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2"/>
    </p:cViewPr>
  </p:sorterViewPr>
  <p:notesViewPr>
    <p:cSldViewPr>
      <p:cViewPr varScale="1">
        <p:scale>
          <a:sx n="58" d="100"/>
          <a:sy n="58" d="100"/>
        </p:scale>
        <p:origin x="-252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B00C8-F660-4884-B7DF-FEB1D3448512}" type="datetimeFigureOut">
              <a:rPr lang="zh-CN" altLang="en-US" smtClean="0"/>
              <a:pPr/>
              <a:t>2010/2/3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00522C-9448-402E-9907-1ECB103998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B00522C-9448-402E-9907-1ECB103998DD}" type="slidenum">
              <a:rPr lang="zh-CN" altLang="en-US" smtClean="0"/>
              <a:pPr/>
              <a:t>38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B00522C-9448-402E-9907-1ECB103998DD}"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94" descr="墨绿技术"/>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3"/>
          <p:cNvSpPr>
            <a:spLocks noGrp="1" noChangeArrowheads="1"/>
          </p:cNvSpPr>
          <p:nvPr>
            <p:ph type="sldNum" sz="quarter" idx="12"/>
          </p:nvPr>
        </p:nvSpPr>
        <p:spPr>
          <a:ln/>
        </p:spPr>
        <p:txBody>
          <a:bodyPr/>
          <a:lstStyle>
            <a:lvl1pPr>
              <a:defRPr/>
            </a:lvl1pPr>
          </a:lstStyle>
          <a:p>
            <a:pPr>
              <a:defRPr/>
            </a:pPr>
            <a:fld id="{9DDF95DA-6C7F-4C02-A5BA-BCCC1A492325}"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3"/>
          <p:cNvSpPr>
            <a:spLocks noGrp="1" noChangeArrowheads="1"/>
          </p:cNvSpPr>
          <p:nvPr>
            <p:ph type="sldNum" sz="quarter" idx="12"/>
          </p:nvPr>
        </p:nvSpPr>
        <p:spPr>
          <a:ln/>
        </p:spPr>
        <p:txBody>
          <a:bodyPr/>
          <a:lstStyle>
            <a:lvl1pPr>
              <a:defRPr/>
            </a:lvl1pPr>
          </a:lstStyle>
          <a:p>
            <a:pPr>
              <a:defRPr/>
            </a:pPr>
            <a:fld id="{745327BD-CF73-4F5A-ADA9-B4E95A9B3C86}"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43000"/>
            <a:ext cx="8229600" cy="4983163"/>
          </a:xfrm>
        </p:spPr>
        <p:txBody>
          <a:bodyPr/>
          <a:lstStyle/>
          <a:p>
            <a:pPr lvl="0"/>
            <a:endParaRPr lang="zh-CN" altLang="en-US" noProof="0" smtClean="0"/>
          </a:p>
        </p:txBody>
      </p:sp>
      <p:sp>
        <p:nvSpPr>
          <p:cNvPr id="4"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3"/>
          <p:cNvSpPr>
            <a:spLocks noGrp="1" noChangeArrowheads="1"/>
          </p:cNvSpPr>
          <p:nvPr>
            <p:ph type="sldNum" sz="quarter" idx="12"/>
          </p:nvPr>
        </p:nvSpPr>
        <p:spPr>
          <a:ln/>
        </p:spPr>
        <p:txBody>
          <a:bodyPr/>
          <a:lstStyle>
            <a:lvl1pPr>
              <a:defRPr/>
            </a:lvl1pPr>
          </a:lstStyle>
          <a:p>
            <a:pPr>
              <a:defRPr/>
            </a:pPr>
            <a:fld id="{76FB7708-8B79-4C6E-AEAE-49CA19F02DC7}"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3"/>
          <p:cNvSpPr>
            <a:spLocks noGrp="1" noChangeArrowheads="1"/>
          </p:cNvSpPr>
          <p:nvPr>
            <p:ph type="sldNum" sz="quarter" idx="12"/>
          </p:nvPr>
        </p:nvSpPr>
        <p:spPr>
          <a:ln/>
        </p:spPr>
        <p:txBody>
          <a:bodyPr/>
          <a:lstStyle>
            <a:lvl1pPr>
              <a:defRPr/>
            </a:lvl1pPr>
          </a:lstStyle>
          <a:p>
            <a:pPr>
              <a:defRPr/>
            </a:pPr>
            <a:fld id="{72ECD99D-8459-424A-AE89-0018F46F3CF1}"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3"/>
          <p:cNvSpPr>
            <a:spLocks noGrp="1" noChangeArrowheads="1"/>
          </p:cNvSpPr>
          <p:nvPr>
            <p:ph type="sldNum" sz="quarter" idx="12"/>
          </p:nvPr>
        </p:nvSpPr>
        <p:spPr>
          <a:ln/>
        </p:spPr>
        <p:txBody>
          <a:bodyPr/>
          <a:lstStyle>
            <a:lvl1pPr>
              <a:defRPr/>
            </a:lvl1pPr>
          </a:lstStyle>
          <a:p>
            <a:pPr>
              <a:defRPr/>
            </a:pPr>
            <a:fld id="{634948C8-FAD7-4160-AD0C-DA540B490347}"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3"/>
          <p:cNvSpPr>
            <a:spLocks noGrp="1" noChangeArrowheads="1"/>
          </p:cNvSpPr>
          <p:nvPr>
            <p:ph type="sldNum" sz="quarter" idx="12"/>
          </p:nvPr>
        </p:nvSpPr>
        <p:spPr>
          <a:ln/>
        </p:spPr>
        <p:txBody>
          <a:bodyPr/>
          <a:lstStyle>
            <a:lvl1pPr>
              <a:defRPr/>
            </a:lvl1pPr>
          </a:lstStyle>
          <a:p>
            <a:pPr>
              <a:defRPr/>
            </a:pPr>
            <a:fld id="{297941CF-8394-479E-BE49-6C0E71C27F96}"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3"/>
          <p:cNvSpPr>
            <a:spLocks noGrp="1" noChangeArrowheads="1"/>
          </p:cNvSpPr>
          <p:nvPr>
            <p:ph type="sldNum" sz="quarter" idx="12"/>
          </p:nvPr>
        </p:nvSpPr>
        <p:spPr>
          <a:ln/>
        </p:spPr>
        <p:txBody>
          <a:bodyPr/>
          <a:lstStyle>
            <a:lvl1pPr>
              <a:defRPr/>
            </a:lvl1pPr>
          </a:lstStyle>
          <a:p>
            <a:pPr>
              <a:defRPr/>
            </a:pPr>
            <a:fld id="{FFB9B896-AB78-4CAA-A211-08DE660E51BD}"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3"/>
          <p:cNvSpPr>
            <a:spLocks noGrp="1" noChangeArrowheads="1"/>
          </p:cNvSpPr>
          <p:nvPr>
            <p:ph type="sldNum" sz="quarter" idx="12"/>
          </p:nvPr>
        </p:nvSpPr>
        <p:spPr>
          <a:ln/>
        </p:spPr>
        <p:txBody>
          <a:bodyPr/>
          <a:lstStyle>
            <a:lvl1pPr>
              <a:defRPr/>
            </a:lvl1pPr>
          </a:lstStyle>
          <a:p>
            <a:pPr>
              <a:defRPr/>
            </a:pPr>
            <a:fld id="{DB9E7F80-FB51-453E-AEA6-FE0A1F800FE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3"/>
          <p:cNvSpPr>
            <a:spLocks noGrp="1" noChangeArrowheads="1"/>
          </p:cNvSpPr>
          <p:nvPr>
            <p:ph type="sldNum" sz="quarter" idx="12"/>
          </p:nvPr>
        </p:nvSpPr>
        <p:spPr>
          <a:ln/>
        </p:spPr>
        <p:txBody>
          <a:bodyPr/>
          <a:lstStyle>
            <a:lvl1pPr>
              <a:defRPr/>
            </a:lvl1pPr>
          </a:lstStyle>
          <a:p>
            <a:pPr>
              <a:defRPr/>
            </a:pPr>
            <a:fld id="{BB396402-5F4B-43A4-8850-2961F3D864A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3"/>
          <p:cNvSpPr>
            <a:spLocks noGrp="1" noChangeArrowheads="1"/>
          </p:cNvSpPr>
          <p:nvPr>
            <p:ph type="sldNum" sz="quarter" idx="12"/>
          </p:nvPr>
        </p:nvSpPr>
        <p:spPr>
          <a:ln/>
        </p:spPr>
        <p:txBody>
          <a:bodyPr/>
          <a:lstStyle>
            <a:lvl1pPr>
              <a:defRPr/>
            </a:lvl1pPr>
          </a:lstStyle>
          <a:p>
            <a:pPr>
              <a:defRPr/>
            </a:pPr>
            <a:fld id="{0F819AC0-AA30-4CC9-A9E1-5DDB603006A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3"/>
          <p:cNvSpPr>
            <a:spLocks noGrp="1" noChangeArrowheads="1"/>
          </p:cNvSpPr>
          <p:nvPr>
            <p:ph type="sldNum" sz="quarter" idx="12"/>
          </p:nvPr>
        </p:nvSpPr>
        <p:spPr>
          <a:ln/>
        </p:spPr>
        <p:txBody>
          <a:bodyPr/>
          <a:lstStyle>
            <a:lvl1pPr>
              <a:defRPr/>
            </a:lvl1pPr>
          </a:lstStyle>
          <a:p>
            <a:pPr>
              <a:defRPr/>
            </a:pPr>
            <a:fld id="{6D434936-106A-4D3E-A20A-1703281EB764}"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FFFFF"/>
            </a:gs>
          </a:gsLst>
          <a:lin ang="2700000" scaled="1"/>
        </a:gradFill>
        <a:effectLst/>
      </p:bgPr>
    </p:bg>
    <p:spTree>
      <p:nvGrpSpPr>
        <p:cNvPr id="1" name=""/>
        <p:cNvGrpSpPr/>
        <p:nvPr/>
      </p:nvGrpSpPr>
      <p:grpSpPr>
        <a:xfrm>
          <a:off x="0" y="0"/>
          <a:ext cx="0" cy="0"/>
          <a:chOff x="0" y="0"/>
          <a:chExt cx="0" cy="0"/>
        </a:xfrm>
      </p:grpSpPr>
      <p:pic>
        <p:nvPicPr>
          <p:cNvPr id="1026" name="Picture 78" descr="墨绿内页 拷贝"/>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27" name="Rectangle 79"/>
          <p:cNvSpPr>
            <a:spLocks noGrp="1" noChangeArrowheads="1"/>
          </p:cNvSpPr>
          <p:nvPr>
            <p:ph type="title"/>
          </p:nvPr>
        </p:nvSpPr>
        <p:spPr bwMode="auto">
          <a:xfrm>
            <a:off x="4572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80"/>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05" name="Rectangle 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pPr>
              <a:defRPr/>
            </a:pPr>
            <a:endParaRPr lang="en-US" altLang="zh-CN"/>
          </a:p>
        </p:txBody>
      </p:sp>
      <p:sp>
        <p:nvSpPr>
          <p:cNvPr id="1106" name="Rectangle 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1107" name="Rectangle 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088092A8-7DE8-482B-A802-4A91A93F08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Verdana" pitchFamily="34" charset="0"/>
        </a:defRPr>
      </a:lvl2pPr>
      <a:lvl3pPr algn="l" rtl="0" eaLnBrk="0" fontAlgn="base" hangingPunct="0">
        <a:spcBef>
          <a:spcPct val="0"/>
        </a:spcBef>
        <a:spcAft>
          <a:spcPct val="0"/>
        </a:spcAft>
        <a:defRPr sz="4000" b="1">
          <a:solidFill>
            <a:schemeClr val="tx1"/>
          </a:solidFill>
          <a:latin typeface="Verdana" pitchFamily="34" charset="0"/>
        </a:defRPr>
      </a:lvl3pPr>
      <a:lvl4pPr algn="l" rtl="0" eaLnBrk="0" fontAlgn="base" hangingPunct="0">
        <a:spcBef>
          <a:spcPct val="0"/>
        </a:spcBef>
        <a:spcAft>
          <a:spcPct val="0"/>
        </a:spcAft>
        <a:defRPr sz="4000" b="1">
          <a:solidFill>
            <a:schemeClr val="tx1"/>
          </a:solidFill>
          <a:latin typeface="Verdana" pitchFamily="34" charset="0"/>
        </a:defRPr>
      </a:lvl4pPr>
      <a:lvl5pPr algn="l" rtl="0" eaLnBrk="0" fontAlgn="base" hangingPunct="0">
        <a:spcBef>
          <a:spcPct val="0"/>
        </a:spcBef>
        <a:spcAft>
          <a:spcPct val="0"/>
        </a:spcAft>
        <a:defRPr sz="4000" b="1">
          <a:solidFill>
            <a:schemeClr val="tx1"/>
          </a:solidFill>
          <a:latin typeface="Verdana" pitchFamily="34" charset="0"/>
        </a:defRPr>
      </a:lvl5pPr>
      <a:lvl6pPr marL="457200" algn="l" rtl="0" fontAlgn="base">
        <a:spcBef>
          <a:spcPct val="0"/>
        </a:spcBef>
        <a:spcAft>
          <a:spcPct val="0"/>
        </a:spcAft>
        <a:defRPr sz="4000" b="1">
          <a:solidFill>
            <a:schemeClr val="tx1"/>
          </a:solidFill>
          <a:latin typeface="Verdana" pitchFamily="34" charset="0"/>
        </a:defRPr>
      </a:lvl6pPr>
      <a:lvl7pPr marL="914400" algn="l" rtl="0" fontAlgn="base">
        <a:spcBef>
          <a:spcPct val="0"/>
        </a:spcBef>
        <a:spcAft>
          <a:spcPct val="0"/>
        </a:spcAft>
        <a:defRPr sz="4000" b="1">
          <a:solidFill>
            <a:schemeClr val="tx1"/>
          </a:solidFill>
          <a:latin typeface="Verdana" pitchFamily="34" charset="0"/>
        </a:defRPr>
      </a:lvl7pPr>
      <a:lvl8pPr marL="1371600" algn="l" rtl="0" fontAlgn="base">
        <a:spcBef>
          <a:spcPct val="0"/>
        </a:spcBef>
        <a:spcAft>
          <a:spcPct val="0"/>
        </a:spcAft>
        <a:defRPr sz="4000" b="1">
          <a:solidFill>
            <a:schemeClr val="tx1"/>
          </a:solidFill>
          <a:latin typeface="Verdana" pitchFamily="34" charset="0"/>
        </a:defRPr>
      </a:lvl8pPr>
      <a:lvl9pPr marL="1828800" algn="l" rtl="0" fontAlgn="base">
        <a:spcBef>
          <a:spcPct val="0"/>
        </a:spcBef>
        <a:spcAft>
          <a:spcPct val="0"/>
        </a:spcAft>
        <a:defRPr sz="40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0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Arial" charset="0"/>
        </a:defRPr>
      </a:lvl2pPr>
      <a:lvl3pPr marL="1143000" indent="-228600" algn="l" rtl="0" eaLnBrk="0" fontAlgn="base" hangingPunct="0">
        <a:spcBef>
          <a:spcPct val="20000"/>
        </a:spcBef>
        <a:spcAft>
          <a:spcPct val="0"/>
        </a:spcAft>
        <a:buClr>
          <a:schemeClr val="tx1"/>
        </a:buClr>
        <a:buChar char="•"/>
        <a:defRPr sz="2400">
          <a:solidFill>
            <a:srgbClr val="000000"/>
          </a:solidFill>
          <a:latin typeface="Arial" charset="0"/>
        </a:defRPr>
      </a:lvl3pPr>
      <a:lvl4pPr marL="1600200" indent="-228600" algn="l" rtl="0" eaLnBrk="0" fontAlgn="base" hangingPunct="0">
        <a:spcBef>
          <a:spcPct val="20000"/>
        </a:spcBef>
        <a:spcAft>
          <a:spcPct val="0"/>
        </a:spcAft>
        <a:buChar char="–"/>
        <a:defRPr sz="2000">
          <a:solidFill>
            <a:srgbClr val="000000"/>
          </a:solidFill>
          <a:latin typeface="Arial" charset="0"/>
        </a:defRPr>
      </a:lvl4pPr>
      <a:lvl5pPr marL="2057400" indent="-228600" algn="l" rtl="0" eaLnBrk="0" fontAlgn="base" hangingPunct="0">
        <a:spcBef>
          <a:spcPct val="20000"/>
        </a:spcBef>
        <a:spcAft>
          <a:spcPct val="0"/>
        </a:spcAft>
        <a:buChar char="»"/>
        <a:defRPr sz="2000">
          <a:solidFill>
            <a:srgbClr val="000000"/>
          </a:solidFill>
          <a:latin typeface="Arial" charset="0"/>
        </a:defRPr>
      </a:lvl5pPr>
      <a:lvl6pPr marL="2514600" indent="-228600" algn="l" rtl="0" fontAlgn="base">
        <a:spcBef>
          <a:spcPct val="20000"/>
        </a:spcBef>
        <a:spcAft>
          <a:spcPct val="0"/>
        </a:spcAft>
        <a:buChar char="»"/>
        <a:defRPr sz="2000">
          <a:solidFill>
            <a:srgbClr val="000000"/>
          </a:solidFill>
          <a:latin typeface="Arial" charset="0"/>
        </a:defRPr>
      </a:lvl6pPr>
      <a:lvl7pPr marL="2971800" indent="-228600" algn="l" rtl="0" fontAlgn="base">
        <a:spcBef>
          <a:spcPct val="20000"/>
        </a:spcBef>
        <a:spcAft>
          <a:spcPct val="0"/>
        </a:spcAft>
        <a:buChar char="»"/>
        <a:defRPr sz="2000">
          <a:solidFill>
            <a:srgbClr val="000000"/>
          </a:solidFill>
          <a:latin typeface="Arial" charset="0"/>
        </a:defRPr>
      </a:lvl7pPr>
      <a:lvl8pPr marL="3429000" indent="-228600" algn="l" rtl="0" fontAlgn="base">
        <a:spcBef>
          <a:spcPct val="20000"/>
        </a:spcBef>
        <a:spcAft>
          <a:spcPct val="0"/>
        </a:spcAft>
        <a:buChar char="»"/>
        <a:defRPr sz="2000">
          <a:solidFill>
            <a:srgbClr val="000000"/>
          </a:solidFill>
          <a:latin typeface="Arial" charset="0"/>
        </a:defRPr>
      </a:lvl8pPr>
      <a:lvl9pPr marL="3886200" indent="-228600" algn="l" rtl="0" fontAlgn="base">
        <a:spcBef>
          <a:spcPct val="20000"/>
        </a:spcBef>
        <a:spcAft>
          <a:spcPct val="0"/>
        </a:spcAft>
        <a:buChar char="»"/>
        <a:defRPr sz="2000">
          <a:solidFill>
            <a:srgbClr val="000000"/>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__1.docx"/></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Word___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__1.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Office_Word___3.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4"/>
          <p:cNvSpPr txBox="1">
            <a:spLocks noChangeArrowheads="1"/>
          </p:cNvSpPr>
          <p:nvPr/>
        </p:nvSpPr>
        <p:spPr bwMode="gray">
          <a:xfrm>
            <a:off x="4648200" y="6477000"/>
            <a:ext cx="4495800" cy="244475"/>
          </a:xfrm>
          <a:prstGeom prst="rect">
            <a:avLst/>
          </a:prstGeom>
          <a:noFill/>
          <a:ln w="9525">
            <a:noFill/>
            <a:miter lim="800000"/>
            <a:headEnd/>
            <a:tailEnd/>
          </a:ln>
        </p:spPr>
        <p:txBody>
          <a:bodyPr>
            <a:spAutoFit/>
          </a:bodyPr>
          <a:lstStyle/>
          <a:p>
            <a:r>
              <a:rPr lang="en-US" altLang="zh-CN" sz="1000">
                <a:latin typeface="Verdana" pitchFamily="34" charset="0"/>
                <a:ea typeface="BatangChe" pitchFamily="49" charset="-127"/>
              </a:rPr>
              <a:t>© 2006 Guangzhou Sunrise E</a:t>
            </a:r>
            <a:r>
              <a:rPr lang="en-US" altLang="zh-CN" sz="1000">
                <a:latin typeface="Verdana" pitchFamily="34" charset="0"/>
                <a:ea typeface="宋体" pitchFamily="2" charset="-122"/>
              </a:rPr>
              <a:t>lectronics </a:t>
            </a:r>
            <a:r>
              <a:rPr lang="en-US" altLang="zh-CN" sz="1000">
                <a:latin typeface="Verdana" pitchFamily="34" charset="0"/>
                <a:ea typeface="BatangChe" pitchFamily="49" charset="-127"/>
              </a:rPr>
              <a:t>Development Co., Ltd.</a:t>
            </a:r>
            <a:endParaRPr lang="en-US" altLang="zh-CN">
              <a:ea typeface="宋体" pitchFamily="2" charset="-122"/>
            </a:endParaRPr>
          </a:p>
        </p:txBody>
      </p:sp>
      <p:sp>
        <p:nvSpPr>
          <p:cNvPr id="3075" name="Text Box 15"/>
          <p:cNvSpPr txBox="1">
            <a:spLocks noChangeArrowheads="1"/>
          </p:cNvSpPr>
          <p:nvPr/>
        </p:nvSpPr>
        <p:spPr bwMode="auto">
          <a:xfrm>
            <a:off x="533400" y="2286000"/>
            <a:ext cx="8305800" cy="1262063"/>
          </a:xfrm>
          <a:prstGeom prst="rect">
            <a:avLst/>
          </a:prstGeom>
          <a:noFill/>
          <a:ln w="9525">
            <a:noFill/>
            <a:miter lim="800000"/>
            <a:headEnd/>
            <a:tailEnd/>
          </a:ln>
        </p:spPr>
        <p:txBody>
          <a:bodyPr>
            <a:spAutoFit/>
          </a:bodyPr>
          <a:lstStyle/>
          <a:p>
            <a:r>
              <a:rPr lang="en-US" altLang="zh-CN" sz="3800" b="1">
                <a:solidFill>
                  <a:schemeClr val="tx2"/>
                </a:solidFill>
                <a:ea typeface="宋体" pitchFamily="2" charset="-122"/>
              </a:rPr>
              <a:t>PBOSS</a:t>
            </a:r>
            <a:r>
              <a:rPr lang="zh-CN" altLang="en-US" sz="3800" b="1">
                <a:solidFill>
                  <a:schemeClr val="tx2"/>
                </a:solidFill>
                <a:ea typeface="宋体" pitchFamily="2" charset="-122"/>
              </a:rPr>
              <a:t>渠道合作伙伴服务平台培训（业务概述 ）</a:t>
            </a:r>
            <a:endParaRPr lang="en-US" altLang="zh-CN" sz="3800" b="1">
              <a:solidFill>
                <a:schemeClr val="tx2"/>
              </a:solidFill>
              <a:ea typeface="宋体" pitchFamily="2" charset="-122"/>
            </a:endParaRPr>
          </a:p>
        </p:txBody>
      </p:sp>
      <p:sp>
        <p:nvSpPr>
          <p:cNvPr id="3076" name="Rectangle 16"/>
          <p:cNvSpPr>
            <a:spLocks noChangeArrowheads="1"/>
          </p:cNvSpPr>
          <p:nvPr/>
        </p:nvSpPr>
        <p:spPr bwMode="auto">
          <a:xfrm>
            <a:off x="2971800" y="3886200"/>
            <a:ext cx="3886200" cy="369888"/>
          </a:xfrm>
          <a:prstGeom prst="rect">
            <a:avLst/>
          </a:prstGeom>
          <a:noFill/>
          <a:ln w="9525">
            <a:noFill/>
            <a:miter lim="800000"/>
            <a:headEnd/>
            <a:tailEnd/>
          </a:ln>
        </p:spPr>
        <p:txBody>
          <a:bodyPr>
            <a:spAutoFit/>
          </a:bodyPr>
          <a:lstStyle/>
          <a:p>
            <a:pPr algn="l"/>
            <a:r>
              <a:rPr lang="zh-CN" altLang="en-US" b="1">
                <a:latin typeface="宋体" pitchFamily="2" charset="-122"/>
                <a:ea typeface="宋体" pitchFamily="2" charset="-122"/>
              </a:rPr>
              <a:t>营账研发部  余文俊</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gray">
          <a:xfrm>
            <a:off x="762000" y="1447800"/>
            <a:ext cx="4219575" cy="1990725"/>
          </a:xfrm>
          <a:prstGeom prst="rect">
            <a:avLst/>
          </a:prstGeom>
          <a:noFill/>
          <a:ln w="28575" cap="flat" cmpd="sng" algn="ctr">
            <a:noFill/>
            <a:prstDash val="solid"/>
            <a:miter lim="800000"/>
            <a:headEnd/>
            <a:tailEnd/>
          </a:ln>
          <a:effectLst>
            <a:outerShdw dist="107763" dir="2700000" algn="ctr" rotWithShape="0">
              <a:srgbClr val="B2B2B2">
                <a:alpha val="50000"/>
              </a:srgbClr>
            </a:outerShdw>
          </a:effectLst>
        </p:spPr>
      </p:pic>
      <p:sp>
        <p:nvSpPr>
          <p:cNvPr id="5" name="Rectangle 2"/>
          <p:cNvSpPr>
            <a:spLocks noGrp="1" noChangeArrowheads="1"/>
          </p:cNvSpPr>
          <p:nvPr>
            <p:ph type="title"/>
          </p:nvPr>
        </p:nvSpPr>
        <p:spPr>
          <a:xfrm>
            <a:off x="457200" y="0"/>
            <a:ext cx="8229600" cy="762000"/>
          </a:xfrm>
        </p:spPr>
        <p:txBody>
          <a:bodyPr/>
          <a:lstStyle/>
          <a:p>
            <a:r>
              <a:rPr lang="zh-CN" altLang="en-US" dirty="0" smtClean="0">
                <a:ea typeface="宋体" pitchFamily="2" charset="-122"/>
              </a:rPr>
              <a:t>网站公共部分业务说明</a:t>
            </a:r>
          </a:p>
        </p:txBody>
      </p:sp>
      <p:sp>
        <p:nvSpPr>
          <p:cNvPr id="6"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首页说明</a:t>
            </a:r>
            <a:r>
              <a:rPr lang="en-US" altLang="zh-CN" sz="2400" dirty="0" smtClean="0">
                <a:latin typeface="Verdana" pitchFamily="34" charset="0"/>
                <a:ea typeface="宋体" pitchFamily="2" charset="-122"/>
              </a:rPr>
              <a:t>-《</a:t>
            </a:r>
            <a:r>
              <a:rPr lang="zh-CN" altLang="en-US" sz="2400" dirty="0" smtClean="0">
                <a:latin typeface="Verdana" pitchFamily="34" charset="0"/>
                <a:ea typeface="宋体" pitchFamily="2" charset="-122"/>
              </a:rPr>
              <a:t>公告信息</a:t>
            </a:r>
            <a:r>
              <a:rPr lang="en-US" altLang="zh-CN" sz="2400" dirty="0" smtClean="0">
                <a:latin typeface="Verdana" pitchFamily="34" charset="0"/>
                <a:ea typeface="宋体" pitchFamily="2" charset="-122"/>
              </a:rPr>
              <a:t>》</a:t>
            </a:r>
            <a:endParaRPr lang="zh-CN" altLang="en-US" sz="2400" dirty="0">
              <a:latin typeface="Verdana" pitchFamily="34" charset="0"/>
              <a:ea typeface="宋体" pitchFamily="2" charset="-122"/>
            </a:endParaRPr>
          </a:p>
        </p:txBody>
      </p:sp>
      <p:sp>
        <p:nvSpPr>
          <p:cNvPr id="9" name="矩形 5"/>
          <p:cNvSpPr>
            <a:spLocks noChangeArrowheads="1"/>
          </p:cNvSpPr>
          <p:nvPr/>
        </p:nvSpPr>
        <p:spPr bwMode="auto">
          <a:xfrm>
            <a:off x="5181600" y="1371600"/>
            <a:ext cx="3505200" cy="3404009"/>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zh-CN" altLang="en-US" sz="1600" b="1" dirty="0" smtClean="0">
                <a:solidFill>
                  <a:srgbClr val="000000"/>
                </a:solidFill>
                <a:ea typeface="宋体" pitchFamily="2" charset="-122"/>
              </a:rPr>
              <a:t>数据：</a:t>
            </a:r>
            <a:endParaRPr lang="en-US" altLang="zh-CN" sz="1600" b="1"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en-US" sz="1200" dirty="0">
                <a:solidFill>
                  <a:srgbClr val="000000"/>
                </a:solidFill>
              </a:rPr>
              <a:t> </a:t>
            </a:r>
            <a:r>
              <a:rPr lang="en-US" altLang="zh-CN" sz="1200" dirty="0">
                <a:solidFill>
                  <a:srgbClr val="000000"/>
                </a:solidFill>
                <a:ea typeface="宋体" pitchFamily="2" charset="-122"/>
              </a:rPr>
              <a:t>CH_PW_ADVINFO . CH_PW_RCVOBJ , CH_PW_ADVGROUPOBJ</a:t>
            </a: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静态</a:t>
            </a:r>
            <a:r>
              <a:rPr lang="zh-CN" altLang="en-US" sz="1200" dirty="0">
                <a:solidFill>
                  <a:srgbClr val="000000"/>
                </a:solidFill>
                <a:ea typeface="宋体" pitchFamily="2" charset="-122"/>
              </a:rPr>
              <a:t>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为公告信息）</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smtClean="0">
                <a:solidFill>
                  <a:srgbClr val="000000"/>
                </a:solidFill>
                <a:latin typeface="Verdana" pitchFamily="34" charset="0"/>
                <a:ea typeface="宋体" pitchFamily="2" charset="-122"/>
              </a:rPr>
              <a:t>)</a:t>
            </a:r>
            <a:endParaRPr lang="zh-CN" altLang="en-US" sz="1200" dirty="0">
              <a:solidFill>
                <a:srgbClr val="000000"/>
              </a:solidFill>
              <a:latin typeface="Verdana" pitchFamily="34" charset="0"/>
              <a:ea typeface="宋体" pitchFamily="2" charset="-122"/>
            </a:endParaRPr>
          </a:p>
        </p:txBody>
      </p:sp>
      <p:sp>
        <p:nvSpPr>
          <p:cNvPr id="10" name="矩形 5"/>
          <p:cNvSpPr>
            <a:spLocks noChangeArrowheads="1"/>
          </p:cNvSpPr>
          <p:nvPr/>
        </p:nvSpPr>
        <p:spPr bwMode="auto">
          <a:xfrm>
            <a:off x="762000" y="4114800"/>
            <a:ext cx="4724400" cy="1557349"/>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en-US" altLang="zh-CN" sz="1600" b="1" dirty="0" smtClean="0">
                <a:solidFill>
                  <a:srgbClr val="000000"/>
                </a:solidFill>
                <a:ea typeface="宋体" pitchFamily="2" charset="-122"/>
              </a:rPr>
              <a:t>Flash</a:t>
            </a:r>
            <a:r>
              <a:rPr lang="zh-CN" altLang="en-US" sz="1600" b="1" dirty="0" smtClean="0">
                <a:solidFill>
                  <a:srgbClr val="000000"/>
                </a:solidFill>
                <a:ea typeface="宋体" pitchFamily="2" charset="-122"/>
              </a:rPr>
              <a:t>：</a:t>
            </a:r>
            <a:endParaRPr lang="en-US" altLang="zh-CN" sz="1600" b="1"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en-US" sz="1200" dirty="0">
                <a:solidFill>
                  <a:srgbClr val="000000"/>
                </a:solidFill>
              </a:rPr>
              <a:t> </a:t>
            </a:r>
            <a:r>
              <a:rPr lang="en-US" altLang="zh-CN" sz="1200" dirty="0" smtClean="0">
                <a:solidFill>
                  <a:srgbClr val="000000"/>
                </a:solidFill>
                <a:ea typeface="宋体" pitchFamily="2" charset="-122"/>
              </a:rPr>
              <a:t>CH_PW_ADVINFO</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条件</a:t>
            </a:r>
            <a:r>
              <a:rPr lang="zh-CN" altLang="en-US" sz="1200" dirty="0">
                <a:solidFill>
                  <a:srgbClr val="000000"/>
                </a:solidFill>
                <a:ea typeface="宋体" pitchFamily="2" charset="-122"/>
              </a:rPr>
              <a:t>：</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为公告信息</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 CH_PW_ADVINFO.</a:t>
            </a:r>
            <a:r>
              <a:rPr lang="en-US" altLang="en-US" sz="1200" dirty="0" smtClean="0">
                <a:solidFill>
                  <a:srgbClr val="000000"/>
                </a:solidFill>
              </a:rPr>
              <a:t> </a:t>
            </a:r>
            <a:r>
              <a:rPr lang="en-US" altLang="en-US" sz="1200" dirty="0" err="1" smtClean="0">
                <a:solidFill>
                  <a:srgbClr val="000000"/>
                </a:solidFill>
              </a:rPr>
              <a:t>Imglogopath</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（图片路径非空）</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根据条件查询出包含图片的公告，把公告标题、超链接、图片路径参数生成以</a:t>
            </a:r>
            <a:r>
              <a:rPr lang="en-US" altLang="zh-CN" sz="1200" dirty="0" smtClean="0">
                <a:solidFill>
                  <a:srgbClr val="000000"/>
                </a:solidFill>
                <a:ea typeface="宋体" pitchFamily="2" charset="-122"/>
              </a:rPr>
              <a:t>XML</a:t>
            </a:r>
            <a:r>
              <a:rPr lang="zh-CN" altLang="en-US" sz="1200" dirty="0" smtClean="0">
                <a:solidFill>
                  <a:srgbClr val="000000"/>
                </a:solidFill>
                <a:ea typeface="宋体" pitchFamily="2" charset="-122"/>
              </a:rPr>
              <a:t>为格式的文件。</a:t>
            </a:r>
            <a:r>
              <a:rPr lang="en-US" altLang="zh-CN" sz="1200" dirty="0" smtClean="0">
                <a:solidFill>
                  <a:srgbClr val="000000"/>
                </a:solidFill>
                <a:ea typeface="宋体" pitchFamily="2" charset="-122"/>
              </a:rPr>
              <a:t>Flash</a:t>
            </a:r>
            <a:r>
              <a:rPr lang="zh-CN" altLang="en-US" sz="1200" dirty="0" smtClean="0">
                <a:solidFill>
                  <a:srgbClr val="000000"/>
                </a:solidFill>
                <a:ea typeface="宋体" pitchFamily="2" charset="-122"/>
              </a:rPr>
              <a:t>读取参数文件显示</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a:t>
            </a:r>
            <a:r>
              <a:rPr lang="zh-CN" altLang="en-US" sz="1200" dirty="0" smtClean="0">
                <a:solidFill>
                  <a:srgbClr val="000000"/>
                </a:solidFill>
                <a:latin typeface="Verdana" pitchFamily="34" charset="0"/>
                <a:ea typeface="宋体" pitchFamily="2" charset="-122"/>
              </a:rPr>
              <a:t>：</a:t>
            </a:r>
            <a:r>
              <a:rPr lang="en-US" altLang="zh-CN" sz="1200" dirty="0" smtClean="0">
                <a:solidFill>
                  <a:srgbClr val="000000"/>
                </a:solidFill>
                <a:latin typeface="Verdana" pitchFamily="34" charset="0"/>
                <a:ea typeface="宋体" pitchFamily="2" charset="-122"/>
              </a:rPr>
              <a:t>flash</a:t>
            </a:r>
            <a:r>
              <a:rPr lang="zh-CN" altLang="en-US" sz="1200" dirty="0" smtClean="0">
                <a:solidFill>
                  <a:srgbClr val="000000"/>
                </a:solidFill>
                <a:latin typeface="Verdana" pitchFamily="34" charset="0"/>
                <a:ea typeface="宋体" pitchFamily="2" charset="-122"/>
              </a:rPr>
              <a:t>图片</a:t>
            </a:r>
            <a:endParaRPr lang="zh-CN" altLang="en-US" sz="1200" dirty="0">
              <a:solidFill>
                <a:srgbClr val="000000"/>
              </a:solidFill>
              <a:latin typeface="Verdana" pitchFamily="34" charset="0"/>
              <a:ea typeface="宋体" pitchFamily="2" charset="-122"/>
            </a:endParaRPr>
          </a:p>
        </p:txBody>
      </p:sp>
      <p:cxnSp>
        <p:nvCxnSpPr>
          <p:cNvPr id="8" name="直接箭头连接符 7"/>
          <p:cNvCxnSpPr/>
          <p:nvPr/>
        </p:nvCxnSpPr>
        <p:spPr bwMode="auto">
          <a:xfrm rot="16200000" flipV="1">
            <a:off x="1181100" y="3619500"/>
            <a:ext cx="990600" cy="152400"/>
          </a:xfrm>
          <a:prstGeom prst="straightConnector1">
            <a:avLst/>
          </a:prstGeom>
          <a:gradFill rotWithShape="1">
            <a:gsLst>
              <a:gs pos="0">
                <a:schemeClr val="tx2"/>
              </a:gs>
              <a:gs pos="100000">
                <a:schemeClr val="hlink"/>
              </a:gs>
            </a:gsLst>
            <a:lin ang="0" scaled="1"/>
          </a:gradFill>
          <a:ln w="28575" cap="flat" cmpd="sng" algn="ctr">
            <a:solidFill>
              <a:srgbClr val="000000"/>
            </a:solidFill>
            <a:prstDash val="solid"/>
            <a:round/>
            <a:headEnd type="none" w="med" len="med"/>
            <a:tailEnd type="arrow"/>
          </a:ln>
          <a:effectLst>
            <a:outerShdw dist="107763" dir="2700000" algn="ctr" rotWithShape="0">
              <a:srgbClr val="B2B2B2">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0"/>
            <a:ext cx="8229600" cy="762000"/>
          </a:xfrm>
        </p:spPr>
        <p:txBody>
          <a:bodyPr/>
          <a:lstStyle/>
          <a:p>
            <a:r>
              <a:rPr lang="zh-CN" altLang="en-US" dirty="0" smtClean="0">
                <a:ea typeface="宋体" pitchFamily="2" charset="-122"/>
              </a:rPr>
              <a:t>网站公共部分业务说明</a:t>
            </a:r>
          </a:p>
        </p:txBody>
      </p:sp>
      <p:sp>
        <p:nvSpPr>
          <p:cNvPr id="10"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首页说明</a:t>
            </a:r>
            <a:r>
              <a:rPr lang="en-US" altLang="zh-CN" sz="2400" dirty="0" smtClean="0">
                <a:latin typeface="Verdana" pitchFamily="34" charset="0"/>
                <a:ea typeface="宋体" pitchFamily="2" charset="-122"/>
              </a:rPr>
              <a:t>-《</a:t>
            </a:r>
            <a:r>
              <a:rPr lang="zh-CN" altLang="en-US" sz="2400" dirty="0" smtClean="0">
                <a:latin typeface="Verdana" pitchFamily="34" charset="0"/>
                <a:ea typeface="宋体" pitchFamily="2" charset="-122"/>
              </a:rPr>
              <a:t>待办任务</a:t>
            </a:r>
            <a:r>
              <a:rPr lang="en-US" altLang="zh-CN" sz="2400" dirty="0" smtClean="0">
                <a:latin typeface="Verdana" pitchFamily="34" charset="0"/>
                <a:ea typeface="宋体" pitchFamily="2" charset="-122"/>
              </a:rPr>
              <a:t>》</a:t>
            </a:r>
            <a:endParaRPr lang="zh-CN" altLang="en-US" sz="2400" dirty="0">
              <a:latin typeface="Verdana" pitchFamily="34" charset="0"/>
              <a:ea typeface="宋体" pitchFamily="2" charset="-122"/>
            </a:endParaRPr>
          </a:p>
        </p:txBody>
      </p:sp>
      <p:pic>
        <p:nvPicPr>
          <p:cNvPr id="38914" name="Picture 2"/>
          <p:cNvPicPr>
            <a:picLocks noChangeAspect="1" noChangeArrowheads="1"/>
          </p:cNvPicPr>
          <p:nvPr/>
        </p:nvPicPr>
        <p:blipFill>
          <a:blip r:embed="rId2"/>
          <a:srcRect/>
          <a:stretch>
            <a:fillRect/>
          </a:stretch>
        </p:blipFill>
        <p:spPr bwMode="gray">
          <a:xfrm>
            <a:off x="685800" y="1447801"/>
            <a:ext cx="2286000" cy="1455708"/>
          </a:xfrm>
          <a:prstGeom prst="rect">
            <a:avLst/>
          </a:prstGeom>
          <a:noFill/>
          <a:ln w="28575" cap="flat" cmpd="sng" algn="ctr">
            <a:noFill/>
            <a:prstDash val="solid"/>
            <a:miter lim="800000"/>
            <a:headEnd/>
            <a:tailEnd/>
          </a:ln>
          <a:effectLst>
            <a:outerShdw dist="107763" dir="2700000" algn="ctr" rotWithShape="0">
              <a:srgbClr val="B2B2B2">
                <a:alpha val="50000"/>
              </a:srgbClr>
            </a:outerShdw>
          </a:effectLst>
        </p:spPr>
      </p:pic>
      <p:sp>
        <p:nvSpPr>
          <p:cNvPr id="14" name="矩形 5"/>
          <p:cNvSpPr>
            <a:spLocks noChangeArrowheads="1"/>
          </p:cNvSpPr>
          <p:nvPr/>
        </p:nvSpPr>
        <p:spPr bwMode="auto">
          <a:xfrm>
            <a:off x="4038600" y="1295400"/>
            <a:ext cx="4724400" cy="2449901"/>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zh-CN" altLang="en-US" sz="1400" b="1" dirty="0" smtClean="0">
                <a:latin typeface="Verdana" pitchFamily="34" charset="0"/>
                <a:ea typeface="宋体" pitchFamily="2" charset="-122"/>
              </a:rPr>
              <a:t>待办任务</a:t>
            </a:r>
            <a:endParaRPr lang="en-US" altLang="zh-CN" sz="1400" b="1" dirty="0" smtClean="0">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zh-CN" sz="1200" dirty="0">
                <a:solidFill>
                  <a:srgbClr val="000000"/>
                </a:solidFill>
                <a:ea typeface="宋体" pitchFamily="2" charset="-122"/>
              </a:rPr>
              <a:t>CH_PW_ADVINFO, CH_PW_RCVOBJ, CH_PW_ADVGROUPOBJ</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静态</a:t>
            </a:r>
            <a:r>
              <a:rPr lang="zh-CN" altLang="en-US" sz="1200" dirty="0">
                <a:solidFill>
                  <a:srgbClr val="000000"/>
                </a:solidFill>
                <a:ea typeface="宋体" pitchFamily="2" charset="-122"/>
              </a:rPr>
              <a:t>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为待办任务）</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smtClean="0">
                <a:solidFill>
                  <a:srgbClr val="000000"/>
                </a:solidFill>
                <a:latin typeface="Verdana" pitchFamily="34" charset="0"/>
                <a:ea typeface="宋体" pitchFamily="2" charset="-122"/>
              </a:rPr>
              <a:t>)</a:t>
            </a:r>
            <a:endParaRPr lang="zh-CN" altLang="en-US" sz="1200" dirty="0">
              <a:solidFill>
                <a:srgbClr val="000000"/>
              </a:solidFill>
              <a:latin typeface="Verdana" pitchFamily="34" charset="0"/>
              <a:ea typeface="宋体" pitchFamily="2" charset="-122"/>
            </a:endParaRPr>
          </a:p>
        </p:txBody>
      </p:sp>
      <p:pic>
        <p:nvPicPr>
          <p:cNvPr id="6" name="Picture 2"/>
          <p:cNvPicPr>
            <a:picLocks noChangeAspect="1" noChangeArrowheads="1"/>
          </p:cNvPicPr>
          <p:nvPr/>
        </p:nvPicPr>
        <p:blipFill>
          <a:blip r:embed="rId3"/>
          <a:srcRect/>
          <a:stretch>
            <a:fillRect/>
          </a:stretch>
        </p:blipFill>
        <p:spPr bwMode="gray">
          <a:xfrm>
            <a:off x="304800" y="4038600"/>
            <a:ext cx="3581400" cy="1209612"/>
          </a:xfrm>
          <a:prstGeom prst="rect">
            <a:avLst/>
          </a:prstGeom>
          <a:noFill/>
          <a:ln w="28575" cap="flat" cmpd="sng" algn="ctr">
            <a:noFill/>
            <a:prstDash val="solid"/>
            <a:miter lim="800000"/>
            <a:headEnd/>
            <a:tailEnd/>
          </a:ln>
          <a:effectLst>
            <a:outerShdw dist="107763" dir="2700000" algn="ctr" rotWithShape="0">
              <a:srgbClr val="B2B2B2">
                <a:alpha val="50000"/>
              </a:srgbClr>
            </a:outerShdw>
          </a:effectLst>
        </p:spPr>
      </p:pic>
      <p:sp>
        <p:nvSpPr>
          <p:cNvPr id="7" name="矩形 5"/>
          <p:cNvSpPr>
            <a:spLocks noChangeArrowheads="1"/>
          </p:cNvSpPr>
          <p:nvPr/>
        </p:nvSpPr>
        <p:spPr bwMode="auto">
          <a:xfrm>
            <a:off x="4038600" y="3886200"/>
            <a:ext cx="4800600" cy="2449901"/>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zh-CN" altLang="en-US" sz="1400" b="1" dirty="0" smtClean="0">
                <a:latin typeface="Verdana" pitchFamily="34" charset="0"/>
                <a:ea typeface="宋体" pitchFamily="2" charset="-122"/>
              </a:rPr>
              <a:t>知识库</a:t>
            </a:r>
            <a:endParaRPr lang="en-US" altLang="zh-CN" sz="1400" b="1"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en-US" sz="1200" dirty="0">
                <a:solidFill>
                  <a:srgbClr val="000000"/>
                </a:solidFill>
              </a:rPr>
              <a:t> </a:t>
            </a:r>
            <a:r>
              <a:rPr lang="en-US" altLang="zh-CN" sz="1200" dirty="0">
                <a:solidFill>
                  <a:srgbClr val="000000"/>
                </a:solidFill>
                <a:ea typeface="宋体" pitchFamily="2" charset="-122"/>
              </a:rPr>
              <a:t>CH_PW_ADVINFO . CH_PW_RCVOBJ , CH_PW_ADVGROUPOBJ</a:t>
            </a: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静态</a:t>
            </a:r>
            <a:r>
              <a:rPr lang="zh-CN" altLang="en-US" sz="1200" dirty="0">
                <a:solidFill>
                  <a:srgbClr val="000000"/>
                </a:solidFill>
                <a:ea typeface="宋体" pitchFamily="2" charset="-122"/>
              </a:rPr>
              <a:t>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为知识库）</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smtClean="0">
                <a:solidFill>
                  <a:srgbClr val="000000"/>
                </a:solidFill>
              </a:rPr>
              <a:t>CH_PW_ADVINFO.title</a:t>
            </a:r>
            <a:r>
              <a:rPr lang="en-US" altLang="zh-CN" sz="1200" dirty="0" smtClean="0">
                <a:solidFill>
                  <a:srgbClr val="000000"/>
                </a:solidFill>
                <a:latin typeface="Verdana" pitchFamily="34" charset="0"/>
                <a:ea typeface="宋体" pitchFamily="2" charset="-122"/>
              </a:rPr>
              <a:t>)</a:t>
            </a:r>
            <a:endParaRPr lang="zh-CN" altLang="en-US" sz="1200" dirty="0">
              <a:solidFill>
                <a:srgbClr val="000000"/>
              </a:solidFill>
              <a:latin typeface="Verdana" pitchFamily="34" charset="0"/>
              <a:ea typeface="宋体" pitchFamily="2" charset="-122"/>
            </a:endParaRPr>
          </a:p>
        </p:txBody>
      </p:sp>
      <p:sp>
        <p:nvSpPr>
          <p:cNvPr id="8" name="TextBox 7"/>
          <p:cNvSpPr txBox="1"/>
          <p:nvPr/>
        </p:nvSpPr>
        <p:spPr>
          <a:xfrm>
            <a:off x="1066800" y="3124200"/>
            <a:ext cx="1324402" cy="307777"/>
          </a:xfrm>
          <a:prstGeom prst="rect">
            <a:avLst/>
          </a:prstGeom>
          <a:noFill/>
        </p:spPr>
        <p:txBody>
          <a:bodyPr wrap="none" rtlCol="0">
            <a:spAutoFit/>
          </a:bodyPr>
          <a:lstStyle/>
          <a:p>
            <a:r>
              <a:rPr lang="zh-CN" altLang="en-US" sz="1400" dirty="0" smtClean="0">
                <a:latin typeface="Verdana" pitchFamily="34" charset="0"/>
                <a:ea typeface="宋体" pitchFamily="2" charset="-122"/>
              </a:rPr>
              <a:t>图一 待办任</a:t>
            </a:r>
            <a:r>
              <a:rPr lang="zh-CN" altLang="en-US" sz="1400" dirty="0" smtClean="0">
                <a:latin typeface="Verdana" pitchFamily="34" charset="0"/>
                <a:ea typeface="宋体" pitchFamily="2" charset="-122"/>
              </a:rPr>
              <a:t>务</a:t>
            </a:r>
            <a:endParaRPr lang="zh-CN" altLang="en-US" sz="1400" dirty="0"/>
          </a:p>
        </p:txBody>
      </p:sp>
      <p:sp>
        <p:nvSpPr>
          <p:cNvPr id="11" name="TextBox 10"/>
          <p:cNvSpPr txBox="1"/>
          <p:nvPr/>
        </p:nvSpPr>
        <p:spPr>
          <a:xfrm>
            <a:off x="1219200" y="5410200"/>
            <a:ext cx="1144865" cy="307777"/>
          </a:xfrm>
          <a:prstGeom prst="rect">
            <a:avLst/>
          </a:prstGeom>
          <a:noFill/>
        </p:spPr>
        <p:txBody>
          <a:bodyPr wrap="none" rtlCol="0">
            <a:spAutoFit/>
          </a:bodyPr>
          <a:lstStyle/>
          <a:p>
            <a:r>
              <a:rPr lang="zh-CN" altLang="en-US" sz="1400" dirty="0" smtClean="0">
                <a:latin typeface="Verdana" pitchFamily="34" charset="0"/>
                <a:ea typeface="宋体" pitchFamily="2" charset="-122"/>
              </a:rPr>
              <a:t>图二 知识库</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0"/>
            <a:ext cx="8229600" cy="762000"/>
          </a:xfrm>
        </p:spPr>
        <p:txBody>
          <a:bodyPr/>
          <a:lstStyle/>
          <a:p>
            <a:r>
              <a:rPr lang="zh-CN" altLang="en-US" dirty="0" smtClean="0">
                <a:ea typeface="宋体" pitchFamily="2" charset="-122"/>
              </a:rPr>
              <a:t>网站公共部分业务说明</a:t>
            </a:r>
          </a:p>
        </p:txBody>
      </p:sp>
      <p:sp>
        <p:nvSpPr>
          <p:cNvPr id="7"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首页说明</a:t>
            </a:r>
            <a:r>
              <a:rPr lang="en-US" altLang="zh-CN" sz="2400" dirty="0" smtClean="0">
                <a:latin typeface="Verdana" pitchFamily="34" charset="0"/>
                <a:ea typeface="宋体" pitchFamily="2" charset="-122"/>
              </a:rPr>
              <a:t>-《</a:t>
            </a:r>
            <a:r>
              <a:rPr lang="zh-CN" altLang="en-US" sz="2400" dirty="0" smtClean="0">
                <a:latin typeface="Verdana" pitchFamily="34" charset="0"/>
                <a:ea typeface="宋体" pitchFamily="2" charset="-122"/>
              </a:rPr>
              <a:t>我的提问</a:t>
            </a:r>
            <a:r>
              <a:rPr lang="en-US" altLang="zh-CN" sz="2400" dirty="0" smtClean="0">
                <a:latin typeface="Verdana" pitchFamily="34" charset="0"/>
                <a:ea typeface="宋体" pitchFamily="2" charset="-122"/>
              </a:rPr>
              <a:t>》</a:t>
            </a:r>
            <a:r>
              <a:rPr lang="zh-CN" altLang="en-US" sz="2400" dirty="0" smtClean="0">
                <a:latin typeface="Verdana" pitchFamily="34" charset="0"/>
                <a:ea typeface="宋体" pitchFamily="2" charset="-122"/>
              </a:rPr>
              <a:t>和</a:t>
            </a:r>
            <a:r>
              <a:rPr lang="en-US" altLang="zh-CN" sz="2400" dirty="0" smtClean="0">
                <a:latin typeface="Verdana" pitchFamily="34" charset="0"/>
                <a:ea typeface="宋体" pitchFamily="2" charset="-122"/>
              </a:rPr>
              <a:t>《</a:t>
            </a:r>
            <a:r>
              <a:rPr lang="zh-CN" altLang="en-US" sz="2400" dirty="0" smtClean="0">
                <a:latin typeface="Verdana" pitchFamily="34" charset="0"/>
                <a:ea typeface="宋体" pitchFamily="2" charset="-122"/>
              </a:rPr>
              <a:t>调查问卷</a:t>
            </a:r>
            <a:r>
              <a:rPr lang="en-US" altLang="zh-CN" sz="2400" dirty="0" smtClean="0">
                <a:latin typeface="Verdana" pitchFamily="34" charset="0"/>
                <a:ea typeface="宋体" pitchFamily="2" charset="-122"/>
              </a:rPr>
              <a:t>》</a:t>
            </a:r>
            <a:endParaRPr lang="zh-CN" altLang="en-US" sz="2400" dirty="0">
              <a:latin typeface="Verdana" pitchFamily="34" charset="0"/>
              <a:ea typeface="宋体" pitchFamily="2" charset="-122"/>
            </a:endParaRPr>
          </a:p>
        </p:txBody>
      </p:sp>
      <p:pic>
        <p:nvPicPr>
          <p:cNvPr id="40965" name="Picture 5" descr="C:\Documents and Settings\Administrator\桌面\1.bmp"/>
          <p:cNvPicPr>
            <a:picLocks noChangeAspect="1" noChangeArrowheads="1"/>
          </p:cNvPicPr>
          <p:nvPr/>
        </p:nvPicPr>
        <p:blipFill>
          <a:blip r:embed="rId2"/>
          <a:srcRect/>
          <a:stretch>
            <a:fillRect/>
          </a:stretch>
        </p:blipFill>
        <p:spPr bwMode="auto">
          <a:xfrm>
            <a:off x="381000" y="1371600"/>
            <a:ext cx="4559841" cy="1371600"/>
          </a:xfrm>
          <a:prstGeom prst="rect">
            <a:avLst/>
          </a:prstGeom>
          <a:noFill/>
        </p:spPr>
      </p:pic>
      <p:sp>
        <p:nvSpPr>
          <p:cNvPr id="14" name="矩形 5"/>
          <p:cNvSpPr>
            <a:spLocks noChangeArrowheads="1"/>
          </p:cNvSpPr>
          <p:nvPr/>
        </p:nvSpPr>
        <p:spPr bwMode="auto">
          <a:xfrm>
            <a:off x="5029200" y="1371600"/>
            <a:ext cx="3962400" cy="1526572"/>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zh-CN" altLang="en-US" sz="1400" b="1" dirty="0" smtClean="0">
                <a:latin typeface="Verdana" pitchFamily="34" charset="0"/>
                <a:ea typeface="宋体" pitchFamily="2" charset="-122"/>
              </a:rPr>
              <a:t>我的提问</a:t>
            </a:r>
            <a:endParaRPr lang="en-US" altLang="zh-CN" sz="1400" b="1" dirty="0" smtClean="0">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zh-CN" sz="1200" dirty="0">
                <a:solidFill>
                  <a:srgbClr val="000000"/>
                </a:solidFill>
                <a:ea typeface="宋体" pitchFamily="2" charset="-122"/>
              </a:rPr>
              <a:t>CH_PW_ADVINFO . CH_PW_RCVOBJ , CH_PW_ADVGROUPOBJ</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静态</a:t>
            </a:r>
            <a:r>
              <a:rPr lang="zh-CN" altLang="en-US" sz="1200" dirty="0">
                <a:solidFill>
                  <a:srgbClr val="000000"/>
                </a:solidFill>
                <a:ea typeface="宋体" pitchFamily="2" charset="-122"/>
              </a:rPr>
              <a:t>条件：</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zh-CN" sz="1200" dirty="0" err="1">
                <a:solidFill>
                  <a:srgbClr val="000000"/>
                </a:solidFill>
                <a:ea typeface="宋体" pitchFamily="2" charset="-122"/>
              </a:rPr>
              <a:t>Oprcode</a:t>
            </a:r>
            <a:r>
              <a:rPr lang="zh-CN" altLang="en-US" sz="1200" dirty="0">
                <a:solidFill>
                  <a:srgbClr val="000000"/>
                </a:solidFill>
                <a:ea typeface="宋体" pitchFamily="2" charset="-122"/>
              </a:rPr>
              <a:t>（工号为当前工号）</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a:solidFill>
                  <a:srgbClr val="000000"/>
                </a:solidFill>
                <a:ea typeface="宋体" pitchFamily="2" charset="-122"/>
              </a:rPr>
              <a:t>Type=2</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为在线问答）</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a:t>
            </a:r>
            <a:r>
              <a:rPr lang="en-US" altLang="zh-CN" sz="1200" dirty="0">
                <a:solidFill>
                  <a:srgbClr val="000000"/>
                </a:solidFill>
                <a:ea typeface="宋体" pitchFamily="2" charset="-122"/>
              </a:rPr>
              <a:t> </a:t>
            </a:r>
            <a:r>
              <a:rPr lang="en-US" altLang="zh-CN" sz="1200" dirty="0" err="1">
                <a:solidFill>
                  <a:srgbClr val="000000"/>
                </a:solidFill>
                <a:ea typeface="宋体" pitchFamily="2" charset="-122"/>
              </a:rPr>
              <a:t>CH_PW_ADVINFO.title</a:t>
            </a:r>
            <a:r>
              <a:rPr lang="zh-CN" altLang="en-US" sz="1200" dirty="0">
                <a:solidFill>
                  <a:srgbClr val="000000"/>
                </a:solidFill>
                <a:ea typeface="宋体" pitchFamily="2" charset="-122"/>
              </a:rPr>
              <a:t>（标题</a:t>
            </a:r>
            <a:r>
              <a:rPr lang="zh-CN" altLang="en-US" sz="1200" dirty="0" smtClean="0">
                <a:solidFill>
                  <a:srgbClr val="000000"/>
                </a:solidFill>
                <a:ea typeface="宋体" pitchFamily="2" charset="-122"/>
              </a:rPr>
              <a:t>）</a:t>
            </a:r>
            <a:endParaRPr lang="zh-CN" altLang="en-US" sz="1200" dirty="0">
              <a:solidFill>
                <a:srgbClr val="000000"/>
              </a:solidFill>
              <a:latin typeface="Verdana" pitchFamily="34" charset="0"/>
              <a:ea typeface="宋体" pitchFamily="2" charset="-122"/>
            </a:endParaRPr>
          </a:p>
        </p:txBody>
      </p:sp>
      <p:pic>
        <p:nvPicPr>
          <p:cNvPr id="8" name="Picture 2"/>
          <p:cNvPicPr>
            <a:picLocks noChangeAspect="1" noChangeArrowheads="1"/>
          </p:cNvPicPr>
          <p:nvPr/>
        </p:nvPicPr>
        <p:blipFill>
          <a:blip r:embed="rId3"/>
          <a:srcRect/>
          <a:stretch>
            <a:fillRect/>
          </a:stretch>
        </p:blipFill>
        <p:spPr bwMode="gray">
          <a:xfrm>
            <a:off x="381000" y="3886200"/>
            <a:ext cx="4495800" cy="1335813"/>
          </a:xfrm>
          <a:prstGeom prst="rect">
            <a:avLst/>
          </a:prstGeom>
          <a:noFill/>
          <a:ln w="28575" cap="flat" cmpd="sng" algn="ctr">
            <a:noFill/>
            <a:prstDash val="solid"/>
            <a:miter lim="800000"/>
            <a:headEnd/>
            <a:tailEnd/>
          </a:ln>
          <a:effectLst>
            <a:outerShdw dist="107763" dir="2700000" algn="ctr" rotWithShape="0">
              <a:srgbClr val="B2B2B2">
                <a:alpha val="50000"/>
              </a:srgbClr>
            </a:outerShdw>
          </a:effectLst>
        </p:spPr>
      </p:pic>
      <p:sp>
        <p:nvSpPr>
          <p:cNvPr id="9" name="矩形 5"/>
          <p:cNvSpPr>
            <a:spLocks noChangeArrowheads="1"/>
          </p:cNvSpPr>
          <p:nvPr/>
        </p:nvSpPr>
        <p:spPr bwMode="auto">
          <a:xfrm>
            <a:off x="5029200" y="3200400"/>
            <a:ext cx="3886200" cy="3003899"/>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pPr>
            <a:r>
              <a:rPr lang="zh-CN" altLang="en-US" sz="1400" b="1" dirty="0" smtClean="0">
                <a:latin typeface="Verdana" pitchFamily="34" charset="0"/>
                <a:ea typeface="宋体" pitchFamily="2" charset="-122"/>
              </a:rPr>
              <a:t>调查问卷</a:t>
            </a:r>
            <a:endParaRPr lang="en-US" altLang="zh-CN" sz="1400" b="1" dirty="0" smtClean="0">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en-US" altLang="en-US" sz="1200" dirty="0">
                <a:solidFill>
                  <a:srgbClr val="000000"/>
                </a:solidFill>
              </a:rPr>
              <a:t> </a:t>
            </a:r>
            <a:r>
              <a:rPr lang="en-US" altLang="zh-CN" sz="1200" dirty="0">
                <a:solidFill>
                  <a:srgbClr val="000000"/>
                </a:solidFill>
                <a:ea typeface="宋体" pitchFamily="2" charset="-122"/>
              </a:rPr>
              <a:t>CH_PW_ADVINFO . CH_PW_RCVOBJ , CH_PW_ADVGROUPOBJ</a:t>
            </a: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静态</a:t>
            </a:r>
            <a:r>
              <a:rPr lang="zh-CN" altLang="en-US" sz="1200" dirty="0">
                <a:solidFill>
                  <a:srgbClr val="000000"/>
                </a:solidFill>
                <a:ea typeface="宋体" pitchFamily="2" charset="-122"/>
              </a:rPr>
              <a:t>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（类型</a:t>
            </a:r>
            <a:r>
              <a:rPr lang="en-US" altLang="zh-CN" sz="1200" dirty="0" smtClean="0">
                <a:solidFill>
                  <a:srgbClr val="000000"/>
                </a:solidFill>
                <a:ea typeface="宋体" pitchFamily="2" charset="-122"/>
              </a:rPr>
              <a:t>,3</a:t>
            </a:r>
            <a:r>
              <a:rPr lang="zh-CN" altLang="en-US" sz="1200" dirty="0" smtClean="0">
                <a:solidFill>
                  <a:srgbClr val="000000"/>
                </a:solidFill>
                <a:ea typeface="宋体" pitchFamily="2" charset="-122"/>
              </a:rPr>
              <a:t>为调查问卷）</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smtClean="0">
                <a:solidFill>
                  <a:srgbClr val="000000"/>
                </a:solidFill>
                <a:latin typeface="Verdana" pitchFamily="34" charset="0"/>
                <a:ea typeface="宋体" pitchFamily="2" charset="-122"/>
              </a:rPr>
              <a:t>)</a:t>
            </a:r>
            <a:endParaRPr lang="zh-CN" altLang="en-US" sz="1200" dirty="0">
              <a:solidFill>
                <a:srgbClr val="000000"/>
              </a:solidFill>
              <a:latin typeface="Verdana" pitchFamily="34" charset="0"/>
              <a:ea typeface="宋体" pitchFamily="2" charset="-122"/>
            </a:endParaRPr>
          </a:p>
        </p:txBody>
      </p:sp>
      <p:sp>
        <p:nvSpPr>
          <p:cNvPr id="11" name="TextBox 10"/>
          <p:cNvSpPr txBox="1"/>
          <p:nvPr/>
        </p:nvSpPr>
        <p:spPr>
          <a:xfrm>
            <a:off x="1752600" y="2895600"/>
            <a:ext cx="1311578" cy="307777"/>
          </a:xfrm>
          <a:prstGeom prst="rect">
            <a:avLst/>
          </a:prstGeom>
          <a:noFill/>
        </p:spPr>
        <p:txBody>
          <a:bodyPr wrap="none" rtlCol="0">
            <a:spAutoFit/>
          </a:bodyPr>
          <a:lstStyle/>
          <a:p>
            <a:r>
              <a:rPr lang="zh-CN" altLang="en-US" sz="1400" dirty="0" smtClean="0"/>
              <a:t>图一 我</a:t>
            </a:r>
            <a:r>
              <a:rPr lang="zh-CN" altLang="en-US" sz="1400" dirty="0" smtClean="0"/>
              <a:t>的提问</a:t>
            </a:r>
            <a:endParaRPr lang="zh-CN" altLang="en-US" sz="1400" dirty="0"/>
          </a:p>
        </p:txBody>
      </p:sp>
      <p:sp>
        <p:nvSpPr>
          <p:cNvPr id="12" name="TextBox 11"/>
          <p:cNvSpPr txBox="1"/>
          <p:nvPr/>
        </p:nvSpPr>
        <p:spPr>
          <a:xfrm>
            <a:off x="1828800" y="5410200"/>
            <a:ext cx="1311578" cy="307777"/>
          </a:xfrm>
          <a:prstGeom prst="rect">
            <a:avLst/>
          </a:prstGeom>
          <a:noFill/>
        </p:spPr>
        <p:txBody>
          <a:bodyPr wrap="none" rtlCol="0">
            <a:spAutoFit/>
          </a:bodyPr>
          <a:lstStyle/>
          <a:p>
            <a:r>
              <a:rPr lang="zh-CN" altLang="en-US" sz="1400" dirty="0" smtClean="0"/>
              <a:t>图二 </a:t>
            </a:r>
            <a:r>
              <a:rPr lang="zh-CN" altLang="en-US" sz="1400" dirty="0" smtClean="0">
                <a:latin typeface="Verdana" pitchFamily="34" charset="0"/>
                <a:ea typeface="宋体" pitchFamily="2" charset="-122"/>
              </a:rPr>
              <a:t>调查</a:t>
            </a:r>
            <a:r>
              <a:rPr lang="zh-CN" altLang="en-US" sz="1400" dirty="0" smtClean="0">
                <a:latin typeface="Verdana" pitchFamily="34" charset="0"/>
                <a:ea typeface="宋体" pitchFamily="2" charset="-122"/>
              </a:rPr>
              <a:t>问卷</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ea typeface="宋体" pitchFamily="2" charset="-122"/>
              </a:rPr>
              <a:t>网站公共部分业务说明</a:t>
            </a:r>
          </a:p>
        </p:txBody>
      </p:sp>
      <p:sp>
        <p:nvSpPr>
          <p:cNvPr id="1024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ea typeface="宋体" pitchFamily="2" charset="-122"/>
              </a:rPr>
              <a:t>《</a:t>
            </a:r>
            <a:r>
              <a:rPr lang="zh-CN" altLang="en-US" sz="2400" dirty="0" smtClean="0"/>
              <a:t>通用界面</a:t>
            </a:r>
            <a:r>
              <a:rPr lang="en-US" altLang="zh-CN" sz="2400" kern="0" dirty="0" smtClean="0">
                <a:ea typeface="宋体" pitchFamily="2" charset="-122"/>
              </a:rPr>
              <a:t>》</a:t>
            </a:r>
            <a:r>
              <a:rPr lang="zh-CN" altLang="en-US" sz="2400" kern="0" dirty="0" smtClean="0">
                <a:ea typeface="宋体" pitchFamily="2" charset="-122"/>
              </a:rPr>
              <a:t>业务简介</a:t>
            </a:r>
            <a:endParaRPr lang="zh-CN" altLang="en-US" sz="2400" kern="0" dirty="0">
              <a:ea typeface="宋体" pitchFamily="2" charset="-122"/>
            </a:endParaRPr>
          </a:p>
        </p:txBody>
      </p:sp>
      <p:sp>
        <p:nvSpPr>
          <p:cNvPr id="10245" name="矩形 5"/>
          <p:cNvSpPr>
            <a:spLocks noChangeArrowheads="1"/>
          </p:cNvSpPr>
          <p:nvPr/>
        </p:nvSpPr>
        <p:spPr bwMode="auto">
          <a:xfrm>
            <a:off x="457200" y="1752600"/>
            <a:ext cx="8153400" cy="4530471"/>
          </a:xfrm>
          <a:prstGeom prst="rect">
            <a:avLst/>
          </a:prstGeom>
          <a:noFill/>
          <a:ln w="9525">
            <a:noFill/>
            <a:miter lim="800000"/>
            <a:headEnd/>
            <a:tailEnd/>
          </a:ln>
        </p:spPr>
        <p:txBody>
          <a:bodyPr wrap="square">
            <a:spAutoFit/>
          </a:bodyPr>
          <a:lstStyle/>
          <a:p>
            <a:pPr marL="342900" lvl="0" indent="-342900" algn="l" eaLnBrk="0" hangingPunct="0">
              <a:spcBef>
                <a:spcPct val="20000"/>
              </a:spcBef>
              <a:buClr>
                <a:schemeClr val="hlink"/>
              </a:buClr>
              <a:buFont typeface="Wingdings" pitchFamily="2" charset="2"/>
              <a:buChar char="v"/>
            </a:pPr>
            <a:r>
              <a:rPr lang="zh-CN" altLang="en-US" sz="1400" dirty="0" smtClean="0">
                <a:solidFill>
                  <a:srgbClr val="000000"/>
                </a:solidFill>
                <a:latin typeface="Verdana" pitchFamily="34" charset="0"/>
                <a:ea typeface="宋体" pitchFamily="2" charset="-122"/>
              </a:rPr>
              <a:t>通用界面：所有内页同一个模版，</a:t>
            </a:r>
            <a:endParaRPr lang="en-US" altLang="zh-CN" sz="14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由四部分组成：分别是：菜单区、</a:t>
            </a:r>
            <a:endParaRPr lang="en-US" altLang="zh-CN" sz="14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用户基本信息区、常用菜单栏和业</a:t>
            </a:r>
            <a:endParaRPr lang="en-US" altLang="zh-CN" sz="14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务功能区</a:t>
            </a:r>
            <a:endParaRPr lang="en-US" altLang="zh-CN" sz="14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buFont typeface="Wingdings" pitchFamily="2" charset="2"/>
              <a:buChar char="v"/>
            </a:pPr>
            <a:r>
              <a:rPr lang="zh-CN" altLang="en-US" sz="1400" dirty="0" smtClean="0">
                <a:solidFill>
                  <a:srgbClr val="000000"/>
                </a:solidFill>
                <a:latin typeface="Verdana" pitchFamily="34" charset="0"/>
                <a:ea typeface="宋体" pitchFamily="2" charset="-122"/>
              </a:rPr>
              <a:t>菜单区：提供了系统功能模块的导航，</a:t>
            </a:r>
            <a:endParaRPr lang="en-US" altLang="zh-CN" sz="14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文件：</a:t>
            </a:r>
            <a:r>
              <a:rPr lang="en-US" altLang="zh-CN" sz="1400" dirty="0" err="1" smtClean="0">
                <a:solidFill>
                  <a:srgbClr val="000000"/>
                </a:solidFill>
                <a:latin typeface="Verdana" pitchFamily="34" charset="0"/>
                <a:ea typeface="宋体" pitchFamily="2" charset="-122"/>
              </a:rPr>
              <a:t>WebRoot</a:t>
            </a:r>
            <a:r>
              <a:rPr lang="en-US" altLang="zh-CN" sz="1400" dirty="0" smtClean="0">
                <a:solidFill>
                  <a:srgbClr val="000000"/>
                </a:solidFill>
                <a:latin typeface="Verdana" pitchFamily="34" charset="0"/>
                <a:ea typeface="宋体" pitchFamily="2" charset="-122"/>
              </a:rPr>
              <a:t>/common/include</a:t>
            </a:r>
          </a:p>
          <a:p>
            <a:pPr marL="342900" lvl="1"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/inc_head.jsp</a:t>
            </a:r>
            <a:r>
              <a:rPr lang="zh-CN" altLang="en-US" sz="1400" dirty="0" smtClean="0">
                <a:solidFill>
                  <a:srgbClr val="000000"/>
                </a:solidFill>
                <a:latin typeface="Verdana" pitchFamily="34" charset="0"/>
                <a:ea typeface="宋体" pitchFamily="2" charset="-122"/>
              </a:rPr>
              <a:t>，里面包括了三级子</a:t>
            </a:r>
            <a:endParaRPr lang="en-US" altLang="zh-CN" sz="14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菜单的</a:t>
            </a:r>
            <a:r>
              <a:rPr lang="en-US" altLang="zh-CN" sz="1400" dirty="0" smtClean="0">
                <a:solidFill>
                  <a:srgbClr val="000000"/>
                </a:solidFill>
                <a:latin typeface="Verdana" pitchFamily="34" charset="0"/>
                <a:ea typeface="宋体" pitchFamily="2" charset="-122"/>
              </a:rPr>
              <a:t>JS</a:t>
            </a:r>
            <a:r>
              <a:rPr lang="zh-CN" altLang="en-US" sz="1400" dirty="0" smtClean="0">
                <a:solidFill>
                  <a:srgbClr val="000000"/>
                </a:solidFill>
                <a:latin typeface="Verdana" pitchFamily="34" charset="0"/>
                <a:ea typeface="宋体" pitchFamily="2" charset="-122"/>
              </a:rPr>
              <a:t>脚本。</a:t>
            </a:r>
          </a:p>
          <a:p>
            <a:pPr marL="342900" lvl="1" indent="-342900" algn="l" eaLnBrk="0" hangingPunct="0">
              <a:spcBef>
                <a:spcPct val="20000"/>
              </a:spcBef>
              <a:buClr>
                <a:schemeClr val="hlink"/>
              </a:buClr>
              <a:buFont typeface="Wingdings" pitchFamily="2" charset="2"/>
              <a:buChar char="v"/>
            </a:pPr>
            <a:r>
              <a:rPr lang="zh-CN" altLang="en-US" sz="1400" dirty="0" smtClean="0">
                <a:solidFill>
                  <a:srgbClr val="000000"/>
                </a:solidFill>
                <a:latin typeface="Verdana" pitchFamily="34" charset="0"/>
                <a:ea typeface="宋体" pitchFamily="2" charset="-122"/>
              </a:rPr>
              <a:t>用户基本信息栏：提供了用户基本信</a:t>
            </a:r>
            <a:endParaRPr lang="en-US" altLang="zh-CN" sz="14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pPr>
            <a:r>
              <a:rPr lang="en-US" altLang="zh-CN" sz="1400" dirty="0" smtClean="0">
                <a:solidFill>
                  <a:srgbClr val="000000"/>
                </a:solidFill>
                <a:latin typeface="Verdana" pitchFamily="34" charset="0"/>
                <a:ea typeface="宋体" pitchFamily="2" charset="-122"/>
              </a:rPr>
              <a:t>	</a:t>
            </a:r>
            <a:r>
              <a:rPr lang="zh-CN" altLang="en-US" sz="1400" dirty="0" smtClean="0">
                <a:solidFill>
                  <a:srgbClr val="000000"/>
                </a:solidFill>
                <a:latin typeface="Verdana" pitchFamily="34" charset="0"/>
                <a:ea typeface="宋体" pitchFamily="2" charset="-122"/>
              </a:rPr>
              <a:t>息，包括：姓名、手机、角色、城市、渠道编码、渠道名称、渠道类别等信息。信息自动从登录用户中取得。文件：</a:t>
            </a:r>
            <a:r>
              <a:rPr lang="en-US" altLang="zh-CN" sz="1400" dirty="0" err="1" smtClean="0">
                <a:solidFill>
                  <a:srgbClr val="000000"/>
                </a:solidFill>
                <a:latin typeface="Verdana" pitchFamily="34" charset="0"/>
                <a:ea typeface="宋体" pitchFamily="2" charset="-122"/>
              </a:rPr>
              <a:t>WebRoot</a:t>
            </a:r>
            <a:r>
              <a:rPr lang="en-US" altLang="zh-CN" sz="1400" dirty="0" smtClean="0">
                <a:solidFill>
                  <a:srgbClr val="000000"/>
                </a:solidFill>
                <a:latin typeface="Verdana" pitchFamily="34" charset="0"/>
                <a:ea typeface="宋体" pitchFamily="2" charset="-122"/>
              </a:rPr>
              <a:t>/common/include/inc_menu.jsp</a:t>
            </a:r>
          </a:p>
          <a:p>
            <a:pPr marL="342900" lvl="1" indent="-342900" algn="l" eaLnBrk="0" hangingPunct="0">
              <a:spcBef>
                <a:spcPct val="20000"/>
              </a:spcBef>
              <a:buClr>
                <a:schemeClr val="hlink"/>
              </a:buClr>
              <a:buFont typeface="Wingdings" pitchFamily="2" charset="2"/>
              <a:buChar char="v"/>
            </a:pPr>
            <a:r>
              <a:rPr lang="zh-CN" altLang="en-US" sz="1400" i="1" dirty="0" smtClean="0">
                <a:solidFill>
                  <a:srgbClr val="000000"/>
                </a:solidFill>
                <a:latin typeface="Verdana" pitchFamily="34" charset="0"/>
                <a:ea typeface="宋体" pitchFamily="2" charset="-122"/>
              </a:rPr>
              <a:t>注：由于第一版时，主菜单是放在旁边，而作改版时，没有把命名改回来，固还是保留旧的命名方式。</a:t>
            </a:r>
            <a:endParaRPr lang="en-US" altLang="zh-CN" sz="1400" i="1"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buFont typeface="Wingdings" pitchFamily="2" charset="2"/>
              <a:buChar char="v"/>
            </a:pPr>
            <a:r>
              <a:rPr lang="zh-CN" altLang="en-US" sz="1400" dirty="0" smtClean="0">
                <a:solidFill>
                  <a:srgbClr val="000000"/>
                </a:solidFill>
                <a:latin typeface="Verdana" pitchFamily="34" charset="0"/>
                <a:ea typeface="宋体" pitchFamily="2" charset="-122"/>
              </a:rPr>
              <a:t>常用菜单栏：用户经常点击的的菜单列表。当用户点一次菜单时，在</a:t>
            </a:r>
            <a:r>
              <a:rPr lang="en-US" altLang="zh-CN" sz="1400" dirty="0" smtClean="0">
                <a:solidFill>
                  <a:srgbClr val="000000"/>
                </a:solidFill>
                <a:latin typeface="Verdana" pitchFamily="34" charset="0"/>
                <a:ea typeface="宋体" pitchFamily="2" charset="-122"/>
              </a:rPr>
              <a:t>/inc_head.jsp</a:t>
            </a:r>
            <a:r>
              <a:rPr lang="zh-CN" altLang="en-US" sz="1400" dirty="0" smtClean="0">
                <a:solidFill>
                  <a:srgbClr val="000000"/>
                </a:solidFill>
                <a:latin typeface="Verdana" pitchFamily="34" charset="0"/>
                <a:ea typeface="宋体" pitchFamily="2" charset="-122"/>
              </a:rPr>
              <a:t>调用</a:t>
            </a:r>
            <a:r>
              <a:rPr lang="en-US" altLang="zh-CN" sz="1400" dirty="0" smtClean="0">
                <a:solidFill>
                  <a:srgbClr val="000000"/>
                </a:solidFill>
                <a:latin typeface="Verdana" pitchFamily="34" charset="0"/>
                <a:ea typeface="宋体" pitchFamily="2" charset="-122"/>
              </a:rPr>
              <a:t>JS</a:t>
            </a:r>
            <a:r>
              <a:rPr lang="zh-CN" altLang="en-US" sz="1400" dirty="0" smtClean="0">
                <a:solidFill>
                  <a:srgbClr val="000000"/>
                </a:solidFill>
                <a:latin typeface="Verdana" pitchFamily="34" charset="0"/>
                <a:ea typeface="宋体" pitchFamily="2" charset="-122"/>
              </a:rPr>
              <a:t>把菜单信息记录在</a:t>
            </a:r>
            <a:r>
              <a:rPr lang="en-US" altLang="zh-CN" sz="1400" dirty="0" smtClean="0">
                <a:solidFill>
                  <a:srgbClr val="000000"/>
                </a:solidFill>
                <a:latin typeface="Verdana" pitchFamily="34" charset="0"/>
                <a:ea typeface="宋体" pitchFamily="2" charset="-122"/>
              </a:rPr>
              <a:t>Cookies</a:t>
            </a:r>
            <a:r>
              <a:rPr lang="zh-CN" altLang="en-US" sz="1400" dirty="0" smtClean="0">
                <a:solidFill>
                  <a:srgbClr val="000000"/>
                </a:solidFill>
                <a:latin typeface="Verdana" pitchFamily="34" charset="0"/>
                <a:ea typeface="宋体" pitchFamily="2" charset="-122"/>
              </a:rPr>
              <a:t>中。</a:t>
            </a:r>
            <a:r>
              <a:rPr lang="en-US" altLang="zh-CN" sz="1400" dirty="0" smtClean="0">
                <a:solidFill>
                  <a:srgbClr val="000000"/>
                </a:solidFill>
                <a:latin typeface="Verdana" pitchFamily="34" charset="0"/>
                <a:ea typeface="宋体" pitchFamily="2" charset="-122"/>
              </a:rPr>
              <a:t>/inc_menu.jsp</a:t>
            </a:r>
            <a:r>
              <a:rPr lang="zh-CN" altLang="en-US" sz="1400" dirty="0" smtClean="0">
                <a:solidFill>
                  <a:srgbClr val="000000"/>
                </a:solidFill>
                <a:latin typeface="Verdana" pitchFamily="34" charset="0"/>
                <a:ea typeface="宋体" pitchFamily="2" charset="-122"/>
              </a:rPr>
              <a:t>用</a:t>
            </a:r>
            <a:r>
              <a:rPr lang="en-US" altLang="zh-CN" sz="1400" dirty="0" smtClean="0">
                <a:solidFill>
                  <a:srgbClr val="000000"/>
                </a:solidFill>
                <a:latin typeface="Verdana" pitchFamily="34" charset="0"/>
                <a:ea typeface="宋体" pitchFamily="2" charset="-122"/>
              </a:rPr>
              <a:t>JS</a:t>
            </a:r>
            <a:r>
              <a:rPr lang="zh-CN" altLang="en-US" sz="1400" dirty="0" smtClean="0">
                <a:solidFill>
                  <a:srgbClr val="000000"/>
                </a:solidFill>
                <a:latin typeface="Verdana" pitchFamily="34" charset="0"/>
                <a:ea typeface="宋体" pitchFamily="2" charset="-122"/>
              </a:rPr>
              <a:t>把</a:t>
            </a:r>
            <a:r>
              <a:rPr lang="en-US" altLang="zh-CN" sz="1400" dirty="0" smtClean="0">
                <a:solidFill>
                  <a:srgbClr val="000000"/>
                </a:solidFill>
                <a:latin typeface="Verdana" pitchFamily="34" charset="0"/>
                <a:ea typeface="宋体" pitchFamily="2" charset="-122"/>
              </a:rPr>
              <a:t>Cookies</a:t>
            </a:r>
            <a:r>
              <a:rPr lang="zh-CN" altLang="en-US" sz="1400" dirty="0" smtClean="0">
                <a:solidFill>
                  <a:srgbClr val="000000"/>
                </a:solidFill>
                <a:latin typeface="Verdana" pitchFamily="34" charset="0"/>
                <a:ea typeface="宋体" pitchFamily="2" charset="-122"/>
              </a:rPr>
              <a:t>的记录写回用户。代码用浏览器脚本记录，没有与服务交互的过程。</a:t>
            </a:r>
            <a:endParaRPr lang="en-US" altLang="zh-CN" sz="14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buFont typeface="Wingdings" pitchFamily="2" charset="2"/>
              <a:buChar char="v"/>
            </a:pPr>
            <a:r>
              <a:rPr lang="zh-CN" altLang="en-US" sz="1400" dirty="0" smtClean="0">
                <a:solidFill>
                  <a:srgbClr val="000000"/>
                </a:solidFill>
                <a:latin typeface="Verdana" pitchFamily="34" charset="0"/>
                <a:ea typeface="宋体" pitchFamily="2" charset="-122"/>
              </a:rPr>
              <a:t>业务功能区：用户操作系统业务的地方，搞功能不同分为列表查询和信息展示区两类型。</a:t>
            </a:r>
            <a:endParaRPr lang="en-US" altLang="zh-CN" sz="14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endParaRPr lang="zh-CN" altLang="en-US" sz="1400" dirty="0">
              <a:solidFill>
                <a:srgbClr val="000000"/>
              </a:solidFill>
              <a:latin typeface="Verdana" pitchFamily="34" charset="0"/>
              <a:ea typeface="宋体" pitchFamily="2" charset="-122"/>
            </a:endParaRPr>
          </a:p>
        </p:txBody>
      </p:sp>
      <p:pic>
        <p:nvPicPr>
          <p:cNvPr id="124930" name="Picture 2"/>
          <p:cNvPicPr>
            <a:picLocks noGrp="1" noChangeAspect="1" noChangeArrowheads="1"/>
          </p:cNvPicPr>
          <p:nvPr>
            <p:ph idx="1"/>
          </p:nvPr>
        </p:nvPicPr>
        <p:blipFill>
          <a:blip r:embed="rId2"/>
          <a:srcRect/>
          <a:stretch>
            <a:fillRect/>
          </a:stretch>
        </p:blipFill>
        <p:spPr bwMode="auto">
          <a:xfrm>
            <a:off x="3810000" y="990600"/>
            <a:ext cx="4545038" cy="2848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22860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solidFill>
                  <a:srgbClr val="F0F5E7"/>
                </a:solidFill>
                <a:latin typeface="Futura Bk" pitchFamily="34" charset="0"/>
                <a:ea typeface="宋体" pitchFamily="2" charset="-122"/>
              </a:rPr>
              <a:t>《</a:t>
            </a:r>
            <a:r>
              <a:rPr lang="zh-CN" altLang="en-US" sz="2600" dirty="0">
                <a:solidFill>
                  <a:srgbClr val="F0F5E7"/>
                </a:solidFill>
                <a:latin typeface="Futura Bk" pitchFamily="34" charset="0"/>
                <a:ea typeface="宋体" pitchFamily="2" charset="-122"/>
              </a:rPr>
              <a:t>信息查询</a:t>
            </a:r>
            <a:r>
              <a:rPr lang="en-US" altLang="zh-CN" sz="2600" dirty="0">
                <a:solidFill>
                  <a:srgbClr val="F0F5E7"/>
                </a:solidFill>
                <a:latin typeface="Futura Bk" pitchFamily="34" charset="0"/>
                <a:ea typeface="宋体" pitchFamily="2" charset="-122"/>
              </a:rPr>
              <a:t>》</a:t>
            </a:r>
            <a:r>
              <a:rPr lang="zh-CN" altLang="en-US" sz="2600" dirty="0">
                <a:solidFill>
                  <a:srgbClr val="F0F5E7"/>
                </a:solidFill>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9219" name="内容占位符 9"/>
          <p:cNvSpPr>
            <a:spLocks noGrp="1"/>
          </p:cNvSpPr>
          <p:nvPr>
            <p:ph idx="1"/>
          </p:nvPr>
        </p:nvSpPr>
        <p:spPr>
          <a:xfrm>
            <a:off x="457200" y="1447800"/>
            <a:ext cx="8229600" cy="4678363"/>
          </a:xfrm>
        </p:spPr>
        <p:txBody>
          <a:bodyPr/>
          <a:lstStyle/>
          <a:p>
            <a:r>
              <a:rPr lang="zh-CN" altLang="en-US" sz="1600" dirty="0" smtClean="0">
                <a:ea typeface="宋体" pitchFamily="2" charset="-122"/>
              </a:rPr>
              <a:t>套卡激活情况查询包括：</a:t>
            </a:r>
            <a:r>
              <a:rPr lang="en-US" altLang="zh-CN" sz="1600" dirty="0" smtClean="0">
                <a:ea typeface="宋体" pitchFamily="2" charset="-122"/>
              </a:rPr>
              <a:t>《</a:t>
            </a:r>
            <a:r>
              <a:rPr lang="zh-CN" altLang="en-US" sz="1600" dirty="0" smtClean="0">
                <a:ea typeface="宋体" pitchFamily="2" charset="-122"/>
              </a:rPr>
              <a:t>月度套卡激活明细查询</a:t>
            </a:r>
            <a:r>
              <a:rPr lang="en-US" altLang="zh-CN" sz="1600" dirty="0" smtClean="0">
                <a:ea typeface="宋体" pitchFamily="2" charset="-122"/>
              </a:rPr>
              <a:t>》</a:t>
            </a:r>
            <a:r>
              <a:rPr lang="zh-CN" altLang="en-US" sz="1600" dirty="0" smtClean="0">
                <a:ea typeface="宋体" pitchFamily="2" charset="-122"/>
              </a:rPr>
              <a:t>和</a:t>
            </a:r>
            <a:r>
              <a:rPr lang="en-US" altLang="zh-CN" sz="1600" dirty="0" smtClean="0">
                <a:ea typeface="宋体" pitchFamily="2" charset="-122"/>
              </a:rPr>
              <a:t>《</a:t>
            </a:r>
            <a:r>
              <a:rPr lang="zh-CN" altLang="en-US" sz="1600" dirty="0" smtClean="0">
                <a:ea typeface="宋体" pitchFamily="2" charset="-122"/>
              </a:rPr>
              <a:t>月度套卡激活量统计查询</a:t>
            </a:r>
            <a:r>
              <a:rPr lang="en-US" altLang="zh-CN" sz="1600" dirty="0" smtClean="0">
                <a:ea typeface="宋体" pitchFamily="2" charset="-122"/>
              </a:rPr>
              <a:t>》</a:t>
            </a:r>
            <a:r>
              <a:rPr lang="zh-CN" altLang="en-US" sz="1600" dirty="0" smtClean="0">
                <a:ea typeface="宋体" pitchFamily="2" charset="-122"/>
              </a:rPr>
              <a:t>两个子功能。</a:t>
            </a:r>
            <a:endParaRPr lang="en-US" altLang="zh-CN" sz="1600" dirty="0" smtClean="0">
              <a:ea typeface="宋体" pitchFamily="2" charset="-122"/>
            </a:endParaRPr>
          </a:p>
          <a:p>
            <a:endParaRPr lang="en-US" altLang="zh-CN" sz="1600" dirty="0" smtClean="0">
              <a:ea typeface="宋体" pitchFamily="2" charset="-122"/>
            </a:endParaRPr>
          </a:p>
          <a:p>
            <a:r>
              <a:rPr lang="zh-CN" altLang="en-US" sz="1600" dirty="0" smtClean="0">
                <a:ea typeface="宋体" pitchFamily="2" charset="-122"/>
              </a:rPr>
              <a:t>在主菜单的</a:t>
            </a:r>
            <a:r>
              <a:rPr lang="en-US" altLang="zh-CN" sz="1600" dirty="0" smtClean="0">
                <a:ea typeface="宋体" pitchFamily="2" charset="-122"/>
              </a:rPr>
              <a:t>【</a:t>
            </a:r>
            <a:r>
              <a:rPr lang="zh-CN" altLang="en-US" sz="1600" dirty="0" smtClean="0">
                <a:ea typeface="宋体" pitchFamily="2" charset="-122"/>
              </a:rPr>
              <a:t>信息查询</a:t>
            </a:r>
            <a:r>
              <a:rPr lang="en-US" altLang="zh-CN" sz="1600" dirty="0" smtClean="0">
                <a:ea typeface="宋体" pitchFamily="2" charset="-122"/>
              </a:rPr>
              <a:t>】 </a:t>
            </a:r>
            <a:r>
              <a:rPr lang="en-US" altLang="en-US" sz="1600" dirty="0" smtClean="0">
                <a:sym typeface="Wingdings" pitchFamily="2" charset="2"/>
              </a:rPr>
              <a:t></a:t>
            </a:r>
            <a:r>
              <a:rPr lang="en-US" altLang="zh-CN" sz="1600" dirty="0" smtClean="0">
                <a:ea typeface="宋体" pitchFamily="2" charset="-122"/>
              </a:rPr>
              <a:t>【</a:t>
            </a:r>
            <a:r>
              <a:rPr lang="zh-CN" altLang="en-US" sz="1600" dirty="0" smtClean="0">
                <a:ea typeface="宋体" pitchFamily="2" charset="-122"/>
              </a:rPr>
              <a:t>套卡激活登记情况查询</a:t>
            </a:r>
            <a:r>
              <a:rPr lang="en-US" altLang="zh-CN" sz="1600" dirty="0" smtClean="0">
                <a:ea typeface="宋体" pitchFamily="2" charset="-122"/>
              </a:rPr>
              <a:t>】</a:t>
            </a:r>
            <a:r>
              <a:rPr lang="zh-CN" altLang="en-US" sz="1600" dirty="0" smtClean="0">
                <a:ea typeface="宋体" pitchFamily="2" charset="-122"/>
              </a:rPr>
              <a:t>下。对应有两个三级子菜单。</a:t>
            </a:r>
            <a:endParaRPr lang="en-US" altLang="zh-CN" sz="1600" dirty="0" smtClean="0">
              <a:ea typeface="宋体" pitchFamily="2" charset="-122"/>
            </a:endParaRPr>
          </a:p>
          <a:p>
            <a:endParaRPr lang="en-US" altLang="zh-CN" sz="1600" dirty="0" smtClean="0">
              <a:ea typeface="宋体" pitchFamily="2" charset="-122"/>
            </a:endParaRPr>
          </a:p>
          <a:p>
            <a:r>
              <a:rPr lang="en-US" altLang="zh-CN" sz="1600" dirty="0" smtClean="0">
                <a:ea typeface="宋体" pitchFamily="2" charset="-122"/>
              </a:rPr>
              <a:t>《</a:t>
            </a:r>
            <a:r>
              <a:rPr lang="zh-CN" altLang="en-US" sz="1600" dirty="0" smtClean="0">
                <a:ea typeface="宋体" pitchFamily="2" charset="-122"/>
              </a:rPr>
              <a:t>月度套卡激活量统计查询</a:t>
            </a:r>
            <a:r>
              <a:rPr lang="en-US" altLang="zh-CN" sz="1600" dirty="0" smtClean="0">
                <a:ea typeface="宋体" pitchFamily="2" charset="-122"/>
              </a:rPr>
              <a:t>》</a:t>
            </a:r>
            <a:r>
              <a:rPr lang="zh-CN" altLang="en-US" sz="1600" dirty="0" smtClean="0">
                <a:ea typeface="宋体" pitchFamily="2" charset="-122"/>
              </a:rPr>
              <a:t>：查询网点套卡激活登记明细。</a:t>
            </a:r>
            <a:endParaRPr lang="en-US" altLang="zh-CN" sz="1600" dirty="0" smtClean="0">
              <a:ea typeface="宋体" pitchFamily="2" charset="-122"/>
            </a:endParaRPr>
          </a:p>
          <a:p>
            <a:endParaRPr lang="en-US" altLang="zh-CN" sz="1600" dirty="0" smtClean="0">
              <a:ea typeface="宋体" pitchFamily="2" charset="-122"/>
            </a:endParaRPr>
          </a:p>
          <a:p>
            <a:r>
              <a:rPr lang="en-US" altLang="zh-CN" sz="1600" dirty="0" smtClean="0">
                <a:ea typeface="宋体" pitchFamily="2" charset="-122"/>
              </a:rPr>
              <a:t>《</a:t>
            </a:r>
            <a:r>
              <a:rPr lang="zh-CN" altLang="en-US" sz="1600" dirty="0" smtClean="0">
                <a:ea typeface="宋体" pitchFamily="2" charset="-122"/>
              </a:rPr>
              <a:t>套卡激活量统计查询</a:t>
            </a:r>
            <a:r>
              <a:rPr lang="en-US" altLang="zh-CN" sz="1600" dirty="0" smtClean="0">
                <a:ea typeface="宋体" pitchFamily="2" charset="-122"/>
              </a:rPr>
              <a:t>》</a:t>
            </a:r>
            <a:r>
              <a:rPr lang="zh-CN" altLang="en-US" sz="1600" dirty="0" smtClean="0">
                <a:ea typeface="宋体" pitchFamily="2" charset="-122"/>
              </a:rPr>
              <a:t>：对网点套卡激活量进行统计查询。</a:t>
            </a:r>
            <a:endParaRPr lang="en-US" altLang="zh-CN" sz="1600" dirty="0" smtClean="0">
              <a:ea typeface="宋体" pitchFamily="2" charset="-122"/>
            </a:endParaRPr>
          </a:p>
          <a:p>
            <a:pPr>
              <a:buNone/>
            </a:pPr>
            <a:endParaRPr lang="en-US" altLang="zh-CN" sz="1600" dirty="0" smtClean="0">
              <a:ea typeface="宋体" pitchFamily="2" charset="-122"/>
            </a:endParaRPr>
          </a:p>
          <a:p>
            <a:r>
              <a:rPr lang="zh-CN" altLang="en-US" sz="1600" dirty="0" smtClean="0">
                <a:ea typeface="宋体" pitchFamily="2" charset="-122"/>
              </a:rPr>
              <a:t>查询时间必须选择，默认是当前月，通过日期控件生成。</a:t>
            </a:r>
            <a:endParaRPr lang="en-US" altLang="zh-CN" sz="1600" dirty="0" smtClean="0">
              <a:ea typeface="宋体" pitchFamily="2" charset="-122"/>
            </a:endParaRPr>
          </a:p>
          <a:p>
            <a:endParaRPr lang="en-US" altLang="zh-CN" sz="1600" dirty="0" smtClean="0">
              <a:ea typeface="宋体" pitchFamily="2" charset="-122"/>
            </a:endParaRPr>
          </a:p>
          <a:p>
            <a:r>
              <a:rPr lang="en-US" altLang="zh-CN" sz="1600" dirty="0" smtClean="0">
                <a:ea typeface="宋体" pitchFamily="2" charset="-122"/>
              </a:rPr>
              <a:t>《</a:t>
            </a:r>
            <a:r>
              <a:rPr lang="zh-CN" altLang="en-US" sz="1600" dirty="0" smtClean="0">
                <a:ea typeface="宋体" pitchFamily="2" charset="-122"/>
              </a:rPr>
              <a:t>套卡激活量统计查询</a:t>
            </a:r>
            <a:r>
              <a:rPr lang="en-US" altLang="zh-CN" sz="1600" dirty="0" smtClean="0">
                <a:ea typeface="宋体" pitchFamily="2" charset="-122"/>
              </a:rPr>
              <a:t>》</a:t>
            </a:r>
            <a:r>
              <a:rPr lang="zh-CN" altLang="en-US" sz="1600" dirty="0" smtClean="0">
                <a:ea typeface="宋体" pitchFamily="2" charset="-122"/>
              </a:rPr>
              <a:t>用户进入该页面默认查询时间为：每月</a:t>
            </a:r>
            <a:r>
              <a:rPr lang="en-US" altLang="zh-CN" sz="1600" dirty="0" smtClean="0">
                <a:ea typeface="宋体" pitchFamily="2" charset="-122"/>
              </a:rPr>
              <a:t>10</a:t>
            </a:r>
            <a:r>
              <a:rPr lang="zh-CN" altLang="en-US" sz="1600" dirty="0" smtClean="0">
                <a:ea typeface="宋体" pitchFamily="2" charset="-122"/>
              </a:rPr>
              <a:t>号前，最晚只能查询上上个月的数据；每月</a:t>
            </a:r>
            <a:r>
              <a:rPr lang="en-US" altLang="zh-CN" sz="1600" dirty="0" smtClean="0">
                <a:ea typeface="宋体" pitchFamily="2" charset="-122"/>
              </a:rPr>
              <a:t>10</a:t>
            </a:r>
            <a:r>
              <a:rPr lang="zh-CN" altLang="en-US" sz="1600" dirty="0" smtClean="0">
                <a:ea typeface="宋体" pitchFamily="2" charset="-122"/>
              </a:rPr>
              <a:t>号后，最晚可以查询上月数据。</a:t>
            </a: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套卡激活情况查询</a:t>
            </a: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简介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024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月度套卡激活明细查询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pic>
        <p:nvPicPr>
          <p:cNvPr id="10244" name="Picture 2"/>
          <p:cNvPicPr>
            <a:picLocks noGrp="1" noChangeAspect="1" noChangeArrowheads="1"/>
          </p:cNvPicPr>
          <p:nvPr>
            <p:ph idx="1"/>
          </p:nvPr>
        </p:nvPicPr>
        <p:blipFill>
          <a:blip r:embed="rId2"/>
          <a:srcRect/>
          <a:stretch>
            <a:fillRect/>
          </a:stretch>
        </p:blipFill>
        <p:spPr>
          <a:xfrm>
            <a:off x="1143000" y="1371600"/>
            <a:ext cx="6858000" cy="3478213"/>
          </a:xfrm>
          <a:noFill/>
        </p:spPr>
      </p:pic>
      <p:sp>
        <p:nvSpPr>
          <p:cNvPr id="10245" name="矩形 5"/>
          <p:cNvSpPr>
            <a:spLocks noChangeArrowheads="1"/>
          </p:cNvSpPr>
          <p:nvPr/>
        </p:nvSpPr>
        <p:spPr bwMode="auto">
          <a:xfrm>
            <a:off x="838200" y="4953000"/>
            <a:ext cx="7162800" cy="1089025"/>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涉及库表：</a:t>
            </a:r>
            <a:r>
              <a:rPr lang="en-US" altLang="en-US" sz="1200">
                <a:solidFill>
                  <a:srgbClr val="000000"/>
                </a:solidFill>
              </a:rPr>
              <a:t> FX_SN_NOACTINFO</a:t>
            </a:r>
            <a:r>
              <a:rPr lang="zh-CN" altLang="en-US" sz="1200">
                <a:solidFill>
                  <a:srgbClr val="000000"/>
                </a:solidFill>
                <a:ea typeface="宋体" pitchFamily="2" charset="-122"/>
              </a:rPr>
              <a:t>、</a:t>
            </a:r>
            <a:r>
              <a:rPr lang="en-US" altLang="en-US" sz="1200">
                <a:solidFill>
                  <a:srgbClr val="000000"/>
                </a:solidFill>
              </a:rPr>
              <a:t>CH_PW_REGISTEDSMP</a:t>
            </a:r>
            <a:r>
              <a:rPr lang="zh-CN" altLang="en-US" sz="1200">
                <a:solidFill>
                  <a:srgbClr val="000000"/>
                </a:solidFill>
                <a:ea typeface="宋体" pitchFamily="2" charset="-122"/>
              </a:rPr>
              <a:t>。</a:t>
            </a: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条件：</a:t>
            </a:r>
            <a:r>
              <a:rPr lang="en-US" altLang="en-US" sz="1200">
                <a:solidFill>
                  <a:srgbClr val="000000"/>
                </a:solidFill>
              </a:rPr>
              <a:t> CH_PW_REGISTEDSMP. oprtime </a:t>
            </a:r>
            <a:r>
              <a:rPr lang="zh-CN" altLang="en-US" sz="1200">
                <a:solidFill>
                  <a:srgbClr val="000000"/>
                </a:solidFill>
                <a:ea typeface="宋体" pitchFamily="2" charset="-122"/>
              </a:rPr>
              <a:t>（登记时间）</a:t>
            </a:r>
            <a:r>
              <a:rPr lang="zh-CN" altLang="en-US" sz="1200">
                <a:solidFill>
                  <a:srgbClr val="000000"/>
                </a:solidFill>
                <a:latin typeface="Verdana" pitchFamily="34" charset="0"/>
                <a:ea typeface="宋体" pitchFamily="2" charset="-122"/>
              </a:rPr>
              <a:t>、</a:t>
            </a:r>
            <a:r>
              <a:rPr lang="en-US" altLang="en-US" sz="1200">
                <a:solidFill>
                  <a:srgbClr val="000000"/>
                </a:solidFill>
              </a:rPr>
              <a:t> FX_SN_NOACTINFO. mobileno </a:t>
            </a:r>
            <a:r>
              <a:rPr lang="zh-CN" altLang="en-US" sz="1200">
                <a:solidFill>
                  <a:srgbClr val="000000"/>
                </a:solidFill>
                <a:ea typeface="宋体" pitchFamily="2" charset="-122"/>
              </a:rPr>
              <a:t>（ 套卡号码）、</a:t>
            </a:r>
            <a:r>
              <a:rPr lang="en-US" altLang="zh-CN" sz="1200">
                <a:solidFill>
                  <a:srgbClr val="000000"/>
                </a:solidFill>
                <a:ea typeface="宋体" pitchFamily="2" charset="-122"/>
              </a:rPr>
              <a:t> </a:t>
            </a:r>
            <a:r>
              <a:rPr lang="en-US" altLang="en-US" sz="1200">
                <a:solidFill>
                  <a:srgbClr val="000000"/>
                </a:solidFill>
              </a:rPr>
              <a:t>CH_PW_REGISTEDSMP .</a:t>
            </a:r>
            <a:r>
              <a:rPr lang="en-US" altLang="zh-CN" sz="1200">
                <a:solidFill>
                  <a:srgbClr val="000000"/>
                </a:solidFill>
                <a:ea typeface="宋体" pitchFamily="2" charset="-122"/>
              </a:rPr>
              <a:t>wayid </a:t>
            </a:r>
            <a:r>
              <a:rPr lang="zh-CN" altLang="en-US" sz="1200">
                <a:solidFill>
                  <a:srgbClr val="000000"/>
                </a:solidFill>
                <a:ea typeface="宋体" pitchFamily="2" charset="-122"/>
              </a:rPr>
              <a:t>（登录者渠道编码）</a:t>
            </a:r>
            <a:r>
              <a:rPr lang="zh-CN" altLang="en-US" sz="1200">
                <a:solidFill>
                  <a:srgbClr val="000000"/>
                </a:solidFill>
                <a:latin typeface="Verdana" pitchFamily="34" charset="0"/>
                <a:ea typeface="宋体" pitchFamily="2" charset="-122"/>
              </a:rPr>
              <a:t>；</a:t>
            </a:r>
            <a:endParaRPr lang="en-US" altLang="zh-CN" sz="120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输出：套卡号码</a:t>
            </a:r>
            <a:r>
              <a:rPr lang="en-US" altLang="zh-CN" sz="1200">
                <a:solidFill>
                  <a:srgbClr val="000000"/>
                </a:solidFill>
                <a:latin typeface="Verdana" pitchFamily="34" charset="0"/>
                <a:ea typeface="宋体" pitchFamily="2" charset="-122"/>
              </a:rPr>
              <a:t>(</a:t>
            </a:r>
            <a:r>
              <a:rPr lang="en-US" altLang="en-US" sz="1200">
                <a:solidFill>
                  <a:srgbClr val="000000"/>
                </a:solidFill>
              </a:rPr>
              <a:t>CH_PW_REGISTEDSMP. mobileno </a:t>
            </a:r>
            <a:r>
              <a:rPr lang="en-US" altLang="zh-CN" sz="1200">
                <a:solidFill>
                  <a:srgbClr val="000000"/>
                </a:solidFill>
                <a:latin typeface="Verdana" pitchFamily="34" charset="0"/>
                <a:ea typeface="宋体" pitchFamily="2" charset="-122"/>
              </a:rPr>
              <a:t>)</a:t>
            </a:r>
            <a:r>
              <a:rPr lang="zh-CN" altLang="en-US" sz="1200">
                <a:solidFill>
                  <a:srgbClr val="000000"/>
                </a:solidFill>
                <a:latin typeface="Verdana" pitchFamily="34" charset="0"/>
                <a:ea typeface="宋体" pitchFamily="2" charset="-122"/>
              </a:rPr>
              <a:t>、登记时间</a:t>
            </a:r>
            <a:r>
              <a:rPr lang="en-US" altLang="zh-CN" sz="1200">
                <a:solidFill>
                  <a:srgbClr val="000000"/>
                </a:solidFill>
                <a:ea typeface="宋体" pitchFamily="2" charset="-122"/>
              </a:rPr>
              <a:t>(</a:t>
            </a:r>
            <a:r>
              <a:rPr lang="en-US" altLang="en-US" sz="1200">
                <a:solidFill>
                  <a:srgbClr val="000000"/>
                </a:solidFill>
              </a:rPr>
              <a:t>CH_PW_REGISTEDSMP. oprtime </a:t>
            </a:r>
            <a:r>
              <a:rPr lang="en-US" altLang="zh-CN" sz="1200">
                <a:solidFill>
                  <a:srgbClr val="000000"/>
                </a:solidFill>
                <a:ea typeface="宋体" pitchFamily="2" charset="-122"/>
              </a:rPr>
              <a:t>) </a:t>
            </a:r>
            <a:r>
              <a:rPr lang="zh-CN" altLang="en-US" sz="1200">
                <a:solidFill>
                  <a:srgbClr val="000000"/>
                </a:solidFill>
                <a:latin typeface="Verdana" pitchFamily="34" charset="0"/>
                <a:ea typeface="宋体" pitchFamily="2" charset="-122"/>
              </a:rPr>
              <a:t>、激活时间</a:t>
            </a:r>
            <a:r>
              <a:rPr lang="en-US" altLang="zh-CN" sz="1200">
                <a:solidFill>
                  <a:srgbClr val="000000"/>
                </a:solidFill>
                <a:latin typeface="Verdana" pitchFamily="34" charset="0"/>
                <a:ea typeface="宋体" pitchFamily="2" charset="-122"/>
              </a:rPr>
              <a:t>(</a:t>
            </a:r>
            <a:r>
              <a:rPr lang="en-US" altLang="en-US" sz="1200">
                <a:solidFill>
                  <a:srgbClr val="000000"/>
                </a:solidFill>
              </a:rPr>
              <a:t>FX_SN_NOACTINFO.</a:t>
            </a:r>
            <a:r>
              <a:rPr lang="en-US" altLang="zh-CN" sz="1200">
                <a:solidFill>
                  <a:srgbClr val="000000"/>
                </a:solidFill>
                <a:latin typeface="Verdana" pitchFamily="34" charset="0"/>
                <a:ea typeface="宋体" pitchFamily="2" charset="-122"/>
              </a:rPr>
              <a:t>activedate)</a:t>
            </a:r>
            <a:endParaRPr lang="zh-CN" altLang="en-US" sz="1200">
              <a:solidFill>
                <a:srgbClr val="000000"/>
              </a:solidFill>
              <a:latin typeface="Verdana" pitchFamily="34" charset="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1267"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月度套卡激活量统计查询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11268" name="矩形 5"/>
          <p:cNvSpPr>
            <a:spLocks noChangeArrowheads="1"/>
          </p:cNvSpPr>
          <p:nvPr/>
        </p:nvSpPr>
        <p:spPr bwMode="auto">
          <a:xfrm>
            <a:off x="838200" y="4800600"/>
            <a:ext cx="7162800" cy="127476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涉及库表：</a:t>
            </a:r>
            <a:r>
              <a:rPr lang="en-US" altLang="en-US" sz="1200">
                <a:solidFill>
                  <a:srgbClr val="000000"/>
                </a:solidFill>
              </a:rPr>
              <a:t> </a:t>
            </a:r>
            <a:r>
              <a:rPr lang="en-US" altLang="zh-CN" sz="1200">
                <a:solidFill>
                  <a:srgbClr val="000000"/>
                </a:solidFill>
                <a:ea typeface="宋体" pitchFamily="2" charset="-122"/>
              </a:rPr>
              <a:t>FX_SW_MONORDERINFO</a:t>
            </a:r>
            <a:r>
              <a:rPr lang="zh-CN" altLang="en-US" sz="1200">
                <a:solidFill>
                  <a:srgbClr val="000000"/>
                </a:solidFill>
                <a:ea typeface="宋体" pitchFamily="2" charset="-122"/>
              </a:rPr>
              <a:t>、</a:t>
            </a:r>
            <a:r>
              <a:rPr lang="en-US" altLang="zh-CN" sz="1200">
                <a:solidFill>
                  <a:srgbClr val="000000"/>
                </a:solidFill>
                <a:ea typeface="宋体" pitchFamily="2" charset="-122"/>
              </a:rPr>
              <a:t>CH_ADT_SIMFAIL</a:t>
            </a:r>
            <a:r>
              <a:rPr lang="zh-CN" altLang="en-US" sz="1200">
                <a:solidFill>
                  <a:srgbClr val="000000"/>
                </a:solidFill>
                <a:ea typeface="宋体" pitchFamily="2" charset="-122"/>
              </a:rPr>
              <a:t>、</a:t>
            </a:r>
            <a:r>
              <a:rPr lang="en-US" altLang="zh-CN" sz="1200">
                <a:solidFill>
                  <a:srgbClr val="000000"/>
                </a:solidFill>
                <a:ea typeface="宋体" pitchFamily="2" charset="-122"/>
              </a:rPr>
              <a:t>CH_ADT_SIMFAILHIS</a:t>
            </a:r>
            <a:r>
              <a:rPr lang="zh-CN" altLang="en-US" sz="1200">
                <a:solidFill>
                  <a:srgbClr val="000000"/>
                </a:solidFill>
                <a:ea typeface="宋体" pitchFamily="2" charset="-122"/>
              </a:rPr>
              <a:t>、</a:t>
            </a:r>
            <a:r>
              <a:rPr lang="en-US" altLang="zh-CN" sz="1200">
                <a:solidFill>
                  <a:srgbClr val="000000"/>
                </a:solidFill>
                <a:ea typeface="宋体" pitchFamily="2" charset="-122"/>
              </a:rPr>
              <a:t>CH_ADT_SIMSUCC</a:t>
            </a:r>
            <a:r>
              <a:rPr lang="zh-CN" altLang="en-US" sz="1200">
                <a:solidFill>
                  <a:srgbClr val="000000"/>
                </a:solidFill>
                <a:ea typeface="宋体" pitchFamily="2" charset="-122"/>
              </a:rPr>
              <a:t>、</a:t>
            </a:r>
            <a:r>
              <a:rPr lang="en-US" altLang="zh-CN" sz="1200">
                <a:solidFill>
                  <a:srgbClr val="000000"/>
                </a:solidFill>
                <a:ea typeface="宋体" pitchFamily="2" charset="-122"/>
              </a:rPr>
              <a:t>CH_ADT_SIMSUCCHIS</a:t>
            </a:r>
            <a:r>
              <a:rPr lang="zh-CN" altLang="en-US" sz="1200">
                <a:solidFill>
                  <a:srgbClr val="000000"/>
                </a:solidFill>
                <a:ea typeface="宋体" pitchFamily="2" charset="-122"/>
              </a:rPr>
              <a:t>。对应视图：</a:t>
            </a:r>
            <a:r>
              <a:rPr lang="en-US" altLang="zh-CN" sz="1200" i="1">
                <a:solidFill>
                  <a:srgbClr val="008575"/>
                </a:solidFill>
                <a:ea typeface="宋体" pitchFamily="2" charset="-122"/>
              </a:rPr>
              <a:t>V_CH_ADT_SIMFAIL</a:t>
            </a:r>
            <a:r>
              <a:rPr lang="zh-CN" altLang="en-US" sz="1200">
                <a:solidFill>
                  <a:srgbClr val="000000"/>
                </a:solidFill>
                <a:ea typeface="宋体" pitchFamily="2" charset="-122"/>
              </a:rPr>
              <a:t>（套卡未激活数据）和</a:t>
            </a:r>
            <a:r>
              <a:rPr lang="en-US" altLang="zh-CN" sz="1200" i="1">
                <a:solidFill>
                  <a:srgbClr val="008575"/>
                </a:solidFill>
                <a:ea typeface="宋体" pitchFamily="2" charset="-122"/>
              </a:rPr>
              <a:t>V_CH_ADT_SIMSUCC</a:t>
            </a:r>
            <a:r>
              <a:rPr lang="zh-CN" altLang="en-US" sz="1200">
                <a:solidFill>
                  <a:srgbClr val="000000"/>
                </a:solidFill>
                <a:ea typeface="宋体" pitchFamily="2" charset="-122"/>
              </a:rPr>
              <a:t>（符合计酬激活量的统计）</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条</a:t>
            </a:r>
            <a:r>
              <a:rPr lang="zh-CN" altLang="en-US" sz="1200">
                <a:solidFill>
                  <a:srgbClr val="000000"/>
                </a:solidFill>
                <a:ea typeface="宋体" pitchFamily="2" charset="-122"/>
              </a:rPr>
              <a:t>件</a:t>
            </a:r>
            <a:r>
              <a:rPr lang="zh-CN" altLang="en-US" sz="1200">
                <a:solidFill>
                  <a:srgbClr val="000000"/>
                </a:solidFill>
                <a:latin typeface="Verdana" pitchFamily="34" charset="0"/>
                <a:ea typeface="宋体" pitchFamily="2" charset="-122"/>
              </a:rPr>
              <a:t>：</a:t>
            </a:r>
            <a:r>
              <a:rPr lang="zh-CN" altLang="en-US" sz="1200">
                <a:solidFill>
                  <a:srgbClr val="000000"/>
                </a:solidFill>
                <a:ea typeface="宋体" pitchFamily="2" charset="-122"/>
              </a:rPr>
              <a:t> </a:t>
            </a:r>
            <a:r>
              <a:rPr lang="en-US" altLang="zh-CN" sz="1200">
                <a:solidFill>
                  <a:srgbClr val="000000"/>
                </a:solidFill>
                <a:ea typeface="宋体" pitchFamily="2" charset="-122"/>
              </a:rPr>
              <a:t>wayid </a:t>
            </a:r>
            <a:r>
              <a:rPr lang="zh-CN" altLang="en-US" sz="1200">
                <a:solidFill>
                  <a:srgbClr val="000000"/>
                </a:solidFill>
                <a:ea typeface="宋体" pitchFamily="2" charset="-122"/>
              </a:rPr>
              <a:t>（登录者渠道编码</a:t>
            </a:r>
            <a:r>
              <a:rPr lang="zh-CN" altLang="en-US" sz="1200">
                <a:solidFill>
                  <a:srgbClr val="000000"/>
                </a:solidFill>
                <a:latin typeface="Verdana" pitchFamily="34" charset="0"/>
                <a:ea typeface="宋体" pitchFamily="2" charset="-122"/>
              </a:rPr>
              <a:t>）、</a:t>
            </a:r>
            <a:r>
              <a:rPr lang="en-US" altLang="zh-CN" sz="1200">
                <a:solidFill>
                  <a:srgbClr val="000000"/>
                </a:solidFill>
                <a:latin typeface="Verdana" pitchFamily="34" charset="0"/>
                <a:ea typeface="宋体" pitchFamily="2" charset="-122"/>
              </a:rPr>
              <a:t>oprtime</a:t>
            </a:r>
            <a:r>
              <a:rPr lang="zh-CN" altLang="en-US" sz="1200">
                <a:solidFill>
                  <a:srgbClr val="000000"/>
                </a:solidFill>
                <a:latin typeface="Verdana" pitchFamily="34" charset="0"/>
                <a:ea typeface="宋体" pitchFamily="2" charset="-122"/>
              </a:rPr>
              <a:t>（查询时间）；</a:t>
            </a:r>
            <a:endParaRPr lang="en-US" altLang="zh-CN" sz="120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输出：品牌、实际激活量（设计不完整）、有效激活量（套卡登记数 </a:t>
            </a:r>
            <a:r>
              <a:rPr lang="en-US" altLang="zh-CN" sz="1200">
                <a:solidFill>
                  <a:srgbClr val="000000"/>
                </a:solidFill>
                <a:latin typeface="Verdana" pitchFamily="34" charset="0"/>
                <a:ea typeface="宋体" pitchFamily="2" charset="-122"/>
              </a:rPr>
              <a:t>– </a:t>
            </a:r>
            <a:r>
              <a:rPr lang="zh-CN" altLang="en-US" sz="1200">
                <a:solidFill>
                  <a:srgbClr val="000000"/>
                </a:solidFill>
                <a:latin typeface="Verdana" pitchFamily="34" charset="0"/>
                <a:ea typeface="宋体" pitchFamily="2" charset="-122"/>
              </a:rPr>
              <a:t>无效激活量</a:t>
            </a:r>
            <a:r>
              <a:rPr lang="en-US" altLang="zh-CN" sz="1200">
                <a:solidFill>
                  <a:srgbClr val="000000"/>
                </a:solidFill>
                <a:latin typeface="Verdana" pitchFamily="34" charset="0"/>
                <a:ea typeface="宋体" pitchFamily="2" charset="-122"/>
              </a:rPr>
              <a:t>[</a:t>
            </a:r>
            <a:r>
              <a:rPr lang="en-US" altLang="zh-CN" sz="1200" i="1">
                <a:solidFill>
                  <a:srgbClr val="008575"/>
                </a:solidFill>
                <a:ea typeface="宋体" pitchFamily="2" charset="-122"/>
              </a:rPr>
              <a:t>V_CH_ADT_SIMFAIL</a:t>
            </a:r>
            <a:r>
              <a:rPr lang="en-US" altLang="zh-CN" sz="1200">
                <a:solidFill>
                  <a:srgbClr val="000000"/>
                </a:solidFill>
                <a:latin typeface="Verdana" pitchFamily="34" charset="0"/>
                <a:ea typeface="宋体" pitchFamily="2" charset="-122"/>
              </a:rPr>
              <a:t>]</a:t>
            </a:r>
            <a:r>
              <a:rPr lang="zh-CN" altLang="en-US" sz="1200">
                <a:solidFill>
                  <a:srgbClr val="000000"/>
                </a:solidFill>
                <a:latin typeface="Verdana" pitchFamily="34" charset="0"/>
                <a:ea typeface="宋体" pitchFamily="2" charset="-122"/>
              </a:rPr>
              <a:t>）、符合计酬激活量</a:t>
            </a:r>
            <a:r>
              <a:rPr lang="en-US" altLang="zh-CN" sz="1200">
                <a:solidFill>
                  <a:srgbClr val="000000"/>
                </a:solidFill>
                <a:latin typeface="Verdana" pitchFamily="34" charset="0"/>
                <a:ea typeface="宋体" pitchFamily="2" charset="-122"/>
              </a:rPr>
              <a:t>[</a:t>
            </a:r>
            <a:r>
              <a:rPr lang="en-US" altLang="zh-CN" sz="1200" i="1">
                <a:solidFill>
                  <a:srgbClr val="008575"/>
                </a:solidFill>
                <a:ea typeface="宋体" pitchFamily="2" charset="-122"/>
              </a:rPr>
              <a:t>V_CH_ADT_SIMSUCC</a:t>
            </a:r>
            <a:r>
              <a:rPr lang="en-US" altLang="zh-CN" sz="1200">
                <a:solidFill>
                  <a:srgbClr val="000000"/>
                </a:solidFill>
                <a:latin typeface="Verdana" pitchFamily="34" charset="0"/>
                <a:ea typeface="宋体" pitchFamily="2" charset="-122"/>
              </a:rPr>
              <a:t>]</a:t>
            </a:r>
            <a:r>
              <a:rPr lang="zh-CN" altLang="en-US" sz="1200">
                <a:solidFill>
                  <a:srgbClr val="000000"/>
                </a:solidFill>
                <a:latin typeface="Verdana" pitchFamily="34" charset="0"/>
                <a:ea typeface="宋体" pitchFamily="2" charset="-122"/>
              </a:rPr>
              <a:t>中取。</a:t>
            </a:r>
          </a:p>
        </p:txBody>
      </p:sp>
      <p:pic>
        <p:nvPicPr>
          <p:cNvPr id="11269" name="Picture 2"/>
          <p:cNvPicPr>
            <a:picLocks noGrp="1" noChangeAspect="1" noChangeArrowheads="1"/>
          </p:cNvPicPr>
          <p:nvPr>
            <p:ph idx="1"/>
          </p:nvPr>
        </p:nvPicPr>
        <p:blipFill>
          <a:blip r:embed="rId2"/>
          <a:srcRect/>
          <a:stretch>
            <a:fillRect/>
          </a:stretch>
        </p:blipFill>
        <p:spPr>
          <a:xfrm>
            <a:off x="1554163" y="1371600"/>
            <a:ext cx="5761037" cy="3319463"/>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2291" name="内容占位符 9"/>
          <p:cNvSpPr>
            <a:spLocks noGrp="1"/>
          </p:cNvSpPr>
          <p:nvPr>
            <p:ph idx="1"/>
          </p:nvPr>
        </p:nvSpPr>
        <p:spPr>
          <a:xfrm>
            <a:off x="457200" y="4267200"/>
            <a:ext cx="8305800" cy="1981200"/>
          </a:xfrm>
        </p:spPr>
        <p:txBody>
          <a:bodyPr/>
          <a:lstStyle/>
          <a:p>
            <a:r>
              <a:rPr lang="zh-CN" altLang="en-US" sz="1200" dirty="0" smtClean="0">
                <a:ea typeface="宋体" pitchFamily="2" charset="-122"/>
              </a:rPr>
              <a:t>此功能只有一个菜单，在</a:t>
            </a:r>
            <a:r>
              <a:rPr lang="en-US" altLang="zh-CN" sz="1200" dirty="0" smtClean="0">
                <a:ea typeface="宋体" pitchFamily="2" charset="-122"/>
              </a:rPr>
              <a:t>【</a:t>
            </a:r>
            <a:r>
              <a:rPr lang="zh-CN" altLang="en-US" sz="1200" dirty="0" smtClean="0">
                <a:ea typeface="宋体" pitchFamily="2" charset="-122"/>
              </a:rPr>
              <a:t>信息查询</a:t>
            </a:r>
            <a:r>
              <a:rPr lang="en-US" altLang="zh-CN" sz="1200" dirty="0" smtClean="0">
                <a:ea typeface="宋体" pitchFamily="2" charset="-122"/>
              </a:rPr>
              <a:t>】</a:t>
            </a:r>
            <a:r>
              <a:rPr lang="en-US" altLang="en-US" sz="1200" dirty="0" smtClean="0">
                <a:sym typeface="Wingdings" pitchFamily="2" charset="2"/>
              </a:rPr>
              <a:t></a:t>
            </a:r>
            <a:r>
              <a:rPr lang="en-US" altLang="zh-CN" sz="1200" dirty="0" smtClean="0">
                <a:ea typeface="宋体" pitchFamily="2" charset="-122"/>
              </a:rPr>
              <a:t>【</a:t>
            </a:r>
            <a:r>
              <a:rPr lang="zh-CN" altLang="en-US" sz="1200" dirty="0" smtClean="0">
                <a:ea typeface="宋体" pitchFamily="2" charset="-122"/>
              </a:rPr>
              <a:t>我的考核结果查询</a:t>
            </a:r>
            <a:r>
              <a:rPr lang="en-US" altLang="zh-CN" sz="1200" dirty="0" smtClean="0">
                <a:ea typeface="宋体" pitchFamily="2" charset="-122"/>
              </a:rPr>
              <a:t>】</a:t>
            </a:r>
            <a:r>
              <a:rPr lang="zh-CN" altLang="en-US" sz="1200" dirty="0" smtClean="0">
                <a:ea typeface="宋体" pitchFamily="2" charset="-122"/>
              </a:rPr>
              <a:t>中。</a:t>
            </a:r>
            <a:endParaRPr lang="en-US" altLang="zh-CN" sz="1200" dirty="0" smtClean="0">
              <a:ea typeface="宋体" pitchFamily="2" charset="-122"/>
            </a:endParaRPr>
          </a:p>
          <a:p>
            <a:r>
              <a:rPr lang="zh-CN" altLang="en-US" sz="1200" dirty="0" smtClean="0">
                <a:ea typeface="宋体" pitchFamily="2" charset="-122"/>
              </a:rPr>
              <a:t>查询时间必须选择，进入页面默认查询当前月前一个月的数据。</a:t>
            </a:r>
            <a:endParaRPr lang="en-US" altLang="zh-CN" sz="1200" dirty="0" smtClean="0">
              <a:ea typeface="宋体" pitchFamily="2" charset="-122"/>
            </a:endParaRPr>
          </a:p>
          <a:p>
            <a:r>
              <a:rPr lang="zh-CN" altLang="en-US" sz="1200" dirty="0" smtClean="0">
                <a:ea typeface="宋体" pitchFamily="2" charset="-122"/>
              </a:rPr>
              <a:t>汲及表： </a:t>
            </a:r>
            <a:r>
              <a:rPr lang="en-US" altLang="zh-CN" sz="1200" dirty="0" smtClean="0">
                <a:ea typeface="宋体" pitchFamily="2" charset="-122"/>
              </a:rPr>
              <a:t>CH_KH_EXMNSTDDETAIL</a:t>
            </a:r>
            <a:r>
              <a:rPr lang="zh-CN" altLang="en-US" sz="1200" dirty="0" smtClean="0">
                <a:ea typeface="宋体" pitchFamily="2" charset="-122"/>
              </a:rPr>
              <a:t>（考核子表）、 </a:t>
            </a:r>
            <a:r>
              <a:rPr lang="en-US" altLang="zh-CN" sz="1200" dirty="0" smtClean="0">
                <a:ea typeface="宋体" pitchFamily="2" charset="-122"/>
              </a:rPr>
              <a:t>CH_KH_EXMNRSLT</a:t>
            </a:r>
            <a:r>
              <a:rPr lang="zh-CN" altLang="en-US" sz="1200" dirty="0" smtClean="0">
                <a:ea typeface="宋体" pitchFamily="2" charset="-122"/>
              </a:rPr>
              <a:t>（考核主表）。</a:t>
            </a:r>
            <a:endParaRPr lang="en-US" altLang="zh-CN" sz="1200" dirty="0" smtClean="0">
              <a:ea typeface="宋体" pitchFamily="2" charset="-122"/>
            </a:endParaRPr>
          </a:p>
          <a:p>
            <a:r>
              <a:rPr lang="zh-CN" altLang="en-US" sz="1200" dirty="0" smtClean="0">
                <a:ea typeface="宋体" pitchFamily="2" charset="-122"/>
              </a:rPr>
              <a:t>条件：查询时间（</a:t>
            </a:r>
            <a:r>
              <a:rPr lang="en-US" altLang="zh-CN" sz="1200" dirty="0" smtClean="0">
                <a:ea typeface="宋体" pitchFamily="2" charset="-122"/>
              </a:rPr>
              <a:t> EXMNPERIOD</a:t>
            </a:r>
            <a:r>
              <a:rPr lang="zh-CN" altLang="en-US" sz="1200" dirty="0" smtClean="0">
                <a:ea typeface="宋体" pitchFamily="2" charset="-122"/>
              </a:rPr>
              <a:t>，</a:t>
            </a:r>
            <a:r>
              <a:rPr lang="en-US" altLang="zh-CN" sz="1200" dirty="0" smtClean="0">
                <a:ea typeface="宋体" pitchFamily="2" charset="-122"/>
              </a:rPr>
              <a:t>String</a:t>
            </a:r>
            <a:r>
              <a:rPr lang="zh-CN" altLang="en-US" sz="1200" dirty="0" smtClean="0">
                <a:ea typeface="宋体" pitchFamily="2" charset="-122"/>
              </a:rPr>
              <a:t>类型，直接判断，不需要转型），</a:t>
            </a:r>
            <a:r>
              <a:rPr lang="en-US" altLang="zh-CN" sz="1200" dirty="0" err="1" smtClean="0">
                <a:ea typeface="宋体" pitchFamily="2" charset="-122"/>
              </a:rPr>
              <a:t>wayid</a:t>
            </a:r>
            <a:r>
              <a:rPr lang="zh-CN" altLang="en-US" sz="1200" dirty="0" smtClean="0">
                <a:ea typeface="宋体" pitchFamily="2" charset="-122"/>
              </a:rPr>
              <a:t>（从登录用户中取得）</a:t>
            </a:r>
            <a:endParaRPr lang="en-US" altLang="zh-CN" sz="1200" dirty="0" smtClean="0">
              <a:ea typeface="宋体" pitchFamily="2" charset="-122"/>
            </a:endParaRPr>
          </a:p>
          <a:p>
            <a:r>
              <a:rPr lang="zh-CN" altLang="en-US" sz="1200" dirty="0" smtClean="0">
                <a:ea typeface="宋体" pitchFamily="2" charset="-122"/>
              </a:rPr>
              <a:t>输出：如上图所示，考核项</a:t>
            </a:r>
            <a:r>
              <a:rPr lang="en-US" altLang="zh-CN" sz="1200" dirty="0" smtClean="0">
                <a:ea typeface="宋体" pitchFamily="2" charset="-122"/>
              </a:rPr>
              <a:t>(</a:t>
            </a:r>
            <a:r>
              <a:rPr lang="en-US" altLang="zh-CN" sz="1200" dirty="0" err="1" smtClean="0">
                <a:ea typeface="宋体" pitchFamily="2" charset="-122"/>
              </a:rPr>
              <a:t>CH_KH_EXMNSTDDETAIL.exmnname</a:t>
            </a:r>
            <a:r>
              <a:rPr lang="en-US" altLang="zh-CN" sz="1200" dirty="0" smtClean="0">
                <a:ea typeface="宋体" pitchFamily="2" charset="-122"/>
              </a:rPr>
              <a:t>)</a:t>
            </a:r>
            <a:r>
              <a:rPr lang="zh-CN" altLang="en-US" sz="1200" dirty="0" smtClean="0">
                <a:ea typeface="宋体" pitchFamily="2" charset="-122"/>
              </a:rPr>
              <a:t>、考核总分</a:t>
            </a:r>
            <a:r>
              <a:rPr lang="en-US" altLang="zh-CN" sz="1200" dirty="0" smtClean="0">
                <a:ea typeface="宋体" pitchFamily="2" charset="-122"/>
              </a:rPr>
              <a:t>(CH_KH_EXMNRSLT .</a:t>
            </a:r>
            <a:r>
              <a:rPr lang="en-US" altLang="zh-CN" sz="1200" dirty="0" err="1" smtClean="0">
                <a:ea typeface="宋体" pitchFamily="2" charset="-122"/>
              </a:rPr>
              <a:t>exmnmark</a:t>
            </a:r>
            <a:r>
              <a:rPr lang="en-US" altLang="zh-CN" sz="1200" dirty="0" smtClean="0">
                <a:ea typeface="宋体" pitchFamily="2" charset="-122"/>
              </a:rPr>
              <a:t>) </a:t>
            </a:r>
            <a:r>
              <a:rPr lang="zh-CN" altLang="en-US" sz="1200" dirty="0" smtClean="0">
                <a:ea typeface="宋体" pitchFamily="2" charset="-122"/>
              </a:rPr>
              <a:t>，及其对象子考核项</a:t>
            </a:r>
            <a:r>
              <a:rPr lang="en-US" altLang="zh-CN" sz="1200" dirty="0" smtClean="0">
                <a:ea typeface="宋体" pitchFamily="2" charset="-122"/>
              </a:rPr>
              <a:t>(CH_KH_EXMNSTDDETAIL. </a:t>
            </a:r>
            <a:r>
              <a:rPr lang="en-US" altLang="zh-CN" sz="1200" dirty="0" err="1" smtClean="0">
                <a:ea typeface="宋体" pitchFamily="2" charset="-122"/>
              </a:rPr>
              <a:t>exmnstdname</a:t>
            </a:r>
            <a:r>
              <a:rPr lang="en-US" altLang="zh-CN" sz="1200" dirty="0" smtClean="0">
                <a:ea typeface="宋体" pitchFamily="2" charset="-122"/>
              </a:rPr>
              <a:t>)</a:t>
            </a:r>
            <a:r>
              <a:rPr lang="zh-CN" altLang="en-US" sz="1200" dirty="0" smtClean="0">
                <a:ea typeface="宋体" pitchFamily="2" charset="-122"/>
              </a:rPr>
              <a:t>和子考核小分</a:t>
            </a:r>
            <a:r>
              <a:rPr lang="en-US" altLang="zh-CN" sz="1200" dirty="0" smtClean="0">
                <a:ea typeface="宋体" pitchFamily="2" charset="-122"/>
              </a:rPr>
              <a:t>(CH_KH_EXMNSTDDETAIL. </a:t>
            </a:r>
            <a:r>
              <a:rPr lang="en-US" altLang="zh-CN" sz="1200" dirty="0" err="1" smtClean="0">
                <a:ea typeface="宋体" pitchFamily="2" charset="-122"/>
              </a:rPr>
              <a:t>exmnmark</a:t>
            </a:r>
            <a:r>
              <a:rPr lang="en-US" altLang="zh-CN" sz="1200" dirty="0" smtClean="0">
                <a:ea typeface="宋体" pitchFamily="2" charset="-122"/>
              </a:rPr>
              <a:t>)</a:t>
            </a:r>
          </a:p>
          <a:p>
            <a:r>
              <a:rPr lang="zh-CN" altLang="en-US" sz="1200" dirty="0" smtClean="0">
                <a:ea typeface="宋体" pitchFamily="2" charset="-122"/>
              </a:rPr>
              <a:t>页面按主表</a:t>
            </a:r>
            <a:r>
              <a:rPr lang="en-US" altLang="zh-CN" sz="1200" dirty="0" smtClean="0">
                <a:ea typeface="宋体" pitchFamily="2" charset="-122"/>
              </a:rPr>
              <a:t>..</a:t>
            </a:r>
            <a:r>
              <a:rPr lang="zh-CN" altLang="en-US" sz="1200" dirty="0" smtClean="0">
                <a:ea typeface="宋体" pitchFamily="2" charset="-122"/>
              </a:rPr>
              <a:t>子表（</a:t>
            </a:r>
            <a:r>
              <a:rPr lang="en-US" altLang="zh-CN" sz="1200" dirty="0" smtClean="0">
                <a:ea typeface="宋体" pitchFamily="2" charset="-122"/>
              </a:rPr>
              <a:t>1..n</a:t>
            </a:r>
            <a:r>
              <a:rPr lang="zh-CN" altLang="en-US" sz="1200" dirty="0" smtClean="0">
                <a:ea typeface="宋体" pitchFamily="2" charset="-122"/>
              </a:rPr>
              <a:t>）关系生成，重写了生成的过程，代码文件：</a:t>
            </a:r>
            <a:r>
              <a:rPr lang="en-US" altLang="zh-CN" sz="1200" u="sng" dirty="0" smtClean="0">
                <a:solidFill>
                  <a:srgbClr val="007FC6"/>
                </a:solidFill>
                <a:ea typeface="宋体" pitchFamily="2" charset="-122"/>
              </a:rPr>
              <a:t>/</a:t>
            </a:r>
            <a:r>
              <a:rPr lang="en-US" altLang="zh-CN" sz="1200" u="sng" dirty="0" err="1" smtClean="0">
                <a:solidFill>
                  <a:srgbClr val="007FC6"/>
                </a:solidFill>
                <a:ea typeface="宋体" pitchFamily="2" charset="-122"/>
              </a:rPr>
              <a:t>StaticFile</a:t>
            </a:r>
            <a:r>
              <a:rPr lang="en-US" altLang="zh-CN" sz="1200" u="sng" dirty="0" smtClean="0">
                <a:solidFill>
                  <a:srgbClr val="007FC6"/>
                </a:solidFill>
                <a:ea typeface="宋体" pitchFamily="2" charset="-122"/>
              </a:rPr>
              <a:t>/</a:t>
            </a:r>
            <a:r>
              <a:rPr lang="en-US" altLang="zh-CN" sz="1200" u="sng" dirty="0" err="1" smtClean="0">
                <a:solidFill>
                  <a:srgbClr val="007FC6"/>
                </a:solidFill>
                <a:ea typeface="宋体" pitchFamily="2" charset="-122"/>
              </a:rPr>
              <a:t>js</a:t>
            </a:r>
            <a:r>
              <a:rPr lang="en-US" altLang="zh-CN" sz="1200" u="sng" dirty="0" smtClean="0">
                <a:solidFill>
                  <a:srgbClr val="007FC6"/>
                </a:solidFill>
                <a:ea typeface="宋体" pitchFamily="2" charset="-122"/>
              </a:rPr>
              <a:t>/biz/info/examine /list.js</a:t>
            </a:r>
            <a:endParaRPr lang="en-US" altLang="zh-CN" sz="1200" dirty="0" smtClean="0">
              <a:ea typeface="宋体" pitchFamily="2" charset="-122"/>
            </a:endParaRPr>
          </a:p>
          <a:p>
            <a:endParaRPr lang="en-US" altLang="zh-CN" sz="1200" dirty="0" smtClean="0">
              <a:ea typeface="宋体" pitchFamily="2" charset="-122"/>
            </a:endParaRPr>
          </a:p>
          <a:p>
            <a:endParaRPr lang="en-US" altLang="zh-CN" sz="1200" dirty="0" smtClean="0">
              <a:ea typeface="宋体" pitchFamily="2" charset="-122"/>
            </a:endParaRPr>
          </a:p>
          <a:p>
            <a:endParaRPr lang="en-US" altLang="zh-CN" sz="1200" dirty="0" smtClean="0">
              <a:ea typeface="宋体" pitchFamily="2" charset="-122"/>
            </a:endParaRP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我的考核结果查询</a:t>
            </a: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业务</a:t>
            </a:r>
          </a:p>
        </p:txBody>
      </p:sp>
      <p:pic>
        <p:nvPicPr>
          <p:cNvPr id="12293" name="Picture 5"/>
          <p:cNvPicPr>
            <a:picLocks noChangeAspect="1" noChangeArrowheads="1"/>
          </p:cNvPicPr>
          <p:nvPr/>
        </p:nvPicPr>
        <p:blipFill>
          <a:blip r:embed="rId2"/>
          <a:srcRect/>
          <a:stretch>
            <a:fillRect/>
          </a:stretch>
        </p:blipFill>
        <p:spPr bwMode="auto">
          <a:xfrm>
            <a:off x="762000" y="1295400"/>
            <a:ext cx="705326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3315" name="内容占位符 9"/>
          <p:cNvSpPr>
            <a:spLocks noGrp="1"/>
          </p:cNvSpPr>
          <p:nvPr>
            <p:ph idx="1"/>
          </p:nvPr>
        </p:nvSpPr>
        <p:spPr>
          <a:xfrm>
            <a:off x="457200" y="1447800"/>
            <a:ext cx="8229600" cy="4678363"/>
          </a:xfrm>
        </p:spPr>
        <p:txBody>
          <a:bodyPr/>
          <a:lstStyle/>
          <a:p>
            <a:r>
              <a:rPr lang="zh-CN" altLang="en-US" sz="1800" dirty="0" smtClean="0">
                <a:ea typeface="宋体" pitchFamily="2" charset="-122"/>
              </a:rPr>
              <a:t>套卡激活情况查询包括：</a:t>
            </a:r>
            <a:r>
              <a:rPr lang="en-US" altLang="zh-CN" sz="1800" dirty="0" smtClean="0">
                <a:ea typeface="宋体" pitchFamily="2" charset="-122"/>
              </a:rPr>
              <a:t>《</a:t>
            </a:r>
            <a:r>
              <a:rPr lang="zh-CN" altLang="en-US" sz="1800" dirty="0" smtClean="0">
                <a:ea typeface="宋体" pitchFamily="2" charset="-122"/>
              </a:rPr>
              <a:t>商品订购历史查询</a:t>
            </a:r>
            <a:r>
              <a:rPr lang="en-US" altLang="zh-CN" sz="1800" dirty="0" smtClean="0">
                <a:ea typeface="宋体" pitchFamily="2" charset="-122"/>
              </a:rPr>
              <a:t>》</a:t>
            </a:r>
            <a:r>
              <a:rPr lang="zh-CN" altLang="en-US" sz="1800" dirty="0" smtClean="0">
                <a:ea typeface="宋体" pitchFamily="2" charset="-122"/>
              </a:rPr>
              <a:t>和</a:t>
            </a:r>
            <a:r>
              <a:rPr lang="en-US" altLang="zh-CN" sz="1800" dirty="0" smtClean="0">
                <a:ea typeface="宋体" pitchFamily="2" charset="-122"/>
              </a:rPr>
              <a:t>《</a:t>
            </a:r>
            <a:r>
              <a:rPr lang="zh-CN" altLang="en-US" sz="1800" dirty="0" smtClean="0">
                <a:ea typeface="宋体" pitchFamily="2" charset="-122"/>
              </a:rPr>
              <a:t>订单信息查询</a:t>
            </a:r>
            <a:r>
              <a:rPr lang="en-US" altLang="zh-CN" sz="1800" dirty="0" smtClean="0">
                <a:ea typeface="宋体" pitchFamily="2" charset="-122"/>
              </a:rPr>
              <a:t>》</a:t>
            </a:r>
            <a:r>
              <a:rPr lang="zh-CN" altLang="en-US" sz="1800" dirty="0" smtClean="0">
                <a:ea typeface="宋体" pitchFamily="2" charset="-122"/>
              </a:rPr>
              <a:t>两个子功能。</a:t>
            </a:r>
            <a:endParaRPr lang="en-US" altLang="zh-CN" sz="1800" dirty="0" smtClean="0">
              <a:ea typeface="宋体" pitchFamily="2" charset="-122"/>
            </a:endParaRPr>
          </a:p>
          <a:p>
            <a:endParaRPr lang="en-US" altLang="zh-CN" sz="1800" dirty="0" smtClean="0">
              <a:ea typeface="宋体" pitchFamily="2" charset="-122"/>
            </a:endParaRPr>
          </a:p>
          <a:p>
            <a:r>
              <a:rPr lang="zh-CN" altLang="en-US" sz="1800" dirty="0" smtClean="0">
                <a:ea typeface="宋体" pitchFamily="2" charset="-122"/>
              </a:rPr>
              <a:t>在主菜单的</a:t>
            </a:r>
            <a:r>
              <a:rPr lang="en-US" altLang="zh-CN" sz="1800" dirty="0" smtClean="0">
                <a:ea typeface="宋体" pitchFamily="2" charset="-122"/>
              </a:rPr>
              <a:t>【</a:t>
            </a:r>
            <a:r>
              <a:rPr lang="zh-CN" altLang="en-US" sz="1800" dirty="0" smtClean="0">
                <a:ea typeface="宋体" pitchFamily="2" charset="-122"/>
              </a:rPr>
              <a:t>信息查询</a:t>
            </a:r>
            <a:r>
              <a:rPr lang="en-US" altLang="zh-CN" sz="1800" dirty="0" smtClean="0">
                <a:ea typeface="宋体" pitchFamily="2" charset="-122"/>
              </a:rPr>
              <a:t>】 </a:t>
            </a:r>
            <a:r>
              <a:rPr lang="en-US" altLang="en-US" sz="1800" dirty="0" smtClean="0">
                <a:sym typeface="Wingdings" pitchFamily="2" charset="2"/>
              </a:rPr>
              <a:t></a:t>
            </a:r>
            <a:r>
              <a:rPr lang="en-US" altLang="zh-CN" sz="1800" dirty="0" smtClean="0">
                <a:ea typeface="宋体" pitchFamily="2" charset="-122"/>
              </a:rPr>
              <a:t>【</a:t>
            </a:r>
            <a:r>
              <a:rPr lang="zh-CN" altLang="en-US" sz="1800" dirty="0" smtClean="0">
                <a:ea typeface="宋体" pitchFamily="2" charset="-122"/>
              </a:rPr>
              <a:t>我的订购信息查询</a:t>
            </a:r>
            <a:r>
              <a:rPr lang="en-US" altLang="zh-CN" sz="1800" dirty="0" smtClean="0">
                <a:ea typeface="宋体" pitchFamily="2" charset="-122"/>
              </a:rPr>
              <a:t>】</a:t>
            </a:r>
            <a:r>
              <a:rPr lang="zh-CN" altLang="en-US" sz="1800" dirty="0" smtClean="0">
                <a:ea typeface="宋体" pitchFamily="2" charset="-122"/>
              </a:rPr>
              <a:t>下。对应有两个三级子菜单。</a:t>
            </a:r>
            <a:endParaRPr lang="en-US" altLang="zh-CN" sz="18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ea typeface="宋体" pitchFamily="2" charset="-122"/>
              </a:rPr>
              <a:t>商品订购历史查询</a:t>
            </a:r>
            <a:r>
              <a:rPr lang="en-US" altLang="zh-CN" sz="1800" dirty="0" smtClean="0">
                <a:ea typeface="宋体" pitchFamily="2" charset="-122"/>
              </a:rPr>
              <a:t>》</a:t>
            </a:r>
            <a:r>
              <a:rPr lang="zh-CN" altLang="en-US" sz="1800" dirty="0" smtClean="0">
                <a:ea typeface="宋体" pitchFamily="2" charset="-122"/>
              </a:rPr>
              <a:t>：网点商品订购历史查询。</a:t>
            </a:r>
            <a:endParaRPr lang="en-US" altLang="zh-CN" sz="18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ea typeface="宋体" pitchFamily="2" charset="-122"/>
              </a:rPr>
              <a:t>订单信息查询</a:t>
            </a:r>
            <a:r>
              <a:rPr lang="en-US" altLang="zh-CN" sz="1800" dirty="0" smtClean="0">
                <a:ea typeface="宋体" pitchFamily="2" charset="-122"/>
              </a:rPr>
              <a:t>》</a:t>
            </a:r>
            <a:r>
              <a:rPr lang="zh-CN" altLang="en-US" sz="1800" dirty="0" smtClean="0">
                <a:ea typeface="宋体" pitchFamily="2" charset="-122"/>
              </a:rPr>
              <a:t>：提供合作商对某段时间内订单的信息查询，点击</a:t>
            </a:r>
            <a:r>
              <a:rPr lang="zh-CN" altLang="en-US" sz="1800" u="sng" dirty="0" smtClean="0">
                <a:ea typeface="宋体" pitchFamily="2" charset="-122"/>
              </a:rPr>
              <a:t>订单号</a:t>
            </a:r>
            <a:r>
              <a:rPr lang="zh-CN" altLang="en-US" sz="1800" dirty="0" smtClean="0">
                <a:ea typeface="宋体" pitchFamily="2" charset="-122"/>
              </a:rPr>
              <a:t>打开</a:t>
            </a:r>
            <a:r>
              <a:rPr lang="en-US" altLang="zh-CN" sz="1800" dirty="0" smtClean="0">
                <a:ea typeface="宋体" pitchFamily="2" charset="-122"/>
              </a:rPr>
              <a:t>《</a:t>
            </a:r>
            <a:r>
              <a:rPr lang="zh-CN" altLang="en-US" sz="1800" dirty="0" smtClean="0">
                <a:ea typeface="宋体" pitchFamily="2" charset="-122"/>
              </a:rPr>
              <a:t>订单资源明细</a:t>
            </a:r>
            <a:r>
              <a:rPr lang="en-US" altLang="zh-CN" sz="1800" dirty="0" smtClean="0">
                <a:ea typeface="宋体" pitchFamily="2" charset="-122"/>
              </a:rPr>
              <a:t>》</a:t>
            </a:r>
            <a:r>
              <a:rPr lang="zh-CN" altLang="en-US" sz="1800" dirty="0" smtClean="0">
                <a:ea typeface="宋体" pitchFamily="2" charset="-122"/>
              </a:rPr>
              <a:t>页面。</a:t>
            </a:r>
            <a:endParaRPr lang="en-US" altLang="zh-CN" sz="18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ea typeface="宋体" pitchFamily="2" charset="-122"/>
              </a:rPr>
              <a:t>订单资源明细</a:t>
            </a:r>
            <a:r>
              <a:rPr lang="en-US" altLang="zh-CN" sz="1800" dirty="0" smtClean="0">
                <a:ea typeface="宋体" pitchFamily="2" charset="-122"/>
              </a:rPr>
              <a:t>》</a:t>
            </a:r>
            <a:r>
              <a:rPr lang="zh-CN" altLang="en-US" sz="1800" dirty="0" smtClean="0">
                <a:ea typeface="宋体" pitchFamily="2" charset="-122"/>
              </a:rPr>
              <a:t>：内容包括订单明细信息、订购的商品种类列表、资源明细列表。</a:t>
            </a:r>
            <a:endParaRPr lang="en-US" altLang="zh-CN" sz="1800" dirty="0" smtClean="0">
              <a:ea typeface="宋体" pitchFamily="2" charset="-122"/>
            </a:endParaRPr>
          </a:p>
          <a:p>
            <a:endParaRPr lang="en-US" altLang="zh-CN" sz="1800" dirty="0" smtClean="0">
              <a:ea typeface="宋体" pitchFamily="2" charset="-122"/>
            </a:endParaRPr>
          </a:p>
          <a:p>
            <a:r>
              <a:rPr lang="zh-CN" altLang="en-US" sz="1800" dirty="0" smtClean="0">
                <a:ea typeface="宋体" pitchFamily="2" charset="-122"/>
              </a:rPr>
              <a:t>查询时间必须选择，默认是当前月，通过日期控件生成。</a:t>
            </a:r>
            <a:endParaRPr lang="en-US" altLang="zh-CN" sz="1800" dirty="0" smtClean="0">
              <a:ea typeface="宋体" pitchFamily="2" charset="-122"/>
            </a:endParaRPr>
          </a:p>
          <a:p>
            <a:endParaRPr lang="en-US" altLang="zh-CN" sz="1800" dirty="0" smtClean="0">
              <a:ea typeface="宋体" pitchFamily="2" charset="-122"/>
            </a:endParaRPr>
          </a:p>
          <a:p>
            <a:endParaRPr lang="en-US" altLang="zh-CN" sz="1600" dirty="0" smtClean="0">
              <a:ea typeface="宋体" pitchFamily="2" charset="-122"/>
            </a:endParaRP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我的订购信息查询</a:t>
            </a:r>
            <a:r>
              <a:rPr lang="en-US" altLang="zh-CN" sz="2400" kern="0" dirty="0">
                <a:latin typeface="+mj-lt"/>
                <a:ea typeface="宋体" pitchFamily="2" charset="-122"/>
                <a:cs typeface="+mj-cs"/>
              </a:rPr>
              <a:t>》</a:t>
            </a:r>
            <a:r>
              <a:rPr lang="zh-CN" altLang="en-US" sz="2400" kern="0" dirty="0">
                <a:latin typeface="+mj-lt"/>
                <a:ea typeface="宋体" pitchFamily="2" charset="-122"/>
                <a:cs typeface="+mj-cs"/>
              </a:rPr>
              <a:t>简介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12192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solidFill>
                  <a:srgbClr val="F0F5E7"/>
                </a:solidFill>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信息查询</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商品订购历史查询</a:t>
            </a:r>
            <a:r>
              <a:rPr lang="en-US" altLang="zh-CN" sz="2400">
                <a:latin typeface="Verdana" pitchFamily="34" charset="0"/>
                <a:ea typeface="宋体" pitchFamily="2" charset="-122"/>
              </a:rPr>
              <a:t>》</a:t>
            </a:r>
            <a:r>
              <a:rPr lang="zh-CN" altLang="en-US" sz="2400">
                <a:latin typeface="Verdana" pitchFamily="34" charset="0"/>
                <a:ea typeface="宋体" pitchFamily="2" charset="-122"/>
              </a:rPr>
              <a:t>业务</a:t>
            </a:r>
          </a:p>
        </p:txBody>
      </p:sp>
      <p:sp>
        <p:nvSpPr>
          <p:cNvPr id="14340" name="矩形 5"/>
          <p:cNvSpPr>
            <a:spLocks noChangeArrowheads="1"/>
          </p:cNvSpPr>
          <p:nvPr/>
        </p:nvSpPr>
        <p:spPr bwMode="auto">
          <a:xfrm>
            <a:off x="990600" y="4876800"/>
            <a:ext cx="7162800" cy="1311275"/>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涉及库表：</a:t>
            </a:r>
            <a:r>
              <a:rPr lang="en-US" altLang="en-US" sz="1200">
                <a:solidFill>
                  <a:srgbClr val="000000"/>
                </a:solidFill>
              </a:rPr>
              <a:t> </a:t>
            </a:r>
            <a:r>
              <a:rPr lang="en-US" altLang="zh-CN" sz="1200">
                <a:solidFill>
                  <a:srgbClr val="000000"/>
                </a:solidFill>
                <a:ea typeface="宋体" pitchFamily="2" charset="-122"/>
              </a:rPr>
              <a:t>FX_SW_PARTNERRES</a:t>
            </a:r>
            <a:r>
              <a:rPr lang="zh-CN" altLang="en-US" sz="1200">
                <a:solidFill>
                  <a:srgbClr val="000000"/>
                </a:solidFill>
                <a:ea typeface="宋体" pitchFamily="2" charset="-122"/>
              </a:rPr>
              <a:t> （合作商资源表）</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条件： </a:t>
            </a:r>
            <a:r>
              <a:rPr lang="en-US" altLang="zh-CN" sz="1200">
                <a:solidFill>
                  <a:srgbClr val="000000"/>
                </a:solidFill>
                <a:ea typeface="宋体" pitchFamily="2" charset="-122"/>
              </a:rPr>
              <a:t>wayid </a:t>
            </a:r>
            <a:r>
              <a:rPr lang="zh-CN" altLang="en-US" sz="1200">
                <a:solidFill>
                  <a:srgbClr val="000000"/>
                </a:solidFill>
                <a:ea typeface="宋体" pitchFamily="2" charset="-122"/>
              </a:rPr>
              <a:t>（从登录用户中取得）、</a:t>
            </a:r>
            <a:r>
              <a:rPr lang="en-US" altLang="en-US" sz="1200">
                <a:solidFill>
                  <a:srgbClr val="000000"/>
                </a:solidFill>
              </a:rPr>
              <a:t>comcategory</a:t>
            </a:r>
            <a:r>
              <a:rPr lang="zh-CN" altLang="en-US" sz="1200">
                <a:solidFill>
                  <a:srgbClr val="000000"/>
                </a:solidFill>
                <a:ea typeface="宋体" pitchFamily="2" charset="-122"/>
              </a:rPr>
              <a:t>（商品种类，从缓存中加载下拉列表）、</a:t>
            </a:r>
            <a:r>
              <a:rPr lang="en-US" altLang="zh-CN" sz="1200">
                <a:solidFill>
                  <a:srgbClr val="000000"/>
                </a:solidFill>
                <a:ea typeface="宋体" pitchFamily="2" charset="-122"/>
              </a:rPr>
              <a:t> comresid</a:t>
            </a:r>
            <a:r>
              <a:rPr lang="zh-CN" altLang="en-US" sz="1200">
                <a:solidFill>
                  <a:srgbClr val="000000"/>
                </a:solidFill>
                <a:ea typeface="宋体" pitchFamily="2" charset="-122"/>
              </a:rPr>
              <a:t>（套卡</a:t>
            </a:r>
            <a:r>
              <a:rPr lang="en-US" altLang="zh-CN" sz="1200">
                <a:solidFill>
                  <a:srgbClr val="000000"/>
                </a:solidFill>
                <a:ea typeface="宋体" pitchFamily="2" charset="-122"/>
              </a:rPr>
              <a:t>/</a:t>
            </a:r>
            <a:r>
              <a:rPr lang="zh-CN" altLang="en-US" sz="1200">
                <a:solidFill>
                  <a:srgbClr val="000000"/>
                </a:solidFill>
                <a:ea typeface="宋体" pitchFamily="2" charset="-122"/>
              </a:rPr>
              <a:t>充值卡号码），</a:t>
            </a:r>
            <a:r>
              <a:rPr lang="en-US" altLang="en-US" sz="1200">
                <a:solidFill>
                  <a:srgbClr val="000000"/>
                </a:solidFill>
              </a:rPr>
              <a:t> createtime</a:t>
            </a:r>
            <a:r>
              <a:rPr lang="zh-CN" altLang="en-US" sz="1200">
                <a:solidFill>
                  <a:srgbClr val="000000"/>
                </a:solidFill>
                <a:ea typeface="宋体" pitchFamily="2" charset="-122"/>
              </a:rPr>
              <a:t>（查询时间）；</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输出：商品种类（通过</a:t>
            </a:r>
            <a:r>
              <a:rPr lang="en-US" altLang="en-US" sz="1200">
                <a:solidFill>
                  <a:srgbClr val="000000"/>
                </a:solidFill>
              </a:rPr>
              <a:t>comcategory</a:t>
            </a:r>
            <a:r>
              <a:rPr lang="zh-CN" altLang="en-US" sz="1200">
                <a:solidFill>
                  <a:srgbClr val="000000"/>
                </a:solidFill>
                <a:ea typeface="宋体" pitchFamily="2" charset="-122"/>
              </a:rPr>
              <a:t>，从缓存中反查），套卡品牌（通过</a:t>
            </a:r>
            <a:r>
              <a:rPr lang="en-US" altLang="zh-CN" sz="1200">
                <a:solidFill>
                  <a:srgbClr val="000000"/>
                </a:solidFill>
                <a:ea typeface="宋体" pitchFamily="2" charset="-122"/>
              </a:rPr>
              <a:t>brand</a:t>
            </a:r>
            <a:r>
              <a:rPr lang="zh-CN" altLang="en-US" sz="1200">
                <a:solidFill>
                  <a:srgbClr val="000000"/>
                </a:solidFill>
                <a:ea typeface="宋体" pitchFamily="2" charset="-122"/>
              </a:rPr>
              <a:t>，从固定参数表中反查），卡</a:t>
            </a:r>
            <a:r>
              <a:rPr lang="en-US" altLang="zh-CN" sz="1200">
                <a:solidFill>
                  <a:srgbClr val="000000"/>
                </a:solidFill>
                <a:ea typeface="宋体" pitchFamily="2" charset="-122"/>
              </a:rPr>
              <a:t>/</a:t>
            </a:r>
            <a:r>
              <a:rPr lang="zh-CN" altLang="en-US" sz="1200">
                <a:solidFill>
                  <a:srgbClr val="000000"/>
                </a:solidFill>
                <a:ea typeface="宋体" pitchFamily="2" charset="-122"/>
              </a:rPr>
              <a:t>充值卡号码（</a:t>
            </a:r>
            <a:r>
              <a:rPr lang="en-US" altLang="zh-CN" sz="1200">
                <a:solidFill>
                  <a:srgbClr val="000000"/>
                </a:solidFill>
                <a:ea typeface="宋体" pitchFamily="2" charset="-122"/>
              </a:rPr>
              <a:t>comresid</a:t>
            </a:r>
            <a:r>
              <a:rPr lang="zh-CN" altLang="en-US" sz="1200">
                <a:solidFill>
                  <a:srgbClr val="000000"/>
                </a:solidFill>
                <a:ea typeface="宋体" pitchFamily="2" charset="-122"/>
              </a:rPr>
              <a:t>），订单完成时间（</a:t>
            </a:r>
            <a:r>
              <a:rPr lang="en-US" altLang="zh-CN" sz="1200">
                <a:solidFill>
                  <a:srgbClr val="000000"/>
                </a:solidFill>
                <a:ea typeface="宋体" pitchFamily="2" charset="-122"/>
              </a:rPr>
              <a:t>createtime</a:t>
            </a:r>
            <a:r>
              <a:rPr lang="zh-CN" altLang="en-US" sz="1200">
                <a:solidFill>
                  <a:srgbClr val="000000"/>
                </a:solidFill>
                <a:ea typeface="宋体" pitchFamily="2" charset="-122"/>
              </a:rPr>
              <a:t>）。</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订单流程结束，即订单入账操作完成后，该表才会产生数据。</a:t>
            </a:r>
            <a:endParaRPr lang="en-US" altLang="zh-CN" sz="1200">
              <a:solidFill>
                <a:srgbClr val="000000"/>
              </a:solidFill>
              <a:ea typeface="宋体" pitchFamily="2" charset="-122"/>
            </a:endParaRPr>
          </a:p>
        </p:txBody>
      </p:sp>
      <p:pic>
        <p:nvPicPr>
          <p:cNvPr id="21509" name="Picture 5"/>
          <p:cNvPicPr>
            <a:picLocks noGrp="1" noChangeAspect="1" noChangeArrowheads="1"/>
          </p:cNvPicPr>
          <p:nvPr>
            <p:ph idx="1"/>
          </p:nvPr>
        </p:nvPicPr>
        <p:blipFill>
          <a:blip r:embed="rId2"/>
          <a:srcRect/>
          <a:stretch>
            <a:fillRect/>
          </a:stretch>
        </p:blipFill>
        <p:spPr bwMode="gray">
          <a:xfrm>
            <a:off x="1066800" y="1295400"/>
            <a:ext cx="7010400" cy="3478213"/>
          </a:xfrm>
          <a:ln w="28575" cap="flat" algn="ctr"/>
          <a:effectLst>
            <a:outerShdw dist="107763" dir="2700000" algn="ctr" rotWithShape="0">
              <a:srgbClr val="B2B2B2">
                <a:alpha val="50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pitchFamily="2" charset="-122"/>
              </a:rPr>
              <a:t>《</a:t>
            </a:r>
            <a:r>
              <a:rPr lang="zh-CN" altLang="en-US" smtClean="0">
                <a:ea typeface="宋体" pitchFamily="2" charset="-122"/>
              </a:rPr>
              <a:t>信息查询</a:t>
            </a:r>
            <a:r>
              <a:rPr lang="en-US" altLang="zh-CN" smtClean="0">
                <a:ea typeface="宋体" pitchFamily="2" charset="-122"/>
              </a:rPr>
              <a:t>》</a:t>
            </a:r>
            <a:r>
              <a:rPr lang="zh-CN" altLang="en-US" smtClean="0">
                <a:ea typeface="宋体" pitchFamily="2" charset="-122"/>
              </a:rPr>
              <a:t>业务说明</a:t>
            </a:r>
          </a:p>
        </p:txBody>
      </p:sp>
      <p:sp>
        <p:nvSpPr>
          <p:cNvPr id="16387"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订单信息查询</a:t>
            </a:r>
            <a:r>
              <a:rPr lang="en-US" altLang="zh-CN" sz="2400">
                <a:latin typeface="Verdana" pitchFamily="34" charset="0"/>
                <a:ea typeface="宋体" pitchFamily="2" charset="-122"/>
              </a:rPr>
              <a:t>》</a:t>
            </a:r>
            <a:r>
              <a:rPr lang="zh-CN" altLang="en-US" sz="2400">
                <a:latin typeface="Verdana" pitchFamily="34" charset="0"/>
                <a:ea typeface="宋体" pitchFamily="2" charset="-122"/>
              </a:rPr>
              <a:t>业务</a:t>
            </a:r>
          </a:p>
        </p:txBody>
      </p:sp>
      <p:sp>
        <p:nvSpPr>
          <p:cNvPr id="16388" name="矩形 5"/>
          <p:cNvSpPr>
            <a:spLocks noChangeArrowheads="1"/>
          </p:cNvSpPr>
          <p:nvPr/>
        </p:nvSpPr>
        <p:spPr bwMode="auto">
          <a:xfrm>
            <a:off x="381000" y="3810000"/>
            <a:ext cx="8382000" cy="264001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a:solidFill>
                  <a:srgbClr val="000000"/>
                </a:solidFill>
                <a:ea typeface="宋体" pitchFamily="2" charset="-122"/>
              </a:rPr>
              <a:t>FX_SW_ORDER</a:t>
            </a:r>
            <a:r>
              <a:rPr lang="zh-CN" altLang="en-US" sz="1200" dirty="0">
                <a:solidFill>
                  <a:srgbClr val="000000"/>
                </a:solidFill>
                <a:ea typeface="宋体" pitchFamily="2" charset="-122"/>
              </a:rPr>
              <a:t>、</a:t>
            </a:r>
            <a:r>
              <a:rPr lang="en-US" altLang="zh-CN" sz="1200" dirty="0">
                <a:solidFill>
                  <a:srgbClr val="000000"/>
                </a:solidFill>
                <a:ea typeface="宋体" pitchFamily="2" charset="-122"/>
              </a:rPr>
              <a:t>FX_SW_ORDERCOMCATE</a:t>
            </a:r>
            <a:r>
              <a:rPr lang="zh-CN" altLang="en-US" sz="1200" dirty="0">
                <a:solidFill>
                  <a:srgbClr val="000000"/>
                </a:solidFill>
                <a:ea typeface="宋体" pitchFamily="2" charset="-122"/>
              </a:rPr>
              <a:t>、</a:t>
            </a:r>
            <a:r>
              <a:rPr lang="en-US" altLang="zh-CN" sz="1200" dirty="0">
                <a:solidFill>
                  <a:srgbClr val="000000"/>
                </a:solidFill>
                <a:ea typeface="宋体" pitchFamily="2" charset="-122"/>
              </a:rPr>
              <a:t>FX_SW_ORDERRESDET </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列表查询条件： </a:t>
            </a:r>
            <a:r>
              <a:rPr lang="en-US" altLang="zh-CN" sz="1200" dirty="0" err="1">
                <a:solidFill>
                  <a:srgbClr val="000000"/>
                </a:solidFill>
                <a:ea typeface="宋体" pitchFamily="2" charset="-122"/>
              </a:rPr>
              <a:t>wayid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（从登录用户中取得）、</a:t>
            </a:r>
            <a:r>
              <a:rPr lang="en-US" altLang="zh-CN" sz="1200" dirty="0">
                <a:solidFill>
                  <a:srgbClr val="000000"/>
                </a:solidFill>
                <a:ea typeface="宋体" pitchFamily="2" charset="-122"/>
              </a:rPr>
              <a:t> ORDERID </a:t>
            </a:r>
            <a:r>
              <a:rPr lang="zh-CN" altLang="en-US" sz="1200" dirty="0">
                <a:solidFill>
                  <a:srgbClr val="000000"/>
                </a:solidFill>
                <a:ea typeface="宋体" pitchFamily="2" charset="-122"/>
              </a:rPr>
              <a:t>（订单编号）、</a:t>
            </a:r>
            <a:r>
              <a:rPr lang="en-US" altLang="zh-CN" sz="1200" dirty="0">
                <a:solidFill>
                  <a:srgbClr val="000000"/>
                </a:solidFill>
                <a:ea typeface="宋体" pitchFamily="2" charset="-122"/>
              </a:rPr>
              <a:t> CREATETIME </a:t>
            </a:r>
            <a:r>
              <a:rPr lang="zh-CN" altLang="en-US" sz="1200" dirty="0">
                <a:solidFill>
                  <a:srgbClr val="000000"/>
                </a:solidFill>
                <a:ea typeface="宋体" pitchFamily="2" charset="-122"/>
              </a:rPr>
              <a:t>（订单生成时间，月为单位，默认为当前月），</a:t>
            </a:r>
            <a:r>
              <a:rPr lang="en-US" altLang="en-US" sz="1200" dirty="0">
                <a:solidFill>
                  <a:srgbClr val="000000"/>
                </a:solidFill>
              </a:rPr>
              <a:t> </a:t>
            </a:r>
            <a:r>
              <a:rPr lang="en-US" altLang="zh-CN" sz="1200" dirty="0">
                <a:solidFill>
                  <a:srgbClr val="000000"/>
                </a:solidFill>
                <a:ea typeface="宋体" pitchFamily="2" charset="-122"/>
              </a:rPr>
              <a:t>ORDERSTATE </a:t>
            </a:r>
            <a:r>
              <a:rPr lang="zh-CN" altLang="en-US" sz="1200" dirty="0">
                <a:solidFill>
                  <a:srgbClr val="000000"/>
                </a:solidFill>
                <a:ea typeface="宋体" pitchFamily="2" charset="-122"/>
              </a:rPr>
              <a:t>（订单状态）；</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列表页输出：订单编号（</a:t>
            </a:r>
            <a:r>
              <a:rPr lang="en-US" altLang="zh-CN" sz="1200" dirty="0">
                <a:solidFill>
                  <a:srgbClr val="000000"/>
                </a:solidFill>
                <a:ea typeface="宋体" pitchFamily="2" charset="-122"/>
              </a:rPr>
              <a:t>ORDERID</a:t>
            </a:r>
            <a:r>
              <a:rPr lang="zh-CN" altLang="en-US" sz="1200" dirty="0">
                <a:solidFill>
                  <a:srgbClr val="000000"/>
                </a:solidFill>
                <a:ea typeface="宋体" pitchFamily="2" charset="-122"/>
              </a:rPr>
              <a:t>）</a:t>
            </a:r>
            <a:r>
              <a:rPr lang="en-US" altLang="zh-CN" sz="1200" dirty="0">
                <a:solidFill>
                  <a:srgbClr val="000000"/>
                </a:solidFill>
                <a:ea typeface="宋体" pitchFamily="2" charset="-122"/>
              </a:rPr>
              <a:t>,</a:t>
            </a:r>
            <a:r>
              <a:rPr lang="zh-CN" altLang="en-US" sz="1200" dirty="0">
                <a:solidFill>
                  <a:srgbClr val="000000"/>
                </a:solidFill>
                <a:ea typeface="宋体" pitchFamily="2" charset="-122"/>
              </a:rPr>
              <a:t>订单状态（由</a:t>
            </a:r>
            <a:r>
              <a:rPr lang="en-US" altLang="zh-CN" sz="1200" dirty="0">
                <a:solidFill>
                  <a:srgbClr val="000000"/>
                </a:solidFill>
                <a:ea typeface="宋体" pitchFamily="2" charset="-122"/>
              </a:rPr>
              <a:t>ORDERSTATE</a:t>
            </a:r>
            <a:r>
              <a:rPr lang="zh-CN" altLang="en-US" sz="1200" dirty="0">
                <a:solidFill>
                  <a:srgbClr val="000000"/>
                </a:solidFill>
                <a:ea typeface="宋体" pitchFamily="2" charset="-122"/>
              </a:rPr>
              <a:t>反查固定参数表获得），订购途径（</a:t>
            </a:r>
            <a:r>
              <a:rPr lang="en-US" altLang="zh-CN" sz="1200" dirty="0">
                <a:solidFill>
                  <a:srgbClr val="000000"/>
                </a:solidFill>
                <a:ea typeface="宋体" pitchFamily="2" charset="-122"/>
              </a:rPr>
              <a:t>ORDERAVE</a:t>
            </a:r>
            <a:r>
              <a:rPr lang="zh-CN" altLang="en-US" sz="1200" dirty="0">
                <a:solidFill>
                  <a:srgbClr val="000000"/>
                </a:solidFill>
                <a:ea typeface="宋体" pitchFamily="2" charset="-122"/>
              </a:rPr>
              <a:t>），送货方式（</a:t>
            </a:r>
            <a:r>
              <a:rPr lang="en-US" altLang="zh-CN" sz="1200" dirty="0">
                <a:solidFill>
                  <a:srgbClr val="000000"/>
                </a:solidFill>
                <a:ea typeface="宋体" pitchFamily="2" charset="-122"/>
              </a:rPr>
              <a:t>DELITYPE</a:t>
            </a:r>
            <a:r>
              <a:rPr lang="zh-CN" altLang="en-US" sz="1200" dirty="0">
                <a:solidFill>
                  <a:srgbClr val="000000"/>
                </a:solidFill>
                <a:ea typeface="宋体" pitchFamily="2" charset="-122"/>
              </a:rPr>
              <a:t>），缴费方式（</a:t>
            </a:r>
            <a:r>
              <a:rPr lang="en-US" altLang="zh-CN" sz="1200" dirty="0">
                <a:solidFill>
                  <a:srgbClr val="000000"/>
                </a:solidFill>
                <a:ea typeface="宋体" pitchFamily="2" charset="-122"/>
              </a:rPr>
              <a:t>PAYTYPE</a:t>
            </a:r>
            <a:r>
              <a:rPr lang="zh-CN" altLang="en-US" sz="1200" dirty="0">
                <a:solidFill>
                  <a:srgbClr val="000000"/>
                </a:solidFill>
                <a:ea typeface="宋体" pitchFamily="2" charset="-122"/>
              </a:rPr>
              <a:t>），应付金额（</a:t>
            </a:r>
            <a:r>
              <a:rPr lang="en-US" altLang="zh-CN" sz="1200" dirty="0">
                <a:solidFill>
                  <a:srgbClr val="000000"/>
                </a:solidFill>
                <a:ea typeface="宋体" pitchFamily="2" charset="-122"/>
              </a:rPr>
              <a:t>RECAMT</a:t>
            </a:r>
            <a:r>
              <a:rPr lang="zh-CN" altLang="en-US" sz="1200" dirty="0">
                <a:solidFill>
                  <a:srgbClr val="000000"/>
                </a:solidFill>
                <a:ea typeface="宋体" pitchFamily="2" charset="-122"/>
              </a:rPr>
              <a:t>），已付金额（</a:t>
            </a:r>
            <a:r>
              <a:rPr lang="en-US" altLang="zh-CN" sz="1200" dirty="0">
                <a:solidFill>
                  <a:srgbClr val="000000"/>
                </a:solidFill>
                <a:ea typeface="宋体" pitchFamily="2" charset="-122"/>
              </a:rPr>
              <a:t>ACTAMT</a:t>
            </a:r>
            <a:r>
              <a:rPr lang="zh-CN" altLang="en-US" sz="1200" dirty="0">
                <a:solidFill>
                  <a:srgbClr val="000000"/>
                </a:solidFill>
                <a:ea typeface="宋体" pitchFamily="2" charset="-122"/>
              </a:rPr>
              <a:t>），订单生成时间（</a:t>
            </a:r>
            <a:r>
              <a:rPr lang="en-US" altLang="zh-CN" sz="1200" dirty="0">
                <a:solidFill>
                  <a:srgbClr val="000000"/>
                </a:solidFill>
                <a:ea typeface="宋体" pitchFamily="2" charset="-122"/>
              </a:rPr>
              <a:t>CREATETIME</a:t>
            </a:r>
            <a:r>
              <a:rPr lang="zh-CN" altLang="en-US" sz="1200" dirty="0">
                <a:solidFill>
                  <a:srgbClr val="000000"/>
                </a:solidFill>
                <a:ea typeface="宋体" pitchFamily="2" charset="-122"/>
              </a:rPr>
              <a:t>）</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点击订单号进入明细页，输出主表（</a:t>
            </a:r>
            <a:r>
              <a:rPr lang="en-US" altLang="zh-CN" sz="1200" dirty="0">
                <a:solidFill>
                  <a:srgbClr val="000000"/>
                </a:solidFill>
                <a:ea typeface="宋体" pitchFamily="2" charset="-122"/>
              </a:rPr>
              <a:t> FX_SW_ORDER </a:t>
            </a:r>
            <a:r>
              <a:rPr lang="zh-CN" altLang="en-US" sz="1200" dirty="0">
                <a:solidFill>
                  <a:srgbClr val="000000"/>
                </a:solidFill>
                <a:ea typeface="宋体" pitchFamily="2" charset="-122"/>
              </a:rPr>
              <a:t>）：订单编号（</a:t>
            </a:r>
            <a:r>
              <a:rPr lang="en-US" altLang="zh-CN" sz="1200" dirty="0">
                <a:solidFill>
                  <a:srgbClr val="000000"/>
                </a:solidFill>
                <a:ea typeface="宋体" pitchFamily="2" charset="-122"/>
              </a:rPr>
              <a:t>ORDERID</a:t>
            </a:r>
            <a:r>
              <a:rPr lang="zh-CN" altLang="en-US" sz="1200" dirty="0">
                <a:solidFill>
                  <a:srgbClr val="000000"/>
                </a:solidFill>
                <a:ea typeface="宋体" pitchFamily="2" charset="-122"/>
              </a:rPr>
              <a:t>）、订购途径（由</a:t>
            </a:r>
            <a:r>
              <a:rPr lang="en-US" altLang="zh-CN" sz="1200" dirty="0" err="1">
                <a:solidFill>
                  <a:srgbClr val="000000"/>
                </a:solidFill>
                <a:ea typeface="宋体" pitchFamily="2" charset="-122"/>
              </a:rPr>
              <a:t>orderave</a:t>
            </a:r>
            <a:r>
              <a:rPr lang="zh-CN" altLang="en-US" sz="1200" dirty="0">
                <a:solidFill>
                  <a:srgbClr val="000000"/>
                </a:solidFill>
                <a:ea typeface="宋体" pitchFamily="2" charset="-122"/>
              </a:rPr>
              <a:t>返回固定参数表获得）、订单状态（由</a:t>
            </a:r>
            <a:r>
              <a:rPr lang="en-US" altLang="zh-CN" sz="1200" dirty="0">
                <a:solidFill>
                  <a:srgbClr val="000000"/>
                </a:solidFill>
                <a:ea typeface="宋体" pitchFamily="2" charset="-122"/>
              </a:rPr>
              <a:t>ORDERSTATE</a:t>
            </a:r>
            <a:r>
              <a:rPr lang="zh-CN" altLang="en-US" sz="1200" dirty="0">
                <a:solidFill>
                  <a:srgbClr val="000000"/>
                </a:solidFill>
                <a:ea typeface="宋体" pitchFamily="2" charset="-122"/>
              </a:rPr>
              <a:t>反查固定参数表获得）、应付金额（</a:t>
            </a:r>
            <a:r>
              <a:rPr lang="en-US" altLang="zh-CN" sz="1200" dirty="0">
                <a:solidFill>
                  <a:srgbClr val="000000"/>
                </a:solidFill>
                <a:ea typeface="宋体" pitchFamily="2" charset="-122"/>
              </a:rPr>
              <a:t>RECAMT</a:t>
            </a:r>
            <a:r>
              <a:rPr lang="zh-CN" altLang="en-US" sz="1200" dirty="0">
                <a:solidFill>
                  <a:srgbClr val="000000"/>
                </a:solidFill>
                <a:ea typeface="宋体" pitchFamily="2" charset="-122"/>
              </a:rPr>
              <a:t>）、已付金额：（</a:t>
            </a:r>
            <a:r>
              <a:rPr lang="en-US" altLang="zh-CN" sz="1200" dirty="0" err="1">
                <a:solidFill>
                  <a:srgbClr val="000000"/>
                </a:solidFill>
                <a:ea typeface="宋体" pitchFamily="2" charset="-122"/>
              </a:rPr>
              <a:t>actamt</a:t>
            </a:r>
            <a:r>
              <a:rPr lang="zh-CN" altLang="en-US" sz="1200" dirty="0">
                <a:solidFill>
                  <a:srgbClr val="000000"/>
                </a:solidFill>
                <a:ea typeface="宋体" pitchFamily="2" charset="-122"/>
              </a:rPr>
              <a:t>）、渠道名称（从登录用户获得）、订单生成时间表（</a:t>
            </a:r>
            <a:r>
              <a:rPr lang="en-US" altLang="zh-CN" sz="1200" dirty="0">
                <a:solidFill>
                  <a:srgbClr val="000000"/>
                </a:solidFill>
                <a:ea typeface="宋体" pitchFamily="2" charset="-122"/>
              </a:rPr>
              <a:t>CREATETIME</a:t>
            </a:r>
            <a:r>
              <a:rPr lang="zh-CN" altLang="en-US" sz="1200" dirty="0">
                <a:solidFill>
                  <a:srgbClr val="000000"/>
                </a:solidFill>
                <a:ea typeface="宋体" pitchFamily="2" charset="-122"/>
              </a:rPr>
              <a:t>）。</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明细页面，输出子表：</a:t>
            </a:r>
            <a:r>
              <a:rPr lang="en-US" altLang="zh-CN" sz="1200" dirty="0">
                <a:solidFill>
                  <a:srgbClr val="000000"/>
                </a:solidFill>
                <a:ea typeface="宋体" pitchFamily="2" charset="-122"/>
              </a:rPr>
              <a:t> FX_SW_ORDERCOMCATE</a:t>
            </a:r>
            <a:r>
              <a:rPr lang="zh-CN" altLang="en-US" sz="1200" dirty="0">
                <a:solidFill>
                  <a:srgbClr val="000000"/>
                </a:solidFill>
                <a:ea typeface="宋体" pitchFamily="2" charset="-122"/>
              </a:rPr>
              <a:t>（商品种类表）的</a:t>
            </a:r>
            <a:r>
              <a:rPr lang="en-US" altLang="zh-CN" sz="1200" dirty="0" err="1">
                <a:solidFill>
                  <a:srgbClr val="000000"/>
                </a:solidFill>
                <a:ea typeface="宋体" pitchFamily="2" charset="-122"/>
              </a:rPr>
              <a:t>comcategoryName</a:t>
            </a:r>
            <a:r>
              <a:rPr lang="zh-CN" altLang="en-US" sz="1200" dirty="0">
                <a:solidFill>
                  <a:srgbClr val="000000"/>
                </a:solidFill>
                <a:ea typeface="宋体" pitchFamily="2" charset="-122"/>
              </a:rPr>
              <a:t>（商品类型）、</a:t>
            </a:r>
            <a:r>
              <a:rPr lang="en-US" altLang="zh-CN" sz="1200" dirty="0" err="1">
                <a:solidFill>
                  <a:srgbClr val="000000"/>
                </a:solidFill>
                <a:ea typeface="宋体" pitchFamily="2" charset="-122"/>
              </a:rPr>
              <a:t>orderamt</a:t>
            </a:r>
            <a:r>
              <a:rPr lang="zh-CN" altLang="en-US" sz="1200" dirty="0">
                <a:solidFill>
                  <a:srgbClr val="000000"/>
                </a:solidFill>
                <a:ea typeface="宋体" pitchFamily="2" charset="-122"/>
              </a:rPr>
              <a:t>（订购数量）、</a:t>
            </a:r>
            <a:r>
              <a:rPr lang="en-US" altLang="zh-CN" sz="1200" dirty="0" err="1">
                <a:solidFill>
                  <a:srgbClr val="000000"/>
                </a:solidFill>
                <a:ea typeface="宋体" pitchFamily="2" charset="-122"/>
              </a:rPr>
              <a:t>unitprice</a:t>
            </a:r>
            <a:r>
              <a:rPr lang="zh-CN" altLang="en-US" sz="1200" dirty="0">
                <a:solidFill>
                  <a:srgbClr val="000000"/>
                </a:solidFill>
                <a:ea typeface="宋体" pitchFamily="2" charset="-122"/>
              </a:rPr>
              <a:t>（商品单价）、</a:t>
            </a:r>
            <a:r>
              <a:rPr lang="en-US" altLang="zh-CN" sz="1200" dirty="0" err="1">
                <a:solidFill>
                  <a:srgbClr val="000000"/>
                </a:solidFill>
                <a:ea typeface="宋体" pitchFamily="2" charset="-122"/>
              </a:rPr>
              <a:t>totalprice</a:t>
            </a:r>
            <a:r>
              <a:rPr lang="zh-CN" altLang="en-US" sz="1200" dirty="0">
                <a:solidFill>
                  <a:srgbClr val="000000"/>
                </a:solidFill>
                <a:ea typeface="宋体" pitchFamily="2" charset="-122"/>
              </a:rPr>
              <a:t>（商品总价）、</a:t>
            </a:r>
            <a:r>
              <a:rPr lang="en-US" altLang="zh-CN" sz="1200" dirty="0" err="1">
                <a:solidFill>
                  <a:srgbClr val="000000"/>
                </a:solidFill>
                <a:ea typeface="宋体" pitchFamily="2" charset="-122"/>
              </a:rPr>
              <a:t>ordercomtype</a:t>
            </a:r>
            <a:r>
              <a:rPr lang="zh-CN" altLang="en-US" sz="1200" dirty="0">
                <a:solidFill>
                  <a:srgbClr val="000000"/>
                </a:solidFill>
                <a:ea typeface="宋体" pitchFamily="2" charset="-122"/>
              </a:rPr>
              <a:t>（备注）；</a:t>
            </a:r>
            <a:r>
              <a:rPr lang="en-US" altLang="zh-CN" sz="1200" dirty="0">
                <a:solidFill>
                  <a:srgbClr val="000000"/>
                </a:solidFill>
                <a:ea typeface="宋体" pitchFamily="2" charset="-122"/>
              </a:rPr>
              <a:t>FX_SW_ORDERRESDET</a:t>
            </a:r>
            <a:r>
              <a:rPr lang="zh-CN" altLang="en-US" sz="1200" dirty="0">
                <a:solidFill>
                  <a:srgbClr val="000000"/>
                </a:solidFill>
                <a:ea typeface="宋体" pitchFamily="2" charset="-122"/>
              </a:rPr>
              <a:t>（订购资源明细）的</a:t>
            </a:r>
            <a:r>
              <a:rPr lang="en-US" altLang="zh-CN" sz="1200" dirty="0" err="1">
                <a:solidFill>
                  <a:srgbClr val="000000"/>
                </a:solidFill>
                <a:ea typeface="宋体" pitchFamily="2" charset="-122"/>
              </a:rPr>
              <a:t>comcategory</a:t>
            </a:r>
            <a:r>
              <a:rPr lang="zh-CN" altLang="en-US" sz="1200" dirty="0">
                <a:solidFill>
                  <a:srgbClr val="000000"/>
                </a:solidFill>
                <a:ea typeface="宋体" pitchFamily="2" charset="-122"/>
              </a:rPr>
              <a:t>（商品类型，从缓存映射过来）、</a:t>
            </a:r>
            <a:r>
              <a:rPr lang="en-US" altLang="zh-CN" sz="1200" dirty="0" err="1">
                <a:solidFill>
                  <a:srgbClr val="000000"/>
                </a:solidFill>
                <a:ea typeface="宋体" pitchFamily="2" charset="-122"/>
              </a:rPr>
              <a:t>comresid</a:t>
            </a:r>
            <a:r>
              <a:rPr lang="zh-CN" altLang="en-US" sz="1200" dirty="0">
                <a:solidFill>
                  <a:srgbClr val="000000"/>
                </a:solidFill>
                <a:ea typeface="宋体" pitchFamily="2" charset="-122"/>
              </a:rPr>
              <a:t>（套卡</a:t>
            </a:r>
            <a:r>
              <a:rPr lang="en-US" altLang="zh-CN" sz="1200" dirty="0">
                <a:solidFill>
                  <a:srgbClr val="000000"/>
                </a:solidFill>
                <a:ea typeface="宋体" pitchFamily="2" charset="-122"/>
              </a:rPr>
              <a:t>/</a:t>
            </a:r>
            <a:r>
              <a:rPr lang="zh-CN" altLang="en-US" sz="1200" dirty="0">
                <a:solidFill>
                  <a:srgbClr val="000000"/>
                </a:solidFill>
                <a:ea typeface="宋体" pitchFamily="2" charset="-122"/>
              </a:rPr>
              <a:t>充值卡号码）、</a:t>
            </a:r>
            <a:r>
              <a:rPr lang="en-US" altLang="zh-CN" sz="1200" dirty="0" err="1">
                <a:solidFill>
                  <a:srgbClr val="000000"/>
                </a:solidFill>
                <a:ea typeface="宋体" pitchFamily="2" charset="-122"/>
              </a:rPr>
              <a:t>boxnum</a:t>
            </a:r>
            <a:r>
              <a:rPr lang="zh-CN" altLang="en-US" sz="1200" dirty="0">
                <a:solidFill>
                  <a:srgbClr val="000000"/>
                </a:solidFill>
                <a:ea typeface="宋体" pitchFamily="2" charset="-122"/>
              </a:rPr>
              <a:t>（所属包号）</a:t>
            </a:r>
            <a:endParaRPr lang="en-US" altLang="zh-CN" sz="1200" dirty="0">
              <a:solidFill>
                <a:srgbClr val="000000"/>
              </a:solidFill>
              <a:ea typeface="宋体" pitchFamily="2" charset="-122"/>
            </a:endParaRPr>
          </a:p>
        </p:txBody>
      </p:sp>
      <p:pic>
        <p:nvPicPr>
          <p:cNvPr id="16389" name="Picture 2"/>
          <p:cNvPicPr>
            <a:picLocks noGrp="1" noChangeAspect="1" noChangeArrowheads="1"/>
          </p:cNvPicPr>
          <p:nvPr>
            <p:ph idx="1"/>
          </p:nvPr>
        </p:nvPicPr>
        <p:blipFill>
          <a:blip r:embed="rId2"/>
          <a:srcRect/>
          <a:stretch>
            <a:fillRect/>
          </a:stretch>
        </p:blipFill>
        <p:spPr>
          <a:xfrm>
            <a:off x="381000" y="1295400"/>
            <a:ext cx="4146550" cy="2514600"/>
          </a:xfrm>
          <a:noFill/>
        </p:spPr>
      </p:pic>
      <p:pic>
        <p:nvPicPr>
          <p:cNvPr id="16390" name="Picture 2"/>
          <p:cNvPicPr>
            <a:picLocks noChangeAspect="1" noChangeArrowheads="1"/>
          </p:cNvPicPr>
          <p:nvPr/>
        </p:nvPicPr>
        <p:blipFill>
          <a:blip r:embed="rId3"/>
          <a:srcRect/>
          <a:stretch>
            <a:fillRect/>
          </a:stretch>
        </p:blipFill>
        <p:spPr bwMode="auto">
          <a:xfrm>
            <a:off x="4572000" y="1295400"/>
            <a:ext cx="427672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28194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信息查询</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zh-CN" altLang="en-US" sz="2600" dirty="0" smtClean="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solidFill>
                  <a:srgbClr val="F0F5E7"/>
                </a:solidFill>
                <a:latin typeface="Futura Bk" pitchFamily="34" charset="0"/>
                <a:ea typeface="宋体" pitchFamily="2" charset="-122"/>
              </a:rPr>
              <a:t>《</a:t>
            </a:r>
            <a:r>
              <a:rPr lang="zh-CN" altLang="en-US" sz="2600" dirty="0" smtClean="0">
                <a:solidFill>
                  <a:srgbClr val="F0F5E7"/>
                </a:solidFill>
                <a:latin typeface="Futura Bk" pitchFamily="34" charset="0"/>
                <a:ea typeface="宋体" pitchFamily="2" charset="-122"/>
              </a:rPr>
              <a:t>基础服务</a:t>
            </a:r>
            <a:r>
              <a:rPr lang="en-US" altLang="zh-CN" sz="2600" dirty="0" smtClean="0">
                <a:solidFill>
                  <a:srgbClr val="F0F5E7"/>
                </a:solidFill>
                <a:latin typeface="Futura Bk" pitchFamily="34" charset="0"/>
                <a:ea typeface="宋体" pitchFamily="2" charset="-122"/>
              </a:rPr>
              <a:t>》</a:t>
            </a:r>
            <a:r>
              <a:rPr lang="zh-CN" altLang="en-US" sz="2600" dirty="0" smtClean="0">
                <a:solidFill>
                  <a:srgbClr val="F0F5E7"/>
                </a:solidFill>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en-US" altLang="zh-CN" sz="2600" dirty="0" smtClean="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3315" name="内容占位符 9"/>
          <p:cNvSpPr>
            <a:spLocks noGrp="1"/>
          </p:cNvSpPr>
          <p:nvPr>
            <p:ph idx="1"/>
          </p:nvPr>
        </p:nvSpPr>
        <p:spPr>
          <a:xfrm>
            <a:off x="609600" y="1295400"/>
            <a:ext cx="8001000" cy="4800600"/>
          </a:xfrm>
        </p:spPr>
        <p:txBody>
          <a:bodyPr/>
          <a:lstStyle/>
          <a:p>
            <a:pPr>
              <a:spcAft>
                <a:spcPts val="0"/>
              </a:spcAft>
            </a:pPr>
            <a:r>
              <a:rPr lang="zh-CN" altLang="en-US" sz="1500" dirty="0" smtClean="0">
                <a:ea typeface="宋体" pitchFamily="2" charset="-122"/>
              </a:rPr>
              <a:t>套卡激活情况查询包括：</a:t>
            </a:r>
            <a:r>
              <a:rPr lang="en-US" altLang="zh-CN" sz="1500" dirty="0" smtClean="0">
                <a:ea typeface="宋体" pitchFamily="2" charset="-122"/>
              </a:rPr>
              <a:t>《</a:t>
            </a:r>
            <a:r>
              <a:rPr lang="zh-CN" altLang="en-US" sz="1500" dirty="0" smtClean="0">
                <a:ea typeface="宋体" pitchFamily="2" charset="-122"/>
              </a:rPr>
              <a:t>商品订购</a:t>
            </a:r>
            <a:r>
              <a:rPr lang="en-US" altLang="zh-CN" sz="1500" dirty="0" smtClean="0">
                <a:ea typeface="宋体" pitchFamily="2" charset="-122"/>
              </a:rPr>
              <a:t>》</a:t>
            </a:r>
            <a:r>
              <a:rPr lang="zh-CN" altLang="en-US" sz="1500" dirty="0" smtClean="0">
                <a:ea typeface="宋体" pitchFamily="2" charset="-122"/>
              </a:rPr>
              <a:t>、</a:t>
            </a:r>
            <a:r>
              <a:rPr lang="en-US" altLang="zh-CN" sz="1500" dirty="0" smtClean="0">
                <a:ea typeface="宋体" pitchFamily="2" charset="-122"/>
              </a:rPr>
              <a:t>《</a:t>
            </a:r>
            <a:r>
              <a:rPr lang="zh-CN" altLang="en-US" sz="1500" dirty="0" smtClean="0"/>
              <a:t>网点资料查询与修改申请</a:t>
            </a:r>
            <a:r>
              <a:rPr lang="en-US" altLang="zh-CN" sz="1500" dirty="0" smtClean="0">
                <a:ea typeface="宋体" pitchFamily="2" charset="-122"/>
              </a:rPr>
              <a:t>》</a:t>
            </a:r>
            <a:r>
              <a:rPr lang="zh-CN" altLang="en-US" sz="1500" dirty="0" smtClean="0">
                <a:ea typeface="宋体" pitchFamily="2" charset="-122"/>
              </a:rPr>
              <a:t>、</a:t>
            </a:r>
            <a:r>
              <a:rPr lang="en-US" altLang="zh-CN" sz="1500" dirty="0" smtClean="0">
                <a:ea typeface="宋体" pitchFamily="2" charset="-122"/>
              </a:rPr>
              <a:t>《</a:t>
            </a:r>
            <a:r>
              <a:rPr lang="zh-CN" altLang="en-US" sz="1500" dirty="0" smtClean="0"/>
              <a:t>渠道商退出申请</a:t>
            </a:r>
            <a:r>
              <a:rPr lang="en-US" altLang="zh-CN" sz="1500" dirty="0" smtClean="0"/>
              <a:t>》</a:t>
            </a:r>
            <a:r>
              <a:rPr lang="zh-CN" altLang="en-US" sz="1500" dirty="0" smtClean="0">
                <a:ea typeface="宋体" pitchFamily="2" charset="-122"/>
              </a:rPr>
              <a:t>和</a:t>
            </a:r>
            <a:r>
              <a:rPr lang="en-US" altLang="zh-CN" sz="1500" dirty="0" smtClean="0">
                <a:ea typeface="宋体" pitchFamily="2" charset="-122"/>
              </a:rPr>
              <a:t>《</a:t>
            </a:r>
            <a:r>
              <a:rPr lang="zh-CN" altLang="en-US" sz="1500" dirty="0" smtClean="0"/>
              <a:t>店员管理</a:t>
            </a:r>
            <a:r>
              <a:rPr lang="en-US" altLang="zh-CN" sz="1500" dirty="0" smtClean="0">
                <a:ea typeface="宋体" pitchFamily="2" charset="-122"/>
              </a:rPr>
              <a:t>》</a:t>
            </a:r>
            <a:r>
              <a:rPr lang="zh-CN" altLang="en-US" sz="1500" dirty="0" smtClean="0">
                <a:ea typeface="宋体" pitchFamily="2" charset="-122"/>
              </a:rPr>
              <a:t>四个子功能。</a:t>
            </a:r>
            <a:endParaRPr lang="en-US" altLang="zh-CN" sz="1500" dirty="0" smtClean="0">
              <a:ea typeface="宋体" pitchFamily="2" charset="-122"/>
            </a:endParaRPr>
          </a:p>
          <a:p>
            <a:pPr>
              <a:spcAft>
                <a:spcPts val="0"/>
              </a:spcAft>
            </a:pPr>
            <a:endParaRPr lang="en-US" altLang="zh-CN" sz="1500" dirty="0" smtClean="0">
              <a:ea typeface="宋体" pitchFamily="2" charset="-122"/>
            </a:endParaRPr>
          </a:p>
          <a:p>
            <a:pPr>
              <a:spcAft>
                <a:spcPts val="0"/>
              </a:spcAft>
            </a:pPr>
            <a:r>
              <a:rPr lang="zh-CN" altLang="en-US" sz="1500" dirty="0" smtClean="0">
                <a:ea typeface="宋体" pitchFamily="2" charset="-122"/>
              </a:rPr>
              <a:t>在主菜单的</a:t>
            </a:r>
            <a:r>
              <a:rPr lang="en-US" altLang="zh-CN" sz="1500" dirty="0" smtClean="0">
                <a:ea typeface="宋体" pitchFamily="2" charset="-122"/>
              </a:rPr>
              <a:t>【</a:t>
            </a:r>
            <a:r>
              <a:rPr lang="zh-CN" altLang="en-US" sz="1500" dirty="0" smtClean="0">
                <a:ea typeface="宋体" pitchFamily="2" charset="-122"/>
              </a:rPr>
              <a:t>基础服务</a:t>
            </a:r>
            <a:r>
              <a:rPr lang="en-US" altLang="zh-CN" sz="1500" dirty="0" smtClean="0">
                <a:ea typeface="宋体" pitchFamily="2" charset="-122"/>
              </a:rPr>
              <a:t>】</a:t>
            </a:r>
            <a:r>
              <a:rPr lang="zh-CN" altLang="en-US" sz="1500" dirty="0" smtClean="0">
                <a:ea typeface="宋体" pitchFamily="2" charset="-122"/>
              </a:rPr>
              <a:t>下直接能选择这四个子菜单。</a:t>
            </a:r>
            <a:r>
              <a:rPr lang="en-US" altLang="zh-CN" sz="1500" dirty="0" smtClean="0">
                <a:ea typeface="宋体" pitchFamily="2" charset="-122"/>
              </a:rPr>
              <a:t> </a:t>
            </a:r>
          </a:p>
          <a:p>
            <a:pPr>
              <a:spcAft>
                <a:spcPts val="0"/>
              </a:spcAft>
            </a:pPr>
            <a:endParaRPr lang="en-US" altLang="zh-CN" sz="1500" dirty="0" smtClean="0">
              <a:ea typeface="宋体" pitchFamily="2" charset="-122"/>
            </a:endParaRPr>
          </a:p>
          <a:p>
            <a:pPr>
              <a:spcAft>
                <a:spcPts val="0"/>
              </a:spcAft>
            </a:pPr>
            <a:r>
              <a:rPr lang="en-US" altLang="zh-CN" sz="1500" dirty="0" smtClean="0">
                <a:ea typeface="宋体" pitchFamily="2" charset="-122"/>
              </a:rPr>
              <a:t>【</a:t>
            </a:r>
            <a:r>
              <a:rPr lang="zh-CN" altLang="en-US" sz="1500" dirty="0" smtClean="0">
                <a:ea typeface="宋体" pitchFamily="2" charset="-122"/>
              </a:rPr>
              <a:t>商品订购</a:t>
            </a:r>
            <a:r>
              <a:rPr lang="en-US" altLang="zh-CN" sz="1500" dirty="0" smtClean="0">
                <a:ea typeface="宋体" pitchFamily="2" charset="-122"/>
              </a:rPr>
              <a:t>】</a:t>
            </a:r>
            <a:r>
              <a:rPr lang="zh-CN" altLang="en-US" sz="1500" dirty="0" smtClean="0">
                <a:ea typeface="宋体" pitchFamily="2" charset="-122"/>
              </a:rPr>
              <a:t>：用户</a:t>
            </a:r>
            <a:r>
              <a:rPr lang="zh-CN" altLang="en-US" sz="1500" dirty="0" smtClean="0"/>
              <a:t>可以使用该菜单对商品进行订购操作。整个订购全部调用内网管理实现业务逻辑。门户网站负责参数封装、调用后台业务逻辑并对其返回值进行处理。</a:t>
            </a:r>
            <a:r>
              <a:rPr lang="zh-CN" altLang="en-US" sz="1500" dirty="0" smtClean="0">
                <a:ea typeface="宋体" pitchFamily="2" charset="-122"/>
              </a:rPr>
              <a:t>在</a:t>
            </a:r>
            <a:r>
              <a:rPr lang="zh-CN" altLang="en-US" sz="1500" dirty="0" smtClean="0">
                <a:ea typeface="宋体" pitchFamily="2" charset="-122"/>
                <a:hlinkClick r:id="rId2" action="ppaction://hlinksldjump"/>
              </a:rPr>
              <a:t>门户网站接口业务说明</a:t>
            </a:r>
            <a:r>
              <a:rPr lang="zh-CN" altLang="en-US" sz="1500" dirty="0" smtClean="0">
                <a:ea typeface="宋体" pitchFamily="2" charset="-122"/>
              </a:rPr>
              <a:t>会详细地介绍接口调用的过程。</a:t>
            </a:r>
            <a:endParaRPr lang="en-US" altLang="zh-CN" sz="1500" dirty="0" smtClean="0">
              <a:ea typeface="宋体" pitchFamily="2" charset="-122"/>
            </a:endParaRPr>
          </a:p>
          <a:p>
            <a:pPr>
              <a:spcAft>
                <a:spcPts val="0"/>
              </a:spcAft>
            </a:pPr>
            <a:endParaRPr lang="en-US" altLang="zh-CN" sz="1500" dirty="0" smtClean="0">
              <a:ea typeface="宋体" pitchFamily="2" charset="-122"/>
            </a:endParaRPr>
          </a:p>
          <a:p>
            <a:pPr>
              <a:spcAft>
                <a:spcPts val="0"/>
              </a:spcAft>
            </a:pPr>
            <a:r>
              <a:rPr lang="en-US" altLang="zh-CN" sz="1500" dirty="0" smtClean="0">
                <a:ea typeface="宋体" pitchFamily="2" charset="-122"/>
              </a:rPr>
              <a:t>【</a:t>
            </a:r>
            <a:r>
              <a:rPr lang="zh-CN" altLang="en-US" sz="1500" dirty="0" smtClean="0"/>
              <a:t>店员管理</a:t>
            </a:r>
            <a:r>
              <a:rPr lang="en-US" altLang="zh-CN" sz="1500" dirty="0" smtClean="0">
                <a:ea typeface="宋体" pitchFamily="2" charset="-122"/>
              </a:rPr>
              <a:t>】</a:t>
            </a:r>
            <a:r>
              <a:rPr lang="zh-CN" altLang="en-US" sz="1500" dirty="0" smtClean="0">
                <a:ea typeface="宋体" pitchFamily="2" charset="-122"/>
              </a:rPr>
              <a:t>对应有两个三级子菜单，分别是：</a:t>
            </a:r>
            <a:r>
              <a:rPr lang="en-US" altLang="zh-CN" sz="1500" dirty="0" smtClean="0">
                <a:ea typeface="宋体" pitchFamily="2" charset="-122"/>
              </a:rPr>
              <a:t>《</a:t>
            </a:r>
            <a:r>
              <a:rPr lang="zh-CN" altLang="en-US" sz="1500" dirty="0" smtClean="0">
                <a:ea typeface="宋体" pitchFamily="2" charset="-122"/>
              </a:rPr>
              <a:t>店员查询</a:t>
            </a:r>
            <a:r>
              <a:rPr lang="en-US" altLang="zh-CN" sz="1500" dirty="0" smtClean="0">
                <a:ea typeface="宋体" pitchFamily="2" charset="-122"/>
              </a:rPr>
              <a:t>》</a:t>
            </a:r>
            <a:r>
              <a:rPr lang="zh-CN" altLang="en-US" sz="1500" dirty="0" smtClean="0">
                <a:ea typeface="宋体" pitchFamily="2" charset="-122"/>
              </a:rPr>
              <a:t>和</a:t>
            </a:r>
            <a:r>
              <a:rPr lang="en-US" altLang="zh-CN" sz="1500" dirty="0" smtClean="0">
                <a:ea typeface="宋体" pitchFamily="2" charset="-122"/>
              </a:rPr>
              <a:t>《</a:t>
            </a:r>
            <a:r>
              <a:rPr lang="zh-CN" altLang="en-US" sz="1500" dirty="0" smtClean="0">
                <a:ea typeface="宋体" pitchFamily="2" charset="-122"/>
              </a:rPr>
              <a:t>店员加入</a:t>
            </a:r>
            <a:r>
              <a:rPr lang="en-US" altLang="zh-CN" sz="1500" dirty="0" smtClean="0">
                <a:ea typeface="宋体" pitchFamily="2" charset="-122"/>
              </a:rPr>
              <a:t>》</a:t>
            </a:r>
            <a:r>
              <a:rPr lang="zh-CN" altLang="en-US" sz="1500" dirty="0" smtClean="0">
                <a:ea typeface="宋体" pitchFamily="2" charset="-122"/>
              </a:rPr>
              <a:t>用于对店员进行增、删、改查的操作。</a:t>
            </a:r>
            <a:r>
              <a:rPr lang="en-US" altLang="zh-CN" sz="1500" dirty="0" smtClean="0">
                <a:ea typeface="宋体" pitchFamily="2" charset="-122"/>
              </a:rPr>
              <a:t>【</a:t>
            </a:r>
            <a:r>
              <a:rPr lang="zh-CN" altLang="en-US" sz="1500" dirty="0" smtClean="0"/>
              <a:t>网点资料查询与修改申请</a:t>
            </a:r>
            <a:r>
              <a:rPr lang="en-US" altLang="zh-CN" sz="1500" dirty="0" smtClean="0">
                <a:ea typeface="宋体" pitchFamily="2" charset="-122"/>
              </a:rPr>
              <a:t>】</a:t>
            </a:r>
            <a:r>
              <a:rPr lang="zh-CN" altLang="en-US" sz="1500" dirty="0" smtClean="0">
                <a:ea typeface="宋体" pitchFamily="2" charset="-122"/>
              </a:rPr>
              <a:t>、</a:t>
            </a:r>
            <a:r>
              <a:rPr lang="en-US" altLang="zh-CN" sz="1500" dirty="0" smtClean="0">
                <a:ea typeface="宋体" pitchFamily="2" charset="-122"/>
              </a:rPr>
              <a:t>【</a:t>
            </a:r>
            <a:r>
              <a:rPr lang="zh-CN" altLang="en-US" sz="1500" dirty="0" smtClean="0"/>
              <a:t>渠道商退出申请</a:t>
            </a:r>
            <a:r>
              <a:rPr lang="en-US" altLang="zh-CN" sz="1500" dirty="0" smtClean="0">
                <a:ea typeface="宋体" pitchFamily="2" charset="-122"/>
              </a:rPr>
              <a:t>】</a:t>
            </a:r>
            <a:r>
              <a:rPr lang="zh-CN" altLang="en-US" sz="1500" dirty="0" smtClean="0">
                <a:ea typeface="宋体" pitchFamily="2" charset="-122"/>
              </a:rPr>
              <a:t>：用户可以通过此菜单对其基本资料进行修改和申请退出。</a:t>
            </a:r>
            <a:endParaRPr lang="en-US" altLang="zh-CN" sz="1500" dirty="0" smtClean="0">
              <a:ea typeface="宋体" pitchFamily="2" charset="-122"/>
            </a:endParaRPr>
          </a:p>
          <a:p>
            <a:pPr>
              <a:spcAft>
                <a:spcPts val="0"/>
              </a:spcAft>
            </a:pPr>
            <a:endParaRPr lang="en-US" altLang="zh-CN" sz="1500" dirty="0" smtClean="0">
              <a:ea typeface="宋体" pitchFamily="2" charset="-122"/>
            </a:endParaRPr>
          </a:p>
          <a:p>
            <a:pPr>
              <a:spcAft>
                <a:spcPts val="0"/>
              </a:spcAft>
            </a:pPr>
            <a:r>
              <a:rPr lang="zh-CN" altLang="en-US" sz="1500" dirty="0" smtClean="0">
                <a:ea typeface="宋体" pitchFamily="2" charset="-122"/>
              </a:rPr>
              <a:t>对于</a:t>
            </a:r>
            <a:r>
              <a:rPr lang="en-US" altLang="zh-CN" sz="1500" dirty="0" smtClean="0">
                <a:ea typeface="宋体" pitchFamily="2" charset="-122"/>
              </a:rPr>
              <a:t>【</a:t>
            </a:r>
            <a:r>
              <a:rPr lang="zh-CN" altLang="en-US" sz="1500" dirty="0" smtClean="0"/>
              <a:t>网点资料查询与修改申请</a:t>
            </a:r>
            <a:r>
              <a:rPr lang="en-US" altLang="zh-CN" sz="1500" dirty="0" smtClean="0">
                <a:ea typeface="宋体" pitchFamily="2" charset="-122"/>
              </a:rPr>
              <a:t>】</a:t>
            </a:r>
            <a:r>
              <a:rPr lang="zh-CN" altLang="en-US" sz="1500" dirty="0" smtClean="0">
                <a:ea typeface="宋体" pitchFamily="2" charset="-122"/>
              </a:rPr>
              <a:t>、</a:t>
            </a:r>
            <a:r>
              <a:rPr lang="en-US" altLang="zh-CN" sz="1500" dirty="0" smtClean="0">
                <a:ea typeface="宋体" pitchFamily="2" charset="-122"/>
              </a:rPr>
              <a:t>【</a:t>
            </a:r>
            <a:r>
              <a:rPr lang="zh-CN" altLang="en-US" sz="1500" dirty="0" smtClean="0"/>
              <a:t>渠道商退出申请</a:t>
            </a:r>
            <a:r>
              <a:rPr lang="en-US" altLang="zh-CN" sz="1500" dirty="0" smtClean="0">
                <a:ea typeface="宋体" pitchFamily="2" charset="-122"/>
              </a:rPr>
              <a:t>】</a:t>
            </a:r>
            <a:r>
              <a:rPr lang="zh-CN" altLang="en-US" sz="1500" dirty="0" smtClean="0">
                <a:ea typeface="宋体" pitchFamily="2" charset="-122"/>
              </a:rPr>
              <a:t>和店员的增、删、改操作，都会生成一条待办信息发到内网管理系统中。</a:t>
            </a:r>
            <a:endParaRPr lang="en-US" altLang="zh-CN" sz="1500" dirty="0" smtClean="0">
              <a:ea typeface="宋体" pitchFamily="2" charset="-122"/>
            </a:endParaRPr>
          </a:p>
          <a:p>
            <a:pPr>
              <a:spcAft>
                <a:spcPts val="0"/>
              </a:spcAft>
            </a:pPr>
            <a:endParaRPr lang="en-US" altLang="zh-CN" sz="1500" dirty="0" smtClean="0">
              <a:ea typeface="宋体" pitchFamily="2" charset="-122"/>
            </a:endParaRPr>
          </a:p>
          <a:p>
            <a:pPr>
              <a:spcAft>
                <a:spcPts val="0"/>
              </a:spcAft>
            </a:pPr>
            <a:r>
              <a:rPr lang="zh-CN" altLang="en-US" sz="1500" dirty="0" smtClean="0">
                <a:ea typeface="宋体" pitchFamily="2" charset="-122"/>
              </a:rPr>
              <a:t>对于所有申请的操作，必须输入验证码，以防注册机等用户非法操作和攻击。</a:t>
            </a:r>
            <a:endParaRPr lang="en-US" altLang="zh-CN" sz="1500" dirty="0" smtClean="0">
              <a:ea typeface="宋体" pitchFamily="2" charset="-122"/>
            </a:endParaRPr>
          </a:p>
          <a:p>
            <a:endParaRPr lang="en-US" altLang="zh-CN" sz="1500" dirty="0" smtClean="0">
              <a:ea typeface="宋体" pitchFamily="2" charset="-122"/>
            </a:endParaRP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latin typeface="+mj-lt"/>
                <a:ea typeface="宋体" pitchFamily="2" charset="-122"/>
                <a:cs typeface="+mj-cs"/>
              </a:rPr>
              <a:t>《</a:t>
            </a:r>
            <a:r>
              <a:rPr lang="zh-CN" altLang="en-US" sz="2400" dirty="0" smtClean="0">
                <a:ea typeface="宋体" pitchFamily="2" charset="-122"/>
              </a:rPr>
              <a:t>基础服务</a:t>
            </a:r>
            <a:r>
              <a:rPr lang="en-US" altLang="zh-CN" sz="2400" kern="0" dirty="0" smtClean="0">
                <a:latin typeface="+mj-lt"/>
                <a:ea typeface="宋体" pitchFamily="2" charset="-122"/>
                <a:cs typeface="+mj-cs"/>
              </a:rPr>
              <a:t>》</a:t>
            </a:r>
            <a:r>
              <a:rPr lang="zh-CN" altLang="en-US" sz="2400" kern="0" dirty="0">
                <a:latin typeface="+mj-lt"/>
                <a:ea typeface="宋体" pitchFamily="2" charset="-122"/>
                <a:cs typeface="+mj-cs"/>
              </a:rPr>
              <a:t>简介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ea typeface="宋体" pitchFamily="2" charset="-122"/>
              </a:rPr>
              <a:t>商品订购</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pic>
        <p:nvPicPr>
          <p:cNvPr id="71681" name="Picture 1"/>
          <p:cNvPicPr>
            <a:picLocks noChangeAspect="1" noChangeArrowheads="1"/>
          </p:cNvPicPr>
          <p:nvPr/>
        </p:nvPicPr>
        <p:blipFill>
          <a:blip r:embed="rId2"/>
          <a:srcRect/>
          <a:stretch>
            <a:fillRect/>
          </a:stretch>
        </p:blipFill>
        <p:spPr bwMode="auto">
          <a:xfrm>
            <a:off x="609600" y="1371600"/>
            <a:ext cx="4343400" cy="1685616"/>
          </a:xfrm>
          <a:prstGeom prst="rect">
            <a:avLst/>
          </a:prstGeom>
          <a:ln w="88900" cap="sq" cmpd="thickThin">
            <a:solidFill>
              <a:srgbClr val="000000"/>
            </a:solidFill>
            <a:prstDash val="solid"/>
            <a:miter lim="800000"/>
          </a:ln>
          <a:effectLst>
            <a:innerShdw blurRad="76200">
              <a:srgbClr val="000000"/>
            </a:innerShdw>
          </a:effectLst>
        </p:spPr>
      </p:pic>
      <p:pic>
        <p:nvPicPr>
          <p:cNvPr id="71682" name="Picture 2"/>
          <p:cNvPicPr>
            <a:picLocks noChangeAspect="1" noChangeArrowheads="1"/>
          </p:cNvPicPr>
          <p:nvPr/>
        </p:nvPicPr>
        <p:blipFill>
          <a:blip r:embed="rId3"/>
          <a:srcRect/>
          <a:stretch>
            <a:fillRect/>
          </a:stretch>
        </p:blipFill>
        <p:spPr bwMode="auto">
          <a:xfrm>
            <a:off x="609600" y="3352800"/>
            <a:ext cx="4429125" cy="1858150"/>
          </a:xfrm>
          <a:prstGeom prst="rect">
            <a:avLst/>
          </a:prstGeom>
          <a:ln w="88900" cap="sq" cmpd="thickThin">
            <a:solidFill>
              <a:srgbClr val="000000"/>
            </a:solidFill>
            <a:prstDash val="solid"/>
            <a:miter lim="800000"/>
          </a:ln>
          <a:effectLst>
            <a:innerShdw blurRad="76200">
              <a:srgbClr val="000000"/>
            </a:innerShdw>
          </a:effectLst>
        </p:spPr>
      </p:pic>
      <p:pic>
        <p:nvPicPr>
          <p:cNvPr id="71683" name="Picture 3"/>
          <p:cNvPicPr>
            <a:picLocks noChangeAspect="1" noChangeArrowheads="1"/>
          </p:cNvPicPr>
          <p:nvPr/>
        </p:nvPicPr>
        <p:blipFill>
          <a:blip r:embed="rId4"/>
          <a:srcRect/>
          <a:stretch>
            <a:fillRect/>
          </a:stretch>
        </p:blipFill>
        <p:spPr bwMode="auto">
          <a:xfrm>
            <a:off x="381000" y="5486400"/>
            <a:ext cx="5276850" cy="81915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5867400" y="2057400"/>
            <a:ext cx="2685351" cy="646331"/>
          </a:xfrm>
          <a:prstGeom prst="rect">
            <a:avLst/>
          </a:prstGeom>
          <a:noFill/>
        </p:spPr>
        <p:txBody>
          <a:bodyPr wrap="none" rtlCol="0">
            <a:spAutoFit/>
          </a:bodyPr>
          <a:lstStyle/>
          <a:p>
            <a:r>
              <a:rPr lang="zh-CN" altLang="en-US" dirty="0" smtClean="0"/>
              <a:t>图一 商品订购页面</a:t>
            </a:r>
            <a:r>
              <a:rPr lang="en-US" altLang="zh-CN" dirty="0" smtClean="0"/>
              <a:t>1</a:t>
            </a:r>
            <a:r>
              <a:rPr lang="zh-CN" altLang="en-US" dirty="0" smtClean="0"/>
              <a:t>部分</a:t>
            </a:r>
            <a:endParaRPr lang="en-US" altLang="zh-CN" dirty="0" smtClean="0"/>
          </a:p>
          <a:p>
            <a:r>
              <a:rPr lang="zh-CN" altLang="en-US" dirty="0" smtClean="0"/>
              <a:t>订单基本信息</a:t>
            </a:r>
            <a:endParaRPr lang="zh-CN" altLang="en-US" dirty="0"/>
          </a:p>
        </p:txBody>
      </p:sp>
      <p:sp>
        <p:nvSpPr>
          <p:cNvPr id="8" name="TextBox 7"/>
          <p:cNvSpPr txBox="1"/>
          <p:nvPr/>
        </p:nvSpPr>
        <p:spPr>
          <a:xfrm>
            <a:off x="5791200" y="3810000"/>
            <a:ext cx="2685351" cy="646331"/>
          </a:xfrm>
          <a:prstGeom prst="rect">
            <a:avLst/>
          </a:prstGeom>
          <a:noFill/>
        </p:spPr>
        <p:txBody>
          <a:bodyPr wrap="none" rtlCol="0">
            <a:spAutoFit/>
          </a:bodyPr>
          <a:lstStyle/>
          <a:p>
            <a:r>
              <a:rPr lang="zh-CN" altLang="en-US" dirty="0" smtClean="0"/>
              <a:t>图二 商品订购页面</a:t>
            </a:r>
            <a:r>
              <a:rPr lang="en-US" dirty="0" smtClean="0"/>
              <a:t>2</a:t>
            </a:r>
            <a:r>
              <a:rPr lang="zh-CN" altLang="en-US" dirty="0" smtClean="0"/>
              <a:t>部分</a:t>
            </a:r>
            <a:endParaRPr lang="en-US" altLang="zh-CN" dirty="0" smtClean="0"/>
          </a:p>
          <a:p>
            <a:r>
              <a:rPr lang="zh-CN" altLang="en-US" dirty="0" smtClean="0"/>
              <a:t>资源抽取</a:t>
            </a:r>
            <a:endParaRPr lang="zh-CN" altLang="en-US" dirty="0"/>
          </a:p>
        </p:txBody>
      </p:sp>
      <p:sp>
        <p:nvSpPr>
          <p:cNvPr id="9" name="矩形 8"/>
          <p:cNvSpPr/>
          <p:nvPr/>
        </p:nvSpPr>
        <p:spPr>
          <a:xfrm>
            <a:off x="5867400" y="5638800"/>
            <a:ext cx="2685351" cy="646331"/>
          </a:xfrm>
          <a:prstGeom prst="rect">
            <a:avLst/>
          </a:prstGeom>
        </p:spPr>
        <p:txBody>
          <a:bodyPr wrap="none">
            <a:spAutoFit/>
          </a:bodyPr>
          <a:lstStyle/>
          <a:p>
            <a:r>
              <a:rPr lang="zh-CN" altLang="en-US" dirty="0" smtClean="0"/>
              <a:t>图三 商品订购页面</a:t>
            </a:r>
            <a:r>
              <a:rPr lang="en-US" dirty="0" smtClean="0"/>
              <a:t>3</a:t>
            </a:r>
            <a:r>
              <a:rPr lang="zh-CN" altLang="en-US" dirty="0" smtClean="0"/>
              <a:t>部分</a:t>
            </a:r>
            <a:endParaRPr lang="en-US" altLang="zh-CN" dirty="0" smtClean="0"/>
          </a:p>
          <a:p>
            <a:r>
              <a:rPr lang="zh-CN" altLang="en-US" dirty="0" smtClean="0"/>
              <a:t>购物车</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ea typeface="宋体" pitchFamily="2" charset="-122"/>
              </a:rPr>
              <a:t>商品订购</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0" name="内容占位符 9"/>
          <p:cNvSpPr>
            <a:spLocks noGrp="1"/>
          </p:cNvSpPr>
          <p:nvPr>
            <p:ph idx="1"/>
          </p:nvPr>
        </p:nvSpPr>
        <p:spPr>
          <a:xfrm>
            <a:off x="457200" y="1295400"/>
            <a:ext cx="8458200" cy="4953000"/>
          </a:xfrm>
        </p:spPr>
        <p:txBody>
          <a:bodyPr/>
          <a:lstStyle/>
          <a:p>
            <a:pPr>
              <a:spcAft>
                <a:spcPts val="0"/>
              </a:spcAft>
            </a:pPr>
            <a:r>
              <a:rPr lang="zh-CN" altLang="en-US" sz="1400" dirty="0" smtClean="0">
                <a:ea typeface="宋体" pitchFamily="2" charset="-122"/>
              </a:rPr>
              <a:t>商品订购一共使用了</a:t>
            </a:r>
            <a:r>
              <a:rPr lang="en-US" altLang="zh-CN" sz="1400" dirty="0" smtClean="0">
                <a:ea typeface="宋体" pitchFamily="2" charset="-122"/>
              </a:rPr>
              <a:t>5</a:t>
            </a:r>
            <a:r>
              <a:rPr lang="zh-CN" altLang="en-US" sz="1400" dirty="0" smtClean="0">
                <a:ea typeface="宋体" pitchFamily="2" charset="-122"/>
              </a:rPr>
              <a:t>个接口，在在</a:t>
            </a:r>
            <a:r>
              <a:rPr lang="zh-CN" altLang="en-US" sz="1400" dirty="0" smtClean="0">
                <a:ea typeface="宋体" pitchFamily="2" charset="-122"/>
                <a:hlinkClick r:id="rId2" action="ppaction://hlinksldjump"/>
              </a:rPr>
              <a:t>门户网站接口业务说明</a:t>
            </a:r>
            <a:r>
              <a:rPr lang="zh-CN" altLang="en-US" sz="1400" dirty="0" smtClean="0">
                <a:ea typeface="宋体" pitchFamily="2" charset="-122"/>
              </a:rPr>
              <a:t>会详细地介绍：</a:t>
            </a:r>
            <a:r>
              <a:rPr lang="en-US" altLang="zh-CN" sz="1400" dirty="0" smtClean="0">
                <a:ea typeface="宋体" pitchFamily="2" charset="-122"/>
              </a:rPr>
              <a:t>【</a:t>
            </a:r>
            <a:r>
              <a:rPr lang="zh-CN" altLang="en-US" sz="1400" dirty="0" smtClean="0">
                <a:ea typeface="宋体" pitchFamily="2" charset="-122"/>
              </a:rPr>
              <a:t>商品订购资格验证</a:t>
            </a:r>
            <a:r>
              <a:rPr lang="en-US" altLang="zh-CN" sz="1400" dirty="0" smtClean="0">
                <a:ea typeface="宋体" pitchFamily="2" charset="-122"/>
              </a:rPr>
              <a:t>】</a:t>
            </a:r>
            <a:r>
              <a:rPr lang="zh-CN" altLang="en-US" sz="1400" dirty="0" smtClean="0">
                <a:ea typeface="宋体" pitchFamily="2" charset="-122"/>
              </a:rPr>
              <a:t>、</a:t>
            </a:r>
            <a:r>
              <a:rPr lang="en-US" altLang="zh-CN" sz="1400" dirty="0" smtClean="0">
                <a:ea typeface="宋体" pitchFamily="2" charset="-122"/>
              </a:rPr>
              <a:t>【</a:t>
            </a:r>
            <a:r>
              <a:rPr lang="zh-CN" altLang="en-US" sz="1400" dirty="0" smtClean="0">
                <a:ea typeface="宋体" pitchFamily="2" charset="-122"/>
              </a:rPr>
              <a:t>基本信息查询</a:t>
            </a:r>
            <a:r>
              <a:rPr lang="en-US" altLang="zh-CN" sz="1400" dirty="0" smtClean="0">
                <a:ea typeface="宋体" pitchFamily="2" charset="-122"/>
              </a:rPr>
              <a:t>】</a:t>
            </a:r>
            <a:r>
              <a:rPr lang="zh-CN" altLang="en-US" sz="1400" dirty="0" smtClean="0">
                <a:ea typeface="宋体" pitchFamily="2" charset="-122"/>
              </a:rPr>
              <a:t>、</a:t>
            </a:r>
            <a:r>
              <a:rPr lang="en-US" altLang="zh-CN" sz="1400" dirty="0" smtClean="0">
                <a:ea typeface="宋体" pitchFamily="2" charset="-122"/>
              </a:rPr>
              <a:t>【</a:t>
            </a:r>
            <a:r>
              <a:rPr lang="zh-CN" altLang="en-US" sz="1400" dirty="0" smtClean="0">
                <a:ea typeface="宋体" pitchFamily="2" charset="-122"/>
              </a:rPr>
              <a:t>商品售价</a:t>
            </a:r>
            <a:r>
              <a:rPr lang="en-US" altLang="zh-CN" sz="1400" dirty="0" smtClean="0">
                <a:ea typeface="宋体" pitchFamily="2" charset="-122"/>
              </a:rPr>
              <a:t>/</a:t>
            </a:r>
            <a:r>
              <a:rPr lang="zh-CN" altLang="en-US" sz="1400" dirty="0" smtClean="0">
                <a:ea typeface="宋体" pitchFamily="2" charset="-122"/>
              </a:rPr>
              <a:t>订购基数查询</a:t>
            </a:r>
            <a:r>
              <a:rPr lang="en-US" altLang="zh-CN" sz="1400" dirty="0" smtClean="0">
                <a:ea typeface="宋体" pitchFamily="2" charset="-122"/>
              </a:rPr>
              <a:t>】</a:t>
            </a:r>
            <a:r>
              <a:rPr lang="zh-CN" altLang="en-US" sz="1400" dirty="0" smtClean="0">
                <a:ea typeface="宋体" pitchFamily="2" charset="-122"/>
              </a:rPr>
              <a:t>、</a:t>
            </a:r>
            <a:r>
              <a:rPr lang="en-US" altLang="zh-CN" sz="1400" dirty="0" smtClean="0">
                <a:ea typeface="宋体" pitchFamily="2" charset="-122"/>
              </a:rPr>
              <a:t>【</a:t>
            </a:r>
            <a:r>
              <a:rPr lang="zh-CN" altLang="en-US" sz="1400" dirty="0" smtClean="0">
                <a:ea typeface="宋体" pitchFamily="2" charset="-122"/>
              </a:rPr>
              <a:t>商品资源抽取</a:t>
            </a:r>
            <a:r>
              <a:rPr lang="en-US" altLang="zh-CN" sz="1400" dirty="0" smtClean="0">
                <a:ea typeface="宋体" pitchFamily="2" charset="-122"/>
              </a:rPr>
              <a:t>】</a:t>
            </a:r>
            <a:r>
              <a:rPr lang="zh-CN" altLang="en-US" sz="1400" dirty="0" smtClean="0">
                <a:ea typeface="宋体" pitchFamily="2" charset="-122"/>
              </a:rPr>
              <a:t>和</a:t>
            </a:r>
            <a:r>
              <a:rPr lang="en-US" altLang="zh-CN" sz="1400" dirty="0" smtClean="0"/>
              <a:t>【</a:t>
            </a:r>
            <a:r>
              <a:rPr lang="zh-CN" altLang="en-US" sz="1400" dirty="0" smtClean="0"/>
              <a:t>商品订购订单提交</a:t>
            </a:r>
            <a:r>
              <a:rPr lang="en-US" altLang="zh-CN" sz="1400" dirty="0" smtClean="0"/>
              <a:t>】</a:t>
            </a:r>
          </a:p>
          <a:p>
            <a:pPr>
              <a:spcAft>
                <a:spcPts val="0"/>
              </a:spcAft>
            </a:pPr>
            <a:r>
              <a:rPr lang="zh-CN" altLang="en-US" sz="1400" dirty="0" smtClean="0">
                <a:ea typeface="宋体" pitchFamily="2" charset="-122"/>
              </a:rPr>
              <a:t>页面打开过程：发生请求</a:t>
            </a:r>
            <a:r>
              <a:rPr lang="en-US" altLang="en-US" sz="1400" dirty="0" smtClean="0">
                <a:sym typeface="Wingdings" pitchFamily="2" charset="2"/>
              </a:rPr>
              <a:t></a:t>
            </a:r>
            <a:r>
              <a:rPr lang="zh-CN" altLang="en-US" sz="1400" dirty="0" smtClean="0">
                <a:ea typeface="宋体" pitchFamily="2" charset="-122"/>
              </a:rPr>
              <a:t>门户先调用</a:t>
            </a:r>
            <a:r>
              <a:rPr lang="en-US" altLang="zh-CN" sz="1400" dirty="0" smtClean="0">
                <a:ea typeface="宋体" pitchFamily="2" charset="-122"/>
              </a:rPr>
              <a:t>【</a:t>
            </a:r>
            <a:r>
              <a:rPr lang="zh-CN" altLang="en-US" sz="1400" dirty="0" smtClean="0">
                <a:ea typeface="宋体" pitchFamily="2" charset="-122"/>
              </a:rPr>
              <a:t>商品订购资格验证</a:t>
            </a:r>
            <a:r>
              <a:rPr lang="en-US" altLang="zh-CN" sz="1400" dirty="0" smtClean="0">
                <a:ea typeface="宋体" pitchFamily="2" charset="-122"/>
              </a:rPr>
              <a:t>】</a:t>
            </a:r>
            <a:r>
              <a:rPr lang="zh-CN" altLang="en-US" sz="1400" dirty="0" smtClean="0">
                <a:ea typeface="宋体" pitchFamily="2" charset="-122"/>
              </a:rPr>
              <a:t>，有资格继续一下步，否则把信息（包括各种异常信息）提示用户并返回返回出错信息页面</a:t>
            </a:r>
            <a:r>
              <a:rPr lang="en-US" altLang="en-US" sz="1400" dirty="0" smtClean="0">
                <a:sym typeface="Wingdings" pitchFamily="2" charset="2"/>
              </a:rPr>
              <a:t></a:t>
            </a:r>
            <a:r>
              <a:rPr lang="zh-CN" altLang="en-US" sz="1400" dirty="0" smtClean="0">
                <a:sym typeface="Wingdings" pitchFamily="2" charset="2"/>
              </a:rPr>
              <a:t>调用</a:t>
            </a:r>
            <a:r>
              <a:rPr lang="en-US" altLang="zh-CN" sz="1400" dirty="0" smtClean="0">
                <a:ea typeface="宋体" pitchFamily="2" charset="-122"/>
              </a:rPr>
              <a:t>【</a:t>
            </a:r>
            <a:r>
              <a:rPr lang="zh-CN" altLang="en-US" sz="1400" dirty="0" smtClean="0">
                <a:ea typeface="宋体" pitchFamily="2" charset="-122"/>
              </a:rPr>
              <a:t>基本信息查询</a:t>
            </a:r>
            <a:r>
              <a:rPr lang="en-US" altLang="zh-CN" sz="1400" dirty="0" smtClean="0">
                <a:ea typeface="宋体" pitchFamily="2" charset="-122"/>
              </a:rPr>
              <a:t>】</a:t>
            </a:r>
            <a:r>
              <a:rPr lang="zh-CN" altLang="en-US" sz="1400" dirty="0" smtClean="0">
                <a:ea typeface="宋体" pitchFamily="2" charset="-122"/>
              </a:rPr>
              <a:t>，返回正确才能打开，否则把错误信息（包括各种异常信息）提示用户并返回出错信息页面</a:t>
            </a:r>
            <a:r>
              <a:rPr lang="zh-CN" altLang="en-US" sz="1400" dirty="0" smtClean="0">
                <a:ea typeface="宋体" pitchFamily="2" charset="-122"/>
              </a:rPr>
              <a:t>。</a:t>
            </a:r>
            <a:endParaRPr lang="en-US" altLang="zh-CN" sz="1400" dirty="0" smtClean="0">
              <a:ea typeface="宋体" pitchFamily="2" charset="-122"/>
            </a:endParaRPr>
          </a:p>
          <a:p>
            <a:pPr>
              <a:spcAft>
                <a:spcPts val="0"/>
              </a:spcAft>
            </a:pPr>
            <a:r>
              <a:rPr lang="zh-CN" altLang="en-US" sz="1400" dirty="0" smtClean="0">
                <a:ea typeface="宋体" pitchFamily="2" charset="-122"/>
              </a:rPr>
              <a:t>页面打开之后，提取</a:t>
            </a:r>
            <a:r>
              <a:rPr lang="zh-CN" altLang="en-US" sz="1400" dirty="0" smtClean="0"/>
              <a:t>是否</a:t>
            </a:r>
            <a:r>
              <a:rPr lang="zh-CN" altLang="en-US" sz="1400" dirty="0" smtClean="0"/>
              <a:t>需要查询资源</a:t>
            </a:r>
            <a:r>
              <a:rPr lang="zh-CN" altLang="en-US" sz="1400" dirty="0" smtClean="0"/>
              <a:t>明细标识，放在</a:t>
            </a:r>
            <a:r>
              <a:rPr lang="en-US" altLang="zh-CN" sz="1400" dirty="0" smtClean="0"/>
              <a:t>Action</a:t>
            </a:r>
            <a:r>
              <a:rPr lang="zh-CN" altLang="en-US" sz="1400" dirty="0" smtClean="0"/>
              <a:t>的</a:t>
            </a:r>
            <a:r>
              <a:rPr lang="en-US" altLang="zh-CN" sz="1400" dirty="0" err="1" smtClean="0"/>
              <a:t>CanQuery</a:t>
            </a:r>
            <a:r>
              <a:rPr lang="zh-CN" altLang="en-US" sz="1400" dirty="0" smtClean="0"/>
              <a:t>中。此参数对后续操作有影响。</a:t>
            </a:r>
            <a:endParaRPr lang="en-US" altLang="zh-CN" sz="1400" dirty="0" smtClean="0"/>
          </a:p>
          <a:p>
            <a:pPr>
              <a:spcAft>
                <a:spcPts val="0"/>
              </a:spcAft>
            </a:pPr>
            <a:r>
              <a:rPr lang="zh-CN" altLang="en-US" sz="1400" dirty="0" smtClean="0"/>
              <a:t>页面打开与上图所示一样，分成三部分，其中基本</a:t>
            </a:r>
            <a:r>
              <a:rPr lang="zh-CN" altLang="en-US" sz="1400" dirty="0" smtClean="0"/>
              <a:t>信息（图一）通过</a:t>
            </a:r>
            <a:r>
              <a:rPr lang="zh-CN" altLang="en-US" sz="1400" dirty="0" smtClean="0"/>
              <a:t>第二次调用接口得到</a:t>
            </a:r>
            <a:r>
              <a:rPr lang="zh-CN" altLang="en-US" sz="1400" dirty="0" smtClean="0"/>
              <a:t>数据。</a:t>
            </a:r>
            <a:endParaRPr lang="en-US" altLang="zh-CN" sz="1400" dirty="0" smtClean="0"/>
          </a:p>
          <a:p>
            <a:pPr>
              <a:spcAft>
                <a:spcPts val="0"/>
              </a:spcAft>
            </a:pPr>
            <a:r>
              <a:rPr lang="zh-CN" altLang="en-US" sz="1400" dirty="0" smtClean="0">
                <a:ea typeface="宋体" pitchFamily="2" charset="-122"/>
              </a:rPr>
              <a:t>如果</a:t>
            </a:r>
            <a:r>
              <a:rPr lang="en-US" altLang="zh-CN" sz="1400" dirty="0" err="1" smtClean="0"/>
              <a:t>CanQuery</a:t>
            </a:r>
            <a:r>
              <a:rPr lang="zh-CN" altLang="en-US" sz="1400" dirty="0" smtClean="0"/>
              <a:t>为</a:t>
            </a:r>
            <a:r>
              <a:rPr lang="en-US" altLang="zh-CN" sz="1400" dirty="0" smtClean="0"/>
              <a:t>True</a:t>
            </a:r>
            <a:r>
              <a:rPr lang="zh-CN" altLang="en-US" sz="1400" dirty="0" smtClean="0"/>
              <a:t>，订购必须先进行资源抽取操作：用户先选择“商品类型”，每一次选择自动发生一次请求（</a:t>
            </a:r>
            <a:r>
              <a:rPr lang="en-US" altLang="zh-CN" sz="1400" dirty="0" smtClean="0"/>
              <a:t>AJAX</a:t>
            </a:r>
            <a:r>
              <a:rPr lang="zh-CN" altLang="en-US" sz="1400" dirty="0" smtClean="0"/>
              <a:t>），</a:t>
            </a:r>
            <a:r>
              <a:rPr lang="en-US" altLang="zh-CN" sz="1400" dirty="0" smtClean="0"/>
              <a:t>Action</a:t>
            </a:r>
            <a:r>
              <a:rPr lang="zh-CN" altLang="en-US" sz="1400" dirty="0" smtClean="0"/>
              <a:t>接收之后调用第三个接口：</a:t>
            </a:r>
            <a:r>
              <a:rPr lang="en-US" altLang="zh-CN" sz="1400" dirty="0" smtClean="0">
                <a:ea typeface="宋体" pitchFamily="2" charset="-122"/>
              </a:rPr>
              <a:t>【</a:t>
            </a:r>
            <a:r>
              <a:rPr lang="zh-CN" altLang="en-US" sz="1400" dirty="0" smtClean="0">
                <a:ea typeface="宋体" pitchFamily="2" charset="-122"/>
              </a:rPr>
              <a:t>商品售价</a:t>
            </a:r>
            <a:r>
              <a:rPr lang="en-US" altLang="zh-CN" sz="1400" dirty="0" smtClean="0">
                <a:ea typeface="宋体" pitchFamily="2" charset="-122"/>
              </a:rPr>
              <a:t>/</a:t>
            </a:r>
            <a:r>
              <a:rPr lang="zh-CN" altLang="en-US" sz="1400" dirty="0" smtClean="0">
                <a:ea typeface="宋体" pitchFamily="2" charset="-122"/>
              </a:rPr>
              <a:t>订购基数查询</a:t>
            </a:r>
            <a:r>
              <a:rPr lang="en-US" altLang="zh-CN" sz="1400" dirty="0" smtClean="0">
                <a:ea typeface="宋体" pitchFamily="2" charset="-122"/>
              </a:rPr>
              <a:t>】</a:t>
            </a:r>
            <a:r>
              <a:rPr lang="zh-CN" altLang="en-US" sz="1400" dirty="0" smtClean="0">
                <a:ea typeface="宋体" pitchFamily="2" charset="-122"/>
              </a:rPr>
              <a:t>进行查询，不成功不允许抽取本类型的商品。</a:t>
            </a:r>
            <a:r>
              <a:rPr lang="en-US" altLang="zh-CN" sz="1400" dirty="0" smtClean="0">
                <a:ea typeface="宋体" pitchFamily="2" charset="-122"/>
              </a:rPr>
              <a:t> 【</a:t>
            </a:r>
            <a:r>
              <a:rPr lang="zh-CN" altLang="en-US" sz="1400" dirty="0" smtClean="0">
                <a:ea typeface="宋体" pitchFamily="2" charset="-122"/>
              </a:rPr>
              <a:t>商品售价</a:t>
            </a:r>
            <a:r>
              <a:rPr lang="en-US" altLang="zh-CN" sz="1400" dirty="0" smtClean="0">
                <a:ea typeface="宋体" pitchFamily="2" charset="-122"/>
              </a:rPr>
              <a:t>/</a:t>
            </a:r>
            <a:r>
              <a:rPr lang="zh-CN" altLang="en-US" sz="1400" dirty="0" smtClean="0">
                <a:ea typeface="宋体" pitchFamily="2" charset="-122"/>
              </a:rPr>
              <a:t>订购基数查询</a:t>
            </a:r>
            <a:r>
              <a:rPr lang="en-US" altLang="zh-CN" sz="1400" dirty="0" smtClean="0">
                <a:ea typeface="宋体" pitchFamily="2" charset="-122"/>
              </a:rPr>
              <a:t>】</a:t>
            </a:r>
            <a:r>
              <a:rPr lang="zh-CN" altLang="en-US" sz="1400" dirty="0" smtClean="0">
                <a:ea typeface="宋体" pitchFamily="2" charset="-122"/>
              </a:rPr>
              <a:t>成功后返回</a:t>
            </a:r>
            <a:r>
              <a:rPr lang="zh-CN" altLang="en-US" sz="1400" dirty="0" smtClean="0">
                <a:ea typeface="宋体" pitchFamily="2" charset="-122"/>
              </a:rPr>
              <a:t>商品</a:t>
            </a:r>
            <a:r>
              <a:rPr lang="zh-CN" altLang="en-US" sz="1400" dirty="0" smtClean="0">
                <a:ea typeface="宋体" pitchFamily="2" charset="-122"/>
              </a:rPr>
              <a:t>售价和订购基数，并显示在页面上。此时用户必须输入订购套数，且输入的订购套数必须为返回基数的倍数才能抽取资源。</a:t>
            </a:r>
            <a:endParaRPr lang="en-US" altLang="zh-CN" sz="1400" dirty="0" smtClean="0">
              <a:ea typeface="宋体" pitchFamily="2" charset="-122"/>
            </a:endParaRPr>
          </a:p>
          <a:p>
            <a:pPr>
              <a:spcAft>
                <a:spcPts val="0"/>
              </a:spcAft>
            </a:pPr>
            <a:r>
              <a:rPr lang="zh-CN" altLang="en-US" sz="1400" dirty="0" smtClean="0">
                <a:ea typeface="宋体" pitchFamily="2" charset="-122"/>
              </a:rPr>
              <a:t>当输入订购</a:t>
            </a:r>
            <a:r>
              <a:rPr lang="zh-CN" altLang="en-US" sz="1400" dirty="0" smtClean="0">
                <a:ea typeface="宋体" pitchFamily="2" charset="-122"/>
              </a:rPr>
              <a:t>套数之后，点击“查询”按钮，发生一次</a:t>
            </a:r>
            <a:r>
              <a:rPr lang="en-US" altLang="zh-CN" sz="1400" dirty="0" smtClean="0">
                <a:ea typeface="宋体" pitchFamily="2" charset="-122"/>
              </a:rPr>
              <a:t>AJAX</a:t>
            </a:r>
            <a:r>
              <a:rPr lang="zh-CN" altLang="en-US" sz="1400" dirty="0" smtClean="0">
                <a:ea typeface="宋体" pitchFamily="2" charset="-122"/>
              </a:rPr>
              <a:t>，</a:t>
            </a:r>
            <a:r>
              <a:rPr lang="en-US" altLang="zh-CN" sz="1400" dirty="0" smtClean="0">
                <a:ea typeface="宋体" pitchFamily="2" charset="-122"/>
              </a:rPr>
              <a:t>Action</a:t>
            </a:r>
            <a:r>
              <a:rPr lang="zh-CN" altLang="en-US" sz="1400" dirty="0" smtClean="0">
                <a:ea typeface="宋体" pitchFamily="2" charset="-122"/>
              </a:rPr>
              <a:t>接收之后调用第四个接口</a:t>
            </a:r>
            <a:r>
              <a:rPr lang="en-US" altLang="zh-CN" sz="1400" dirty="0" smtClean="0">
                <a:ea typeface="宋体" pitchFamily="2" charset="-122"/>
              </a:rPr>
              <a:t>【</a:t>
            </a:r>
            <a:r>
              <a:rPr lang="zh-CN" altLang="en-US" sz="1400" dirty="0" smtClean="0">
                <a:ea typeface="宋体" pitchFamily="2" charset="-122"/>
              </a:rPr>
              <a:t>商品资源抽取</a:t>
            </a:r>
            <a:r>
              <a:rPr lang="en-US" altLang="zh-CN" sz="1400" dirty="0" smtClean="0">
                <a:ea typeface="宋体" pitchFamily="2" charset="-122"/>
              </a:rPr>
              <a:t>】</a:t>
            </a:r>
            <a:r>
              <a:rPr lang="zh-CN" altLang="en-US" sz="1400" dirty="0" smtClean="0">
                <a:ea typeface="宋体" pitchFamily="2" charset="-122"/>
              </a:rPr>
              <a:t>。若查询成功之后显示给用户（图二），点击购物车</a:t>
            </a:r>
            <a:r>
              <a:rPr lang="en-US" altLang="zh-CN" sz="1400" dirty="0" smtClean="0">
                <a:ea typeface="宋体" pitchFamily="2" charset="-122"/>
              </a:rPr>
              <a:t>LOGO</a:t>
            </a:r>
            <a:r>
              <a:rPr lang="zh-CN" altLang="en-US" sz="1400" dirty="0" smtClean="0">
                <a:ea typeface="宋体" pitchFamily="2" charset="-122"/>
              </a:rPr>
              <a:t>，把商品加到用户购物车中（图三），已经加到购物车，标记此商品为红色。当抽取失败时，还原成最近一次抽取的信息（没有离开页面），以防用户误操作。用户加到购物车的商品，保存在</a:t>
            </a:r>
            <a:r>
              <a:rPr lang="en-US" altLang="zh-CN" sz="1400" dirty="0" smtClean="0">
                <a:ea typeface="宋体" pitchFamily="2" charset="-122"/>
              </a:rPr>
              <a:t>Session</a:t>
            </a:r>
            <a:r>
              <a:rPr lang="zh-CN" altLang="en-US" sz="1400" dirty="0" smtClean="0">
                <a:ea typeface="宋体" pitchFamily="2" charset="-122"/>
              </a:rPr>
              <a:t>中，切换页面信息能保存。从用户第一次抽取到提交必须在</a:t>
            </a:r>
            <a:r>
              <a:rPr lang="en-US" altLang="zh-CN" sz="1400" dirty="0" smtClean="0">
                <a:ea typeface="宋体" pitchFamily="2" charset="-122"/>
              </a:rPr>
              <a:t>N</a:t>
            </a:r>
            <a:r>
              <a:rPr lang="zh-CN" altLang="en-US" sz="1400" dirty="0" smtClean="0">
                <a:ea typeface="宋体" pitchFamily="2" charset="-122"/>
              </a:rPr>
              <a:t>分钟（从</a:t>
            </a:r>
            <a:r>
              <a:rPr lang="en-US" altLang="zh-CN" sz="1400" dirty="0" smtClean="0">
                <a:ea typeface="宋体" pitchFamily="2" charset="-122"/>
              </a:rPr>
              <a:t>【</a:t>
            </a:r>
            <a:r>
              <a:rPr lang="zh-CN" altLang="en-US" sz="1400" dirty="0" smtClean="0">
                <a:ea typeface="宋体" pitchFamily="2" charset="-122"/>
              </a:rPr>
              <a:t>基本信息查询</a:t>
            </a:r>
            <a:r>
              <a:rPr lang="en-US" altLang="zh-CN" sz="1400" dirty="0" smtClean="0">
                <a:ea typeface="宋体" pitchFamily="2" charset="-122"/>
              </a:rPr>
              <a:t>】</a:t>
            </a:r>
            <a:r>
              <a:rPr lang="zh-CN" altLang="en-US" sz="1400" dirty="0" smtClean="0">
                <a:ea typeface="宋体" pitchFamily="2" charset="-122"/>
              </a:rPr>
              <a:t>带回）之内完成订购操作。</a:t>
            </a:r>
            <a:endParaRPr lang="en-US" altLang="zh-CN" sz="1400" dirty="0" smtClean="0">
              <a:ea typeface="宋体" pitchFamily="2" charset="-122"/>
            </a:endParaRPr>
          </a:p>
          <a:p>
            <a:pPr>
              <a:spcAft>
                <a:spcPts val="0"/>
              </a:spcAft>
            </a:pPr>
            <a:r>
              <a:rPr lang="zh-CN" altLang="en-US" sz="1400" dirty="0" smtClean="0">
                <a:ea typeface="宋体" pitchFamily="2" charset="-122"/>
              </a:rPr>
              <a:t>如果</a:t>
            </a:r>
            <a:r>
              <a:rPr lang="en-US" altLang="zh-CN" sz="1400" dirty="0" err="1" smtClean="0"/>
              <a:t>CanQuery</a:t>
            </a:r>
            <a:r>
              <a:rPr lang="zh-CN" altLang="en-US" sz="1400" dirty="0" smtClean="0"/>
              <a:t>为</a:t>
            </a:r>
            <a:r>
              <a:rPr lang="en-US" altLang="zh-CN" sz="1400" dirty="0" smtClean="0"/>
              <a:t>False</a:t>
            </a:r>
            <a:r>
              <a:rPr lang="zh-CN" altLang="en-US" sz="1400" dirty="0" smtClean="0"/>
              <a:t>，则用户不需要提取商品，选择商品类型</a:t>
            </a:r>
            <a:r>
              <a:rPr lang="en-US" altLang="en-US" sz="1400" dirty="0" smtClean="0">
                <a:sym typeface="Wingdings" pitchFamily="2" charset="2"/>
              </a:rPr>
              <a:t></a:t>
            </a:r>
            <a:r>
              <a:rPr lang="zh-CN" altLang="en-US" sz="1400" dirty="0" smtClean="0"/>
              <a:t>调用</a:t>
            </a:r>
            <a:r>
              <a:rPr lang="zh-CN" altLang="en-US" sz="1400" dirty="0" smtClean="0"/>
              <a:t>第三个接口：</a:t>
            </a:r>
            <a:r>
              <a:rPr lang="en-US" altLang="zh-CN" sz="1400" dirty="0" smtClean="0">
                <a:ea typeface="宋体" pitchFamily="2" charset="-122"/>
              </a:rPr>
              <a:t>【</a:t>
            </a:r>
            <a:r>
              <a:rPr lang="zh-CN" altLang="en-US" sz="1400" dirty="0" smtClean="0">
                <a:ea typeface="宋体" pitchFamily="2" charset="-122"/>
              </a:rPr>
              <a:t>商品售价</a:t>
            </a:r>
            <a:r>
              <a:rPr lang="en-US" altLang="zh-CN" sz="1400" dirty="0" smtClean="0">
                <a:ea typeface="宋体" pitchFamily="2" charset="-122"/>
              </a:rPr>
              <a:t>/</a:t>
            </a:r>
            <a:r>
              <a:rPr lang="zh-CN" altLang="en-US" sz="1400" dirty="0" smtClean="0">
                <a:ea typeface="宋体" pitchFamily="2" charset="-122"/>
              </a:rPr>
              <a:t>订购基数查询</a:t>
            </a:r>
            <a:r>
              <a:rPr lang="en-US" altLang="zh-CN" sz="1400" dirty="0" smtClean="0">
                <a:ea typeface="宋体" pitchFamily="2" charset="-122"/>
              </a:rPr>
              <a:t>】</a:t>
            </a:r>
            <a:r>
              <a:rPr lang="zh-CN" altLang="en-US" sz="1400" dirty="0" smtClean="0">
                <a:ea typeface="宋体" pitchFamily="2" charset="-122"/>
              </a:rPr>
              <a:t>，结果同上，当然用户输入了订购套数（必须是基数的倍数）之后，直接加到购物车中</a:t>
            </a:r>
            <a:endParaRPr lang="en-US" altLang="zh-CN" sz="1400" dirty="0" smtClean="0">
              <a:ea typeface="宋体" pitchFamily="2" charset="-122"/>
            </a:endParaRPr>
          </a:p>
          <a:p>
            <a:pPr>
              <a:spcAft>
                <a:spcPts val="0"/>
              </a:spcAft>
            </a:pPr>
            <a:r>
              <a:rPr lang="zh-CN" altLang="en-US" sz="1400" dirty="0" smtClean="0">
                <a:ea typeface="宋体" pitchFamily="2" charset="-122"/>
              </a:rPr>
              <a:t>提交时，</a:t>
            </a:r>
            <a:r>
              <a:rPr lang="en-US" altLang="zh-CN" sz="1400" dirty="0" err="1" smtClean="0">
                <a:ea typeface="宋体" pitchFamily="2" charset="-122"/>
              </a:rPr>
              <a:t>Actionn</a:t>
            </a:r>
            <a:r>
              <a:rPr lang="zh-CN" altLang="en-US" sz="1400" dirty="0" smtClean="0">
                <a:ea typeface="宋体" pitchFamily="2" charset="-122"/>
              </a:rPr>
              <a:t>调用第五个接口</a:t>
            </a:r>
            <a:r>
              <a:rPr lang="en-US" altLang="zh-CN" sz="1400" dirty="0" smtClean="0"/>
              <a:t>【</a:t>
            </a:r>
            <a:r>
              <a:rPr lang="zh-CN" altLang="en-US" sz="1400" dirty="0" smtClean="0"/>
              <a:t>商品订购订单提交</a:t>
            </a:r>
            <a:r>
              <a:rPr lang="en-US" altLang="zh-CN" sz="1400" dirty="0" smtClean="0"/>
              <a:t>】</a:t>
            </a:r>
            <a:r>
              <a:rPr lang="zh-CN" altLang="en-US" sz="1400" dirty="0" smtClean="0"/>
              <a:t>，成功的话，返回用户订单号。</a:t>
            </a:r>
            <a:endParaRPr lang="en-US" altLang="zh-CN" sz="1400" dirty="0" smtClean="0"/>
          </a:p>
          <a:p>
            <a:pPr>
              <a:spcAft>
                <a:spcPts val="0"/>
              </a:spcAft>
            </a:pPr>
            <a:r>
              <a:rPr lang="zh-CN" altLang="en-US" sz="1400" dirty="0" smtClean="0">
                <a:ea typeface="宋体" pitchFamily="2" charset="-122"/>
              </a:rPr>
              <a:t>注：整个操作建议不要离开页面。以防购物车的东西过期。</a:t>
            </a:r>
            <a:endParaRPr lang="en-US" altLang="zh-CN" sz="1400" dirty="0" smtClean="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ea typeface="宋体" pitchFamily="2" charset="-122"/>
              </a:rPr>
              <a:t>网点资料查询与修改申请</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4340" name="矩形 5"/>
          <p:cNvSpPr>
            <a:spLocks noChangeArrowheads="1"/>
          </p:cNvSpPr>
          <p:nvPr/>
        </p:nvSpPr>
        <p:spPr bwMode="auto">
          <a:xfrm>
            <a:off x="533400" y="4419600"/>
            <a:ext cx="8305800" cy="1938992"/>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CH_PW_WAYAPPLY</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CH_PW_AUDITWORK(</a:t>
            </a:r>
            <a:r>
              <a:rPr lang="zh-CN" altLang="en-US" sz="1200" dirty="0" smtClean="0">
                <a:solidFill>
                  <a:srgbClr val="000000"/>
                </a:solidFill>
                <a:ea typeface="宋体" pitchFamily="2" charset="-122"/>
              </a:rPr>
              <a:t>工单表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CH_PW_ADVINFO(</a:t>
            </a:r>
            <a:r>
              <a:rPr lang="zh-CN" altLang="en-US" sz="1200" dirty="0" smtClean="0">
                <a:solidFill>
                  <a:srgbClr val="000000"/>
                </a:solidFill>
                <a:ea typeface="宋体" pitchFamily="2" charset="-122"/>
              </a:rPr>
              <a:t>公告信息表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en-US" sz="1200" dirty="0" smtClean="0">
                <a:solidFill>
                  <a:srgbClr val="000000"/>
                </a:solidFill>
                <a:ea typeface="宋体" pitchFamily="2" charset="-122"/>
              </a:rPr>
              <a:t>CH_PW_RCVOBJ(</a:t>
            </a:r>
            <a:r>
              <a:rPr lang="zh-CN" altLang="en-US" sz="1200" dirty="0" smtClean="0">
                <a:solidFill>
                  <a:srgbClr val="000000"/>
                </a:solidFill>
                <a:ea typeface="宋体" pitchFamily="2" charset="-122"/>
              </a:rPr>
              <a:t>接收对象表</a:t>
            </a:r>
            <a:r>
              <a:rPr lang="en-US" altLang="en-US" sz="1200" dirty="0" smtClean="0">
                <a:solidFill>
                  <a:srgbClr val="000000"/>
                </a:solidFill>
                <a:ea typeface="宋体" pitchFamily="2" charset="-122"/>
              </a:rPr>
              <a:t>)</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a:solidFill>
                  <a:srgbClr val="000000"/>
                </a:solidFill>
                <a:ea typeface="宋体" pitchFamily="2" charset="-122"/>
              </a:rPr>
              <a:t>wayid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）；显示项：从数据库查询出来，按对应表所示：</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输入：界面录入项</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：修改申请成功 </a:t>
            </a:r>
            <a:r>
              <a:rPr lang="en-US" altLang="zh-CN" sz="1200" dirty="0" smtClean="0">
                <a:solidFill>
                  <a:srgbClr val="000000"/>
                </a:solidFill>
                <a:ea typeface="宋体" pitchFamily="2" charset="-122"/>
              </a:rPr>
              <a:t>or </a:t>
            </a:r>
            <a:r>
              <a:rPr lang="zh-CN" altLang="en-US" sz="1200" dirty="0" smtClean="0">
                <a:solidFill>
                  <a:srgbClr val="000000"/>
                </a:solidFill>
                <a:ea typeface="宋体" pitchFamily="2" charset="-122"/>
              </a:rPr>
              <a:t>失败。</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修改资料之前先从数据库中加载原始资料（按对应关系）手机号码若修改过，则判断在</a:t>
            </a:r>
            <a:r>
              <a:rPr lang="en-US" altLang="zh-CN" sz="1200" dirty="0" smtClean="0">
                <a:solidFill>
                  <a:srgbClr val="000000"/>
                </a:solidFill>
                <a:ea typeface="宋体" pitchFamily="2" charset="-122"/>
              </a:rPr>
              <a:t>CH_PW_EMPLOYEE</a:t>
            </a:r>
            <a:r>
              <a:rPr lang="zh-CN" altLang="en-US" sz="1200" dirty="0" smtClean="0">
                <a:solidFill>
                  <a:srgbClr val="000000"/>
                </a:solidFill>
                <a:ea typeface="宋体" pitchFamily="2" charset="-122"/>
              </a:rPr>
              <a:t>惟一性</a:t>
            </a:r>
            <a:r>
              <a:rPr lang="en-US" altLang="en-US"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修改提交</a:t>
            </a:r>
            <a:r>
              <a:rPr lang="en-US" altLang="en-US"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找到默认处理人（不存在提示找不到并返回失败）</a:t>
            </a:r>
            <a:r>
              <a:rPr lang="en-US" altLang="en-US" sz="1200" dirty="0" smtClean="0">
                <a:solidFill>
                  <a:srgbClr val="000000"/>
                </a:solidFill>
                <a:ea typeface="宋体" pitchFamily="2" charset="-122"/>
                <a:sym typeface="Wingdings" pitchFamily="2" charset="2"/>
              </a:rPr>
              <a:t> 1</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插入申请表</a:t>
            </a:r>
            <a:r>
              <a:rPr lang="en-US" altLang="en-US" sz="1200" dirty="0" smtClean="0">
                <a:solidFill>
                  <a:srgbClr val="000000"/>
                </a:solidFill>
                <a:ea typeface="宋体" pitchFamily="2" charset="-122"/>
                <a:sym typeface="Wingdings" pitchFamily="2" charset="2"/>
              </a:rPr>
              <a:t>2</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插入工单表，标记为资料修改</a:t>
            </a:r>
            <a:r>
              <a:rPr lang="en-US" altLang="zh-CN" sz="1200" dirty="0" smtClean="0">
                <a:solidFill>
                  <a:srgbClr val="000000"/>
                </a:solidFill>
                <a:ea typeface="宋体" pitchFamily="2" charset="-122"/>
                <a:sym typeface="Wingdings" pitchFamily="2" charset="2"/>
              </a:rPr>
              <a:t>(WAY_UPDATE_AUDIT)</a:t>
            </a:r>
            <a:r>
              <a:rPr lang="en-US" altLang="en-US" sz="1200" dirty="0" smtClean="0">
                <a:solidFill>
                  <a:srgbClr val="000000"/>
                </a:solidFill>
                <a:ea typeface="宋体" pitchFamily="2" charset="-122"/>
                <a:sym typeface="Wingdings" pitchFamily="2" charset="2"/>
              </a:rPr>
              <a:t>3</a:t>
            </a:r>
            <a:r>
              <a:rPr lang="zh-CN" altLang="en-US" sz="1200" dirty="0" smtClean="0">
                <a:solidFill>
                  <a:srgbClr val="000000"/>
                </a:solidFill>
                <a:ea typeface="宋体" pitchFamily="2" charset="-122"/>
                <a:sym typeface="Wingdings" pitchFamily="2" charset="2"/>
              </a:rPr>
              <a:t>，插入公告信息表</a:t>
            </a:r>
            <a:r>
              <a:rPr lang="en-US" altLang="en-US" sz="1200" dirty="0" smtClean="0">
                <a:solidFill>
                  <a:srgbClr val="000000"/>
                </a:solidFill>
                <a:ea typeface="宋体" pitchFamily="2" charset="-122"/>
                <a:sym typeface="Wingdings" pitchFamily="2" charset="2"/>
              </a:rPr>
              <a:t>4</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按默认处理人插入接收对象表。</a:t>
            </a:r>
            <a:endParaRPr lang="en-US" altLang="zh-CN" sz="1200" dirty="0" smtClean="0">
              <a:solidFill>
                <a:srgbClr val="000000"/>
              </a:solidFill>
              <a:ea typeface="宋体" pitchFamily="2" charset="-122"/>
              <a:sym typeface="Wingdings" pitchFamily="2" charset="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sym typeface="Wingdings" pitchFamily="2" charset="2"/>
              </a:rPr>
              <a:t>上述</a:t>
            </a:r>
            <a:r>
              <a:rPr lang="en-US" altLang="zh-CN" sz="1200" dirty="0" smtClean="0">
                <a:solidFill>
                  <a:srgbClr val="000000"/>
                </a:solidFill>
                <a:ea typeface="宋体" pitchFamily="2" charset="-122"/>
                <a:sym typeface="Wingdings" pitchFamily="2" charset="2"/>
              </a:rPr>
              <a:t>1-4</a:t>
            </a:r>
            <a:r>
              <a:rPr lang="zh-CN" altLang="en-US" sz="1200" dirty="0" smtClean="0">
                <a:solidFill>
                  <a:srgbClr val="000000"/>
                </a:solidFill>
                <a:ea typeface="宋体" pitchFamily="2" charset="-122"/>
                <a:sym typeface="Wingdings" pitchFamily="2" charset="2"/>
              </a:rPr>
              <a:t>为同一个事务层次处理。没有发生异常则提示申请成功。</a:t>
            </a:r>
            <a:endParaRPr lang="en-US" altLang="zh-CN" sz="1200" dirty="0">
              <a:solidFill>
                <a:srgbClr val="000000"/>
              </a:solidFill>
              <a:ea typeface="宋体" pitchFamily="2" charset="-122"/>
            </a:endParaRPr>
          </a:p>
        </p:txBody>
      </p:sp>
      <p:pic>
        <p:nvPicPr>
          <p:cNvPr id="70658" name="Picture 2"/>
          <p:cNvPicPr>
            <a:picLocks noGrp="1" noChangeAspect="1" noChangeArrowheads="1"/>
          </p:cNvPicPr>
          <p:nvPr>
            <p:ph idx="1"/>
          </p:nvPr>
        </p:nvPicPr>
        <p:blipFill>
          <a:blip r:embed="rId3"/>
          <a:srcRect/>
          <a:stretch>
            <a:fillRect/>
          </a:stretch>
        </p:blipFill>
        <p:spPr bwMode="auto">
          <a:xfrm>
            <a:off x="1138861" y="1295401"/>
            <a:ext cx="6100139" cy="3090114"/>
          </a:xfrm>
          <a:prstGeom prst="rect">
            <a:avLst/>
          </a:prstGeom>
          <a:noFill/>
          <a:ln w="9525">
            <a:noFill/>
            <a:miter lim="800000"/>
            <a:headEnd/>
            <a:tailEnd/>
          </a:ln>
        </p:spPr>
      </p:pic>
      <p:graphicFrame>
        <p:nvGraphicFramePr>
          <p:cNvPr id="8" name="对象 7"/>
          <p:cNvGraphicFramePr>
            <a:graphicFrameLocks noChangeAspect="1"/>
          </p:cNvGraphicFramePr>
          <p:nvPr/>
        </p:nvGraphicFramePr>
        <p:xfrm>
          <a:off x="6553200" y="4648200"/>
          <a:ext cx="1045780" cy="838200"/>
        </p:xfrm>
        <a:graphic>
          <a:graphicData uri="http://schemas.openxmlformats.org/presentationml/2006/ole">
            <p:oleObj spid="_x0000_s70659" name="文档" showAsIcon="1" r:id="rId4" imgW="914400" imgH="828720" progId="Word.Document.12">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渠道商退出申请</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4340" name="矩形 5"/>
          <p:cNvSpPr>
            <a:spLocks noChangeArrowheads="1"/>
          </p:cNvSpPr>
          <p:nvPr/>
        </p:nvSpPr>
        <p:spPr bwMode="auto">
          <a:xfrm>
            <a:off x="533400" y="4419600"/>
            <a:ext cx="8305800" cy="1754326"/>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CH_PW_WAYAPPLY</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CH_PW_AUDITWORK(</a:t>
            </a:r>
            <a:r>
              <a:rPr lang="zh-CN" altLang="en-US" sz="1200" dirty="0" smtClean="0">
                <a:solidFill>
                  <a:srgbClr val="000000"/>
                </a:solidFill>
                <a:ea typeface="宋体" pitchFamily="2" charset="-122"/>
              </a:rPr>
              <a:t>工单表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CH_PW_ADVINFO(</a:t>
            </a:r>
            <a:r>
              <a:rPr lang="zh-CN" altLang="en-US" sz="1200" dirty="0" smtClean="0">
                <a:solidFill>
                  <a:srgbClr val="000000"/>
                </a:solidFill>
                <a:ea typeface="宋体" pitchFamily="2" charset="-122"/>
              </a:rPr>
              <a:t>公告信息表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en-US" sz="1200" dirty="0" smtClean="0">
                <a:solidFill>
                  <a:srgbClr val="000000"/>
                </a:solidFill>
                <a:ea typeface="宋体" pitchFamily="2" charset="-122"/>
              </a:rPr>
              <a:t>CH_PW_RCVOBJ(</a:t>
            </a:r>
            <a:r>
              <a:rPr lang="zh-CN" altLang="en-US" sz="1200" dirty="0" smtClean="0">
                <a:solidFill>
                  <a:srgbClr val="000000"/>
                </a:solidFill>
                <a:ea typeface="宋体" pitchFamily="2" charset="-122"/>
              </a:rPr>
              <a:t>接收对象表</a:t>
            </a:r>
            <a:r>
              <a:rPr lang="en-US" altLang="en-US" sz="1200" dirty="0" smtClean="0">
                <a:solidFill>
                  <a:srgbClr val="000000"/>
                </a:solidFill>
                <a:ea typeface="宋体" pitchFamily="2" charset="-122"/>
              </a:rPr>
              <a:t>)</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a:solidFill>
                  <a:srgbClr val="000000"/>
                </a:solidFill>
                <a:ea typeface="宋体" pitchFamily="2" charset="-122"/>
              </a:rPr>
              <a:t>wayid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输入：退出原因（直接写到申请表的</a:t>
            </a:r>
            <a:r>
              <a:rPr lang="en-US" altLang="zh-CN" sz="1200" u="sng" dirty="0" smtClean="0">
                <a:solidFill>
                  <a:srgbClr val="000000"/>
                </a:solidFill>
                <a:ea typeface="宋体" pitchFamily="2" charset="-122"/>
              </a:rPr>
              <a:t>DESCRIPTION</a:t>
            </a:r>
            <a:r>
              <a:rPr lang="zh-CN" altLang="en-US" sz="1200" dirty="0" smtClean="0">
                <a:solidFill>
                  <a:srgbClr val="000000"/>
                </a:solidFill>
                <a:ea typeface="宋体" pitchFamily="2" charset="-122"/>
              </a:rPr>
              <a:t>中）</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：退出申请成功 </a:t>
            </a:r>
            <a:r>
              <a:rPr lang="en-US" altLang="zh-CN" sz="1200" dirty="0" smtClean="0">
                <a:solidFill>
                  <a:srgbClr val="000000"/>
                </a:solidFill>
                <a:ea typeface="宋体" pitchFamily="2" charset="-122"/>
              </a:rPr>
              <a:t>or </a:t>
            </a:r>
            <a:r>
              <a:rPr lang="zh-CN" altLang="en-US" sz="1200" dirty="0" smtClean="0">
                <a:solidFill>
                  <a:srgbClr val="000000"/>
                </a:solidFill>
                <a:ea typeface="宋体" pitchFamily="2" charset="-122"/>
              </a:rPr>
              <a:t>失败。</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sym typeface="Wingdings" pitchFamily="2" charset="2"/>
              </a:rPr>
              <a:t>退出申请提交</a:t>
            </a:r>
            <a:r>
              <a:rPr lang="en-US" altLang="en-US"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找到默认处理人（不存在提示找不到并返回失败）</a:t>
            </a:r>
            <a:r>
              <a:rPr lang="en-US" altLang="en-US" sz="1200" dirty="0" smtClean="0">
                <a:solidFill>
                  <a:srgbClr val="000000"/>
                </a:solidFill>
                <a:ea typeface="宋体" pitchFamily="2" charset="-122"/>
                <a:sym typeface="Wingdings" pitchFamily="2" charset="2"/>
              </a:rPr>
              <a:t> 1</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插入申请表</a:t>
            </a:r>
            <a:r>
              <a:rPr lang="en-US" altLang="en-US" sz="1200" dirty="0" smtClean="0">
                <a:solidFill>
                  <a:srgbClr val="000000"/>
                </a:solidFill>
                <a:ea typeface="宋体" pitchFamily="2" charset="-122"/>
                <a:sym typeface="Wingdings" pitchFamily="2" charset="2"/>
              </a:rPr>
              <a:t>2</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插入工单表，标记为“渠道退出申请”</a:t>
            </a:r>
            <a:r>
              <a:rPr lang="en-US" altLang="zh-CN" sz="1200" dirty="0" smtClean="0">
                <a:solidFill>
                  <a:srgbClr val="000000"/>
                </a:solidFill>
                <a:ea typeface="宋体" pitchFamily="2" charset="-122"/>
                <a:sym typeface="Wingdings" pitchFamily="2" charset="2"/>
              </a:rPr>
              <a:t>(WAY_ REMOVE_AUDIT)</a:t>
            </a:r>
            <a:r>
              <a:rPr lang="en-US" altLang="en-US" sz="1200" dirty="0" smtClean="0">
                <a:solidFill>
                  <a:srgbClr val="000000"/>
                </a:solidFill>
                <a:ea typeface="宋体" pitchFamily="2" charset="-122"/>
                <a:sym typeface="Wingdings" pitchFamily="2" charset="2"/>
              </a:rPr>
              <a:t>3</a:t>
            </a:r>
            <a:r>
              <a:rPr lang="zh-CN" altLang="en-US" sz="1200" dirty="0" smtClean="0">
                <a:solidFill>
                  <a:srgbClr val="000000"/>
                </a:solidFill>
                <a:ea typeface="宋体" pitchFamily="2" charset="-122"/>
                <a:sym typeface="Wingdings" pitchFamily="2" charset="2"/>
              </a:rPr>
              <a:t>，插入公告信息表</a:t>
            </a:r>
            <a:r>
              <a:rPr lang="en-US" altLang="en-US" sz="1200" dirty="0" smtClean="0">
                <a:solidFill>
                  <a:srgbClr val="000000"/>
                </a:solidFill>
                <a:ea typeface="宋体" pitchFamily="2" charset="-122"/>
                <a:sym typeface="Wingdings" pitchFamily="2" charset="2"/>
              </a:rPr>
              <a:t>4</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按默认处理人插入接收对象表。</a:t>
            </a:r>
            <a:endParaRPr lang="en-US" altLang="zh-CN" sz="1200" dirty="0" smtClean="0">
              <a:solidFill>
                <a:srgbClr val="000000"/>
              </a:solidFill>
              <a:ea typeface="宋体" pitchFamily="2" charset="-122"/>
              <a:sym typeface="Wingdings" pitchFamily="2" charset="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sym typeface="Wingdings" pitchFamily="2" charset="2"/>
              </a:rPr>
              <a:t>上述</a:t>
            </a:r>
            <a:r>
              <a:rPr lang="en-US" altLang="zh-CN" sz="1200" dirty="0" smtClean="0">
                <a:solidFill>
                  <a:srgbClr val="000000"/>
                </a:solidFill>
                <a:ea typeface="宋体" pitchFamily="2" charset="-122"/>
                <a:sym typeface="Wingdings" pitchFamily="2" charset="2"/>
              </a:rPr>
              <a:t>1-4</a:t>
            </a:r>
            <a:r>
              <a:rPr lang="zh-CN" altLang="en-US" sz="1200" dirty="0" smtClean="0">
                <a:solidFill>
                  <a:srgbClr val="000000"/>
                </a:solidFill>
                <a:ea typeface="宋体" pitchFamily="2" charset="-122"/>
                <a:sym typeface="Wingdings" pitchFamily="2" charset="2"/>
              </a:rPr>
              <a:t>为同一个事务层次处理。没有发生异常则提示申请成功。</a:t>
            </a:r>
            <a:endParaRPr lang="en-US" altLang="zh-CN" sz="1200" dirty="0" smtClean="0">
              <a:solidFill>
                <a:srgbClr val="000000"/>
              </a:solidFill>
              <a:ea typeface="宋体" pitchFamily="2" charset="-122"/>
              <a:sym typeface="Wingdings" pitchFamily="2" charset="2"/>
            </a:endParaRPr>
          </a:p>
        </p:txBody>
      </p:sp>
      <p:pic>
        <p:nvPicPr>
          <p:cNvPr id="71683" name="Picture 3"/>
          <p:cNvPicPr>
            <a:picLocks noGrp="1" noChangeAspect="1" noChangeArrowheads="1"/>
          </p:cNvPicPr>
          <p:nvPr>
            <p:ph idx="1"/>
          </p:nvPr>
        </p:nvPicPr>
        <p:blipFill>
          <a:blip r:embed="rId2"/>
          <a:srcRect/>
          <a:stretch>
            <a:fillRect/>
          </a:stretch>
        </p:blipFill>
        <p:spPr bwMode="auto">
          <a:xfrm>
            <a:off x="1202089" y="1295400"/>
            <a:ext cx="5973060" cy="3090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网点店员查询 </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4340" name="矩形 5"/>
          <p:cNvSpPr>
            <a:spLocks noChangeArrowheads="1"/>
          </p:cNvSpPr>
          <p:nvPr/>
        </p:nvSpPr>
        <p:spPr bwMode="auto">
          <a:xfrm>
            <a:off x="533400" y="4419600"/>
            <a:ext cx="8305800" cy="1754326"/>
          </a:xfrm>
          <a:prstGeom prst="rect">
            <a:avLst/>
          </a:prstGeom>
          <a:noFill/>
          <a:ln w="9525">
            <a:noFill/>
            <a:miter lim="800000"/>
            <a:headEnd/>
            <a:tailEnd/>
          </a:ln>
        </p:spPr>
        <p:txBody>
          <a:bodyPr wrap="square">
            <a:spAutoFit/>
          </a:bodyPr>
          <a:lstStyle/>
          <a:p>
            <a:pPr marL="342900" lvl="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zh-CN" altLang="en-US" sz="1200" dirty="0" smtClean="0">
                <a:solidFill>
                  <a:srgbClr val="000000"/>
                </a:solidFill>
                <a:ea typeface="宋体" pitchFamily="2" charset="-122"/>
              </a:rPr>
              <a:t>：</a:t>
            </a:r>
            <a:r>
              <a:rPr lang="en-US" sz="1200" dirty="0" smtClean="0"/>
              <a:t> CH_PE_EMPLOYEE</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a:solidFill>
                  <a:srgbClr val="000000"/>
                </a:solidFill>
                <a:ea typeface="宋体" pitchFamily="2" charset="-122"/>
              </a:rPr>
              <a:t>wayid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a:t>
            </a:r>
            <a:r>
              <a:rPr lang="en-US" altLang="zh-CN" sz="1200" dirty="0" err="1" smtClean="0">
                <a:solidFill>
                  <a:srgbClr val="000000"/>
                </a:solidFill>
                <a:ea typeface="宋体" pitchFamily="2" charset="-122"/>
              </a:rPr>
              <a:t>officeTel</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（公务机号码）：</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输出：工号（</a:t>
            </a:r>
            <a:r>
              <a:rPr lang="en-US" altLang="zh-CN" sz="1200" dirty="0" err="1" smtClean="0">
                <a:solidFill>
                  <a:srgbClr val="000000"/>
                </a:solidFill>
                <a:ea typeface="宋体" pitchFamily="2" charset="-122"/>
              </a:rPr>
              <a:t>oprcode</a:t>
            </a:r>
            <a:r>
              <a:rPr lang="zh-CN" altLang="en-US" sz="1200" dirty="0" smtClean="0">
                <a:solidFill>
                  <a:srgbClr val="000000"/>
                </a:solidFill>
                <a:ea typeface="宋体" pitchFamily="2" charset="-122"/>
              </a:rPr>
              <a:t>），姓名（</a:t>
            </a:r>
            <a:r>
              <a:rPr lang="en-US" altLang="zh-CN" sz="1200" dirty="0" err="1" smtClean="0">
                <a:solidFill>
                  <a:srgbClr val="000000"/>
                </a:solidFill>
                <a:ea typeface="宋体" pitchFamily="2" charset="-122"/>
              </a:rPr>
              <a:t>employeename</a:t>
            </a:r>
            <a:r>
              <a:rPr lang="zh-CN" altLang="en-US" sz="1200" dirty="0" smtClean="0">
                <a:solidFill>
                  <a:srgbClr val="000000"/>
                </a:solidFill>
                <a:ea typeface="宋体" pitchFamily="2" charset="-122"/>
              </a:rPr>
              <a:t>），入职时间（</a:t>
            </a:r>
            <a:r>
              <a:rPr lang="en-US" altLang="zh-CN" sz="1200" dirty="0" err="1" smtClean="0">
                <a:solidFill>
                  <a:srgbClr val="000000"/>
                </a:solidFill>
                <a:ea typeface="宋体" pitchFamily="2" charset="-122"/>
              </a:rPr>
              <a:t>inTime</a:t>
            </a:r>
            <a:r>
              <a:rPr lang="zh-CN" altLang="en-US" sz="1200" dirty="0" smtClean="0">
                <a:solidFill>
                  <a:srgbClr val="000000"/>
                </a:solidFill>
                <a:ea typeface="宋体" pitchFamily="2" charset="-122"/>
              </a:rPr>
              <a:t>），公务机号码（</a:t>
            </a:r>
            <a:r>
              <a:rPr lang="en-US" altLang="zh-CN" sz="1200" dirty="0" err="1" smtClean="0">
                <a:solidFill>
                  <a:srgbClr val="000000"/>
                </a:solidFill>
                <a:ea typeface="宋体" pitchFamily="2" charset="-122"/>
              </a:rPr>
              <a:t>officeTel</a:t>
            </a:r>
            <a:r>
              <a:rPr lang="zh-CN" altLang="en-US" sz="1200" dirty="0" smtClean="0">
                <a:solidFill>
                  <a:srgbClr val="000000"/>
                </a:solidFill>
                <a:ea typeface="宋体" pitchFamily="2" charset="-122"/>
              </a:rPr>
              <a:t>），用工状态（</a:t>
            </a:r>
            <a:r>
              <a:rPr lang="en-US" altLang="zh-CN" sz="1200" dirty="0" err="1" smtClean="0">
                <a:solidFill>
                  <a:srgbClr val="000000"/>
                </a:solidFill>
                <a:ea typeface="宋体" pitchFamily="2" charset="-122"/>
              </a:rPr>
              <a:t>empstatus</a:t>
            </a:r>
            <a:r>
              <a:rPr lang="zh-CN" altLang="en-US" sz="1200" dirty="0" smtClean="0">
                <a:solidFill>
                  <a:srgbClr val="000000"/>
                </a:solidFill>
                <a:ea typeface="宋体" pitchFamily="2" charset="-122"/>
              </a:rPr>
              <a:t>） 。</a:t>
            </a:r>
            <a:endParaRPr lang="en-US" altLang="zh-CN" sz="1200" dirty="0" smtClean="0">
              <a:solidFill>
                <a:srgbClr val="000000"/>
              </a:solidFill>
              <a:ea typeface="宋体" pitchFamily="2" charset="-122"/>
            </a:endParaRPr>
          </a:p>
          <a:p>
            <a:pPr marL="342900" lvl="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该菜单主要由店主使用；</a:t>
            </a:r>
          </a:p>
          <a:p>
            <a:pPr marL="342900" lvl="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提出申请之后由后台审批通过后才能加入；后台人员在</a:t>
            </a:r>
            <a:r>
              <a:rPr lang="en-US" altLang="zh-CN" sz="1200" dirty="0" smtClean="0">
                <a:solidFill>
                  <a:srgbClr val="000000"/>
                </a:solidFill>
                <a:ea typeface="宋体" pitchFamily="2" charset="-122"/>
              </a:rPr>
              <a:t>PBOSS</a:t>
            </a:r>
            <a:r>
              <a:rPr lang="zh-CN" altLang="en-US" sz="1200" dirty="0" smtClean="0">
                <a:solidFill>
                  <a:srgbClr val="000000"/>
                </a:solidFill>
                <a:ea typeface="宋体" pitchFamily="2" charset="-122"/>
              </a:rPr>
              <a:t>系统</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渠道管理</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店员审批管理</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进行审批；</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sym typeface="Wingdings" pitchFamily="2" charset="2"/>
              </a:rPr>
              <a:t>在查询结果对应行的尾部，有两个操作：“查看”和“申请退出”，点“查看”进入店员资料修改页面，点“申请退出”进入申请退出页面（下面详细说明）。</a:t>
            </a:r>
            <a:endParaRPr lang="en-US" altLang="zh-CN" sz="1200" dirty="0" smtClean="0">
              <a:solidFill>
                <a:srgbClr val="000000"/>
              </a:solidFill>
              <a:ea typeface="宋体" pitchFamily="2" charset="-122"/>
              <a:sym typeface="Wingdings" pitchFamily="2" charset="2"/>
            </a:endParaRPr>
          </a:p>
        </p:txBody>
      </p:sp>
      <p:pic>
        <p:nvPicPr>
          <p:cNvPr id="74754" name="Picture 2"/>
          <p:cNvPicPr>
            <a:picLocks noGrp="1" noChangeAspect="1" noChangeArrowheads="1"/>
          </p:cNvPicPr>
          <p:nvPr>
            <p:ph idx="1"/>
          </p:nvPr>
        </p:nvPicPr>
        <p:blipFill>
          <a:blip r:embed="rId2"/>
          <a:srcRect/>
          <a:stretch>
            <a:fillRect/>
          </a:stretch>
        </p:blipFill>
        <p:spPr bwMode="auto">
          <a:xfrm>
            <a:off x="1201738" y="1427543"/>
            <a:ext cx="5973762" cy="2826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基础服务</a:t>
            </a:r>
            <a:r>
              <a:rPr lang="en-US" altLang="zh-CN" dirty="0" smtClean="0">
                <a:ea typeface="宋体" pitchFamily="2" charset="-122"/>
              </a:rPr>
              <a:t>》</a:t>
            </a:r>
            <a:r>
              <a:rPr lang="zh-CN" altLang="en-US" dirty="0" smtClean="0">
                <a:ea typeface="宋体" pitchFamily="2" charset="-122"/>
              </a:rPr>
              <a:t>业务说明</a:t>
            </a:r>
          </a:p>
        </p:txBody>
      </p:sp>
      <p:sp>
        <p:nvSpPr>
          <p:cNvPr id="1433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店员管理</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8" name="内容占位符 9"/>
          <p:cNvSpPr>
            <a:spLocks noGrp="1"/>
          </p:cNvSpPr>
          <p:nvPr>
            <p:ph idx="1"/>
          </p:nvPr>
        </p:nvSpPr>
        <p:spPr>
          <a:xfrm>
            <a:off x="533400" y="1371600"/>
            <a:ext cx="8229600" cy="4953000"/>
          </a:xfrm>
        </p:spPr>
        <p:txBody>
          <a:bodyPr/>
          <a:lstStyle/>
          <a:p>
            <a:r>
              <a:rPr lang="en-US" altLang="zh-CN" sz="1400" dirty="0" smtClean="0">
                <a:ea typeface="宋体" pitchFamily="2" charset="-122"/>
              </a:rPr>
              <a:t>【</a:t>
            </a:r>
            <a:r>
              <a:rPr lang="zh-CN" altLang="en-US" sz="1400" dirty="0" smtClean="0">
                <a:ea typeface="宋体" pitchFamily="2" charset="-122"/>
              </a:rPr>
              <a:t>店员管理</a:t>
            </a:r>
            <a:r>
              <a:rPr lang="en-US" altLang="zh-CN" sz="1400" dirty="0" smtClean="0">
                <a:ea typeface="宋体" pitchFamily="2" charset="-122"/>
              </a:rPr>
              <a:t>】</a:t>
            </a:r>
            <a:r>
              <a:rPr lang="zh-CN" altLang="en-US" sz="1400" dirty="0" smtClean="0">
                <a:ea typeface="宋体" pitchFamily="2" charset="-122"/>
              </a:rPr>
              <a:t>包括</a:t>
            </a:r>
            <a:r>
              <a:rPr lang="en-US" altLang="zh-CN" sz="1400" dirty="0" smtClean="0">
                <a:ea typeface="宋体" pitchFamily="2" charset="-122"/>
              </a:rPr>
              <a:t>【</a:t>
            </a:r>
            <a:r>
              <a:rPr lang="zh-CN" altLang="en-US" sz="1400" dirty="0" smtClean="0">
                <a:ea typeface="宋体" pitchFamily="2" charset="-122"/>
              </a:rPr>
              <a:t>店员加入</a:t>
            </a:r>
            <a:r>
              <a:rPr lang="en-US" altLang="zh-CN" sz="1400" dirty="0" smtClean="0">
                <a:ea typeface="宋体" pitchFamily="2" charset="-122"/>
              </a:rPr>
              <a:t>】</a:t>
            </a:r>
            <a:r>
              <a:rPr lang="zh-CN" altLang="en-US" sz="1400" dirty="0" smtClean="0">
                <a:ea typeface="宋体" pitchFamily="2" charset="-122"/>
              </a:rPr>
              <a:t>和</a:t>
            </a:r>
            <a:r>
              <a:rPr lang="en-US" altLang="zh-CN" sz="1400" dirty="0" smtClean="0">
                <a:ea typeface="宋体" pitchFamily="2" charset="-122"/>
              </a:rPr>
              <a:t>【</a:t>
            </a:r>
            <a:r>
              <a:rPr lang="zh-CN" altLang="en-US" sz="1400" dirty="0" smtClean="0">
                <a:ea typeface="宋体" pitchFamily="2" charset="-122"/>
              </a:rPr>
              <a:t>店员查询</a:t>
            </a:r>
            <a:r>
              <a:rPr lang="en-US" altLang="zh-CN" sz="1400" dirty="0" smtClean="0">
                <a:ea typeface="宋体" pitchFamily="2" charset="-122"/>
              </a:rPr>
              <a:t>】</a:t>
            </a:r>
            <a:r>
              <a:rPr lang="zh-CN" altLang="en-US" sz="1400" dirty="0" smtClean="0">
                <a:ea typeface="宋体" pitchFamily="2" charset="-122"/>
              </a:rPr>
              <a:t>两级子菜单</a:t>
            </a:r>
            <a:endParaRPr lang="en-US" altLang="zh-CN" sz="1400" dirty="0" smtClean="0">
              <a:ea typeface="宋体" pitchFamily="2" charset="-122"/>
            </a:endParaRPr>
          </a:p>
          <a:p>
            <a:endParaRPr lang="en-US" altLang="zh-CN" sz="1400" dirty="0" smtClean="0">
              <a:ea typeface="宋体" pitchFamily="2" charset="-122"/>
            </a:endParaRPr>
          </a:p>
          <a:p>
            <a:r>
              <a:rPr lang="en-US" altLang="zh-CN" sz="1400" dirty="0" smtClean="0">
                <a:ea typeface="宋体" pitchFamily="2" charset="-122"/>
              </a:rPr>
              <a:t>【</a:t>
            </a:r>
            <a:r>
              <a:rPr lang="zh-CN" altLang="en-US" sz="1400" dirty="0" smtClean="0">
                <a:ea typeface="宋体" pitchFamily="2" charset="-122"/>
              </a:rPr>
              <a:t>店员查询</a:t>
            </a:r>
            <a:r>
              <a:rPr lang="en-US" altLang="zh-CN" sz="1400" dirty="0" smtClean="0">
                <a:ea typeface="宋体" pitchFamily="2" charset="-122"/>
              </a:rPr>
              <a:t>】</a:t>
            </a:r>
            <a:r>
              <a:rPr lang="zh-CN" altLang="en-US" sz="1400" dirty="0" smtClean="0">
                <a:ea typeface="宋体" pitchFamily="2" charset="-122"/>
              </a:rPr>
              <a:t>包括所有对店员的查、删、改的功能</a:t>
            </a:r>
            <a:endParaRPr lang="en-US" altLang="zh-CN" sz="1400" dirty="0" smtClean="0">
              <a:ea typeface="宋体" pitchFamily="2" charset="-122"/>
            </a:endParaRPr>
          </a:p>
          <a:p>
            <a:endParaRPr lang="en-US" altLang="zh-CN" sz="1400" dirty="0" smtClean="0">
              <a:ea typeface="宋体" pitchFamily="2" charset="-122"/>
            </a:endParaRPr>
          </a:p>
          <a:p>
            <a:r>
              <a:rPr lang="en-US" altLang="zh-CN" sz="1400" dirty="0" smtClean="0">
                <a:ea typeface="宋体" pitchFamily="2" charset="-122"/>
              </a:rPr>
              <a:t>【</a:t>
            </a:r>
            <a:r>
              <a:rPr lang="zh-CN" altLang="en-US" sz="1400" dirty="0" smtClean="0">
                <a:ea typeface="宋体" pitchFamily="2" charset="-122"/>
              </a:rPr>
              <a:t>店员加入</a:t>
            </a:r>
            <a:r>
              <a:rPr lang="en-US" altLang="zh-CN" sz="1400" dirty="0" smtClean="0">
                <a:ea typeface="宋体" pitchFamily="2" charset="-122"/>
              </a:rPr>
              <a:t>】</a:t>
            </a:r>
            <a:r>
              <a:rPr lang="zh-CN" altLang="en-US" sz="1400" dirty="0" smtClean="0">
                <a:ea typeface="宋体" pitchFamily="2" charset="-122"/>
              </a:rPr>
              <a:t>和</a:t>
            </a:r>
            <a:r>
              <a:rPr lang="en-US" altLang="zh-CN" sz="1400" dirty="0" smtClean="0">
                <a:ea typeface="宋体" pitchFamily="2" charset="-122"/>
              </a:rPr>
              <a:t>【</a:t>
            </a:r>
            <a:r>
              <a:rPr lang="zh-CN" altLang="en-US" sz="1400" dirty="0" smtClean="0">
                <a:ea typeface="宋体" pitchFamily="2" charset="-122"/>
              </a:rPr>
              <a:t>店员资料修改</a:t>
            </a:r>
            <a:r>
              <a:rPr lang="en-US" altLang="zh-CN" sz="1400" dirty="0" smtClean="0">
                <a:ea typeface="宋体" pitchFamily="2" charset="-122"/>
              </a:rPr>
              <a:t>】</a:t>
            </a:r>
            <a:r>
              <a:rPr lang="zh-CN" altLang="en-US" sz="1400" dirty="0" smtClean="0">
                <a:ea typeface="宋体" pitchFamily="2" charset="-122"/>
              </a:rPr>
              <a:t>页面基本一样，不同点在于</a:t>
            </a:r>
            <a:r>
              <a:rPr lang="en-US" altLang="zh-CN" sz="1400" dirty="0" smtClean="0">
                <a:ea typeface="宋体" pitchFamily="2" charset="-122"/>
              </a:rPr>
              <a:t>【</a:t>
            </a:r>
            <a:r>
              <a:rPr lang="zh-CN" altLang="en-US" sz="1400" dirty="0" smtClean="0">
                <a:ea typeface="宋体" pitchFamily="2" charset="-122"/>
              </a:rPr>
              <a:t>店员资料修改</a:t>
            </a:r>
            <a:r>
              <a:rPr lang="en-US" altLang="zh-CN" sz="1400" dirty="0" smtClean="0">
                <a:ea typeface="宋体" pitchFamily="2" charset="-122"/>
              </a:rPr>
              <a:t>】</a:t>
            </a:r>
            <a:r>
              <a:rPr lang="zh-CN" altLang="en-US" sz="1400" dirty="0" smtClean="0">
                <a:ea typeface="宋体" pitchFamily="2" charset="-122"/>
              </a:rPr>
              <a:t>在页面打开时自动从数据库中加载其基本信息。</a:t>
            </a:r>
            <a:endParaRPr lang="en-US" altLang="zh-CN" sz="1400" dirty="0" smtClean="0">
              <a:ea typeface="宋体" pitchFamily="2" charset="-122"/>
            </a:endParaRPr>
          </a:p>
          <a:p>
            <a:endParaRPr lang="en-US" altLang="zh-CN" sz="1400" dirty="0" smtClean="0">
              <a:ea typeface="宋体" pitchFamily="2" charset="-122"/>
            </a:endParaRPr>
          </a:p>
          <a:p>
            <a:r>
              <a:rPr lang="zh-CN" altLang="en-US" sz="1400" dirty="0" smtClean="0">
                <a:ea typeface="宋体" pitchFamily="2" charset="-122"/>
              </a:rPr>
              <a:t>对于店员加入申请书和店员资料修改申请的页面对应关系，如文档所示：</a:t>
            </a:r>
            <a:endParaRPr lang="en-US" altLang="zh-CN" sz="1400" dirty="0" smtClean="0">
              <a:ea typeface="宋体" pitchFamily="2" charset="-122"/>
            </a:endParaRPr>
          </a:p>
          <a:p>
            <a:endParaRPr lang="en-US" altLang="zh-CN" sz="1400" dirty="0" smtClean="0">
              <a:ea typeface="宋体" pitchFamily="2" charset="-122"/>
            </a:endParaRPr>
          </a:p>
          <a:p>
            <a:r>
              <a:rPr lang="zh-CN" altLang="en-US" sz="1400" dirty="0" smtClean="0">
                <a:ea typeface="宋体" pitchFamily="2" charset="-122"/>
              </a:rPr>
              <a:t>对于店员退出申请，退出原因写在申请表的中</a:t>
            </a:r>
            <a:r>
              <a:rPr lang="en-US" sz="1400" dirty="0" smtClean="0"/>
              <a:t>DESCRIPTION</a:t>
            </a:r>
            <a:r>
              <a:rPr lang="zh-CN" altLang="en-US" sz="1400" dirty="0" smtClean="0"/>
              <a:t>字段中，渠道编码</a:t>
            </a:r>
            <a:r>
              <a:rPr lang="en-US" sz="1400" dirty="0" smtClean="0"/>
              <a:t>(</a:t>
            </a:r>
            <a:r>
              <a:rPr lang="en-US" sz="1400" dirty="0" err="1" smtClean="0"/>
              <a:t>wayid</a:t>
            </a:r>
            <a:r>
              <a:rPr lang="en-US" sz="1400" dirty="0" smtClean="0"/>
              <a:t>)</a:t>
            </a:r>
            <a:r>
              <a:rPr lang="zh-CN" altLang="en-US" sz="1400" dirty="0" smtClean="0"/>
              <a:t>，人员编号</a:t>
            </a:r>
            <a:r>
              <a:rPr lang="en-US" sz="1400" dirty="0" smtClean="0"/>
              <a:t>(</a:t>
            </a:r>
            <a:r>
              <a:rPr lang="en-US" sz="1400" dirty="0" err="1" smtClean="0"/>
              <a:t>employeeID</a:t>
            </a:r>
            <a:r>
              <a:rPr lang="en-US" sz="1400" dirty="0" smtClean="0"/>
              <a:t>)</a:t>
            </a:r>
            <a:r>
              <a:rPr lang="zh-CN" altLang="en-US" sz="1400" dirty="0" smtClean="0"/>
              <a:t>自动带入。</a:t>
            </a:r>
            <a:endParaRPr lang="en-US" altLang="zh-CN" sz="1400" dirty="0" smtClean="0">
              <a:ea typeface="宋体" pitchFamily="2" charset="-122"/>
            </a:endParaRPr>
          </a:p>
          <a:p>
            <a:endParaRPr lang="en-US" altLang="zh-CN" sz="1400" dirty="0" smtClean="0">
              <a:ea typeface="宋体" pitchFamily="2" charset="-122"/>
            </a:endParaRPr>
          </a:p>
          <a:p>
            <a:r>
              <a:rPr lang="zh-CN" altLang="en-US" sz="1400" dirty="0" smtClean="0">
                <a:ea typeface="宋体" pitchFamily="2" charset="-122"/>
                <a:sym typeface="Wingdings" pitchFamily="2" charset="2"/>
              </a:rPr>
              <a:t>申请提交，</a:t>
            </a:r>
            <a:r>
              <a:rPr lang="zh-CN" altLang="en-US" sz="1400" dirty="0" smtClean="0">
                <a:ea typeface="宋体" pitchFamily="2" charset="-122"/>
              </a:rPr>
              <a:t>手机号码若修改过，则判断在</a:t>
            </a:r>
            <a:r>
              <a:rPr lang="en-US" altLang="zh-CN" sz="1400" dirty="0" smtClean="0">
                <a:ea typeface="宋体" pitchFamily="2" charset="-122"/>
              </a:rPr>
              <a:t>CH_PW_EMPLOYEE</a:t>
            </a:r>
            <a:r>
              <a:rPr lang="zh-CN" altLang="en-US" sz="1400" dirty="0" smtClean="0">
                <a:ea typeface="宋体" pitchFamily="2" charset="-122"/>
              </a:rPr>
              <a:t>惟一性</a:t>
            </a:r>
            <a:r>
              <a:rPr lang="en-US" altLang="en-US" sz="1400" dirty="0" smtClean="0">
                <a:ea typeface="宋体" pitchFamily="2" charset="-122"/>
                <a:sym typeface="Wingdings" pitchFamily="2" charset="2"/>
              </a:rPr>
              <a:t></a:t>
            </a:r>
            <a:r>
              <a:rPr lang="zh-CN" altLang="en-US" sz="1400" dirty="0" smtClean="0">
                <a:ea typeface="宋体" pitchFamily="2" charset="-122"/>
                <a:sym typeface="Wingdings" pitchFamily="2" charset="2"/>
              </a:rPr>
              <a:t>找到默认处理人（不存在提示找不到并返回失败）</a:t>
            </a:r>
            <a:r>
              <a:rPr lang="en-US" altLang="en-US" sz="1400" dirty="0" smtClean="0">
                <a:ea typeface="宋体" pitchFamily="2" charset="-122"/>
                <a:sym typeface="Wingdings" pitchFamily="2" charset="2"/>
              </a:rPr>
              <a:t> 1</a:t>
            </a:r>
            <a:r>
              <a:rPr lang="en-US" altLang="zh-CN" sz="1400" dirty="0" smtClean="0">
                <a:ea typeface="宋体" pitchFamily="2" charset="-122"/>
                <a:sym typeface="Wingdings" pitchFamily="2" charset="2"/>
              </a:rPr>
              <a:t>.</a:t>
            </a:r>
            <a:r>
              <a:rPr lang="zh-CN" altLang="en-US" sz="1400" dirty="0" smtClean="0">
                <a:ea typeface="宋体" pitchFamily="2" charset="-122"/>
                <a:sym typeface="Wingdings" pitchFamily="2" charset="2"/>
              </a:rPr>
              <a:t>插入申请表（ </a:t>
            </a:r>
            <a:r>
              <a:rPr lang="en-US" sz="1400" dirty="0" smtClean="0"/>
              <a:t>CH_PW_EMPLOYEEAPPLY</a:t>
            </a:r>
            <a:r>
              <a:rPr lang="zh-CN" altLang="en-US" sz="1400" dirty="0" smtClean="0">
                <a:ea typeface="宋体" pitchFamily="2" charset="-122"/>
                <a:sym typeface="Wingdings" pitchFamily="2" charset="2"/>
              </a:rPr>
              <a:t>）</a:t>
            </a:r>
            <a:r>
              <a:rPr lang="en-US" altLang="en-US" sz="1400" dirty="0" smtClean="0">
                <a:ea typeface="宋体" pitchFamily="2" charset="-122"/>
                <a:sym typeface="Wingdings" pitchFamily="2" charset="2"/>
              </a:rPr>
              <a:t>2</a:t>
            </a:r>
            <a:r>
              <a:rPr lang="en-US" altLang="zh-CN" sz="1400" dirty="0" smtClean="0">
                <a:ea typeface="宋体" pitchFamily="2" charset="-122"/>
                <a:sym typeface="Wingdings" pitchFamily="2" charset="2"/>
              </a:rPr>
              <a:t>.</a:t>
            </a:r>
            <a:r>
              <a:rPr lang="zh-CN" altLang="en-US" sz="1400" dirty="0" smtClean="0">
                <a:ea typeface="宋体" pitchFamily="2" charset="-122"/>
                <a:sym typeface="Wingdings" pitchFamily="2" charset="2"/>
              </a:rPr>
              <a:t>插入工单表，标记为其对应的申请状态（ </a:t>
            </a:r>
            <a:r>
              <a:rPr lang="en-US" sz="1400" dirty="0" smtClean="0"/>
              <a:t>EMPLOYEE_ADD_AUDIT</a:t>
            </a:r>
            <a:r>
              <a:rPr lang="en-US" altLang="zh-CN" sz="1400" dirty="0" smtClean="0"/>
              <a:t>[</a:t>
            </a:r>
            <a:r>
              <a:rPr lang="zh-CN" altLang="en-US" sz="1400" dirty="0" smtClean="0"/>
              <a:t>店员加入申请</a:t>
            </a:r>
            <a:r>
              <a:rPr lang="en-US" altLang="zh-CN" sz="1400" dirty="0" smtClean="0"/>
              <a:t>]</a:t>
            </a:r>
            <a:r>
              <a:rPr lang="zh-CN" altLang="en-US" sz="1400" dirty="0" smtClean="0"/>
              <a:t>、</a:t>
            </a:r>
            <a:r>
              <a:rPr lang="en-US" sz="1400" dirty="0" smtClean="0"/>
              <a:t> EMPLOYEE_UPDATE_AUDIT</a:t>
            </a:r>
            <a:r>
              <a:rPr lang="en-US" altLang="zh-CN" sz="1400" dirty="0" smtClean="0"/>
              <a:t>[</a:t>
            </a:r>
            <a:r>
              <a:rPr lang="zh-CN" altLang="en-US" sz="1400" dirty="0" smtClean="0"/>
              <a:t>店员修改申请</a:t>
            </a:r>
            <a:r>
              <a:rPr lang="en-US" altLang="zh-CN" sz="1400" dirty="0" smtClean="0"/>
              <a:t>]</a:t>
            </a:r>
            <a:r>
              <a:rPr lang="zh-CN" altLang="en-US" sz="1400" dirty="0" smtClean="0"/>
              <a:t>、</a:t>
            </a:r>
            <a:r>
              <a:rPr lang="en-US" sz="1400" dirty="0" smtClean="0"/>
              <a:t> EMPLOYEE_REMOVE_AUDIT</a:t>
            </a:r>
            <a:r>
              <a:rPr lang="en-US" altLang="zh-CN" sz="1400" dirty="0" smtClean="0"/>
              <a:t>[</a:t>
            </a:r>
            <a:r>
              <a:rPr lang="zh-CN" altLang="en-US" sz="1400" dirty="0" smtClean="0"/>
              <a:t>店员退出申请</a:t>
            </a:r>
            <a:r>
              <a:rPr lang="en-US" altLang="zh-CN" sz="1400" dirty="0" smtClean="0"/>
              <a:t>]</a:t>
            </a:r>
            <a:r>
              <a:rPr lang="zh-CN" altLang="en-US" sz="1400" dirty="0" smtClean="0">
                <a:ea typeface="宋体" pitchFamily="2" charset="-122"/>
                <a:sym typeface="Wingdings" pitchFamily="2" charset="2"/>
              </a:rPr>
              <a:t>）</a:t>
            </a:r>
            <a:r>
              <a:rPr lang="en-US" altLang="en-US" sz="1400" dirty="0" smtClean="0">
                <a:ea typeface="宋体" pitchFamily="2" charset="-122"/>
                <a:sym typeface="Wingdings" pitchFamily="2" charset="2"/>
              </a:rPr>
              <a:t>3</a:t>
            </a:r>
            <a:r>
              <a:rPr lang="zh-CN" altLang="en-US" sz="1400" dirty="0" smtClean="0">
                <a:ea typeface="宋体" pitchFamily="2" charset="-122"/>
                <a:sym typeface="Wingdings" pitchFamily="2" charset="2"/>
              </a:rPr>
              <a:t>，插入公告信息表</a:t>
            </a:r>
            <a:r>
              <a:rPr lang="en-US" altLang="en-US" sz="1400" dirty="0" smtClean="0">
                <a:ea typeface="宋体" pitchFamily="2" charset="-122"/>
                <a:sym typeface="Wingdings" pitchFamily="2" charset="2"/>
              </a:rPr>
              <a:t>4</a:t>
            </a:r>
            <a:r>
              <a:rPr lang="en-US" altLang="zh-CN" sz="1400" dirty="0" smtClean="0">
                <a:ea typeface="宋体" pitchFamily="2" charset="-122"/>
                <a:sym typeface="Wingdings" pitchFamily="2" charset="2"/>
              </a:rPr>
              <a:t>.</a:t>
            </a:r>
            <a:r>
              <a:rPr lang="zh-CN" altLang="en-US" sz="1400" dirty="0" smtClean="0">
                <a:ea typeface="宋体" pitchFamily="2" charset="-122"/>
                <a:sym typeface="Wingdings" pitchFamily="2" charset="2"/>
              </a:rPr>
              <a:t>按默认处理人插入接收对象表。</a:t>
            </a:r>
            <a:endParaRPr lang="en-US" altLang="zh-CN" sz="1400" dirty="0" smtClean="0">
              <a:ea typeface="宋体" pitchFamily="2" charset="-122"/>
              <a:sym typeface="Wingdings" pitchFamily="2" charset="2"/>
            </a:endParaRPr>
          </a:p>
          <a:p>
            <a:pPr>
              <a:buNone/>
            </a:pPr>
            <a:r>
              <a:rPr lang="en-US" altLang="zh-CN" sz="1400" dirty="0" smtClean="0">
                <a:ea typeface="宋体" pitchFamily="2" charset="-122"/>
                <a:sym typeface="Wingdings" pitchFamily="2" charset="2"/>
              </a:rPr>
              <a:t>	</a:t>
            </a:r>
            <a:r>
              <a:rPr lang="zh-CN" altLang="en-US" sz="1400" dirty="0" smtClean="0">
                <a:ea typeface="宋体" pitchFamily="2" charset="-122"/>
                <a:sym typeface="Wingdings" pitchFamily="2" charset="2"/>
              </a:rPr>
              <a:t>上述</a:t>
            </a:r>
            <a:r>
              <a:rPr lang="en-US" altLang="zh-CN" sz="1400" dirty="0" smtClean="0">
                <a:ea typeface="宋体" pitchFamily="2" charset="-122"/>
                <a:sym typeface="Wingdings" pitchFamily="2" charset="2"/>
              </a:rPr>
              <a:t>1-4</a:t>
            </a:r>
            <a:r>
              <a:rPr lang="zh-CN" altLang="en-US" sz="1400" dirty="0" smtClean="0">
                <a:ea typeface="宋体" pitchFamily="2" charset="-122"/>
                <a:sym typeface="Wingdings" pitchFamily="2" charset="2"/>
              </a:rPr>
              <a:t>为同一个事务层次处理。没有发生异常则提示申请成功。</a:t>
            </a:r>
            <a:endParaRPr lang="en-US" altLang="zh-CN" sz="1400" dirty="0" smtClean="0">
              <a:ea typeface="宋体" pitchFamily="2" charset="-122"/>
              <a:sym typeface="Wingdings" pitchFamily="2" charset="2"/>
            </a:endParaRPr>
          </a:p>
          <a:p>
            <a:pPr>
              <a:buNone/>
            </a:pPr>
            <a:endParaRPr lang="en-US" altLang="zh-CN" sz="1400" dirty="0" smtClean="0">
              <a:ea typeface="宋体" pitchFamily="2" charset="-122"/>
              <a:sym typeface="Wingdings" pitchFamily="2" charset="2"/>
            </a:endParaRPr>
          </a:p>
          <a:p>
            <a:r>
              <a:rPr lang="zh-CN" altLang="en-US" sz="1400" dirty="0" smtClean="0">
                <a:ea typeface="宋体" pitchFamily="2" charset="-122"/>
              </a:rPr>
              <a:t>对于所以提交申请，必须输入验证码，以防注册机等用户非法操作和攻击。</a:t>
            </a:r>
            <a:endParaRPr lang="en-US" altLang="zh-CN" sz="1400" dirty="0" smtClean="0">
              <a:ea typeface="宋体" pitchFamily="2" charset="-122"/>
            </a:endParaRPr>
          </a:p>
          <a:p>
            <a:pPr>
              <a:buNone/>
            </a:pPr>
            <a:endParaRPr lang="en-US" altLang="zh-CN" sz="1400" dirty="0" smtClean="0">
              <a:ea typeface="宋体" pitchFamily="2" charset="-122"/>
              <a:sym typeface="Wingdings" pitchFamily="2" charset="2"/>
            </a:endParaRPr>
          </a:p>
          <a:p>
            <a:endParaRPr lang="en-US" altLang="zh-CN" sz="1400" dirty="0" smtClean="0">
              <a:ea typeface="宋体" pitchFamily="2" charset="-122"/>
            </a:endParaRPr>
          </a:p>
          <a:p>
            <a:endParaRPr lang="en-US" altLang="zh-CN" sz="1400" dirty="0" smtClean="0">
              <a:ea typeface="宋体" pitchFamily="2" charset="-122"/>
            </a:endParaRPr>
          </a:p>
        </p:txBody>
      </p:sp>
      <p:graphicFrame>
        <p:nvGraphicFramePr>
          <p:cNvPr id="9" name="对象 8"/>
          <p:cNvGraphicFramePr>
            <a:graphicFrameLocks noChangeAspect="1"/>
          </p:cNvGraphicFramePr>
          <p:nvPr/>
        </p:nvGraphicFramePr>
        <p:xfrm>
          <a:off x="6553200" y="2895600"/>
          <a:ext cx="914400" cy="828675"/>
        </p:xfrm>
        <a:graphic>
          <a:graphicData uri="http://schemas.openxmlformats.org/presentationml/2006/ole">
            <p:oleObj spid="_x0000_s72706" name="文档" showAsIcon="1" r:id="rId3" imgW="914400" imgH="828720" progId="Word.Document.12">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ea typeface="宋体" pitchFamily="2" charset="-122"/>
              </a:rPr>
              <a:t>平台背景概述</a:t>
            </a:r>
          </a:p>
        </p:txBody>
      </p:sp>
      <p:grpSp>
        <p:nvGrpSpPr>
          <p:cNvPr id="5123" name="组合 8"/>
          <p:cNvGrpSpPr>
            <a:grpSpLocks/>
          </p:cNvGrpSpPr>
          <p:nvPr/>
        </p:nvGrpSpPr>
        <p:grpSpPr bwMode="auto">
          <a:xfrm>
            <a:off x="457200" y="1066800"/>
            <a:ext cx="8229600" cy="5105400"/>
            <a:chOff x="457200" y="1752600"/>
            <a:chExt cx="8229600" cy="4419600"/>
          </a:xfrm>
        </p:grpSpPr>
        <p:sp>
          <p:nvSpPr>
            <p:cNvPr id="7" name="矩形 6"/>
            <p:cNvSpPr/>
            <p:nvPr/>
          </p:nvSpPr>
          <p:spPr bwMode="auto">
            <a:xfrm>
              <a:off x="457200" y="2210227"/>
              <a:ext cx="8229600" cy="3961973"/>
            </a:xfrm>
            <a:prstGeom prst="rect">
              <a:avLst/>
            </a:prstGeom>
            <a:noFill/>
            <a:ln>
              <a:solidFill>
                <a:schemeClr val="accent3">
                  <a:lumMod val="50000"/>
                </a:schemeClr>
              </a:solid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pPr>
                <a:defRPr/>
              </a:pPr>
              <a:endParaRPr lang="zh-CN" altLang="en-US">
                <a:solidFill>
                  <a:schemeClr val="tx1"/>
                </a:solidFill>
                <a:latin typeface="Arial" charset="0"/>
                <a:ea typeface="宋体" pitchFamily="2" charset="-122"/>
              </a:endParaRPr>
            </a:p>
          </p:txBody>
        </p:sp>
        <p:sp>
          <p:nvSpPr>
            <p:cNvPr id="8" name="同侧圆角矩形 7"/>
            <p:cNvSpPr/>
            <p:nvPr/>
          </p:nvSpPr>
          <p:spPr bwMode="auto">
            <a:xfrm>
              <a:off x="457200" y="1752600"/>
              <a:ext cx="1447800" cy="457627"/>
            </a:xfrm>
            <a:prstGeom prst="round2Same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r>
                <a:rPr lang="zh-CN" altLang="en-US" sz="2000">
                  <a:solidFill>
                    <a:srgbClr val="F0F0F0"/>
                  </a:solidFill>
                  <a:latin typeface="Arial" charset="0"/>
                  <a:ea typeface="宋体" pitchFamily="2" charset="-122"/>
                </a:rPr>
                <a:t>业务概述</a:t>
              </a:r>
            </a:p>
          </p:txBody>
        </p:sp>
      </p:grpSp>
      <p:sp>
        <p:nvSpPr>
          <p:cNvPr id="5124" name="TextBox 10"/>
          <p:cNvSpPr txBox="1">
            <a:spLocks noChangeArrowheads="1"/>
          </p:cNvSpPr>
          <p:nvPr/>
        </p:nvSpPr>
        <p:spPr bwMode="auto">
          <a:xfrm>
            <a:off x="609600" y="1752600"/>
            <a:ext cx="7772400" cy="1230313"/>
          </a:xfrm>
          <a:prstGeom prst="rect">
            <a:avLst/>
          </a:prstGeom>
          <a:noFill/>
          <a:ln w="9525">
            <a:noFill/>
            <a:miter lim="800000"/>
            <a:headEnd/>
            <a:tailEnd/>
          </a:ln>
        </p:spPr>
        <p:txBody>
          <a:bodyPr>
            <a:spAutoFit/>
          </a:bodyPr>
          <a:lstStyle/>
          <a:p>
            <a:pPr indent="444500" algn="l"/>
            <a:r>
              <a:rPr lang="zh-CN" altLang="en-US" sz="1400">
                <a:ea typeface="宋体" pitchFamily="2" charset="-122"/>
              </a:rPr>
              <a:t>广东移动渠道合作伙伴服务平台是直接面向于渠道合作伙伴的服务平台，提供了面向店主、店员和配送商等不同对象的业务办理模式，其功能包含了基本信息查询、商品订购配送、网点基本信息登记、渠道商推出申请、店员管理、沟通平台、酬金查询等。</a:t>
            </a:r>
            <a:endParaRPr lang="en-US" altLang="zh-CN" sz="1400">
              <a:ea typeface="宋体" pitchFamily="2" charset="-122"/>
            </a:endParaRPr>
          </a:p>
          <a:p>
            <a:pPr indent="444500" algn="l"/>
            <a:r>
              <a:rPr lang="zh-CN" altLang="en-US" sz="1400">
                <a:ea typeface="宋体" pitchFamily="2" charset="-122"/>
              </a:rPr>
              <a:t>系统架构：</a:t>
            </a:r>
            <a:endParaRPr lang="en-US" altLang="zh-CN" sz="1400">
              <a:ea typeface="宋体" pitchFamily="2" charset="-122"/>
            </a:endParaRPr>
          </a:p>
          <a:p>
            <a:pPr indent="444500" algn="l"/>
            <a:endParaRPr lang="zh-CN" altLang="en-US">
              <a:ea typeface="宋体" pitchFamily="2" charset="-122"/>
            </a:endParaRPr>
          </a:p>
        </p:txBody>
      </p:sp>
      <p:pic>
        <p:nvPicPr>
          <p:cNvPr id="5125" name="对象 10"/>
          <p:cNvPicPr>
            <a:picLocks noChangeArrowheads="1"/>
          </p:cNvPicPr>
          <p:nvPr/>
        </p:nvPicPr>
        <p:blipFill>
          <a:blip r:embed="rId2"/>
          <a:srcRect l="-339" t="-923" r="-221" b="-1115"/>
          <a:stretch>
            <a:fillRect/>
          </a:stretch>
        </p:blipFill>
        <p:spPr bwMode="auto">
          <a:xfrm>
            <a:off x="1143000" y="2743200"/>
            <a:ext cx="67056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6387" name="Rectangle 5"/>
          <p:cNvSpPr>
            <a:spLocks noChangeArrowheads="1"/>
          </p:cNvSpPr>
          <p:nvPr/>
        </p:nvSpPr>
        <p:spPr bwMode="gray">
          <a:xfrm>
            <a:off x="2509838" y="33528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6389"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a:latin typeface="Futura Bk" pitchFamily="34" charset="0"/>
                <a:ea typeface="宋体" pitchFamily="2" charset="-122"/>
              </a:rPr>
              <a:t>网站公共部分业务说明</a:t>
            </a:r>
            <a:endParaRPr lang="en-US" altLang="zh-CN" sz="2600">
              <a:latin typeface="Futura Bk" pitchFamily="34" charset="0"/>
              <a:ea typeface="宋体" pitchFamily="2" charset="-122"/>
            </a:endParaRPr>
          </a:p>
          <a:p>
            <a:pPr marL="342900" lvl="1" indent="-228600" algn="l" eaLnBrk="0" hangingPunct="0">
              <a:spcAft>
                <a:spcPct val="30000"/>
              </a:spcAft>
              <a:buFontTx/>
              <a:buChar char="•"/>
            </a:pPr>
            <a:r>
              <a:rPr lang="en-US" altLang="zh-CN" sz="2600">
                <a:latin typeface="Futura Bk" pitchFamily="34" charset="0"/>
                <a:ea typeface="宋体" pitchFamily="2" charset="-122"/>
              </a:rPr>
              <a:t>《</a:t>
            </a:r>
            <a:r>
              <a:rPr lang="zh-CN" altLang="en-US" sz="2600">
                <a:latin typeface="Futura Bk" pitchFamily="34" charset="0"/>
                <a:ea typeface="宋体" pitchFamily="2" charset="-122"/>
              </a:rPr>
              <a:t>信息查询</a:t>
            </a:r>
            <a:r>
              <a:rPr lang="en-US" altLang="zh-CN" sz="2600">
                <a:latin typeface="Futura Bk" pitchFamily="34" charset="0"/>
                <a:ea typeface="宋体" pitchFamily="2" charset="-122"/>
              </a:rPr>
              <a:t>》</a:t>
            </a:r>
            <a:r>
              <a:rPr lang="zh-CN" altLang="en-US" sz="2600">
                <a:latin typeface="Futura Bk" pitchFamily="34" charset="0"/>
                <a:ea typeface="宋体" pitchFamily="2" charset="-122"/>
              </a:rPr>
              <a:t>业务说明</a:t>
            </a:r>
            <a:endParaRPr lang="zh-CN" altLang="en-US" sz="260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a:latin typeface="Futura Bk" pitchFamily="34" charset="0"/>
                <a:ea typeface="宋体" pitchFamily="2" charset="-122"/>
              </a:rPr>
              <a:t>《</a:t>
            </a:r>
            <a:r>
              <a:rPr lang="zh-CN" altLang="en-US" sz="2600">
                <a:latin typeface="Futura Bk" pitchFamily="34" charset="0"/>
                <a:ea typeface="宋体" pitchFamily="2" charset="-122"/>
              </a:rPr>
              <a:t>基础服务</a:t>
            </a:r>
            <a:r>
              <a:rPr lang="en-US" altLang="zh-CN" sz="2600">
                <a:latin typeface="Futura Bk" pitchFamily="34" charset="0"/>
                <a:ea typeface="宋体" pitchFamily="2" charset="-122"/>
              </a:rPr>
              <a:t>》</a:t>
            </a:r>
            <a:r>
              <a:rPr lang="zh-CN" altLang="en-US" sz="260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a:solidFill>
                  <a:srgbClr val="FFFFFF"/>
                </a:solidFill>
                <a:latin typeface="Futura Bk" pitchFamily="34" charset="0"/>
                <a:ea typeface="宋体" pitchFamily="2" charset="-122"/>
              </a:rPr>
              <a:t>《</a:t>
            </a:r>
            <a:r>
              <a:rPr lang="zh-CN" altLang="en-US" sz="2600">
                <a:solidFill>
                  <a:srgbClr val="FFFFFF"/>
                </a:solidFill>
                <a:latin typeface="Futura Bk" pitchFamily="34" charset="0"/>
                <a:ea typeface="宋体" pitchFamily="2" charset="-122"/>
              </a:rPr>
              <a:t>沟通平台</a:t>
            </a:r>
            <a:r>
              <a:rPr lang="en-US" altLang="zh-CN" sz="2600">
                <a:solidFill>
                  <a:srgbClr val="FFFFFF"/>
                </a:solidFill>
                <a:latin typeface="Futura Bk" pitchFamily="34" charset="0"/>
                <a:ea typeface="宋体" pitchFamily="2" charset="-122"/>
              </a:rPr>
              <a:t>》</a:t>
            </a:r>
            <a:r>
              <a:rPr lang="zh-CN" altLang="en-US" sz="2600">
                <a:solidFill>
                  <a:srgbClr val="FFFFFF"/>
                </a:solidFill>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a:latin typeface="Futura Bk" pitchFamily="34" charset="0"/>
                <a:ea typeface="宋体" pitchFamily="2" charset="-122"/>
              </a:rPr>
              <a:t>《</a:t>
            </a:r>
            <a:r>
              <a:rPr lang="zh-CN" altLang="en-US" sz="2600">
                <a:latin typeface="Futura Bk" pitchFamily="34" charset="0"/>
                <a:ea typeface="宋体" pitchFamily="2" charset="-122"/>
              </a:rPr>
              <a:t>我的酬金</a:t>
            </a:r>
            <a:r>
              <a:rPr lang="en-US" altLang="zh-CN" sz="2600">
                <a:latin typeface="Futura Bk" pitchFamily="34" charset="0"/>
                <a:ea typeface="宋体" pitchFamily="2" charset="-122"/>
              </a:rPr>
              <a:t>》</a:t>
            </a:r>
            <a:r>
              <a:rPr lang="zh-CN" altLang="en-US" sz="2600">
                <a:latin typeface="Futura Bk" pitchFamily="34" charset="0"/>
                <a:ea typeface="宋体" pitchFamily="2" charset="-122"/>
              </a:rPr>
              <a:t>业务说明</a:t>
            </a:r>
            <a:endParaRPr lang="en-US" altLang="zh-CN" sz="2600">
              <a:latin typeface="Futura Bk" pitchFamily="34" charset="0"/>
              <a:ea typeface="宋体" pitchFamily="2" charset="-122"/>
            </a:endParaRPr>
          </a:p>
          <a:p>
            <a:pPr marL="342900" lvl="1" indent="-228600" algn="l" eaLnBrk="0" hangingPunct="0">
              <a:spcAft>
                <a:spcPct val="30000"/>
              </a:spcAft>
              <a:buFontTx/>
              <a:buChar char="•"/>
            </a:pPr>
            <a:r>
              <a:rPr lang="zh-CN" altLang="en-US" sz="2600">
                <a:latin typeface="Futura Bk" pitchFamily="34" charset="0"/>
                <a:ea typeface="宋体" pitchFamily="2" charset="-122"/>
              </a:rPr>
              <a:t>门户网站接口业务说明</a:t>
            </a:r>
          </a:p>
          <a:p>
            <a:pPr marL="342900" lvl="1" indent="-228600" algn="l" eaLnBrk="0" hangingPunct="0">
              <a:spcAft>
                <a:spcPct val="30000"/>
              </a:spcAft>
              <a:buFontTx/>
              <a:buChar char="•"/>
            </a:pPr>
            <a:r>
              <a:rPr lang="en-US" altLang="zh-CN" sz="260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17411"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待办任务查询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17412" name="矩形 5"/>
          <p:cNvSpPr>
            <a:spLocks noChangeArrowheads="1"/>
          </p:cNvSpPr>
          <p:nvPr/>
        </p:nvSpPr>
        <p:spPr bwMode="auto">
          <a:xfrm>
            <a:off x="838200" y="4800600"/>
            <a:ext cx="7391400" cy="186531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zh-CN" sz="1200" dirty="0">
                <a:solidFill>
                  <a:srgbClr val="000000"/>
                </a:solidFill>
                <a:ea typeface="宋体" pitchFamily="2" charset="-122"/>
              </a:rPr>
              <a:t>CH_PW_ADVINFO, CH_PW_RCVOBJ, CH_PW_ADVGROUPOBJ</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输入条件：</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en-US" sz="1200" dirty="0" err="1">
                <a:solidFill>
                  <a:srgbClr val="000000"/>
                </a:solidFill>
              </a:rPr>
              <a:t>releasetime</a:t>
            </a:r>
            <a:r>
              <a:rPr lang="zh-CN" altLang="en-US" sz="1200" dirty="0">
                <a:solidFill>
                  <a:srgbClr val="000000"/>
                </a:solidFill>
                <a:ea typeface="宋体" pitchFamily="2" charset="-122"/>
              </a:rPr>
              <a:t>（发布时间）</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静态条件：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为待办任务）</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a:solidFill>
                  <a:srgbClr val="000000"/>
                </a:solidFill>
                <a:latin typeface="Verdana" pitchFamily="34" charset="0"/>
                <a:ea typeface="宋体" pitchFamily="2" charset="-122"/>
              </a:rPr>
              <a:t>)</a:t>
            </a:r>
            <a:r>
              <a:rPr lang="zh-CN" altLang="en-US" sz="1200" dirty="0">
                <a:solidFill>
                  <a:srgbClr val="000000"/>
                </a:solidFill>
                <a:latin typeface="Verdana" pitchFamily="34" charset="0"/>
                <a:ea typeface="宋体" pitchFamily="2" charset="-122"/>
              </a:rPr>
              <a:t>、发布时间</a:t>
            </a:r>
            <a:r>
              <a:rPr lang="en-US" altLang="zh-CN" sz="1200" dirty="0">
                <a:solidFill>
                  <a:srgbClr val="000000"/>
                </a:solidFill>
                <a:ea typeface="宋体" pitchFamily="2" charset="-122"/>
              </a:rPr>
              <a:t>(</a:t>
            </a:r>
            <a:r>
              <a:rPr lang="en-US" altLang="en-US" sz="1200" dirty="0" err="1">
                <a:solidFill>
                  <a:srgbClr val="000000"/>
                </a:solidFill>
              </a:rPr>
              <a:t>CH_PW_</a:t>
            </a:r>
            <a:r>
              <a:rPr lang="en-US" altLang="zh-CN" sz="1200" dirty="0" err="1">
                <a:solidFill>
                  <a:srgbClr val="000000"/>
                </a:solidFill>
                <a:ea typeface="宋体" pitchFamily="2" charset="-122"/>
              </a:rPr>
              <a:t>ADVINFO</a:t>
            </a:r>
            <a:r>
              <a:rPr lang="en-US" altLang="en-US" sz="1200" dirty="0" err="1">
                <a:solidFill>
                  <a:srgbClr val="000000"/>
                </a:solidFill>
              </a:rPr>
              <a:t>.</a:t>
            </a:r>
            <a:r>
              <a:rPr lang="en-US" altLang="zh-CN" sz="1200" dirty="0" err="1">
                <a:solidFill>
                  <a:srgbClr val="000000"/>
                </a:solidFill>
                <a:ea typeface="宋体" pitchFamily="2" charset="-122"/>
              </a:rPr>
              <a:t>releasetime</a:t>
            </a:r>
            <a:r>
              <a:rPr lang="en-US" altLang="zh-CN" sz="1200" dirty="0">
                <a:solidFill>
                  <a:srgbClr val="000000"/>
                </a:solidFill>
                <a:ea typeface="宋体" pitchFamily="2" charset="-122"/>
              </a:rPr>
              <a:t>) </a:t>
            </a:r>
            <a:r>
              <a:rPr lang="zh-CN" altLang="en-US" sz="1200" dirty="0">
                <a:solidFill>
                  <a:srgbClr val="000000"/>
                </a:solidFill>
                <a:latin typeface="Verdana" pitchFamily="34" charset="0"/>
                <a:ea typeface="宋体" pitchFamily="2" charset="-122"/>
              </a:rPr>
              <a:t>、计划完成时间</a:t>
            </a:r>
            <a:r>
              <a:rPr lang="en-US" altLang="zh-CN" sz="1200" dirty="0">
                <a:solidFill>
                  <a:srgbClr val="000000"/>
                </a:solidFill>
                <a:latin typeface="Verdana" pitchFamily="34" charset="0"/>
                <a:ea typeface="宋体" pitchFamily="2" charset="-122"/>
              </a:rPr>
              <a:t>(</a:t>
            </a:r>
            <a:r>
              <a:rPr lang="en-US" altLang="zh-CN" sz="1200" dirty="0" err="1">
                <a:solidFill>
                  <a:srgbClr val="000000"/>
                </a:solidFill>
                <a:latin typeface="Verdana" pitchFamily="34" charset="0"/>
                <a:ea typeface="宋体" pitchFamily="2" charset="-122"/>
              </a:rPr>
              <a:t>CH_PW_ADVINFO</a:t>
            </a:r>
            <a:r>
              <a:rPr lang="en-US" altLang="en-US" sz="1200" dirty="0" err="1">
                <a:solidFill>
                  <a:srgbClr val="000000"/>
                </a:solidFill>
              </a:rPr>
              <a:t>.</a:t>
            </a:r>
            <a:r>
              <a:rPr lang="en-US" altLang="zh-CN" sz="1200" dirty="0" err="1">
                <a:solidFill>
                  <a:srgbClr val="000000"/>
                </a:solidFill>
                <a:ea typeface="宋体" pitchFamily="2" charset="-122"/>
              </a:rPr>
              <a:t>plantime</a:t>
            </a:r>
            <a:r>
              <a:rPr lang="en-US" altLang="zh-CN" sz="1200" dirty="0">
                <a:solidFill>
                  <a:srgbClr val="000000"/>
                </a:solidFill>
                <a:latin typeface="Verdana" pitchFamily="34" charset="0"/>
                <a:ea typeface="宋体" pitchFamily="2" charset="-122"/>
              </a:rPr>
              <a:t>)</a:t>
            </a:r>
            <a:endParaRPr lang="zh-CN" altLang="en-US" sz="1200" dirty="0">
              <a:solidFill>
                <a:srgbClr val="000000"/>
              </a:solidFill>
              <a:latin typeface="Verdana" pitchFamily="34" charset="0"/>
              <a:ea typeface="宋体" pitchFamily="2" charset="-122"/>
            </a:endParaRPr>
          </a:p>
        </p:txBody>
      </p:sp>
      <p:pic>
        <p:nvPicPr>
          <p:cNvPr id="17413" name="Picture 2"/>
          <p:cNvPicPr>
            <a:picLocks noChangeAspect="1" noChangeArrowheads="1"/>
          </p:cNvPicPr>
          <p:nvPr/>
        </p:nvPicPr>
        <p:blipFill>
          <a:blip r:embed="rId2"/>
          <a:srcRect/>
          <a:stretch>
            <a:fillRect/>
          </a:stretch>
        </p:blipFill>
        <p:spPr bwMode="auto">
          <a:xfrm>
            <a:off x="1066800" y="1447800"/>
            <a:ext cx="6781800" cy="322421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18435"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业务信息查询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18436" name="矩形 5"/>
          <p:cNvSpPr>
            <a:spLocks noChangeArrowheads="1"/>
          </p:cNvSpPr>
          <p:nvPr/>
        </p:nvSpPr>
        <p:spPr bwMode="auto">
          <a:xfrm>
            <a:off x="838200" y="4953000"/>
            <a:ext cx="7162800" cy="168116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涉及库表：</a:t>
            </a:r>
            <a:r>
              <a:rPr lang="en-US" altLang="en-US" sz="1200">
                <a:solidFill>
                  <a:srgbClr val="000000"/>
                </a:solidFill>
              </a:rPr>
              <a:t> </a:t>
            </a:r>
            <a:r>
              <a:rPr lang="en-US" altLang="zh-CN" sz="1200">
                <a:solidFill>
                  <a:srgbClr val="000000"/>
                </a:solidFill>
                <a:ea typeface="宋体" pitchFamily="2" charset="-122"/>
              </a:rPr>
              <a:t>CH_PW_ADVINFO. CH_PW_RCVOBJ , CH_PW_ADVGROUPOBJ</a:t>
            </a:r>
            <a:endParaRPr lang="zh-CN" altLang="en-US"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输入条件：</a:t>
            </a:r>
            <a:r>
              <a:rPr lang="en-US" altLang="zh-CN" sz="1200">
                <a:solidFill>
                  <a:srgbClr val="000000"/>
                </a:solidFill>
                <a:ea typeface="宋体" pitchFamily="2" charset="-122"/>
              </a:rPr>
              <a:t>CH_PW_ADVINFO.</a:t>
            </a:r>
            <a:r>
              <a:rPr lang="en-US" altLang="en-US" sz="1200">
                <a:solidFill>
                  <a:srgbClr val="000000"/>
                </a:solidFill>
              </a:rPr>
              <a:t> releasetime</a:t>
            </a:r>
            <a:r>
              <a:rPr lang="zh-CN" altLang="en-US" sz="1200">
                <a:solidFill>
                  <a:srgbClr val="000000"/>
                </a:solidFill>
                <a:ea typeface="宋体" pitchFamily="2" charset="-122"/>
              </a:rPr>
              <a:t>（发布时间）</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静态条件：</a:t>
            </a:r>
            <a:r>
              <a:rPr lang="en-US" altLang="zh-CN" sz="1200">
                <a:solidFill>
                  <a:srgbClr val="000000"/>
                </a:solidFill>
                <a:ea typeface="宋体" pitchFamily="2" charset="-122"/>
              </a:rPr>
              <a:t>CH_PW_ADVINFO.</a:t>
            </a:r>
            <a:r>
              <a:rPr lang="en-US" altLang="en-US" sz="1200">
                <a:solidFill>
                  <a:srgbClr val="000000"/>
                </a:solidFill>
              </a:rPr>
              <a:t> type</a:t>
            </a:r>
            <a:r>
              <a:rPr lang="en-US" altLang="zh-CN" sz="1200">
                <a:solidFill>
                  <a:srgbClr val="000000"/>
                </a:solidFill>
                <a:ea typeface="宋体" pitchFamily="2" charset="-122"/>
              </a:rPr>
              <a:t>=6</a:t>
            </a:r>
            <a:r>
              <a:rPr lang="zh-CN" altLang="en-US" sz="1200">
                <a:solidFill>
                  <a:srgbClr val="000000"/>
                </a:solidFill>
                <a:ea typeface="宋体" pitchFamily="2" charset="-122"/>
              </a:rPr>
              <a:t>（类型</a:t>
            </a:r>
            <a:r>
              <a:rPr lang="en-US" altLang="zh-CN" sz="1200">
                <a:solidFill>
                  <a:srgbClr val="000000"/>
                </a:solidFill>
                <a:ea typeface="宋体" pitchFamily="2" charset="-122"/>
              </a:rPr>
              <a:t>,6</a:t>
            </a:r>
            <a:r>
              <a:rPr lang="zh-CN" altLang="en-US" sz="1200">
                <a:solidFill>
                  <a:srgbClr val="000000"/>
                </a:solidFill>
                <a:ea typeface="宋体" pitchFamily="2" charset="-122"/>
              </a:rPr>
              <a:t>为业务信息）</a:t>
            </a:r>
            <a:r>
              <a:rPr lang="en-US" altLang="zh-CN" sz="1200">
                <a:solidFill>
                  <a:srgbClr val="000000"/>
                </a:solidFill>
                <a:ea typeface="宋体" pitchFamily="2" charset="-122"/>
              </a:rPr>
              <a:t>, CH_PW_ADVINFO.</a:t>
            </a:r>
            <a:r>
              <a:rPr lang="en-US" altLang="en-US" sz="1200">
                <a:solidFill>
                  <a:srgbClr val="000000"/>
                </a:solidFill>
              </a:rPr>
              <a:t> state</a:t>
            </a:r>
            <a:r>
              <a:rPr lang="en-US" altLang="zh-CN" sz="1200">
                <a:solidFill>
                  <a:srgbClr val="000000"/>
                </a:solidFill>
                <a:ea typeface="宋体" pitchFamily="2" charset="-122"/>
              </a:rPr>
              <a:t>=3</a:t>
            </a:r>
            <a:r>
              <a:rPr lang="zh-CN" altLang="en-US" sz="1200">
                <a:solidFill>
                  <a:srgbClr val="000000"/>
                </a:solidFill>
                <a:ea typeface="宋体" pitchFamily="2" charset="-122"/>
              </a:rPr>
              <a:t>（状态</a:t>
            </a:r>
            <a:r>
              <a:rPr lang="en-US" altLang="zh-CN" sz="1200">
                <a:solidFill>
                  <a:srgbClr val="000000"/>
                </a:solidFill>
                <a:ea typeface="宋体" pitchFamily="2" charset="-122"/>
              </a:rPr>
              <a:t>,3</a:t>
            </a:r>
            <a:r>
              <a:rPr lang="zh-CN" altLang="en-US" sz="1200">
                <a:solidFill>
                  <a:srgbClr val="000000"/>
                </a:solidFill>
                <a:ea typeface="宋体" pitchFamily="2" charset="-122"/>
              </a:rPr>
              <a:t>为已发布）</a:t>
            </a:r>
            <a:r>
              <a:rPr lang="en-US" altLang="zh-CN" sz="1200">
                <a:solidFill>
                  <a:srgbClr val="000000"/>
                </a:solidFill>
                <a:ea typeface="宋体" pitchFamily="2" charset="-122"/>
              </a:rPr>
              <a:t>,CH_PW_RCVOBJ.objid</a:t>
            </a:r>
            <a:r>
              <a:rPr lang="zh-CN" altLang="en-US" sz="1200">
                <a:solidFill>
                  <a:srgbClr val="000000"/>
                </a:solidFill>
                <a:ea typeface="宋体" pitchFamily="2" charset="-122"/>
              </a:rPr>
              <a:t>（工号）</a:t>
            </a:r>
            <a:r>
              <a:rPr lang="en-US" altLang="zh-CN" sz="1200">
                <a:solidFill>
                  <a:srgbClr val="000000"/>
                </a:solidFill>
                <a:ea typeface="宋体" pitchFamily="2" charset="-122"/>
              </a:rPr>
              <a:t>,</a:t>
            </a:r>
            <a:r>
              <a:rPr lang="en-US" altLang="zh-CN" sz="1200">
                <a:ea typeface="宋体" pitchFamily="2" charset="-122"/>
              </a:rPr>
              <a:t> CH_PW_ADVGROUPOBJ .oid</a:t>
            </a:r>
            <a:r>
              <a:rPr lang="zh-CN" altLang="en-US" sz="1200">
                <a:ea typeface="宋体" pitchFamily="2" charset="-122"/>
              </a:rPr>
              <a:t>（工号）</a:t>
            </a:r>
            <a:r>
              <a:rPr lang="en-US" altLang="zh-CN" sz="1200">
                <a:ea typeface="宋体" pitchFamily="2" charset="-122"/>
              </a:rPr>
              <a:t>,</a:t>
            </a:r>
            <a:r>
              <a:rPr lang="en-US" altLang="zh-CN" sz="1200">
                <a:solidFill>
                  <a:srgbClr val="000000"/>
                </a:solidFill>
                <a:ea typeface="宋体" pitchFamily="2" charset="-122"/>
              </a:rPr>
              <a:t> CH_PW_ADVINFO  info left outer join CH_PW_RCVOBJ  obj on info.advinfoid = obj.advinfoid </a:t>
            </a:r>
            <a:r>
              <a:rPr lang="zh-CN" altLang="en-US" sz="1200">
                <a:solidFill>
                  <a:srgbClr val="000000"/>
                </a:solidFill>
                <a:ea typeface="宋体" pitchFamily="2" charset="-122"/>
              </a:rPr>
              <a:t>（渠道对象表没有记录或者渠道对象表有记录但状态为打开）</a:t>
            </a:r>
            <a:r>
              <a:rPr lang="en-US" altLang="zh-CN" sz="1200">
                <a:solidFill>
                  <a:srgbClr val="000000"/>
                </a:solidFill>
                <a:ea typeface="宋体" pitchFamily="2" charset="-122"/>
              </a:rPr>
              <a:t>, CH_PW_ADVINFO.</a:t>
            </a:r>
            <a:r>
              <a:rPr lang="en-US" altLang="en-US" sz="1200">
                <a:solidFill>
                  <a:srgbClr val="000000"/>
                </a:solidFill>
              </a:rPr>
              <a:t> </a:t>
            </a:r>
            <a:r>
              <a:rPr lang="en-US" altLang="zh-CN" sz="1200">
                <a:solidFill>
                  <a:srgbClr val="000000"/>
                </a:solidFill>
                <a:ea typeface="宋体" pitchFamily="2" charset="-122"/>
              </a:rPr>
              <a:t>desttype</a:t>
            </a:r>
            <a:r>
              <a:rPr lang="zh-CN" altLang="en-US" sz="1200">
                <a:solidFill>
                  <a:srgbClr val="000000"/>
                </a:solidFill>
                <a:ea typeface="宋体" pitchFamily="2" charset="-122"/>
              </a:rPr>
              <a:t>（目标人群 </a:t>
            </a:r>
            <a:r>
              <a:rPr lang="en-US" altLang="zh-CN" sz="1200">
                <a:solidFill>
                  <a:srgbClr val="000000"/>
                </a:solidFill>
                <a:ea typeface="宋体" pitchFamily="2" charset="-122"/>
              </a:rPr>
              <a:t>2</a:t>
            </a:r>
            <a:r>
              <a:rPr lang="zh-CN" altLang="en-US" sz="1200">
                <a:solidFill>
                  <a:srgbClr val="000000"/>
                </a:solidFill>
                <a:ea typeface="宋体" pitchFamily="2" charset="-122"/>
              </a:rPr>
              <a:t>为签约渠道店主才包含该条件 </a:t>
            </a:r>
            <a:r>
              <a:rPr lang="en-US" altLang="zh-CN" sz="1200">
                <a:solidFill>
                  <a:srgbClr val="000000"/>
                </a:solidFill>
                <a:ea typeface="宋体" pitchFamily="2" charset="-122"/>
              </a:rPr>
              <a:t>3</a:t>
            </a:r>
            <a:r>
              <a:rPr lang="zh-CN" altLang="en-US" sz="1200">
                <a:solidFill>
                  <a:srgbClr val="000000"/>
                </a:solidFill>
                <a:ea typeface="宋体" pitchFamily="2" charset="-122"/>
              </a:rPr>
              <a:t>为签约渠道及其员工 </a:t>
            </a:r>
            <a:r>
              <a:rPr lang="en-US" altLang="zh-CN" sz="1200">
                <a:solidFill>
                  <a:srgbClr val="000000"/>
                </a:solidFill>
                <a:ea typeface="宋体" pitchFamily="2" charset="-122"/>
              </a:rPr>
              <a:t>4</a:t>
            </a:r>
            <a:r>
              <a:rPr lang="zh-CN" altLang="en-US" sz="1200">
                <a:solidFill>
                  <a:srgbClr val="000000"/>
                </a:solidFill>
                <a:ea typeface="宋体" pitchFamily="2" charset="-122"/>
              </a:rPr>
              <a:t>为特定人员 </a:t>
            </a:r>
            <a:r>
              <a:rPr lang="en-US" altLang="zh-CN" sz="1200">
                <a:solidFill>
                  <a:srgbClr val="000000"/>
                </a:solidFill>
                <a:ea typeface="宋体" pitchFamily="2" charset="-122"/>
              </a:rPr>
              <a:t>5</a:t>
            </a:r>
            <a:r>
              <a:rPr lang="zh-CN" altLang="en-US" sz="1200">
                <a:solidFill>
                  <a:srgbClr val="000000"/>
                </a:solidFill>
                <a:ea typeface="宋体" pitchFamily="2" charset="-122"/>
              </a:rPr>
              <a:t>为特定群组）</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输出：标题</a:t>
            </a:r>
            <a:r>
              <a:rPr lang="en-US" altLang="zh-CN" sz="1200">
                <a:solidFill>
                  <a:srgbClr val="000000"/>
                </a:solidFill>
                <a:latin typeface="Verdana" pitchFamily="34" charset="0"/>
                <a:ea typeface="宋体" pitchFamily="2" charset="-122"/>
              </a:rPr>
              <a:t>(</a:t>
            </a:r>
            <a:r>
              <a:rPr lang="en-US" altLang="en-US" sz="1200">
                <a:solidFill>
                  <a:srgbClr val="000000"/>
                </a:solidFill>
              </a:rPr>
              <a:t>CH_PW_ADVINFO.title</a:t>
            </a:r>
            <a:r>
              <a:rPr lang="en-US" altLang="zh-CN" sz="1200">
                <a:solidFill>
                  <a:srgbClr val="000000"/>
                </a:solidFill>
                <a:latin typeface="Verdana" pitchFamily="34" charset="0"/>
                <a:ea typeface="宋体" pitchFamily="2" charset="-122"/>
              </a:rPr>
              <a:t>)</a:t>
            </a:r>
            <a:r>
              <a:rPr lang="zh-CN" altLang="en-US" sz="1200">
                <a:solidFill>
                  <a:srgbClr val="000000"/>
                </a:solidFill>
                <a:latin typeface="Verdana" pitchFamily="34" charset="0"/>
                <a:ea typeface="宋体" pitchFamily="2" charset="-122"/>
              </a:rPr>
              <a:t>、发布时间</a:t>
            </a:r>
            <a:r>
              <a:rPr lang="en-US" altLang="zh-CN" sz="1200">
                <a:solidFill>
                  <a:srgbClr val="000000"/>
                </a:solidFill>
                <a:ea typeface="宋体" pitchFamily="2" charset="-122"/>
              </a:rPr>
              <a:t>(</a:t>
            </a:r>
            <a:r>
              <a:rPr lang="en-US" altLang="en-US" sz="1200">
                <a:solidFill>
                  <a:srgbClr val="000000"/>
                </a:solidFill>
              </a:rPr>
              <a:t>CH_PW_</a:t>
            </a:r>
            <a:r>
              <a:rPr lang="en-US" altLang="zh-CN" sz="1200">
                <a:solidFill>
                  <a:srgbClr val="000000"/>
                </a:solidFill>
                <a:ea typeface="宋体" pitchFamily="2" charset="-122"/>
              </a:rPr>
              <a:t>ADVINFO</a:t>
            </a:r>
            <a:r>
              <a:rPr lang="en-US" altLang="en-US" sz="1200">
                <a:solidFill>
                  <a:srgbClr val="000000"/>
                </a:solidFill>
              </a:rPr>
              <a:t>.</a:t>
            </a:r>
            <a:r>
              <a:rPr lang="en-US" altLang="zh-CN" sz="1200">
                <a:solidFill>
                  <a:srgbClr val="000000"/>
                </a:solidFill>
                <a:ea typeface="宋体" pitchFamily="2" charset="-122"/>
              </a:rPr>
              <a:t>releasetime) </a:t>
            </a:r>
            <a:endParaRPr lang="zh-CN" altLang="en-US" sz="1200">
              <a:solidFill>
                <a:srgbClr val="000000"/>
              </a:solidFill>
              <a:latin typeface="Verdana" pitchFamily="34" charset="0"/>
              <a:ea typeface="宋体" pitchFamily="2" charset="-122"/>
            </a:endParaRPr>
          </a:p>
        </p:txBody>
      </p:sp>
      <p:pic>
        <p:nvPicPr>
          <p:cNvPr id="18437" name="Picture 3"/>
          <p:cNvPicPr>
            <a:picLocks noChangeAspect="1" noChangeArrowheads="1"/>
          </p:cNvPicPr>
          <p:nvPr/>
        </p:nvPicPr>
        <p:blipFill>
          <a:blip r:embed="rId2"/>
          <a:srcRect/>
          <a:stretch>
            <a:fillRect/>
          </a:stretch>
        </p:blipFill>
        <p:spPr bwMode="auto">
          <a:xfrm>
            <a:off x="990600" y="1371600"/>
            <a:ext cx="7162800" cy="34448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19459"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公告信息查询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19460" name="矩形 5"/>
          <p:cNvSpPr>
            <a:spLocks noChangeArrowheads="1"/>
          </p:cNvSpPr>
          <p:nvPr/>
        </p:nvSpPr>
        <p:spPr bwMode="auto">
          <a:xfrm>
            <a:off x="838200" y="4953000"/>
            <a:ext cx="7162800" cy="168116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a:solidFill>
                  <a:srgbClr val="000000"/>
                </a:solidFill>
                <a:ea typeface="宋体" pitchFamily="2" charset="-122"/>
              </a:rPr>
              <a:t>CH_PW_ADVINFO . CH_PW_RCVOBJ , CH_PW_ADVGROUPOBJ</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输入条件：</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en-US" sz="1200" dirty="0" err="1">
                <a:solidFill>
                  <a:srgbClr val="000000"/>
                </a:solidFill>
              </a:rPr>
              <a:t>releasetime</a:t>
            </a:r>
            <a:r>
              <a:rPr lang="zh-CN" altLang="en-US" sz="1200" dirty="0">
                <a:solidFill>
                  <a:srgbClr val="000000"/>
                </a:solidFill>
                <a:ea typeface="宋体" pitchFamily="2" charset="-122"/>
              </a:rPr>
              <a:t>（发布时间）</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静态条件：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为公告信息）</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a:solidFill>
                  <a:srgbClr val="000000"/>
                </a:solidFill>
                <a:latin typeface="Verdana" pitchFamily="34" charset="0"/>
                <a:ea typeface="宋体" pitchFamily="2" charset="-122"/>
              </a:rPr>
              <a:t>)</a:t>
            </a:r>
            <a:r>
              <a:rPr lang="zh-CN" altLang="en-US" sz="1200" dirty="0">
                <a:solidFill>
                  <a:srgbClr val="000000"/>
                </a:solidFill>
                <a:latin typeface="Verdana" pitchFamily="34" charset="0"/>
                <a:ea typeface="宋体" pitchFamily="2" charset="-122"/>
              </a:rPr>
              <a:t>、发布时间</a:t>
            </a:r>
            <a:r>
              <a:rPr lang="en-US" altLang="zh-CN" sz="1200" dirty="0">
                <a:solidFill>
                  <a:srgbClr val="000000"/>
                </a:solidFill>
                <a:ea typeface="宋体" pitchFamily="2" charset="-122"/>
              </a:rPr>
              <a:t>(</a:t>
            </a:r>
            <a:r>
              <a:rPr lang="en-US" altLang="en-US" sz="1200" dirty="0" err="1">
                <a:solidFill>
                  <a:srgbClr val="000000"/>
                </a:solidFill>
              </a:rPr>
              <a:t>CH_PW_</a:t>
            </a:r>
            <a:r>
              <a:rPr lang="en-US" altLang="zh-CN" sz="1200" dirty="0" err="1">
                <a:solidFill>
                  <a:srgbClr val="000000"/>
                </a:solidFill>
                <a:ea typeface="宋体" pitchFamily="2" charset="-122"/>
              </a:rPr>
              <a:t>ADVINFO</a:t>
            </a:r>
            <a:r>
              <a:rPr lang="en-US" altLang="en-US" sz="1200" dirty="0" err="1">
                <a:solidFill>
                  <a:srgbClr val="000000"/>
                </a:solidFill>
              </a:rPr>
              <a:t>.</a:t>
            </a:r>
            <a:r>
              <a:rPr lang="en-US" altLang="zh-CN" sz="1200" dirty="0" err="1">
                <a:solidFill>
                  <a:srgbClr val="000000"/>
                </a:solidFill>
                <a:ea typeface="宋体" pitchFamily="2" charset="-122"/>
              </a:rPr>
              <a:t>releasetime</a:t>
            </a:r>
            <a:r>
              <a:rPr lang="en-US" altLang="zh-CN" sz="1200" dirty="0">
                <a:solidFill>
                  <a:srgbClr val="000000"/>
                </a:solidFill>
                <a:ea typeface="宋体" pitchFamily="2" charset="-122"/>
              </a:rPr>
              <a:t>) </a:t>
            </a:r>
            <a:endParaRPr lang="zh-CN" altLang="en-US" sz="1200" dirty="0">
              <a:solidFill>
                <a:srgbClr val="000000"/>
              </a:solidFill>
              <a:latin typeface="Verdana" pitchFamily="34" charset="0"/>
              <a:ea typeface="宋体" pitchFamily="2" charset="-122"/>
            </a:endParaRPr>
          </a:p>
        </p:txBody>
      </p:sp>
      <p:pic>
        <p:nvPicPr>
          <p:cNvPr id="19461" name="Picture 2"/>
          <p:cNvPicPr>
            <a:picLocks noChangeAspect="1" noChangeArrowheads="1"/>
          </p:cNvPicPr>
          <p:nvPr/>
        </p:nvPicPr>
        <p:blipFill>
          <a:blip r:embed="rId2"/>
          <a:srcRect/>
          <a:stretch>
            <a:fillRect/>
          </a:stretch>
        </p:blipFill>
        <p:spPr bwMode="auto">
          <a:xfrm>
            <a:off x="990600" y="1371600"/>
            <a:ext cx="7239000" cy="35210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2048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ea typeface="宋体" pitchFamily="2" charset="-122"/>
              </a:rPr>
              <a:t>知识库信息查询</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20484" name="矩形 5"/>
          <p:cNvSpPr>
            <a:spLocks noChangeArrowheads="1"/>
          </p:cNvSpPr>
          <p:nvPr/>
        </p:nvSpPr>
        <p:spPr bwMode="auto">
          <a:xfrm>
            <a:off x="838200" y="4953000"/>
            <a:ext cx="7162800" cy="1681163"/>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a:solidFill>
                  <a:srgbClr val="000000"/>
                </a:solidFill>
                <a:ea typeface="宋体" pitchFamily="2" charset="-122"/>
              </a:rPr>
              <a:t>CH_PW_ADVINFO . CH_PW_RCVOBJ , CH_PW_ADVGROUPOBJ</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输入条件：</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en-US" sz="1200" dirty="0" err="1">
                <a:solidFill>
                  <a:srgbClr val="000000"/>
                </a:solidFill>
              </a:rPr>
              <a:t>releasetime</a:t>
            </a:r>
            <a:r>
              <a:rPr lang="zh-CN" altLang="en-US" sz="1200" dirty="0">
                <a:solidFill>
                  <a:srgbClr val="000000"/>
                </a:solidFill>
                <a:ea typeface="宋体" pitchFamily="2" charset="-122"/>
              </a:rPr>
              <a:t>（发布时间）</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静态条件：</a:t>
            </a:r>
            <a:r>
              <a:rPr lang="en-US" altLang="zh-CN" sz="1200" dirty="0">
                <a:solidFill>
                  <a:srgbClr val="000000"/>
                </a:solidFill>
                <a:ea typeface="宋体" pitchFamily="2" charset="-122"/>
              </a:rPr>
              <a:t>CH_PW_ADVINFO.</a:t>
            </a:r>
            <a:r>
              <a:rPr lang="en-US" altLang="en-US" sz="1200" dirty="0">
                <a:solidFill>
                  <a:srgbClr val="000000"/>
                </a:solidFill>
              </a:rPr>
              <a:t> type</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为知识库）</a:t>
            </a:r>
            <a:r>
              <a:rPr lang="en-US" altLang="zh-CN" sz="1200" dirty="0">
                <a:solidFill>
                  <a:srgbClr val="000000"/>
                </a:solidFill>
                <a:ea typeface="宋体" pitchFamily="2" charset="-122"/>
              </a:rPr>
              <a:t>, CH_PW_ADVINFO.</a:t>
            </a:r>
            <a:r>
              <a:rPr lang="en-US" altLang="en-US" sz="1200" dirty="0">
                <a:solidFill>
                  <a:srgbClr val="000000"/>
                </a:solidFill>
              </a:rPr>
              <a:t> state</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（状态</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为已发布）</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CH_PW_RCVOBJ.objid</a:t>
            </a:r>
            <a:r>
              <a:rPr lang="zh-CN" altLang="en-US" sz="1200" dirty="0">
                <a:solidFill>
                  <a:srgbClr val="000000"/>
                </a:solidFill>
                <a:ea typeface="宋体" pitchFamily="2" charset="-122"/>
              </a:rPr>
              <a:t>（工号）</a:t>
            </a:r>
            <a:r>
              <a:rPr lang="en-US" altLang="zh-CN" sz="1200" dirty="0">
                <a:solidFill>
                  <a:srgbClr val="000000"/>
                </a:solidFill>
                <a:ea typeface="宋体" pitchFamily="2" charset="-122"/>
              </a:rPr>
              <a:t>,</a:t>
            </a:r>
            <a:r>
              <a:rPr lang="en-US" altLang="zh-CN" sz="1200" dirty="0">
                <a:ea typeface="宋体" pitchFamily="2" charset="-122"/>
              </a:rPr>
              <a:t> CH_PW_ADVGROUPOBJ .</a:t>
            </a:r>
            <a:r>
              <a:rPr lang="en-US" altLang="zh-CN" sz="1200" dirty="0" err="1">
                <a:ea typeface="宋体" pitchFamily="2" charset="-122"/>
              </a:rPr>
              <a:t>oid</a:t>
            </a:r>
            <a:r>
              <a:rPr lang="zh-CN" altLang="en-US" sz="1200" dirty="0">
                <a:ea typeface="宋体" pitchFamily="2" charset="-122"/>
              </a:rPr>
              <a:t>（工号）</a:t>
            </a:r>
            <a:r>
              <a:rPr lang="en-US" altLang="zh-CN" sz="1200" dirty="0">
                <a:ea typeface="宋体" pitchFamily="2" charset="-122"/>
              </a:rPr>
              <a:t>,</a:t>
            </a:r>
            <a:r>
              <a:rPr lang="en-US" altLang="zh-CN" sz="1200" dirty="0">
                <a:solidFill>
                  <a:srgbClr val="000000"/>
                </a:solidFill>
                <a:ea typeface="宋体" pitchFamily="2" charset="-122"/>
              </a:rPr>
              <a:t> CH_PW_ADVINFO  info left outer join CH_PW_RCVOBJ  </a:t>
            </a:r>
            <a:r>
              <a:rPr lang="en-US" altLang="zh-CN" sz="1200" dirty="0" err="1">
                <a:solidFill>
                  <a:srgbClr val="000000"/>
                </a:solidFill>
                <a:ea typeface="宋体" pitchFamily="2" charset="-122"/>
              </a:rPr>
              <a:t>obj</a:t>
            </a:r>
            <a:r>
              <a:rPr lang="en-US" altLang="zh-CN" sz="1200" dirty="0">
                <a:solidFill>
                  <a:srgbClr val="000000"/>
                </a:solidFill>
                <a:ea typeface="宋体" pitchFamily="2" charset="-122"/>
              </a:rPr>
              <a:t> on </a:t>
            </a:r>
            <a:r>
              <a:rPr lang="en-US" altLang="zh-CN" sz="1200" dirty="0" err="1">
                <a:solidFill>
                  <a:srgbClr val="000000"/>
                </a:solidFill>
                <a:ea typeface="宋体" pitchFamily="2" charset="-122"/>
              </a:rPr>
              <a:t>info.advinfoid</a:t>
            </a:r>
            <a:r>
              <a:rPr lang="en-US" altLang="zh-CN" sz="1200" dirty="0">
                <a:solidFill>
                  <a:srgbClr val="000000"/>
                </a:solidFill>
                <a:ea typeface="宋体" pitchFamily="2" charset="-122"/>
              </a:rPr>
              <a:t> = </a:t>
            </a:r>
            <a:r>
              <a:rPr lang="en-US" altLang="zh-CN" sz="1200" dirty="0" err="1">
                <a:solidFill>
                  <a:srgbClr val="000000"/>
                </a:solidFill>
                <a:ea typeface="宋体" pitchFamily="2" charset="-122"/>
              </a:rPr>
              <a:t>obj.advinfoid</a:t>
            </a:r>
            <a:r>
              <a:rPr lang="en-US" altLang="zh-CN" sz="1200" dirty="0">
                <a:solidFill>
                  <a:srgbClr val="000000"/>
                </a:solidFill>
                <a:ea typeface="宋体" pitchFamily="2" charset="-122"/>
              </a:rPr>
              <a:t> </a:t>
            </a:r>
            <a:r>
              <a:rPr lang="zh-CN" altLang="en-US" sz="1200" dirty="0">
                <a:solidFill>
                  <a:srgbClr val="000000"/>
                </a:solidFill>
                <a:ea typeface="宋体" pitchFamily="2" charset="-122"/>
              </a:rPr>
              <a:t>（渠道对象表没有记录或者渠道对象表有记录但状态为打开）</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zh-CN" altLang="en-US" sz="1200" dirty="0">
                <a:solidFill>
                  <a:srgbClr val="000000"/>
                </a:solidFill>
                <a:ea typeface="宋体" pitchFamily="2" charset="-122"/>
              </a:rPr>
              <a:t>（目标人群 </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为签约渠道店主才包含该条件 </a:t>
            </a:r>
            <a:r>
              <a:rPr lang="en-US" altLang="zh-CN" sz="1200" dirty="0">
                <a:solidFill>
                  <a:srgbClr val="000000"/>
                </a:solidFill>
                <a:ea typeface="宋体" pitchFamily="2" charset="-122"/>
              </a:rPr>
              <a:t>3</a:t>
            </a:r>
            <a:r>
              <a:rPr lang="zh-CN" altLang="en-US" sz="1200" dirty="0">
                <a:solidFill>
                  <a:srgbClr val="000000"/>
                </a:solidFill>
                <a:ea typeface="宋体" pitchFamily="2" charset="-122"/>
              </a:rPr>
              <a:t>为签约渠道及其员工 </a:t>
            </a:r>
            <a:r>
              <a:rPr lang="en-US" altLang="zh-CN" sz="1200" dirty="0">
                <a:solidFill>
                  <a:srgbClr val="000000"/>
                </a:solidFill>
                <a:ea typeface="宋体" pitchFamily="2" charset="-122"/>
              </a:rPr>
              <a:t>4</a:t>
            </a:r>
            <a:r>
              <a:rPr lang="zh-CN" altLang="en-US" sz="1200" dirty="0">
                <a:solidFill>
                  <a:srgbClr val="000000"/>
                </a:solidFill>
                <a:ea typeface="宋体" pitchFamily="2" charset="-122"/>
              </a:rPr>
              <a:t>为特定人员 </a:t>
            </a:r>
            <a:r>
              <a:rPr lang="en-US" altLang="zh-CN" sz="1200" dirty="0">
                <a:solidFill>
                  <a:srgbClr val="000000"/>
                </a:solidFill>
                <a:ea typeface="宋体" pitchFamily="2" charset="-122"/>
              </a:rPr>
              <a:t>5</a:t>
            </a:r>
            <a:r>
              <a:rPr lang="zh-CN" altLang="en-US" sz="1200" dirty="0">
                <a:solidFill>
                  <a:srgbClr val="000000"/>
                </a:solidFill>
                <a:ea typeface="宋体" pitchFamily="2" charset="-122"/>
              </a:rPr>
              <a:t>为特定群组）</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输出：标题</a:t>
            </a:r>
            <a:r>
              <a:rPr lang="en-US" altLang="zh-CN" sz="1200" dirty="0">
                <a:solidFill>
                  <a:srgbClr val="000000"/>
                </a:solidFill>
                <a:latin typeface="Verdana" pitchFamily="34" charset="0"/>
                <a:ea typeface="宋体" pitchFamily="2" charset="-122"/>
              </a:rPr>
              <a:t>(</a:t>
            </a:r>
            <a:r>
              <a:rPr lang="en-US" altLang="en-US" sz="1200" dirty="0" err="1">
                <a:solidFill>
                  <a:srgbClr val="000000"/>
                </a:solidFill>
              </a:rPr>
              <a:t>CH_PW_ADVINFO.title</a:t>
            </a:r>
            <a:r>
              <a:rPr lang="en-US" altLang="zh-CN" sz="1200" dirty="0">
                <a:solidFill>
                  <a:srgbClr val="000000"/>
                </a:solidFill>
                <a:latin typeface="Verdana" pitchFamily="34" charset="0"/>
                <a:ea typeface="宋体" pitchFamily="2" charset="-122"/>
              </a:rPr>
              <a:t>)</a:t>
            </a:r>
            <a:r>
              <a:rPr lang="zh-CN" altLang="en-US" sz="1200" dirty="0">
                <a:solidFill>
                  <a:srgbClr val="000000"/>
                </a:solidFill>
                <a:latin typeface="Verdana" pitchFamily="34" charset="0"/>
                <a:ea typeface="宋体" pitchFamily="2" charset="-122"/>
              </a:rPr>
              <a:t>、发布时间</a:t>
            </a:r>
            <a:r>
              <a:rPr lang="en-US" altLang="zh-CN" sz="1200" dirty="0">
                <a:solidFill>
                  <a:srgbClr val="000000"/>
                </a:solidFill>
                <a:ea typeface="宋体" pitchFamily="2" charset="-122"/>
              </a:rPr>
              <a:t>(</a:t>
            </a:r>
            <a:r>
              <a:rPr lang="en-US" altLang="en-US" sz="1200" dirty="0" err="1">
                <a:solidFill>
                  <a:srgbClr val="000000"/>
                </a:solidFill>
              </a:rPr>
              <a:t>CH_PW_</a:t>
            </a:r>
            <a:r>
              <a:rPr lang="en-US" altLang="zh-CN" sz="1200" dirty="0" err="1">
                <a:solidFill>
                  <a:srgbClr val="000000"/>
                </a:solidFill>
                <a:ea typeface="宋体" pitchFamily="2" charset="-122"/>
              </a:rPr>
              <a:t>ADVINFO</a:t>
            </a:r>
            <a:r>
              <a:rPr lang="en-US" altLang="en-US" sz="1200" dirty="0" err="1">
                <a:solidFill>
                  <a:srgbClr val="000000"/>
                </a:solidFill>
              </a:rPr>
              <a:t>.</a:t>
            </a:r>
            <a:r>
              <a:rPr lang="en-US" altLang="zh-CN" sz="1200" dirty="0" err="1">
                <a:solidFill>
                  <a:srgbClr val="000000"/>
                </a:solidFill>
                <a:ea typeface="宋体" pitchFamily="2" charset="-122"/>
              </a:rPr>
              <a:t>releasetime</a:t>
            </a:r>
            <a:r>
              <a:rPr lang="en-US" altLang="zh-CN" sz="1200" dirty="0">
                <a:solidFill>
                  <a:srgbClr val="000000"/>
                </a:solidFill>
                <a:ea typeface="宋体" pitchFamily="2" charset="-122"/>
              </a:rPr>
              <a:t>) </a:t>
            </a:r>
            <a:endParaRPr lang="zh-CN" altLang="en-US" sz="1200" dirty="0">
              <a:solidFill>
                <a:srgbClr val="000000"/>
              </a:solidFill>
              <a:latin typeface="Verdana" pitchFamily="34" charset="0"/>
              <a:ea typeface="宋体" pitchFamily="2" charset="-122"/>
            </a:endParaRPr>
          </a:p>
        </p:txBody>
      </p:sp>
      <p:pic>
        <p:nvPicPr>
          <p:cNvPr id="20485" name="Picture 2"/>
          <p:cNvPicPr>
            <a:picLocks noChangeAspect="1" noChangeArrowheads="1"/>
          </p:cNvPicPr>
          <p:nvPr/>
        </p:nvPicPr>
        <p:blipFill>
          <a:blip r:embed="rId2"/>
          <a:srcRect/>
          <a:stretch>
            <a:fillRect/>
          </a:stretch>
        </p:blipFill>
        <p:spPr bwMode="auto">
          <a:xfrm>
            <a:off x="990600" y="1371600"/>
            <a:ext cx="7239000" cy="344328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21507"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latin typeface="Verdana" pitchFamily="34" charset="0"/>
                <a:ea typeface="宋体" pitchFamily="2" charset="-122"/>
              </a:rPr>
              <a:t>在线问答</a:t>
            </a:r>
            <a:r>
              <a:rPr lang="en-US" altLang="zh-CN" sz="2400">
                <a:latin typeface="Verdana" pitchFamily="34" charset="0"/>
                <a:ea typeface="宋体" pitchFamily="2" charset="-122"/>
              </a:rPr>
              <a:t>-</a:t>
            </a:r>
            <a:r>
              <a:rPr lang="zh-CN" altLang="en-US" sz="2400">
                <a:latin typeface="Verdana" pitchFamily="34" charset="0"/>
                <a:ea typeface="宋体" pitchFamily="2" charset="-122"/>
              </a:rPr>
              <a:t>提问</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21508" name="矩形 5"/>
          <p:cNvSpPr>
            <a:spLocks noChangeArrowheads="1"/>
          </p:cNvSpPr>
          <p:nvPr/>
        </p:nvSpPr>
        <p:spPr bwMode="auto">
          <a:xfrm>
            <a:off x="838200" y="4953000"/>
            <a:ext cx="7162800" cy="1901825"/>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zh-CN" sz="1200" dirty="0">
                <a:solidFill>
                  <a:srgbClr val="000000"/>
                </a:solidFill>
                <a:ea typeface="宋体" pitchFamily="2" charset="-122"/>
              </a:rPr>
              <a:t>CH_PW_ADVINFO</a:t>
            </a:r>
            <a:r>
              <a:rPr lang="zh-CN" altLang="en-US" sz="1200" dirty="0">
                <a:solidFill>
                  <a:srgbClr val="000000"/>
                </a:solidFill>
                <a:ea typeface="宋体" pitchFamily="2" charset="-122"/>
              </a:rPr>
              <a:t>。</a:t>
            </a: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用户输入：</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zh-CN" sz="1200" dirty="0">
                <a:solidFill>
                  <a:srgbClr val="000000"/>
                </a:solidFill>
                <a:ea typeface="宋体" pitchFamily="2" charset="-122"/>
              </a:rPr>
              <a:t>title</a:t>
            </a:r>
            <a:r>
              <a:rPr lang="zh-CN" altLang="en-US" sz="1200" dirty="0">
                <a:solidFill>
                  <a:srgbClr val="000000"/>
                </a:solidFill>
                <a:ea typeface="宋体" pitchFamily="2" charset="-122"/>
              </a:rPr>
              <a:t>（标题）,</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a:solidFill>
                  <a:srgbClr val="000000"/>
                </a:solidFill>
                <a:ea typeface="宋体" pitchFamily="2" charset="-122"/>
              </a:rPr>
              <a:t>content</a:t>
            </a:r>
            <a:r>
              <a:rPr lang="zh-CN" altLang="en-US" sz="1200" dirty="0">
                <a:solidFill>
                  <a:srgbClr val="000000"/>
                </a:solidFill>
                <a:ea typeface="宋体" pitchFamily="2" charset="-122"/>
              </a:rPr>
              <a:t>（内容）</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默认输入；</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a:solidFill>
                  <a:srgbClr val="000000"/>
                </a:solidFill>
                <a:ea typeface="宋体" pitchFamily="2" charset="-122"/>
              </a:rPr>
              <a:t>Type=2</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2</a:t>
            </a:r>
            <a:r>
              <a:rPr lang="zh-CN" altLang="en-US" sz="1200" dirty="0">
                <a:solidFill>
                  <a:srgbClr val="000000"/>
                </a:solidFill>
                <a:ea typeface="宋体" pitchFamily="2" charset="-122"/>
              </a:rPr>
              <a:t>为在线问答）</a:t>
            </a:r>
            <a:r>
              <a:rPr lang="zh-CN" altLang="en-US" sz="1200" dirty="0">
                <a:ea typeface="宋体" pitchFamily="2" charset="-122"/>
              </a:rPr>
              <a:t> </a:t>
            </a:r>
            <a:r>
              <a:rPr lang="en-US" altLang="zh-CN" sz="1200" dirty="0">
                <a:solidFill>
                  <a:srgbClr val="000000"/>
                </a:solidFill>
                <a:ea typeface="宋体" pitchFamily="2" charset="-122"/>
              </a:rPr>
              <a:t>CH_PW_ADVINFO.</a:t>
            </a:r>
            <a:r>
              <a:rPr lang="en-US" altLang="en-US" sz="1200" dirty="0">
                <a:solidFill>
                  <a:srgbClr val="000000"/>
                </a:solidFill>
              </a:rPr>
              <a:t> </a:t>
            </a:r>
            <a:r>
              <a:rPr lang="en-US" altLang="zh-CN" sz="1200" dirty="0" err="1">
                <a:ea typeface="宋体" pitchFamily="2" charset="-122"/>
              </a:rPr>
              <a:t>Ndapproval</a:t>
            </a:r>
            <a:r>
              <a:rPr lang="en-US" altLang="zh-CN" sz="1200" dirty="0">
                <a:ea typeface="宋体" pitchFamily="2" charset="-122"/>
              </a:rPr>
              <a:t>=1</a:t>
            </a:r>
            <a:r>
              <a:rPr lang="zh-CN" altLang="en-US" sz="1200" dirty="0">
                <a:ea typeface="宋体" pitchFamily="2" charset="-122"/>
              </a:rPr>
              <a:t>（是否需要审批</a:t>
            </a:r>
            <a:r>
              <a:rPr lang="en-US" altLang="zh-CN" sz="1200" dirty="0">
                <a:ea typeface="宋体" pitchFamily="2" charset="-122"/>
              </a:rPr>
              <a:t>1</a:t>
            </a:r>
            <a:r>
              <a:rPr lang="zh-CN" altLang="en-US" sz="1200" dirty="0">
                <a:ea typeface="宋体" pitchFamily="2" charset="-122"/>
              </a:rPr>
              <a:t>为是）</a:t>
            </a:r>
            <a:r>
              <a:rPr lang="en-US" altLang="zh-CN" sz="1200" dirty="0">
                <a:ea typeface="宋体" pitchFamily="2" charset="-122"/>
              </a:rPr>
              <a:t>,</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zh-CN" sz="1200" dirty="0" err="1">
                <a:solidFill>
                  <a:srgbClr val="000000"/>
                </a:solidFill>
                <a:ea typeface="宋体" pitchFamily="2" charset="-122"/>
              </a:rPr>
              <a:t>desttype</a:t>
            </a:r>
            <a:r>
              <a:rPr lang="en-US" altLang="zh-CN" sz="1200" dirty="0">
                <a:solidFill>
                  <a:srgbClr val="000000"/>
                </a:solidFill>
                <a:ea typeface="宋体" pitchFamily="2" charset="-122"/>
              </a:rPr>
              <a:t> =6</a:t>
            </a:r>
            <a:r>
              <a:rPr lang="zh-CN" altLang="en-US" sz="1200" dirty="0">
                <a:solidFill>
                  <a:srgbClr val="000000"/>
                </a:solidFill>
                <a:ea typeface="宋体" pitchFamily="2" charset="-122"/>
              </a:rPr>
              <a:t>（类型</a:t>
            </a:r>
            <a:r>
              <a:rPr lang="en-US" altLang="zh-CN" sz="1200" dirty="0">
                <a:solidFill>
                  <a:srgbClr val="000000"/>
                </a:solidFill>
                <a:ea typeface="宋体" pitchFamily="2" charset="-122"/>
              </a:rPr>
              <a:t>6</a:t>
            </a:r>
            <a:r>
              <a:rPr lang="zh-CN" altLang="en-US" sz="1200" dirty="0">
                <a:solidFill>
                  <a:srgbClr val="000000"/>
                </a:solidFill>
                <a:ea typeface="宋体" pitchFamily="2" charset="-122"/>
              </a:rPr>
              <a:t>为渠道经理）</a:t>
            </a:r>
            <a:r>
              <a:rPr lang="zh-CN" altLang="en-US" sz="1200" dirty="0">
                <a:ea typeface="宋体" pitchFamily="2" charset="-122"/>
              </a:rPr>
              <a:t> </a:t>
            </a:r>
            <a:r>
              <a:rPr lang="en-US" altLang="zh-CN" sz="1200" dirty="0">
                <a:ea typeface="宋体" pitchFamily="2" charset="-122"/>
              </a:rPr>
              <a:t>,</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en-US" sz="1200" dirty="0" err="1">
                <a:solidFill>
                  <a:srgbClr val="000000"/>
                </a:solidFill>
              </a:rPr>
              <a:t>Releasetime</a:t>
            </a:r>
            <a:r>
              <a:rPr lang="zh-CN" altLang="en-US" sz="1200" dirty="0">
                <a:solidFill>
                  <a:srgbClr val="000000"/>
                </a:solidFill>
                <a:ea typeface="宋体" pitchFamily="2" charset="-122"/>
              </a:rPr>
              <a:t>（发布时间为当前时间）</a:t>
            </a:r>
            <a:r>
              <a:rPr lang="en-US" altLang="zh-CN" sz="1200" dirty="0">
                <a:solidFill>
                  <a:srgbClr val="000000"/>
                </a:solidFill>
                <a:ea typeface="宋体" pitchFamily="2" charset="-122"/>
              </a:rPr>
              <a:t>, CH_PW_ADVINFO.</a:t>
            </a:r>
            <a:r>
              <a:rPr lang="en-US" altLang="en-US" sz="1200" dirty="0">
                <a:solidFill>
                  <a:srgbClr val="000000"/>
                </a:solidFill>
              </a:rPr>
              <a:t> </a:t>
            </a:r>
            <a:r>
              <a:rPr lang="en-US" altLang="en-US" sz="1200" dirty="0" err="1">
                <a:solidFill>
                  <a:srgbClr val="000000"/>
                </a:solidFill>
              </a:rPr>
              <a:t>endtime</a:t>
            </a:r>
            <a:r>
              <a:rPr lang="zh-CN" altLang="en-US" sz="1200" dirty="0">
                <a:solidFill>
                  <a:srgbClr val="000000"/>
                </a:solidFill>
                <a:ea typeface="宋体" pitchFamily="2" charset="-122"/>
              </a:rPr>
              <a:t>（结束时间为当前时间</a:t>
            </a:r>
            <a:r>
              <a:rPr lang="en-US" altLang="zh-CN" sz="1200" dirty="0">
                <a:solidFill>
                  <a:srgbClr val="000000"/>
                </a:solidFill>
                <a:ea typeface="宋体" pitchFamily="2" charset="-122"/>
              </a:rPr>
              <a:t>+1</a:t>
            </a:r>
            <a:r>
              <a:rPr lang="zh-CN" altLang="en-US" sz="1200" dirty="0">
                <a:solidFill>
                  <a:srgbClr val="000000"/>
                </a:solidFill>
                <a:ea typeface="宋体" pitchFamily="2" charset="-122"/>
              </a:rPr>
              <a:t>个月）</a:t>
            </a:r>
            <a:r>
              <a:rPr lang="en-US" altLang="zh-CN" sz="1200" dirty="0">
                <a:solidFill>
                  <a:srgbClr val="000000"/>
                </a:solidFill>
                <a:ea typeface="宋体" pitchFamily="2" charset="-122"/>
              </a:rPr>
              <a:t>, </a:t>
            </a:r>
            <a:r>
              <a:rPr lang="en-US" altLang="zh-CN" sz="1200" dirty="0" err="1">
                <a:solidFill>
                  <a:srgbClr val="000000"/>
                </a:solidFill>
                <a:ea typeface="宋体" pitchFamily="2" charset="-122"/>
              </a:rPr>
              <a:t>CH_PW_ADVINFO.oprcode</a:t>
            </a:r>
            <a:r>
              <a:rPr lang="zh-CN" altLang="en-US" sz="1200" dirty="0">
                <a:solidFill>
                  <a:srgbClr val="000000"/>
                </a:solidFill>
                <a:ea typeface="宋体" pitchFamily="2" charset="-122"/>
              </a:rPr>
              <a:t>（工号为当前工号）</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a:t>
            </a:r>
            <a:r>
              <a:rPr lang="en-US" altLang="zh-CN" sz="1200" dirty="0">
                <a:solidFill>
                  <a:srgbClr val="000000"/>
                </a:solidFill>
                <a:ea typeface="宋体" pitchFamily="2" charset="-122"/>
              </a:rPr>
              <a:t> </a:t>
            </a:r>
            <a:r>
              <a:rPr lang="en-US" altLang="zh-CN" sz="1200" dirty="0" err="1">
                <a:solidFill>
                  <a:srgbClr val="000000"/>
                </a:solidFill>
                <a:ea typeface="宋体" pitchFamily="2" charset="-122"/>
              </a:rPr>
              <a:t>CH_PW_ADVINFO.title</a:t>
            </a:r>
            <a:r>
              <a:rPr lang="zh-CN" altLang="en-US" sz="1200" dirty="0">
                <a:solidFill>
                  <a:srgbClr val="000000"/>
                </a:solidFill>
                <a:ea typeface="宋体" pitchFamily="2" charset="-122"/>
              </a:rPr>
              <a:t>（标题）</a:t>
            </a:r>
            <a:r>
              <a:rPr lang="en-US" altLang="zh-CN" sz="1200" dirty="0">
                <a:solidFill>
                  <a:srgbClr val="000000"/>
                </a:solidFill>
                <a:ea typeface="宋体" pitchFamily="2" charset="-122"/>
              </a:rPr>
              <a:t>, </a:t>
            </a:r>
            <a:r>
              <a:rPr lang="en-US" altLang="zh-CN" sz="1200" dirty="0" err="1">
                <a:solidFill>
                  <a:srgbClr val="000000"/>
                </a:solidFill>
                <a:ea typeface="宋体" pitchFamily="2" charset="-122"/>
              </a:rPr>
              <a:t>CH_PW_ADVINFO.releasetime</a:t>
            </a:r>
            <a:r>
              <a:rPr lang="zh-CN" altLang="en-US" sz="1200" dirty="0">
                <a:solidFill>
                  <a:srgbClr val="000000"/>
                </a:solidFill>
                <a:ea typeface="宋体" pitchFamily="2" charset="-122"/>
              </a:rPr>
              <a:t>（发布时间）</a:t>
            </a:r>
            <a:r>
              <a:rPr lang="en-US" altLang="zh-CN" sz="1200" dirty="0">
                <a:solidFill>
                  <a:srgbClr val="000000"/>
                </a:solidFill>
                <a:ea typeface="宋体" pitchFamily="2" charset="-122"/>
              </a:rPr>
              <a:t>, </a:t>
            </a:r>
            <a:r>
              <a:rPr lang="en-US" altLang="zh-CN" sz="1200" dirty="0" err="1">
                <a:solidFill>
                  <a:srgbClr val="000000"/>
                </a:solidFill>
                <a:ea typeface="宋体" pitchFamily="2" charset="-122"/>
              </a:rPr>
              <a:t>CH_PW_ADVINFO.content</a:t>
            </a:r>
            <a:r>
              <a:rPr lang="zh-CN" altLang="en-US" sz="1200" dirty="0">
                <a:solidFill>
                  <a:srgbClr val="000000"/>
                </a:solidFill>
                <a:ea typeface="宋体" pitchFamily="2" charset="-122"/>
              </a:rPr>
              <a:t>（内容描述）</a:t>
            </a:r>
            <a:r>
              <a:rPr lang="en-US" altLang="zh-CN" sz="1200" dirty="0">
                <a:solidFill>
                  <a:srgbClr val="000000"/>
                </a:solidFill>
                <a:ea typeface="宋体" pitchFamily="2" charset="-122"/>
              </a:rPr>
              <a:t>,</a:t>
            </a:r>
            <a:r>
              <a:rPr lang="en-US" altLang="zh-CN" sz="1200" dirty="0" err="1">
                <a:solidFill>
                  <a:srgbClr val="000000"/>
                </a:solidFill>
                <a:ea typeface="宋体" pitchFamily="2" charset="-122"/>
              </a:rPr>
              <a:t>CH_PW_ADVINFO.state</a:t>
            </a:r>
            <a:r>
              <a:rPr lang="zh-CN" altLang="en-US" sz="1200" dirty="0">
                <a:solidFill>
                  <a:srgbClr val="000000"/>
                </a:solidFill>
                <a:ea typeface="宋体" pitchFamily="2" charset="-122"/>
              </a:rPr>
              <a:t>（提问状态）</a:t>
            </a:r>
            <a:endParaRPr lang="zh-CN" altLang="en-US" sz="1200" dirty="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endParaRPr lang="zh-CN" altLang="en-US" sz="1200" dirty="0">
              <a:solidFill>
                <a:srgbClr val="000000"/>
              </a:solidFill>
              <a:latin typeface="Verdana" pitchFamily="34" charset="0"/>
              <a:ea typeface="宋体" pitchFamily="2" charset="-122"/>
            </a:endParaRPr>
          </a:p>
        </p:txBody>
      </p:sp>
      <p:pic>
        <p:nvPicPr>
          <p:cNvPr id="21509" name="Picture 2"/>
          <p:cNvPicPr>
            <a:picLocks noChangeAspect="1" noChangeArrowheads="1"/>
          </p:cNvPicPr>
          <p:nvPr/>
        </p:nvPicPr>
        <p:blipFill>
          <a:blip r:embed="rId2"/>
          <a:srcRect/>
          <a:stretch>
            <a:fillRect/>
          </a:stretch>
        </p:blipFill>
        <p:spPr bwMode="auto">
          <a:xfrm>
            <a:off x="914400" y="1371600"/>
            <a:ext cx="7194550" cy="3200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ea typeface="宋体" pitchFamily="2" charset="-122"/>
              </a:rPr>
              <a:t>《</a:t>
            </a:r>
            <a:r>
              <a:rPr lang="zh-CN" altLang="en-US" smtClean="0">
                <a:ea typeface="宋体" pitchFamily="2" charset="-122"/>
              </a:rPr>
              <a:t>沟通平台</a:t>
            </a:r>
            <a:r>
              <a:rPr lang="en-US" altLang="zh-CN" smtClean="0">
                <a:ea typeface="宋体" pitchFamily="2" charset="-122"/>
              </a:rPr>
              <a:t>》</a:t>
            </a:r>
            <a:r>
              <a:rPr lang="zh-CN" altLang="en-US" smtClean="0">
                <a:ea typeface="宋体" pitchFamily="2" charset="-122"/>
              </a:rPr>
              <a:t>业务说明</a:t>
            </a:r>
          </a:p>
        </p:txBody>
      </p:sp>
      <p:sp>
        <p:nvSpPr>
          <p:cNvPr id="22531"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a:latin typeface="Verdana" pitchFamily="34" charset="0"/>
                <a:ea typeface="宋体" pitchFamily="2" charset="-122"/>
              </a:rPr>
              <a:t>《</a:t>
            </a:r>
            <a:r>
              <a:rPr lang="zh-CN" altLang="en-US" sz="2400">
                <a:latin typeface="Verdana" pitchFamily="34" charset="0"/>
                <a:ea typeface="宋体" pitchFamily="2" charset="-122"/>
              </a:rPr>
              <a:t>在线问答</a:t>
            </a:r>
            <a:r>
              <a:rPr lang="en-US" altLang="zh-CN" sz="2400">
                <a:latin typeface="Verdana" pitchFamily="34" charset="0"/>
                <a:ea typeface="宋体" pitchFamily="2" charset="-122"/>
              </a:rPr>
              <a:t>-</a:t>
            </a:r>
            <a:r>
              <a:rPr lang="zh-CN" altLang="en-US" sz="2400">
                <a:latin typeface="Verdana" pitchFamily="34" charset="0"/>
                <a:ea typeface="宋体" pitchFamily="2" charset="-122"/>
              </a:rPr>
              <a:t>我的提问</a:t>
            </a:r>
            <a:r>
              <a:rPr lang="en-US" altLang="zh-CN" sz="2400">
                <a:latin typeface="Verdana" pitchFamily="34" charset="0"/>
                <a:ea typeface="宋体" pitchFamily="2" charset="-122"/>
              </a:rPr>
              <a:t>》</a:t>
            </a:r>
            <a:r>
              <a:rPr lang="zh-CN" altLang="en-US" sz="2400">
                <a:ea typeface="宋体" pitchFamily="2" charset="-122"/>
              </a:rPr>
              <a:t>业务</a:t>
            </a:r>
            <a:endParaRPr lang="zh-CN" altLang="en-US" sz="2400">
              <a:latin typeface="Verdana" pitchFamily="34" charset="0"/>
              <a:ea typeface="宋体" pitchFamily="2" charset="-122"/>
            </a:endParaRPr>
          </a:p>
        </p:txBody>
      </p:sp>
      <p:sp>
        <p:nvSpPr>
          <p:cNvPr id="22532" name="矩形 5"/>
          <p:cNvSpPr>
            <a:spLocks noChangeArrowheads="1"/>
          </p:cNvSpPr>
          <p:nvPr/>
        </p:nvSpPr>
        <p:spPr bwMode="auto">
          <a:xfrm>
            <a:off x="838200" y="4953000"/>
            <a:ext cx="7162800" cy="1717675"/>
          </a:xfrm>
          <a:prstGeom prst="rect">
            <a:avLst/>
          </a:prstGeom>
          <a:noFill/>
          <a:ln w="9525">
            <a:noFill/>
            <a:miter lim="800000"/>
            <a:headEnd/>
            <a:tailEnd/>
          </a:ln>
        </p:spPr>
        <p:txBody>
          <a:bodyPr>
            <a:spAutoFit/>
          </a:bodyPr>
          <a:lstStyle/>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涉及库表：</a:t>
            </a:r>
            <a:r>
              <a:rPr lang="en-US" altLang="zh-CN" sz="1200">
                <a:solidFill>
                  <a:srgbClr val="000000"/>
                </a:solidFill>
                <a:ea typeface="宋体" pitchFamily="2" charset="-122"/>
              </a:rPr>
              <a:t>CH_PW_ADVINFO . CH_PW_RCVOBJ , CH_PW_ADVGROUPOBJ</a:t>
            </a:r>
            <a:endParaRPr lang="zh-CN" altLang="en-US"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输入条件：</a:t>
            </a:r>
            <a:r>
              <a:rPr lang="en-US" altLang="zh-CN" sz="1200">
                <a:solidFill>
                  <a:srgbClr val="000000"/>
                </a:solidFill>
                <a:ea typeface="宋体" pitchFamily="2" charset="-122"/>
              </a:rPr>
              <a:t>CH_PW_ADVINFO.</a:t>
            </a:r>
            <a:r>
              <a:rPr lang="en-US" altLang="en-US" sz="1200">
                <a:solidFill>
                  <a:srgbClr val="000000"/>
                </a:solidFill>
              </a:rPr>
              <a:t> </a:t>
            </a:r>
            <a:r>
              <a:rPr lang="en-US" altLang="zh-CN" sz="1200">
                <a:solidFill>
                  <a:srgbClr val="000000"/>
                </a:solidFill>
                <a:ea typeface="宋体" pitchFamily="2" charset="-122"/>
              </a:rPr>
              <a:t>releasetime</a:t>
            </a:r>
            <a:r>
              <a:rPr lang="zh-CN" altLang="en-US" sz="1200">
                <a:solidFill>
                  <a:srgbClr val="000000"/>
                </a:solidFill>
                <a:ea typeface="宋体" pitchFamily="2" charset="-122"/>
              </a:rPr>
              <a:t>（发布时间）</a:t>
            </a:r>
            <a:r>
              <a:rPr lang="en-US" altLang="zh-CN" sz="1200">
                <a:solidFill>
                  <a:srgbClr val="000000"/>
                </a:solidFill>
                <a:ea typeface="宋体" pitchFamily="2" charset="-122"/>
              </a:rPr>
              <a:t>, CH_PW_ADVINFO.</a:t>
            </a:r>
            <a:r>
              <a:rPr lang="en-US" altLang="en-US" sz="1200">
                <a:solidFill>
                  <a:srgbClr val="000000"/>
                </a:solidFill>
              </a:rPr>
              <a:t> </a:t>
            </a:r>
            <a:r>
              <a:rPr lang="en-US" altLang="zh-CN" sz="1200">
                <a:solidFill>
                  <a:srgbClr val="000000"/>
                </a:solidFill>
                <a:ea typeface="宋体" pitchFamily="2" charset="-122"/>
              </a:rPr>
              <a:t>title</a:t>
            </a:r>
            <a:r>
              <a:rPr lang="zh-CN" altLang="en-US" sz="1200">
                <a:solidFill>
                  <a:srgbClr val="000000"/>
                </a:solidFill>
                <a:ea typeface="宋体" pitchFamily="2" charset="-122"/>
              </a:rPr>
              <a:t>（标题）</a:t>
            </a:r>
            <a:r>
              <a:rPr lang="en-US" altLang="zh-CN" sz="1200">
                <a:solidFill>
                  <a:srgbClr val="000000"/>
                </a:solidFill>
                <a:ea typeface="宋体" pitchFamily="2" charset="-122"/>
              </a:rPr>
              <a:t>, CH_PW_ADVINFO.</a:t>
            </a:r>
            <a:r>
              <a:rPr lang="en-US" altLang="en-US" sz="1200">
                <a:solidFill>
                  <a:srgbClr val="000000"/>
                </a:solidFill>
              </a:rPr>
              <a:t> </a:t>
            </a:r>
            <a:r>
              <a:rPr lang="en-US" altLang="zh-CN" sz="1200">
                <a:solidFill>
                  <a:srgbClr val="000000"/>
                </a:solidFill>
                <a:ea typeface="宋体" pitchFamily="2" charset="-122"/>
              </a:rPr>
              <a:t>state</a:t>
            </a:r>
            <a:r>
              <a:rPr lang="zh-CN" altLang="en-US" sz="1200">
                <a:solidFill>
                  <a:srgbClr val="000000"/>
                </a:solidFill>
                <a:ea typeface="宋体" pitchFamily="2" charset="-122"/>
              </a:rPr>
              <a:t>（状态）</a:t>
            </a:r>
            <a:r>
              <a:rPr lang="en-US" altLang="zh-CN" sz="1200">
                <a:solidFill>
                  <a:srgbClr val="000000"/>
                </a:solidFill>
                <a:ea typeface="宋体" pitchFamily="2" charset="-122"/>
              </a:rPr>
              <a:t> </a:t>
            </a:r>
          </a:p>
          <a:p>
            <a:pPr marL="342900" indent="-342900" algn="l" eaLnBrk="0" hangingPunct="0">
              <a:spcBef>
                <a:spcPct val="20000"/>
              </a:spcBef>
              <a:buClr>
                <a:schemeClr val="hlink"/>
              </a:buClr>
              <a:buFont typeface="Wingdings" pitchFamily="2" charset="2"/>
              <a:buChar char="v"/>
            </a:pPr>
            <a:r>
              <a:rPr lang="zh-CN" altLang="en-US" sz="1200">
                <a:solidFill>
                  <a:srgbClr val="000000"/>
                </a:solidFill>
                <a:ea typeface="宋体" pitchFamily="2" charset="-122"/>
              </a:rPr>
              <a:t>静态条件：</a:t>
            </a:r>
            <a:r>
              <a:rPr lang="en-US" altLang="zh-CN" sz="1200">
                <a:solidFill>
                  <a:srgbClr val="000000"/>
                </a:solidFill>
                <a:ea typeface="宋体" pitchFamily="2" charset="-122"/>
              </a:rPr>
              <a:t>CH_PW_ADVINFO.</a:t>
            </a:r>
            <a:r>
              <a:rPr lang="en-US" altLang="en-US" sz="1200">
                <a:solidFill>
                  <a:srgbClr val="000000"/>
                </a:solidFill>
              </a:rPr>
              <a:t> </a:t>
            </a:r>
            <a:r>
              <a:rPr lang="en-US" altLang="zh-CN" sz="1200">
                <a:solidFill>
                  <a:srgbClr val="000000"/>
                </a:solidFill>
                <a:ea typeface="宋体" pitchFamily="2" charset="-122"/>
              </a:rPr>
              <a:t>Oprcode</a:t>
            </a:r>
            <a:r>
              <a:rPr lang="zh-CN" altLang="en-US" sz="1200">
                <a:solidFill>
                  <a:srgbClr val="000000"/>
                </a:solidFill>
                <a:ea typeface="宋体" pitchFamily="2" charset="-122"/>
              </a:rPr>
              <a:t>（工号为当前工号）</a:t>
            </a:r>
            <a:r>
              <a:rPr lang="en-US" altLang="zh-CN" sz="1200">
                <a:solidFill>
                  <a:srgbClr val="000000"/>
                </a:solidFill>
                <a:ea typeface="宋体" pitchFamily="2" charset="-122"/>
              </a:rPr>
              <a:t>, CH_PW_ADVINFO.</a:t>
            </a:r>
            <a:r>
              <a:rPr lang="en-US" altLang="en-US" sz="1200">
                <a:solidFill>
                  <a:srgbClr val="000000"/>
                </a:solidFill>
              </a:rPr>
              <a:t> </a:t>
            </a:r>
            <a:r>
              <a:rPr lang="en-US" altLang="zh-CN" sz="1200">
                <a:solidFill>
                  <a:srgbClr val="000000"/>
                </a:solidFill>
                <a:ea typeface="宋体" pitchFamily="2" charset="-122"/>
              </a:rPr>
              <a:t>Type=2</a:t>
            </a:r>
            <a:r>
              <a:rPr lang="zh-CN" altLang="en-US" sz="1200">
                <a:solidFill>
                  <a:srgbClr val="000000"/>
                </a:solidFill>
                <a:ea typeface="宋体" pitchFamily="2" charset="-122"/>
              </a:rPr>
              <a:t>（类型</a:t>
            </a:r>
            <a:r>
              <a:rPr lang="en-US" altLang="zh-CN" sz="1200">
                <a:solidFill>
                  <a:srgbClr val="000000"/>
                </a:solidFill>
                <a:ea typeface="宋体" pitchFamily="2" charset="-122"/>
              </a:rPr>
              <a:t>2</a:t>
            </a:r>
            <a:r>
              <a:rPr lang="zh-CN" altLang="en-US" sz="1200">
                <a:solidFill>
                  <a:srgbClr val="000000"/>
                </a:solidFill>
                <a:ea typeface="宋体" pitchFamily="2" charset="-122"/>
              </a:rPr>
              <a:t>为在线问答）</a:t>
            </a:r>
            <a:endParaRPr lang="en-US" altLang="zh-CN" sz="120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a:solidFill>
                  <a:srgbClr val="000000"/>
                </a:solidFill>
                <a:latin typeface="Verdana" pitchFamily="34" charset="0"/>
                <a:ea typeface="宋体" pitchFamily="2" charset="-122"/>
              </a:rPr>
              <a:t>输出：</a:t>
            </a:r>
            <a:r>
              <a:rPr lang="en-US" altLang="zh-CN" sz="1200">
                <a:solidFill>
                  <a:srgbClr val="000000"/>
                </a:solidFill>
                <a:ea typeface="宋体" pitchFamily="2" charset="-122"/>
              </a:rPr>
              <a:t> CH_PW_ADVINFO.title</a:t>
            </a:r>
            <a:r>
              <a:rPr lang="zh-CN" altLang="en-US" sz="1200">
                <a:solidFill>
                  <a:srgbClr val="000000"/>
                </a:solidFill>
                <a:ea typeface="宋体" pitchFamily="2" charset="-122"/>
              </a:rPr>
              <a:t>（标题）</a:t>
            </a:r>
            <a:r>
              <a:rPr lang="en-US" altLang="zh-CN" sz="1200">
                <a:solidFill>
                  <a:srgbClr val="000000"/>
                </a:solidFill>
                <a:ea typeface="宋体" pitchFamily="2" charset="-122"/>
              </a:rPr>
              <a:t>, CH_PW_ADVINFO.releasetime</a:t>
            </a:r>
            <a:r>
              <a:rPr lang="zh-CN" altLang="en-US" sz="1200">
                <a:solidFill>
                  <a:srgbClr val="000000"/>
                </a:solidFill>
                <a:ea typeface="宋体" pitchFamily="2" charset="-122"/>
              </a:rPr>
              <a:t>（发布时间）</a:t>
            </a:r>
            <a:r>
              <a:rPr lang="en-US" altLang="zh-CN" sz="1200">
                <a:solidFill>
                  <a:srgbClr val="000000"/>
                </a:solidFill>
                <a:ea typeface="宋体" pitchFamily="2" charset="-122"/>
              </a:rPr>
              <a:t>, CH_PW_ADVINFO.content</a:t>
            </a:r>
            <a:r>
              <a:rPr lang="zh-CN" altLang="en-US" sz="1200">
                <a:solidFill>
                  <a:srgbClr val="000000"/>
                </a:solidFill>
                <a:ea typeface="宋体" pitchFamily="2" charset="-122"/>
              </a:rPr>
              <a:t>（内容描述）</a:t>
            </a:r>
            <a:r>
              <a:rPr lang="en-US" altLang="zh-CN" sz="1200">
                <a:solidFill>
                  <a:srgbClr val="000000"/>
                </a:solidFill>
                <a:ea typeface="宋体" pitchFamily="2" charset="-122"/>
              </a:rPr>
              <a:t>,CH_PW_ADVINFO.state</a:t>
            </a:r>
            <a:r>
              <a:rPr lang="zh-CN" altLang="en-US" sz="1200">
                <a:solidFill>
                  <a:srgbClr val="000000"/>
                </a:solidFill>
                <a:ea typeface="宋体" pitchFamily="2" charset="-122"/>
              </a:rPr>
              <a:t>（提问状态）</a:t>
            </a:r>
            <a:endParaRPr lang="zh-CN" altLang="en-US" sz="120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endParaRPr lang="zh-CN" altLang="en-US" sz="1200">
              <a:solidFill>
                <a:srgbClr val="000000"/>
              </a:solidFill>
              <a:latin typeface="Verdana" pitchFamily="34" charset="0"/>
              <a:ea typeface="宋体" pitchFamily="2" charset="-122"/>
            </a:endParaRPr>
          </a:p>
        </p:txBody>
      </p:sp>
      <p:pic>
        <p:nvPicPr>
          <p:cNvPr id="22533" name="Picture 2"/>
          <p:cNvPicPr>
            <a:picLocks noChangeAspect="1" noChangeArrowheads="1"/>
          </p:cNvPicPr>
          <p:nvPr/>
        </p:nvPicPr>
        <p:blipFill>
          <a:blip r:embed="rId2"/>
          <a:srcRect/>
          <a:stretch>
            <a:fillRect/>
          </a:stretch>
        </p:blipFill>
        <p:spPr bwMode="auto">
          <a:xfrm>
            <a:off x="1143000" y="1295400"/>
            <a:ext cx="5943600" cy="364331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38100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信息查询</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zh-CN" altLang="en-US" sz="2600" dirty="0" smtClean="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solidFill>
                  <a:srgbClr val="F0F5E7"/>
                </a:solidFill>
                <a:latin typeface="Futura Bk" pitchFamily="34" charset="0"/>
                <a:ea typeface="宋体" pitchFamily="2" charset="-122"/>
              </a:rPr>
              <a:t>《</a:t>
            </a:r>
            <a:r>
              <a:rPr lang="zh-CN" altLang="en-US" sz="2600" dirty="0">
                <a:solidFill>
                  <a:srgbClr val="F0F5E7"/>
                </a:solidFill>
                <a:latin typeface="Futura Bk" pitchFamily="34" charset="0"/>
                <a:ea typeface="宋体" pitchFamily="2" charset="-122"/>
              </a:rPr>
              <a:t>我的酬金</a:t>
            </a:r>
            <a:r>
              <a:rPr lang="en-US" altLang="zh-CN" sz="2600" dirty="0">
                <a:solidFill>
                  <a:srgbClr val="F0F5E7"/>
                </a:solidFill>
                <a:latin typeface="Futura Bk" pitchFamily="34" charset="0"/>
                <a:ea typeface="宋体" pitchFamily="2" charset="-122"/>
              </a:rPr>
              <a:t>》</a:t>
            </a:r>
            <a:r>
              <a:rPr lang="zh-CN" altLang="en-US" sz="2600" dirty="0">
                <a:solidFill>
                  <a:srgbClr val="F0F5E7"/>
                </a:solidFill>
                <a:latin typeface="Futura Bk" pitchFamily="34" charset="0"/>
                <a:ea typeface="宋体" pitchFamily="2" charset="-122"/>
              </a:rPr>
              <a:t>业务</a:t>
            </a:r>
            <a:r>
              <a:rPr lang="zh-CN" altLang="en-US" sz="2600" dirty="0" smtClean="0">
                <a:solidFill>
                  <a:srgbClr val="F0F5E7"/>
                </a:solidFill>
                <a:latin typeface="Futura Bk" pitchFamily="34" charset="0"/>
                <a:ea typeface="宋体" pitchFamily="2" charset="-122"/>
              </a:rPr>
              <a:t>说明</a:t>
            </a:r>
            <a:endParaRPr lang="en-US" altLang="zh-CN" sz="2600" dirty="0" smtClean="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3315" name="内容占位符 9"/>
          <p:cNvSpPr>
            <a:spLocks noGrp="1"/>
          </p:cNvSpPr>
          <p:nvPr>
            <p:ph idx="1"/>
          </p:nvPr>
        </p:nvSpPr>
        <p:spPr>
          <a:xfrm>
            <a:off x="457200" y="1447800"/>
            <a:ext cx="8229600" cy="4876800"/>
          </a:xfrm>
        </p:spPr>
        <p:txBody>
          <a:bodyPr/>
          <a:lstStyle/>
          <a:p>
            <a:r>
              <a:rPr lang="en-US" altLang="zh-CN" sz="1800" dirty="0" smtClean="0">
                <a:ea typeface="宋体" pitchFamily="2" charset="-122"/>
              </a:rPr>
              <a:t>《</a:t>
            </a:r>
            <a:r>
              <a:rPr lang="zh-CN" altLang="en-US" sz="1800" dirty="0" smtClean="0">
                <a:ea typeface="宋体" pitchFamily="2" charset="-122"/>
              </a:rPr>
              <a:t>我的酬金</a:t>
            </a:r>
            <a:r>
              <a:rPr lang="en-US" altLang="zh-CN" sz="1800" dirty="0" smtClean="0">
                <a:ea typeface="宋体" pitchFamily="2" charset="-122"/>
              </a:rPr>
              <a:t>》</a:t>
            </a:r>
            <a:r>
              <a:rPr lang="zh-CN" altLang="en-US" sz="1800" dirty="0" smtClean="0">
                <a:ea typeface="宋体" pitchFamily="2" charset="-122"/>
              </a:rPr>
              <a:t>包括</a:t>
            </a:r>
            <a:r>
              <a:rPr lang="en-US" altLang="zh-CN" sz="1800" dirty="0" smtClean="0">
                <a:ea typeface="宋体" pitchFamily="2" charset="-122"/>
              </a:rPr>
              <a:t>《</a:t>
            </a:r>
            <a:r>
              <a:rPr lang="zh-CN" altLang="en-US" sz="1800" dirty="0" smtClean="0"/>
              <a:t>酬金报表</a:t>
            </a:r>
            <a:r>
              <a:rPr lang="en-US" altLang="zh-CN" sz="1800" dirty="0" smtClean="0">
                <a:ea typeface="宋体" pitchFamily="2" charset="-122"/>
              </a:rPr>
              <a:t>》</a:t>
            </a:r>
            <a:r>
              <a:rPr lang="zh-CN" altLang="en-US" sz="1800" dirty="0" smtClean="0">
                <a:ea typeface="宋体" pitchFamily="2" charset="-122"/>
              </a:rPr>
              <a:t>和</a:t>
            </a:r>
            <a:r>
              <a:rPr lang="en-US" altLang="zh-CN" sz="1800" dirty="0" smtClean="0">
                <a:ea typeface="宋体" pitchFamily="2" charset="-122"/>
              </a:rPr>
              <a:t>《</a:t>
            </a:r>
            <a:r>
              <a:rPr lang="zh-CN" altLang="en-US" sz="1800" dirty="0" smtClean="0">
                <a:ea typeface="宋体" pitchFamily="2" charset="-122"/>
              </a:rPr>
              <a:t>酬金明细</a:t>
            </a:r>
            <a:r>
              <a:rPr lang="en-US" altLang="zh-CN" sz="1800" dirty="0" smtClean="0">
                <a:ea typeface="宋体" pitchFamily="2" charset="-122"/>
              </a:rPr>
              <a:t>》</a:t>
            </a:r>
            <a:r>
              <a:rPr lang="zh-CN" altLang="en-US" sz="1800" dirty="0" smtClean="0">
                <a:ea typeface="宋体" pitchFamily="2" charset="-122"/>
              </a:rPr>
              <a:t>两个子功能。</a:t>
            </a:r>
            <a:endParaRPr lang="en-US" altLang="zh-CN" sz="18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t>酬金报表</a:t>
            </a:r>
            <a:r>
              <a:rPr lang="en-US" altLang="zh-CN" sz="1800" dirty="0" smtClean="0">
                <a:ea typeface="宋体" pitchFamily="2" charset="-122"/>
              </a:rPr>
              <a:t>》</a:t>
            </a:r>
            <a:r>
              <a:rPr lang="zh-CN" altLang="en-US" sz="1800" dirty="0" smtClean="0">
                <a:ea typeface="宋体" pitchFamily="2" charset="-122"/>
              </a:rPr>
              <a:t>包括</a:t>
            </a:r>
            <a:r>
              <a:rPr lang="en-US" altLang="zh-CN" sz="1800" dirty="0" smtClean="0">
                <a:ea typeface="宋体" pitchFamily="2" charset="-122"/>
              </a:rPr>
              <a:t>《</a:t>
            </a:r>
            <a:r>
              <a:rPr lang="zh-CN" altLang="en-US" sz="1800" dirty="0" smtClean="0">
                <a:ea typeface="宋体" pitchFamily="2" charset="-122"/>
              </a:rPr>
              <a:t>月应发酬金报表</a:t>
            </a:r>
            <a:r>
              <a:rPr lang="en-US" altLang="zh-CN" sz="1800" dirty="0" smtClean="0">
                <a:ea typeface="宋体" pitchFamily="2" charset="-122"/>
              </a:rPr>
              <a:t>》</a:t>
            </a:r>
            <a:r>
              <a:rPr lang="zh-CN" altLang="en-US" sz="1800" dirty="0" smtClean="0">
                <a:ea typeface="宋体" pitchFamily="2" charset="-122"/>
              </a:rPr>
              <a:t>、</a:t>
            </a:r>
            <a:r>
              <a:rPr lang="en-US" altLang="zh-CN" sz="1800" dirty="0" smtClean="0">
                <a:ea typeface="宋体" pitchFamily="2" charset="-122"/>
              </a:rPr>
              <a:t>《</a:t>
            </a:r>
            <a:r>
              <a:rPr lang="zh-CN" altLang="en-US" sz="1800" dirty="0" smtClean="0">
                <a:ea typeface="宋体" pitchFamily="2" charset="-122"/>
              </a:rPr>
              <a:t>月实际支付酬金报表</a:t>
            </a:r>
            <a:r>
              <a:rPr lang="en-US" altLang="zh-CN" sz="1800" dirty="0" smtClean="0">
                <a:ea typeface="宋体" pitchFamily="2" charset="-122"/>
              </a:rPr>
              <a:t>》</a:t>
            </a:r>
            <a:r>
              <a:rPr lang="zh-CN" altLang="en-US" sz="1800" dirty="0" smtClean="0">
                <a:ea typeface="宋体" pitchFamily="2" charset="-122"/>
              </a:rPr>
              <a:t>和</a:t>
            </a:r>
            <a:r>
              <a:rPr lang="en-US" altLang="zh-CN" sz="1800" dirty="0" smtClean="0">
                <a:ea typeface="宋体" pitchFamily="2" charset="-122"/>
              </a:rPr>
              <a:t>《</a:t>
            </a:r>
            <a:r>
              <a:rPr lang="zh-CN" altLang="en-US" sz="1800" dirty="0" smtClean="0">
                <a:ea typeface="宋体" pitchFamily="2" charset="-122"/>
              </a:rPr>
              <a:t>酬金余额查询</a:t>
            </a:r>
            <a:r>
              <a:rPr lang="en-US" altLang="zh-CN" sz="1800" dirty="0" smtClean="0">
                <a:ea typeface="宋体" pitchFamily="2" charset="-122"/>
              </a:rPr>
              <a:t>》</a:t>
            </a:r>
            <a:r>
              <a:rPr lang="zh-CN" altLang="en-US" sz="1800" dirty="0" smtClean="0">
                <a:ea typeface="宋体" pitchFamily="2" charset="-122"/>
              </a:rPr>
              <a:t>三个子功能。</a:t>
            </a:r>
            <a:endParaRPr lang="en-US" altLang="zh-CN" sz="1800" dirty="0" smtClean="0">
              <a:ea typeface="宋体" pitchFamily="2" charset="-122"/>
            </a:endParaRPr>
          </a:p>
          <a:p>
            <a:endParaRPr lang="en-US" altLang="zh-CN" sz="1800" dirty="0" smtClean="0">
              <a:ea typeface="宋体" pitchFamily="2" charset="-122"/>
            </a:endParaRPr>
          </a:p>
          <a:p>
            <a:r>
              <a:rPr lang="zh-CN" altLang="en-US" sz="1800" dirty="0" smtClean="0">
                <a:ea typeface="宋体" pitchFamily="2" charset="-122"/>
              </a:rPr>
              <a:t>在主菜单的</a:t>
            </a:r>
            <a:r>
              <a:rPr lang="en-US" altLang="zh-CN" sz="1800" dirty="0" smtClean="0">
                <a:ea typeface="宋体" pitchFamily="2" charset="-122"/>
              </a:rPr>
              <a:t>【</a:t>
            </a:r>
            <a:r>
              <a:rPr lang="zh-CN" altLang="en-US" sz="1800" dirty="0" smtClean="0">
                <a:ea typeface="宋体" pitchFamily="2" charset="-122"/>
              </a:rPr>
              <a:t>我的酬金</a:t>
            </a:r>
            <a:r>
              <a:rPr lang="en-US" altLang="zh-CN" sz="1800" dirty="0" smtClean="0">
                <a:ea typeface="宋体" pitchFamily="2" charset="-122"/>
              </a:rPr>
              <a:t>】</a:t>
            </a:r>
            <a:r>
              <a:rPr lang="en-US" altLang="en-US" sz="1800" dirty="0" smtClean="0">
                <a:sym typeface="Wingdings" pitchFamily="2" charset="2"/>
              </a:rPr>
              <a:t></a:t>
            </a:r>
            <a:r>
              <a:rPr lang="en-US" altLang="zh-CN" sz="1800" dirty="0" smtClean="0">
                <a:ea typeface="宋体" pitchFamily="2" charset="-122"/>
              </a:rPr>
              <a:t>【</a:t>
            </a:r>
            <a:r>
              <a:rPr lang="zh-CN" altLang="en-US" sz="1800" dirty="0" smtClean="0"/>
              <a:t>酬金报表</a:t>
            </a:r>
            <a:r>
              <a:rPr lang="en-US" altLang="zh-CN" sz="1800" dirty="0" smtClean="0">
                <a:ea typeface="宋体" pitchFamily="2" charset="-122"/>
              </a:rPr>
              <a:t>】</a:t>
            </a:r>
            <a:r>
              <a:rPr lang="zh-CN" altLang="en-US" sz="1800" dirty="0" smtClean="0">
                <a:ea typeface="宋体" pitchFamily="2" charset="-122"/>
              </a:rPr>
              <a:t>下。对应有三个三级子菜单。</a:t>
            </a:r>
            <a:endParaRPr lang="en-US" altLang="zh-CN" sz="1800" dirty="0" smtClean="0">
              <a:ea typeface="宋体" pitchFamily="2" charset="-122"/>
            </a:endParaRPr>
          </a:p>
          <a:p>
            <a:pPr>
              <a:buNone/>
            </a:pPr>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t>月应发酬金报表</a:t>
            </a:r>
            <a:r>
              <a:rPr lang="en-US" altLang="zh-CN" sz="1800" dirty="0" smtClean="0">
                <a:ea typeface="宋体" pitchFamily="2" charset="-122"/>
              </a:rPr>
              <a:t>】</a:t>
            </a:r>
            <a:r>
              <a:rPr lang="zh-CN" altLang="en-US" sz="1800" dirty="0" smtClean="0">
                <a:ea typeface="宋体" pitchFamily="2" charset="-122"/>
              </a:rPr>
              <a:t>用户可以使用该菜单查询月酬金应发报表数据，按所选渠道类型不同，所查的信息不同。</a:t>
            </a:r>
            <a:endParaRPr lang="en-US" altLang="zh-CN" sz="1800" dirty="0" smtClean="0">
              <a:ea typeface="宋体" pitchFamily="2" charset="-122"/>
            </a:endParaRPr>
          </a:p>
          <a:p>
            <a:endParaRPr lang="en-US" altLang="zh-CN" sz="1800" dirty="0" smtClean="0">
              <a:ea typeface="宋体" pitchFamily="2" charset="-122"/>
            </a:endParaRPr>
          </a:p>
          <a:p>
            <a:pPr lvl="0"/>
            <a:r>
              <a:rPr lang="en-US" altLang="zh-CN" sz="1800" dirty="0" smtClean="0">
                <a:ea typeface="宋体" pitchFamily="2" charset="-122"/>
              </a:rPr>
              <a:t>【</a:t>
            </a:r>
            <a:r>
              <a:rPr lang="zh-CN" altLang="en-US" sz="1800" dirty="0" smtClean="0"/>
              <a:t>月实际支付酬金报表</a:t>
            </a:r>
            <a:r>
              <a:rPr lang="en-US" altLang="zh-CN" sz="1800" dirty="0" smtClean="0">
                <a:ea typeface="宋体" pitchFamily="2" charset="-122"/>
              </a:rPr>
              <a:t>】</a:t>
            </a:r>
            <a:r>
              <a:rPr lang="zh-CN" altLang="en-US" sz="1800" dirty="0" smtClean="0">
                <a:ea typeface="宋体" pitchFamily="2" charset="-122"/>
              </a:rPr>
              <a:t>用户可以使用该菜单查询月实际支付的酬金报表。</a:t>
            </a:r>
          </a:p>
          <a:p>
            <a:pPr lvl="0"/>
            <a:endParaRPr lang="en-US" altLang="zh-CN" sz="1800" dirty="0" smtClean="0">
              <a:ea typeface="宋体" pitchFamily="2" charset="-122"/>
            </a:endParaRPr>
          </a:p>
          <a:p>
            <a:pPr lvl="0"/>
            <a:r>
              <a:rPr lang="en-US" altLang="zh-CN" sz="1800" dirty="0" smtClean="0">
                <a:ea typeface="宋体" pitchFamily="2" charset="-122"/>
              </a:rPr>
              <a:t>【</a:t>
            </a:r>
            <a:r>
              <a:rPr lang="zh-CN" altLang="en-US" sz="1800" dirty="0" smtClean="0"/>
              <a:t>酬金余额查询</a:t>
            </a:r>
            <a:r>
              <a:rPr lang="en-US" altLang="zh-CN" sz="1800" dirty="0" smtClean="0">
                <a:ea typeface="宋体" pitchFamily="2" charset="-122"/>
              </a:rPr>
              <a:t>】</a:t>
            </a:r>
            <a:r>
              <a:rPr lang="zh-CN" altLang="en-US" sz="1800" dirty="0" smtClean="0">
                <a:ea typeface="宋体" pitchFamily="2" charset="-122"/>
              </a:rPr>
              <a:t>用户</a:t>
            </a:r>
            <a:r>
              <a:rPr lang="zh-CN" altLang="en-US" sz="1800" dirty="0" smtClean="0"/>
              <a:t>可以使用该菜单查询酬金的余额信息，此菜单没有用户选择的查询条件。</a:t>
            </a:r>
          </a:p>
          <a:p>
            <a:endParaRPr lang="en-US" altLang="zh-CN" sz="1800" dirty="0" smtClean="0">
              <a:ea typeface="宋体" pitchFamily="2" charset="-122"/>
            </a:endParaRP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latin typeface="+mj-lt"/>
                <a:ea typeface="宋体" pitchFamily="2" charset="-122"/>
                <a:cs typeface="+mj-cs"/>
              </a:rPr>
              <a:t>《</a:t>
            </a:r>
            <a:r>
              <a:rPr lang="zh-CN" altLang="en-US" sz="2400" dirty="0"/>
              <a:t>酬金报表</a:t>
            </a:r>
            <a:r>
              <a:rPr lang="en-US" altLang="zh-CN" sz="2400" kern="0" dirty="0" smtClean="0">
                <a:latin typeface="+mj-lt"/>
                <a:ea typeface="宋体" pitchFamily="2" charset="-122"/>
                <a:cs typeface="+mj-cs"/>
              </a:rPr>
              <a:t>》</a:t>
            </a:r>
            <a:r>
              <a:rPr lang="zh-CN" altLang="en-US" sz="2400" kern="0" dirty="0">
                <a:latin typeface="+mj-lt"/>
                <a:ea typeface="宋体" pitchFamily="2" charset="-122"/>
                <a:cs typeface="+mj-cs"/>
              </a:rPr>
              <a:t>简介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ea typeface="宋体" pitchFamily="2" charset="-122"/>
              </a:rPr>
              <a:t>月应发酬金报表</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5364" name="矩形 5"/>
          <p:cNvSpPr>
            <a:spLocks noChangeArrowheads="1"/>
          </p:cNvSpPr>
          <p:nvPr/>
        </p:nvSpPr>
        <p:spPr bwMode="auto">
          <a:xfrm>
            <a:off x="228600" y="4267200"/>
            <a:ext cx="8686800" cy="2123658"/>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smtClean="0">
                <a:solidFill>
                  <a:srgbClr val="000000"/>
                </a:solidFill>
                <a:ea typeface="宋体" pitchFamily="2" charset="-122"/>
              </a:rPr>
              <a:t>CH_CB_REWARDCONF</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CH_PW_REWARDRECORD</a:t>
            </a:r>
            <a:r>
              <a:rPr lang="zh-CN" altLang="en-US" sz="1200" dirty="0" smtClean="0">
                <a:solidFill>
                  <a:srgbClr val="000000"/>
                </a:solidFill>
                <a:ea typeface="宋体" pitchFamily="2" charset="-122"/>
              </a:rPr>
              <a:t>（社会渠道）、</a:t>
            </a:r>
            <a:r>
              <a:rPr lang="en-US" altLang="zh-CN" sz="1200" dirty="0" smtClean="0">
                <a:solidFill>
                  <a:srgbClr val="000000"/>
                </a:solidFill>
                <a:ea typeface="宋体" pitchFamily="2" charset="-122"/>
              </a:rPr>
              <a:t>CH_BBC_REWARDTOTAL</a:t>
            </a:r>
            <a:r>
              <a:rPr lang="zh-CN" altLang="en-US" sz="1200" dirty="0" smtClean="0">
                <a:solidFill>
                  <a:srgbClr val="000000"/>
                </a:solidFill>
                <a:ea typeface="宋体" pitchFamily="2" charset="-122"/>
              </a:rPr>
              <a:t>（网站渠道）</a:t>
            </a:r>
            <a:r>
              <a:rPr lang="en-US" altLang="zh-CN" sz="1200" dirty="0" smtClean="0">
                <a:solidFill>
                  <a:srgbClr val="000000"/>
                </a:solidFill>
                <a:ea typeface="宋体" pitchFamily="2" charset="-122"/>
              </a:rPr>
              <a:t> </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smtClean="0">
                <a:solidFill>
                  <a:srgbClr val="000000"/>
                </a:solidFill>
                <a:ea typeface="宋体" pitchFamily="2" charset="-122"/>
              </a:rPr>
              <a:t>wayType</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（渠道类型）、</a:t>
            </a:r>
            <a:r>
              <a:rPr lang="en-US" altLang="zh-CN" sz="1200" dirty="0" err="1" smtClean="0">
                <a:solidFill>
                  <a:srgbClr val="000000"/>
                </a:solidFill>
                <a:ea typeface="宋体" pitchFamily="2" charset="-122"/>
              </a:rPr>
              <a:t>wayid</a:t>
            </a:r>
            <a:r>
              <a:rPr lang="en-US" altLang="zh-CN" sz="1200" dirty="0" smtClean="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a:t>
            </a:r>
            <a:r>
              <a:rPr lang="en-US" altLang="en-US" sz="1200" dirty="0" smtClean="0">
                <a:solidFill>
                  <a:srgbClr val="000000"/>
                </a:solidFill>
              </a:rPr>
              <a:t> </a:t>
            </a:r>
            <a:r>
              <a:rPr lang="en-US" altLang="en-US" sz="1200" dirty="0" err="1" smtClean="0">
                <a:solidFill>
                  <a:srgbClr val="000000"/>
                </a:solidFill>
              </a:rPr>
              <a:t>rewardmonth</a:t>
            </a:r>
            <a:r>
              <a:rPr lang="en-US" altLang="en-US" sz="1200" dirty="0" smtClean="0">
                <a:solidFill>
                  <a:srgbClr val="000000"/>
                </a:solidFill>
              </a:rPr>
              <a:t> </a:t>
            </a:r>
            <a:r>
              <a:rPr lang="zh-CN" altLang="en-US" sz="1200" dirty="0" smtClean="0">
                <a:solidFill>
                  <a:srgbClr val="000000"/>
                </a:solidFill>
                <a:ea typeface="宋体" pitchFamily="2" charset="-122"/>
              </a:rPr>
              <a:t>（结算月份）</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a:t>
            </a:r>
            <a:r>
              <a:rPr lang="zh-CN" altLang="en-US" sz="1200" dirty="0">
                <a:solidFill>
                  <a:srgbClr val="000000"/>
                </a:solidFill>
                <a:ea typeface="宋体" pitchFamily="2" charset="-122"/>
              </a:rPr>
              <a:t>社会</a:t>
            </a:r>
            <a:r>
              <a:rPr lang="zh-CN" altLang="en-US" sz="1200" dirty="0" smtClean="0">
                <a:solidFill>
                  <a:srgbClr val="000000"/>
                </a:solidFill>
                <a:ea typeface="宋体" pitchFamily="2" charset="-122"/>
              </a:rPr>
              <a:t>渠道（</a:t>
            </a:r>
            <a:r>
              <a:rPr lang="en-US" altLang="zh-CN" sz="1200" dirty="0" smtClean="0">
                <a:solidFill>
                  <a:srgbClr val="000000"/>
                </a:solidFill>
                <a:ea typeface="宋体" pitchFamily="2" charset="-122"/>
              </a:rPr>
              <a:t>CH_PW_REWARDRECORD</a:t>
            </a:r>
            <a:r>
              <a:rPr lang="zh-CN" altLang="en-US" sz="1200" dirty="0" smtClean="0">
                <a:solidFill>
                  <a:srgbClr val="000000"/>
                </a:solidFill>
                <a:ea typeface="宋体" pitchFamily="2" charset="-122"/>
              </a:rPr>
              <a:t>表）</a:t>
            </a:r>
            <a:r>
              <a:rPr lang="zh-CN" altLang="en-US" sz="1200" dirty="0">
                <a:solidFill>
                  <a:srgbClr val="000000"/>
                </a:solidFill>
                <a:ea typeface="宋体" pitchFamily="2" charset="-122"/>
              </a:rPr>
              <a:t>：酬金类型（</a:t>
            </a:r>
            <a:r>
              <a:rPr lang="en-US" altLang="zh-CN" sz="1200" dirty="0" err="1" smtClean="0">
                <a:solidFill>
                  <a:srgbClr val="000000"/>
                </a:solidFill>
                <a:ea typeface="宋体" pitchFamily="2" charset="-122"/>
              </a:rPr>
              <a:t>rewardtype</a:t>
            </a:r>
            <a:r>
              <a:rPr lang="zh-CN" altLang="en-US" sz="1200" dirty="0">
                <a:solidFill>
                  <a:srgbClr val="000000"/>
                </a:solidFill>
                <a:ea typeface="宋体" pitchFamily="2" charset="-122"/>
              </a:rPr>
              <a:t>，</a:t>
            </a:r>
            <a:r>
              <a:rPr lang="zh-CN" altLang="en-US" sz="1200" dirty="0" smtClean="0">
                <a:solidFill>
                  <a:srgbClr val="000000"/>
                </a:solidFill>
                <a:ea typeface="宋体" pitchFamily="2" charset="-122"/>
              </a:rPr>
              <a:t>通过缓存</a:t>
            </a:r>
            <a:r>
              <a:rPr lang="en-US" altLang="zh-CN" sz="1200" dirty="0" smtClean="0">
                <a:solidFill>
                  <a:srgbClr val="000000"/>
                </a:solidFill>
                <a:ea typeface="宋体" pitchFamily="2" charset="-122"/>
              </a:rPr>
              <a:t>[</a:t>
            </a:r>
            <a:r>
              <a:rPr lang="zh-CN" altLang="en-US" sz="1200" dirty="0">
                <a:solidFill>
                  <a:srgbClr val="000000"/>
                </a:solidFill>
                <a:ea typeface="宋体" pitchFamily="2" charset="-122"/>
              </a:rPr>
              <a:t>社会</a:t>
            </a:r>
            <a:r>
              <a:rPr lang="zh-CN" altLang="en-US" sz="1200" dirty="0" smtClean="0">
                <a:solidFill>
                  <a:srgbClr val="000000"/>
                </a:solidFill>
                <a:ea typeface="宋体" pitchFamily="2" charset="-122"/>
              </a:rPr>
              <a:t>渠道酬金类型</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映</a:t>
            </a:r>
            <a:r>
              <a:rPr lang="zh-CN" altLang="en-US" sz="1200" dirty="0">
                <a:solidFill>
                  <a:srgbClr val="000000"/>
                </a:solidFill>
                <a:ea typeface="宋体" pitchFamily="2" charset="-122"/>
              </a:rPr>
              <a:t>），应发金额（</a:t>
            </a:r>
            <a:r>
              <a:rPr lang="en-US" altLang="zh-CN" sz="1200" dirty="0" err="1">
                <a:solidFill>
                  <a:srgbClr val="000000"/>
                </a:solidFill>
                <a:ea typeface="宋体" pitchFamily="2" charset="-122"/>
              </a:rPr>
              <a:t>Paysum</a:t>
            </a:r>
            <a:r>
              <a:rPr lang="zh-CN" altLang="en-US" sz="1200" dirty="0">
                <a:solidFill>
                  <a:srgbClr val="000000"/>
                </a:solidFill>
                <a:ea typeface="宋体" pitchFamily="2" charset="-122"/>
              </a:rPr>
              <a:t>），一期发放月（</a:t>
            </a:r>
            <a:r>
              <a:rPr lang="en-GB" altLang="en-US" sz="1200" dirty="0">
                <a:solidFill>
                  <a:srgbClr val="000000"/>
                </a:solidFill>
                <a:ea typeface="宋体" pitchFamily="2" charset="-122"/>
              </a:rPr>
              <a:t>PAYMONTH1</a:t>
            </a:r>
            <a:r>
              <a:rPr lang="zh-CN" altLang="en-US" sz="1200" dirty="0">
                <a:solidFill>
                  <a:srgbClr val="000000"/>
                </a:solidFill>
                <a:ea typeface="宋体" pitchFamily="2" charset="-122"/>
              </a:rPr>
              <a:t>），二期发放月（</a:t>
            </a:r>
            <a:r>
              <a:rPr lang="en-GB" altLang="en-US" sz="1200" dirty="0">
                <a:solidFill>
                  <a:srgbClr val="000000"/>
                </a:solidFill>
                <a:ea typeface="宋体" pitchFamily="2" charset="-122"/>
              </a:rPr>
              <a:t>PAYMONTH2</a:t>
            </a:r>
            <a:r>
              <a:rPr lang="zh-CN" altLang="en-US" sz="1200" dirty="0">
                <a:solidFill>
                  <a:srgbClr val="000000"/>
                </a:solidFill>
                <a:ea typeface="宋体" pitchFamily="2" charset="-122"/>
              </a:rPr>
              <a:t>），三期发放月（</a:t>
            </a:r>
            <a:r>
              <a:rPr lang="en-GB" altLang="en-US" sz="1200" dirty="0">
                <a:solidFill>
                  <a:srgbClr val="000000"/>
                </a:solidFill>
                <a:ea typeface="宋体" pitchFamily="2" charset="-122"/>
              </a:rPr>
              <a:t>Paymonth3</a:t>
            </a:r>
            <a:r>
              <a:rPr lang="zh-CN" altLang="en-US" sz="1200" dirty="0" smtClean="0">
                <a:solidFill>
                  <a:srgbClr val="000000"/>
                </a:solidFill>
                <a:ea typeface="宋体" pitchFamily="2" charset="-122"/>
              </a:rPr>
              <a:t>）；</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pPr>
            <a:r>
              <a:rPr lang="en-US" altLang="zh-CN" sz="1200" dirty="0" smtClean="0">
                <a:solidFill>
                  <a:srgbClr val="000000"/>
                </a:solidFill>
                <a:ea typeface="宋体" pitchFamily="2" charset="-122"/>
              </a:rPr>
              <a:t>	</a:t>
            </a:r>
            <a:r>
              <a:rPr lang="zh-CN" altLang="en-US" sz="1200" dirty="0">
                <a:solidFill>
                  <a:srgbClr val="000000"/>
                </a:solidFill>
                <a:ea typeface="宋体" pitchFamily="2" charset="-122"/>
              </a:rPr>
              <a:t>网站渠道（</a:t>
            </a:r>
            <a:r>
              <a:rPr lang="en-US" altLang="zh-CN" sz="1200" dirty="0">
                <a:solidFill>
                  <a:srgbClr val="000000"/>
                </a:solidFill>
                <a:ea typeface="宋体" pitchFamily="2" charset="-122"/>
              </a:rPr>
              <a:t>CH_BBC_REWARDTOTAL</a:t>
            </a:r>
            <a:r>
              <a:rPr lang="zh-CN" altLang="en-US" sz="1200" dirty="0">
                <a:solidFill>
                  <a:srgbClr val="000000"/>
                </a:solidFill>
                <a:ea typeface="宋体" pitchFamily="2" charset="-122"/>
              </a:rPr>
              <a:t>表）</a:t>
            </a:r>
            <a:r>
              <a:rPr lang="zh-CN" altLang="en-US" sz="1200" dirty="0" smtClean="0">
                <a:solidFill>
                  <a:srgbClr val="000000"/>
                </a:solidFill>
                <a:ea typeface="宋体" pitchFamily="2" charset="-122"/>
              </a:rPr>
              <a:t>：酬金类型（</a:t>
            </a:r>
            <a:r>
              <a:rPr lang="en-US" altLang="zh-CN" sz="1200" dirty="0" err="1" smtClean="0">
                <a:solidFill>
                  <a:srgbClr val="000000"/>
                </a:solidFill>
                <a:ea typeface="宋体" pitchFamily="2" charset="-122"/>
              </a:rPr>
              <a:t>rewardtype</a:t>
            </a:r>
            <a:r>
              <a:rPr lang="zh-CN" altLang="en-US" sz="1200" dirty="0" smtClean="0">
                <a:solidFill>
                  <a:srgbClr val="000000"/>
                </a:solidFill>
                <a:ea typeface="宋体" pitchFamily="2" charset="-122"/>
              </a:rPr>
              <a:t>，通过缓存</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网站渠道酬金类型</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映射），金额（</a:t>
            </a:r>
            <a:r>
              <a:rPr lang="en-US" altLang="zh-CN" sz="1200" dirty="0" err="1" smtClean="0">
                <a:solidFill>
                  <a:srgbClr val="000000"/>
                </a:solidFill>
                <a:ea typeface="宋体" pitchFamily="2" charset="-122"/>
              </a:rPr>
              <a:t>paymoney</a:t>
            </a:r>
            <a:r>
              <a:rPr lang="zh-CN" altLang="en-US" sz="1200" dirty="0" smtClean="0">
                <a:solidFill>
                  <a:srgbClr val="000000"/>
                </a:solidFill>
                <a:ea typeface="宋体" pitchFamily="2" charset="-122"/>
              </a:rPr>
              <a:t>）</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查询时，先按输入的“结算时间”查询</a:t>
            </a:r>
            <a:r>
              <a:rPr lang="en-US" altLang="zh-CN" sz="1200" dirty="0" smtClean="0">
                <a:solidFill>
                  <a:srgbClr val="000000"/>
                </a:solidFill>
                <a:ea typeface="宋体" pitchFamily="2" charset="-122"/>
              </a:rPr>
              <a:t>CH_CB_REWARDCONF where </a:t>
            </a:r>
            <a:r>
              <a:rPr lang="en-US" altLang="zh-CN" sz="1200" dirty="0" err="1" smtClean="0">
                <a:solidFill>
                  <a:srgbClr val="000000"/>
                </a:solidFill>
                <a:ea typeface="宋体" pitchFamily="2" charset="-122"/>
              </a:rPr>
              <a:t>rewardkind</a:t>
            </a:r>
            <a:r>
              <a:rPr lang="en-US" altLang="zh-CN" sz="1200" dirty="0" smtClean="0">
                <a:solidFill>
                  <a:srgbClr val="000000"/>
                </a:solidFill>
                <a:ea typeface="宋体" pitchFamily="2" charset="-122"/>
              </a:rPr>
              <a:t> =‘AG’ and </a:t>
            </a:r>
            <a:r>
              <a:rPr lang="en-US" altLang="zh-CN" sz="1200" dirty="0" err="1" smtClean="0">
                <a:solidFill>
                  <a:srgbClr val="000000"/>
                </a:solidFill>
                <a:ea typeface="宋体" pitchFamily="2" charset="-122"/>
              </a:rPr>
              <a:t>rewardmonth</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 and </a:t>
            </a:r>
            <a:r>
              <a:rPr lang="en-US" altLang="zh-CN" sz="1200" dirty="0" err="1" smtClean="0">
                <a:solidFill>
                  <a:srgbClr val="000000"/>
                </a:solidFill>
                <a:ea typeface="宋体" pitchFamily="2" charset="-122"/>
              </a:rPr>
              <a:t>cityid</a:t>
            </a:r>
            <a:r>
              <a:rPr lang="en-US" altLang="zh-CN" sz="1200" dirty="0" smtClean="0">
                <a:solidFill>
                  <a:srgbClr val="000000"/>
                </a:solidFill>
                <a:ea typeface="宋体" pitchFamily="2" charset="-122"/>
              </a:rPr>
              <a:t>=‘3</a:t>
            </a:r>
            <a:r>
              <a:rPr lang="zh-CN" altLang="en-US" sz="1200" dirty="0" smtClean="0">
                <a:solidFill>
                  <a:srgbClr val="000000"/>
                </a:solidFill>
                <a:ea typeface="宋体" pitchFamily="2" charset="-122"/>
              </a:rPr>
              <a:t>位地市编码（从登录信息中取得）</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判断结算月是否已经出帐。</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每个月</a:t>
            </a:r>
            <a:r>
              <a:rPr lang="en-US" altLang="zh-CN" sz="1200" dirty="0" smtClean="0">
                <a:solidFill>
                  <a:srgbClr val="000000"/>
                </a:solidFill>
                <a:ea typeface="宋体" pitchFamily="2" charset="-122"/>
              </a:rPr>
              <a:t>10</a:t>
            </a:r>
            <a:r>
              <a:rPr lang="zh-CN" altLang="en-US" sz="1200" dirty="0" smtClean="0">
                <a:solidFill>
                  <a:srgbClr val="000000"/>
                </a:solidFill>
                <a:ea typeface="宋体" pitchFamily="2" charset="-122"/>
              </a:rPr>
              <a:t>到</a:t>
            </a:r>
            <a:r>
              <a:rPr lang="en-US" altLang="zh-CN" sz="1200" dirty="0" smtClean="0">
                <a:solidFill>
                  <a:srgbClr val="000000"/>
                </a:solidFill>
                <a:ea typeface="宋体" pitchFamily="2" charset="-122"/>
              </a:rPr>
              <a:t>14</a:t>
            </a:r>
            <a:r>
              <a:rPr lang="zh-CN" altLang="en-US" sz="1200" dirty="0" smtClean="0">
                <a:solidFill>
                  <a:srgbClr val="000000"/>
                </a:solidFill>
                <a:ea typeface="宋体" pitchFamily="2" charset="-122"/>
              </a:rPr>
              <a:t>号结算上个月酬金，结算时间默认按最近一个月的进行查询。</a:t>
            </a:r>
            <a:endParaRPr lang="en-US" altLang="zh-CN" sz="1200" dirty="0" smtClean="0">
              <a:solidFill>
                <a:srgbClr val="000000"/>
              </a:solidFill>
              <a:ea typeface="宋体" pitchFamily="2" charset="-122"/>
            </a:endParaRPr>
          </a:p>
        </p:txBody>
      </p:sp>
      <p:pic>
        <p:nvPicPr>
          <p:cNvPr id="15366" name="Picture 6"/>
          <p:cNvPicPr>
            <a:picLocks noGrp="1" noChangeAspect="1" noChangeArrowheads="1"/>
          </p:cNvPicPr>
          <p:nvPr>
            <p:ph idx="1"/>
          </p:nvPr>
        </p:nvPicPr>
        <p:blipFill>
          <a:blip r:embed="rId2"/>
          <a:srcRect/>
          <a:stretch>
            <a:fillRect/>
          </a:stretch>
        </p:blipFill>
        <p:spPr bwMode="auto">
          <a:xfrm>
            <a:off x="457200" y="1295400"/>
            <a:ext cx="4724400" cy="2945014"/>
          </a:xfrm>
          <a:prstGeom prst="rect">
            <a:avLst/>
          </a:prstGeom>
          <a:noFill/>
          <a:ln w="9525">
            <a:noFill/>
            <a:miter lim="800000"/>
            <a:headEnd/>
            <a:tailEnd/>
          </a:ln>
        </p:spPr>
      </p:pic>
      <p:pic>
        <p:nvPicPr>
          <p:cNvPr id="15367" name="Picture 7"/>
          <p:cNvPicPr>
            <a:picLocks noChangeAspect="1" noChangeArrowheads="1"/>
          </p:cNvPicPr>
          <p:nvPr/>
        </p:nvPicPr>
        <p:blipFill>
          <a:blip r:embed="rId3"/>
          <a:srcRect/>
          <a:stretch>
            <a:fillRect/>
          </a:stretch>
        </p:blipFill>
        <p:spPr bwMode="auto">
          <a:xfrm>
            <a:off x="4343400" y="1524000"/>
            <a:ext cx="4267200" cy="2770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ea typeface="宋体" pitchFamily="2" charset="-122"/>
              </a:rPr>
              <a:t>平台背景概述</a:t>
            </a:r>
          </a:p>
        </p:txBody>
      </p:sp>
      <p:grpSp>
        <p:nvGrpSpPr>
          <p:cNvPr id="6147" name="组合 3"/>
          <p:cNvGrpSpPr>
            <a:grpSpLocks/>
          </p:cNvGrpSpPr>
          <p:nvPr/>
        </p:nvGrpSpPr>
        <p:grpSpPr bwMode="auto">
          <a:xfrm>
            <a:off x="457200" y="1066800"/>
            <a:ext cx="8229600" cy="5105400"/>
            <a:chOff x="457200" y="1752600"/>
            <a:chExt cx="8229600" cy="4419600"/>
          </a:xfrm>
        </p:grpSpPr>
        <p:sp>
          <p:nvSpPr>
            <p:cNvPr id="5" name="矩形 4"/>
            <p:cNvSpPr/>
            <p:nvPr/>
          </p:nvSpPr>
          <p:spPr bwMode="auto">
            <a:xfrm>
              <a:off x="457200" y="2210227"/>
              <a:ext cx="8229600" cy="3961973"/>
            </a:xfrm>
            <a:prstGeom prst="rect">
              <a:avLst/>
            </a:prstGeom>
            <a:noFill/>
            <a:ln>
              <a:solidFill>
                <a:schemeClr val="accent3">
                  <a:lumMod val="50000"/>
                </a:schemeClr>
              </a:solid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pPr>
                <a:defRPr/>
              </a:pPr>
              <a:endParaRPr lang="zh-CN" altLang="en-US">
                <a:solidFill>
                  <a:schemeClr val="tx1"/>
                </a:solidFill>
                <a:latin typeface="Arial" charset="0"/>
                <a:ea typeface="宋体" pitchFamily="2" charset="-122"/>
              </a:endParaRPr>
            </a:p>
          </p:txBody>
        </p:sp>
        <p:sp>
          <p:nvSpPr>
            <p:cNvPr id="6" name="同侧圆角矩形 5"/>
            <p:cNvSpPr/>
            <p:nvPr/>
          </p:nvSpPr>
          <p:spPr bwMode="auto">
            <a:xfrm>
              <a:off x="457200" y="1752600"/>
              <a:ext cx="1447800" cy="457627"/>
            </a:xfrm>
            <a:prstGeom prst="round2Same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r>
                <a:rPr lang="zh-CN" altLang="en-US" sz="2000">
                  <a:solidFill>
                    <a:srgbClr val="F0F0F0"/>
                  </a:solidFill>
                  <a:latin typeface="Arial" charset="0"/>
                  <a:ea typeface="宋体" pitchFamily="2" charset="-122"/>
                </a:rPr>
                <a:t>功能说明</a:t>
              </a:r>
            </a:p>
          </p:txBody>
        </p:sp>
      </p:grpSp>
      <p:sp>
        <p:nvSpPr>
          <p:cNvPr id="6148" name="TextBox 7"/>
          <p:cNvSpPr txBox="1">
            <a:spLocks noChangeArrowheads="1"/>
          </p:cNvSpPr>
          <p:nvPr/>
        </p:nvSpPr>
        <p:spPr bwMode="auto">
          <a:xfrm>
            <a:off x="609600" y="1752600"/>
            <a:ext cx="7772400" cy="3846513"/>
          </a:xfrm>
          <a:prstGeom prst="rect">
            <a:avLst/>
          </a:prstGeom>
          <a:noFill/>
          <a:ln w="9525">
            <a:noFill/>
            <a:miter lim="800000"/>
            <a:headEnd/>
            <a:tailEnd/>
          </a:ln>
        </p:spPr>
        <p:txBody>
          <a:bodyPr>
            <a:spAutoFit/>
          </a:bodyPr>
          <a:lstStyle/>
          <a:p>
            <a:pPr marL="342900" indent="-342900" algn="l"/>
            <a:r>
              <a:rPr lang="en-US" altLang="zh-CN">
                <a:ea typeface="宋体" pitchFamily="2" charset="-122"/>
              </a:rPr>
              <a:t>1.</a:t>
            </a:r>
            <a:r>
              <a:rPr lang="zh-CN" altLang="en-US">
                <a:ea typeface="宋体" pitchFamily="2" charset="-122"/>
              </a:rPr>
              <a:t>社会渠道综合门户</a:t>
            </a:r>
            <a:endParaRPr lang="en-US" altLang="zh-CN">
              <a:ea typeface="宋体" pitchFamily="2" charset="-122"/>
            </a:endParaRPr>
          </a:p>
          <a:p>
            <a:pPr marL="342900" indent="-342900" algn="l"/>
            <a:r>
              <a:rPr lang="en-US" altLang="zh-CN" sz="1400">
                <a:ea typeface="宋体" pitchFamily="2" charset="-122"/>
              </a:rPr>
              <a:t>	</a:t>
            </a:r>
            <a:r>
              <a:rPr lang="zh-CN" altLang="en-US" sz="1400">
                <a:ea typeface="宋体" pitchFamily="2" charset="-122"/>
              </a:rPr>
              <a:t>提供渠道业务的综合门户网站，实现全省所有渠道网点的信息发布、查询、业务办理，沟通互动等功能。</a:t>
            </a:r>
            <a:endParaRPr lang="en-US" altLang="zh-CN" sz="1400">
              <a:ea typeface="宋体" pitchFamily="2" charset="-122"/>
            </a:endParaRPr>
          </a:p>
          <a:p>
            <a:pPr marL="342900" indent="-342900" algn="l">
              <a:buFont typeface="Verdana" pitchFamily="34" charset="0"/>
              <a:buAutoNum type="arabicPeriod"/>
            </a:pPr>
            <a:endParaRPr lang="en-US" altLang="zh-CN">
              <a:ea typeface="宋体" pitchFamily="2" charset="-122"/>
            </a:endParaRPr>
          </a:p>
          <a:p>
            <a:pPr marL="342900" indent="-342900" algn="l"/>
            <a:r>
              <a:rPr lang="en-US" altLang="zh-CN">
                <a:ea typeface="宋体" pitchFamily="2" charset="-122"/>
              </a:rPr>
              <a:t>2.</a:t>
            </a:r>
            <a:r>
              <a:rPr lang="zh-CN" altLang="en-US">
                <a:ea typeface="宋体" pitchFamily="2" charset="-122"/>
              </a:rPr>
              <a:t>系统接口管理域</a:t>
            </a:r>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en-US" altLang="zh-CN">
              <a:ea typeface="宋体" pitchFamily="2" charset="-122"/>
            </a:endParaRPr>
          </a:p>
          <a:p>
            <a:pPr marL="342900" indent="-342900" algn="l"/>
            <a:endParaRPr lang="zh-CN" altLang="en-US">
              <a:ea typeface="宋体" pitchFamily="2" charset="-122"/>
            </a:endParaRPr>
          </a:p>
          <a:p>
            <a:pPr marL="342900" indent="-342900" algn="l"/>
            <a:endParaRPr lang="zh-CN" altLang="en-US">
              <a:ea typeface="宋体" pitchFamily="2" charset="-122"/>
            </a:endParaRPr>
          </a:p>
        </p:txBody>
      </p:sp>
      <p:pic>
        <p:nvPicPr>
          <p:cNvPr id="6149" name="对象 2"/>
          <p:cNvPicPr>
            <a:picLocks noChangeArrowheads="1"/>
          </p:cNvPicPr>
          <p:nvPr/>
        </p:nvPicPr>
        <p:blipFill>
          <a:blip r:embed="rId2"/>
          <a:srcRect l="-339" t="-1051" r="-221" b="-780"/>
          <a:stretch>
            <a:fillRect/>
          </a:stretch>
        </p:blipFill>
        <p:spPr bwMode="auto">
          <a:xfrm>
            <a:off x="990600" y="3048000"/>
            <a:ext cx="65532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pic>
        <p:nvPicPr>
          <p:cNvPr id="10" name="内容占位符 9" descr="未标题-1.jpg"/>
          <p:cNvPicPr>
            <a:picLocks noGrp="1" noChangeAspect="1"/>
          </p:cNvPicPr>
          <p:nvPr>
            <p:ph sz="half" idx="1"/>
          </p:nvPr>
        </p:nvPicPr>
        <p:blipFill>
          <a:blip r:embed="rId2"/>
          <a:stretch>
            <a:fillRect/>
          </a:stretch>
        </p:blipFill>
        <p:spPr>
          <a:xfrm>
            <a:off x="304800" y="1295400"/>
            <a:ext cx="4267200" cy="4800600"/>
          </a:xfrm>
        </p:spPr>
      </p:pic>
      <p:sp>
        <p:nvSpPr>
          <p:cNvPr id="9" name="内容占位符 8"/>
          <p:cNvSpPr>
            <a:spLocks noGrp="1"/>
          </p:cNvSpPr>
          <p:nvPr>
            <p:ph sz="half" idx="2"/>
          </p:nvPr>
        </p:nvSpPr>
        <p:spPr>
          <a:xfrm>
            <a:off x="4572000" y="1295400"/>
            <a:ext cx="4419600" cy="4830763"/>
          </a:xfrm>
        </p:spPr>
        <p:txBody>
          <a:bodyPr/>
          <a:lstStyle/>
          <a:p>
            <a:r>
              <a:rPr lang="zh-CN" altLang="en-US" sz="1400" dirty="0" smtClean="0">
                <a:ea typeface="宋体" pitchFamily="2" charset="-122"/>
              </a:rPr>
              <a:t>涉及库表：</a:t>
            </a:r>
            <a:r>
              <a:rPr lang="en-US" altLang="zh-CN" sz="1400" dirty="0" smtClean="0">
                <a:ea typeface="宋体" pitchFamily="2" charset="-122"/>
              </a:rPr>
              <a:t> CH_CB_REWARDCONF</a:t>
            </a:r>
            <a:r>
              <a:rPr lang="zh-CN" altLang="en-US" sz="1400" dirty="0" smtClean="0">
                <a:ea typeface="宋体" pitchFamily="2" charset="-122"/>
              </a:rPr>
              <a:t>、</a:t>
            </a:r>
            <a:r>
              <a:rPr lang="en-US" sz="1400" dirty="0" smtClean="0"/>
              <a:t> CH_PW_REWARDTOTAL</a:t>
            </a:r>
          </a:p>
          <a:p>
            <a:r>
              <a:rPr lang="zh-CN" altLang="en-US" sz="1400" dirty="0" smtClean="0"/>
              <a:t>条件：</a:t>
            </a:r>
            <a:r>
              <a:rPr lang="en-US" altLang="zh-CN" sz="1400" dirty="0" smtClean="0"/>
              <a:t> </a:t>
            </a:r>
            <a:r>
              <a:rPr lang="en-US" altLang="zh-CN" sz="1400" dirty="0" err="1" smtClean="0"/>
              <a:t>wayid</a:t>
            </a:r>
            <a:r>
              <a:rPr lang="en-US" altLang="zh-CN" sz="1400" dirty="0" smtClean="0"/>
              <a:t> </a:t>
            </a:r>
            <a:r>
              <a:rPr lang="zh-CN" altLang="en-US" sz="1400" dirty="0" smtClean="0"/>
              <a:t>（从登录用户中取得）、 </a:t>
            </a:r>
            <a:r>
              <a:rPr lang="en-US" altLang="zh-CN" sz="1400" dirty="0" err="1" smtClean="0"/>
              <a:t>rewardmonth</a:t>
            </a:r>
            <a:r>
              <a:rPr lang="en-US" altLang="zh-CN" sz="1400" dirty="0" smtClean="0"/>
              <a:t> </a:t>
            </a:r>
            <a:r>
              <a:rPr lang="zh-CN" altLang="en-US" sz="1400" dirty="0" smtClean="0"/>
              <a:t>（结算月份）</a:t>
            </a:r>
            <a:endParaRPr lang="en-US" altLang="zh-CN" sz="1400" dirty="0" smtClean="0"/>
          </a:p>
          <a:p>
            <a:r>
              <a:rPr lang="zh-CN" altLang="en-US" sz="1400" dirty="0" smtClean="0"/>
              <a:t>输出：</a:t>
            </a:r>
            <a:r>
              <a:rPr lang="en-US" altLang="zh-CN" sz="1400" dirty="0" smtClean="0"/>
              <a:t> </a:t>
            </a:r>
            <a:r>
              <a:rPr lang="en-US" sz="1400" dirty="0" smtClean="0"/>
              <a:t>CH_PW_REWARDTOTAL</a:t>
            </a:r>
            <a:r>
              <a:rPr lang="zh-CN" altLang="en-US" sz="1400" dirty="0" smtClean="0"/>
              <a:t>主表：</a:t>
            </a:r>
            <a:r>
              <a:rPr lang="en-US" altLang="zh-CN" sz="1400" dirty="0" err="1" smtClean="0"/>
              <a:t>rewardtype</a:t>
            </a:r>
            <a:r>
              <a:rPr lang="zh-CN" altLang="en-US" sz="1400" dirty="0" smtClean="0"/>
              <a:t>（酬金类型，从缓存中映射）</a:t>
            </a:r>
            <a:r>
              <a:rPr lang="en-US" altLang="zh-CN" sz="1400" dirty="0" smtClean="0"/>
              <a:t>, </a:t>
            </a:r>
            <a:r>
              <a:rPr lang="en-US" altLang="zh-CN" sz="1400" dirty="0" err="1" smtClean="0"/>
              <a:t>Paymoney</a:t>
            </a:r>
            <a:r>
              <a:rPr lang="zh-CN" altLang="en-US" sz="1400" dirty="0" smtClean="0"/>
              <a:t>（酬金总额）</a:t>
            </a:r>
            <a:r>
              <a:rPr lang="en-US" altLang="zh-CN" sz="1400" dirty="0" smtClean="0"/>
              <a:t>,rewardmonth1</a:t>
            </a:r>
            <a:r>
              <a:rPr lang="zh-CN" altLang="en-US" sz="1400" dirty="0" smtClean="0"/>
              <a:t>（结算月</a:t>
            </a:r>
            <a:r>
              <a:rPr lang="en-US" altLang="zh-CN" sz="1400" dirty="0" smtClean="0"/>
              <a:t>1</a:t>
            </a:r>
            <a:r>
              <a:rPr lang="zh-CN" altLang="en-US" sz="1400" dirty="0" smtClean="0"/>
              <a:t>）</a:t>
            </a:r>
            <a:r>
              <a:rPr lang="en-US" altLang="zh-CN" sz="1400" dirty="0" smtClean="0"/>
              <a:t>,rewardmoney1</a:t>
            </a:r>
            <a:r>
              <a:rPr lang="zh-CN" altLang="en-US" sz="1400" dirty="0" smtClean="0"/>
              <a:t>（结算金额</a:t>
            </a:r>
            <a:r>
              <a:rPr lang="en-US" altLang="zh-CN" sz="1400" dirty="0" smtClean="0"/>
              <a:t>1</a:t>
            </a:r>
            <a:r>
              <a:rPr lang="zh-CN" altLang="en-US" sz="1400" dirty="0" smtClean="0"/>
              <a:t>）</a:t>
            </a:r>
            <a:r>
              <a:rPr lang="en-US" altLang="zh-CN" sz="1400" dirty="0" smtClean="0"/>
              <a:t>,rewardmonth2</a:t>
            </a:r>
            <a:r>
              <a:rPr lang="zh-CN" altLang="en-US" sz="1400" dirty="0" smtClean="0"/>
              <a:t>（结算月</a:t>
            </a:r>
            <a:r>
              <a:rPr lang="en-US" altLang="zh-CN" sz="1400" dirty="0" smtClean="0"/>
              <a:t>2</a:t>
            </a:r>
            <a:r>
              <a:rPr lang="zh-CN" altLang="en-US" sz="1400" dirty="0" smtClean="0"/>
              <a:t>）</a:t>
            </a:r>
            <a:r>
              <a:rPr lang="en-US" altLang="zh-CN" sz="1400" dirty="0" smtClean="0"/>
              <a:t>,rewardmoney2</a:t>
            </a:r>
            <a:r>
              <a:rPr lang="zh-CN" altLang="en-US" sz="1400" dirty="0" smtClean="0"/>
              <a:t>（结算金额</a:t>
            </a:r>
            <a:r>
              <a:rPr lang="en-US" altLang="zh-CN" sz="1400" dirty="0" smtClean="0"/>
              <a:t>2</a:t>
            </a:r>
            <a:r>
              <a:rPr lang="zh-CN" altLang="en-US" sz="1400" dirty="0" smtClean="0"/>
              <a:t>）</a:t>
            </a:r>
            <a:r>
              <a:rPr lang="en-US" altLang="zh-CN" sz="1400" dirty="0" smtClean="0"/>
              <a:t>,rewardmonth3</a:t>
            </a:r>
            <a:r>
              <a:rPr lang="zh-CN" altLang="en-US" sz="1400" dirty="0" smtClean="0"/>
              <a:t>（结算月</a:t>
            </a:r>
            <a:r>
              <a:rPr lang="en-US" altLang="zh-CN" sz="1400" dirty="0" smtClean="0"/>
              <a:t>3</a:t>
            </a:r>
            <a:r>
              <a:rPr lang="zh-CN" altLang="en-US" sz="1400" dirty="0" smtClean="0"/>
              <a:t>）</a:t>
            </a:r>
            <a:r>
              <a:rPr lang="en-US" altLang="zh-CN" sz="1400" dirty="0" smtClean="0"/>
              <a:t>,rewardmoney3</a:t>
            </a:r>
            <a:r>
              <a:rPr lang="zh-CN" altLang="en-US" sz="1400" dirty="0" smtClean="0"/>
              <a:t>（结算金额</a:t>
            </a:r>
            <a:r>
              <a:rPr lang="en-US" altLang="zh-CN" sz="1400" dirty="0" smtClean="0"/>
              <a:t>3</a:t>
            </a:r>
            <a:r>
              <a:rPr lang="zh-CN" altLang="en-US" sz="1400" dirty="0" smtClean="0"/>
              <a:t>）</a:t>
            </a:r>
            <a:endParaRPr lang="en-US" altLang="zh-CN" sz="1400" dirty="0" smtClean="0"/>
          </a:p>
          <a:p>
            <a:r>
              <a:rPr lang="zh-CN" altLang="en-US" sz="1400" dirty="0" smtClean="0">
                <a:ea typeface="宋体" pitchFamily="2" charset="-122"/>
              </a:rPr>
              <a:t>查询时，先按输入的“结算时间”查询</a:t>
            </a:r>
            <a:r>
              <a:rPr lang="en-US" altLang="zh-CN" sz="1400" dirty="0" smtClean="0">
                <a:ea typeface="宋体" pitchFamily="2" charset="-122"/>
              </a:rPr>
              <a:t>CH_CB_REWARDCONF where </a:t>
            </a:r>
            <a:r>
              <a:rPr lang="en-US" altLang="zh-CN" sz="1400" dirty="0" err="1" smtClean="0">
                <a:ea typeface="宋体" pitchFamily="2" charset="-122"/>
              </a:rPr>
              <a:t>rewardkind</a:t>
            </a:r>
            <a:r>
              <a:rPr lang="en-US" altLang="zh-CN" sz="1400" dirty="0" smtClean="0">
                <a:ea typeface="宋体" pitchFamily="2" charset="-122"/>
              </a:rPr>
              <a:t> =‘AG’ and </a:t>
            </a:r>
            <a:r>
              <a:rPr lang="en-US" altLang="zh-CN" sz="1400" dirty="0" err="1" smtClean="0">
                <a:ea typeface="宋体" pitchFamily="2" charset="-122"/>
              </a:rPr>
              <a:t>rewardmonth</a:t>
            </a:r>
            <a:r>
              <a:rPr lang="en-US" altLang="zh-CN" sz="1400" dirty="0" smtClean="0">
                <a:ea typeface="宋体" pitchFamily="2" charset="-122"/>
              </a:rPr>
              <a:t>=‘</a:t>
            </a:r>
            <a:r>
              <a:rPr lang="zh-CN" altLang="en-US" sz="1400" dirty="0" smtClean="0">
                <a:ea typeface="宋体" pitchFamily="2" charset="-122"/>
              </a:rPr>
              <a:t>结算月</a:t>
            </a:r>
            <a:r>
              <a:rPr lang="en-US" altLang="zh-CN" sz="1400" dirty="0" smtClean="0">
                <a:ea typeface="宋体" pitchFamily="2" charset="-122"/>
              </a:rPr>
              <a:t>’ and </a:t>
            </a:r>
            <a:r>
              <a:rPr lang="en-US" altLang="zh-CN" sz="1400" dirty="0" err="1" smtClean="0">
                <a:ea typeface="宋体" pitchFamily="2" charset="-122"/>
              </a:rPr>
              <a:t>cityid</a:t>
            </a:r>
            <a:r>
              <a:rPr lang="en-US" altLang="zh-CN" sz="1400" dirty="0" smtClean="0">
                <a:ea typeface="宋体" pitchFamily="2" charset="-122"/>
              </a:rPr>
              <a:t>=‘3</a:t>
            </a:r>
            <a:r>
              <a:rPr lang="zh-CN" altLang="en-US" sz="1400" dirty="0" smtClean="0">
                <a:ea typeface="宋体" pitchFamily="2" charset="-122"/>
              </a:rPr>
              <a:t>位地市编码（从登录信息中取得）</a:t>
            </a:r>
            <a:r>
              <a:rPr lang="en-US" altLang="zh-CN" sz="1400" dirty="0" smtClean="0">
                <a:ea typeface="宋体" pitchFamily="2" charset="-122"/>
              </a:rPr>
              <a:t>‘</a:t>
            </a:r>
            <a:r>
              <a:rPr lang="zh-CN" altLang="en-US" sz="1400" dirty="0" smtClean="0">
                <a:ea typeface="宋体" pitchFamily="2" charset="-122"/>
              </a:rPr>
              <a:t>判断结算月是否已经出帐。</a:t>
            </a:r>
            <a:endParaRPr lang="en-US" altLang="zh-CN" sz="1400" dirty="0" smtClean="0">
              <a:ea typeface="宋体" pitchFamily="2" charset="-122"/>
            </a:endParaRPr>
          </a:p>
          <a:p>
            <a:r>
              <a:rPr lang="zh-CN" altLang="en-US" sz="1400" dirty="0" smtClean="0">
                <a:ea typeface="宋体" pitchFamily="2" charset="-122"/>
              </a:rPr>
              <a:t>每个月</a:t>
            </a:r>
            <a:r>
              <a:rPr lang="en-US" altLang="zh-CN" sz="1400" dirty="0" smtClean="0">
                <a:ea typeface="宋体" pitchFamily="2" charset="-122"/>
              </a:rPr>
              <a:t>10</a:t>
            </a:r>
            <a:r>
              <a:rPr lang="zh-CN" altLang="en-US" sz="1400" dirty="0" smtClean="0">
                <a:ea typeface="宋体" pitchFamily="2" charset="-122"/>
              </a:rPr>
              <a:t>到</a:t>
            </a:r>
            <a:r>
              <a:rPr lang="en-US" altLang="zh-CN" sz="1400" dirty="0" smtClean="0">
                <a:ea typeface="宋体" pitchFamily="2" charset="-122"/>
              </a:rPr>
              <a:t>14</a:t>
            </a:r>
            <a:r>
              <a:rPr lang="zh-CN" altLang="en-US" sz="1400" dirty="0" smtClean="0">
                <a:ea typeface="宋体" pitchFamily="2" charset="-122"/>
              </a:rPr>
              <a:t>号结算上个月酬金，结算时间默认按最近一个月的进行查询。</a:t>
            </a:r>
            <a:endParaRPr lang="en-US" altLang="zh-CN" sz="1400" dirty="0" smtClean="0">
              <a:ea typeface="宋体" pitchFamily="2" charset="-122"/>
            </a:endParaRPr>
          </a:p>
          <a:p>
            <a:r>
              <a:rPr lang="zh-CN" altLang="en-US" sz="1400" dirty="0" smtClean="0">
                <a:ea typeface="宋体" pitchFamily="2" charset="-122"/>
              </a:rPr>
              <a:t>查询结果按酬金类型归类。再将信息依次显示在页面上。</a:t>
            </a:r>
            <a:endParaRPr lang="en-US" altLang="zh-CN" sz="1400" dirty="0" smtClean="0">
              <a:ea typeface="宋体" pitchFamily="2" charset="-122"/>
            </a:endParaRP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ea typeface="宋体" pitchFamily="2" charset="-122"/>
              </a:rPr>
              <a:t>月实际支付酬金报表 </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酬金余额查询</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15364" name="矩形 5"/>
          <p:cNvSpPr>
            <a:spLocks noChangeArrowheads="1"/>
          </p:cNvSpPr>
          <p:nvPr/>
        </p:nvSpPr>
        <p:spPr bwMode="auto">
          <a:xfrm>
            <a:off x="228600" y="4648200"/>
            <a:ext cx="8686800" cy="1606594"/>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smtClean="0">
                <a:solidFill>
                  <a:srgbClr val="000000"/>
                </a:solidFill>
                <a:ea typeface="宋体" pitchFamily="2" charset="-122"/>
              </a:rPr>
              <a:t>CH_PW_REWARDRECORD</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smtClean="0">
                <a:solidFill>
                  <a:srgbClr val="000000"/>
                </a:solidFill>
                <a:ea typeface="宋体" pitchFamily="2" charset="-122"/>
              </a:rPr>
              <a:t>wayid</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（从登录用户中取得）、当前月份（自动获得）</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：二期结算金额总额，三期结算金额总额。</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处理逻辑： </a:t>
            </a:r>
            <a:endParaRPr lang="en-US" altLang="zh-CN" sz="1200" dirty="0" smtClean="0">
              <a:solidFill>
                <a:srgbClr val="000000"/>
              </a:solidFill>
              <a:ea typeface="宋体" pitchFamily="2" charset="-122"/>
            </a:endParaRPr>
          </a:p>
          <a:p>
            <a:pPr marL="800100" lvl="1" indent="-342900" algn="l" eaLnBrk="0" hangingPunct="0">
              <a:spcBef>
                <a:spcPct val="20000"/>
              </a:spcBef>
              <a:buClr>
                <a:schemeClr val="hlink"/>
              </a:buClr>
              <a:buFont typeface="Wingdings" pitchFamily="2" charset="2"/>
              <a:buChar char="v"/>
            </a:pPr>
            <a:r>
              <a:rPr lang="en-US" altLang="zh-CN" sz="1200" dirty="0" smtClean="0">
                <a:solidFill>
                  <a:srgbClr val="000000"/>
                </a:solidFill>
                <a:ea typeface="宋体" pitchFamily="2" charset="-122"/>
              </a:rPr>
              <a:t>2009</a:t>
            </a:r>
            <a:r>
              <a:rPr lang="zh-CN" altLang="en-US" sz="1200" dirty="0" smtClean="0">
                <a:solidFill>
                  <a:srgbClr val="000000"/>
                </a:solidFill>
                <a:ea typeface="宋体" pitchFamily="2" charset="-122"/>
              </a:rPr>
              <a:t>年（结算月</a:t>
            </a:r>
            <a:r>
              <a:rPr lang="en-US" altLang="zh-CN" sz="1200" dirty="0" smtClean="0">
                <a:solidFill>
                  <a:srgbClr val="000000"/>
                </a:solidFill>
                <a:ea typeface="宋体" pitchFamily="2" charset="-122"/>
              </a:rPr>
              <a:t>-6</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-5</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-4</a:t>
            </a:r>
            <a:r>
              <a:rPr lang="zh-CN" altLang="en-US" sz="1200" dirty="0" smtClean="0">
                <a:solidFill>
                  <a:srgbClr val="000000"/>
                </a:solidFill>
                <a:ea typeface="宋体" pitchFamily="2" charset="-122"/>
              </a:rPr>
              <a:t>）星级奖励酬金*</a:t>
            </a:r>
            <a:r>
              <a:rPr lang="en-US" altLang="zh-CN" sz="1200" dirty="0" smtClean="0">
                <a:solidFill>
                  <a:srgbClr val="000000"/>
                </a:solidFill>
                <a:ea typeface="宋体" pitchFamily="2" charset="-122"/>
              </a:rPr>
              <a:t>30% </a:t>
            </a:r>
            <a:r>
              <a:rPr lang="zh-CN" altLang="en-US" sz="1200" dirty="0" smtClean="0">
                <a:solidFill>
                  <a:srgbClr val="000000"/>
                </a:solidFill>
                <a:ea typeface="宋体" pitchFamily="2" charset="-122"/>
              </a:rPr>
              <a:t>（二期结算金额总额）</a:t>
            </a:r>
          </a:p>
          <a:p>
            <a:pPr marL="800100" lvl="1" indent="-342900" algn="l" eaLnBrk="0" hangingPunct="0">
              <a:spcBef>
                <a:spcPct val="20000"/>
              </a:spcBef>
              <a:buClr>
                <a:schemeClr val="hlink"/>
              </a:buClr>
              <a:buFont typeface="Wingdings" pitchFamily="2" charset="2"/>
              <a:buChar char="v"/>
            </a:pPr>
            <a:r>
              <a:rPr lang="en-US" altLang="zh-CN" sz="1200" dirty="0" smtClean="0">
                <a:solidFill>
                  <a:srgbClr val="000000"/>
                </a:solidFill>
                <a:ea typeface="宋体" pitchFamily="2" charset="-122"/>
              </a:rPr>
              <a:t>2009</a:t>
            </a:r>
            <a:r>
              <a:rPr lang="zh-CN" altLang="en-US" sz="1200" dirty="0" smtClean="0">
                <a:solidFill>
                  <a:srgbClr val="000000"/>
                </a:solidFill>
                <a:ea typeface="宋体" pitchFamily="2" charset="-122"/>
              </a:rPr>
              <a:t>年（结算月</a:t>
            </a:r>
            <a:r>
              <a:rPr lang="en-US" altLang="zh-CN" sz="1200" dirty="0" smtClean="0">
                <a:solidFill>
                  <a:srgbClr val="000000"/>
                </a:solidFill>
                <a:ea typeface="宋体" pitchFamily="2" charset="-122"/>
              </a:rPr>
              <a:t>-3</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-2</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-1</a:t>
            </a:r>
            <a:r>
              <a:rPr lang="zh-CN" altLang="en-US" sz="1200" dirty="0" smtClean="0">
                <a:solidFill>
                  <a:srgbClr val="000000"/>
                </a:solidFill>
                <a:ea typeface="宋体" pitchFamily="2" charset="-122"/>
              </a:rPr>
              <a:t>）星级奖励酬金*</a:t>
            </a:r>
            <a:r>
              <a:rPr lang="en-US" altLang="zh-CN" sz="1200" dirty="0" smtClean="0">
                <a:solidFill>
                  <a:srgbClr val="000000"/>
                </a:solidFill>
                <a:ea typeface="宋体" pitchFamily="2" charset="-122"/>
              </a:rPr>
              <a:t>60% </a:t>
            </a:r>
            <a:r>
              <a:rPr lang="zh-CN" altLang="en-US" sz="1200" dirty="0" smtClean="0">
                <a:solidFill>
                  <a:srgbClr val="000000"/>
                </a:solidFill>
                <a:ea typeface="宋体" pitchFamily="2" charset="-122"/>
              </a:rPr>
              <a:t>（三期结算金额总额）</a:t>
            </a:r>
          </a:p>
          <a:p>
            <a:pPr marL="342900" indent="-342900" algn="l" eaLnBrk="0" hangingPunct="0">
              <a:spcBef>
                <a:spcPct val="20000"/>
              </a:spcBef>
              <a:buClr>
                <a:schemeClr val="hlink"/>
              </a:buClr>
              <a:buFont typeface="Wingdings" pitchFamily="2" charset="2"/>
              <a:buChar char="v"/>
            </a:pPr>
            <a:endParaRPr lang="en-US" altLang="zh-CN" sz="1200" dirty="0" smtClean="0">
              <a:solidFill>
                <a:srgbClr val="000000"/>
              </a:solidFill>
              <a:ea typeface="宋体" pitchFamily="2" charset="-122"/>
            </a:endParaRPr>
          </a:p>
        </p:txBody>
      </p:sp>
      <p:pic>
        <p:nvPicPr>
          <p:cNvPr id="31746" name="Picture 2"/>
          <p:cNvPicPr>
            <a:picLocks noGrp="1" noChangeAspect="1" noChangeArrowheads="1"/>
          </p:cNvPicPr>
          <p:nvPr>
            <p:ph idx="1"/>
          </p:nvPr>
        </p:nvPicPr>
        <p:blipFill>
          <a:blip r:embed="rId2"/>
          <a:srcRect/>
          <a:stretch>
            <a:fillRect/>
          </a:stretch>
        </p:blipFill>
        <p:spPr bwMode="auto">
          <a:xfrm>
            <a:off x="1143000" y="1295400"/>
            <a:ext cx="6477000" cy="32881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3315" name="内容占位符 9"/>
          <p:cNvSpPr>
            <a:spLocks noGrp="1"/>
          </p:cNvSpPr>
          <p:nvPr>
            <p:ph idx="1"/>
          </p:nvPr>
        </p:nvSpPr>
        <p:spPr>
          <a:xfrm>
            <a:off x="457200" y="1447800"/>
            <a:ext cx="8229600" cy="4876800"/>
          </a:xfrm>
        </p:spPr>
        <p:txBody>
          <a:bodyPr/>
          <a:lstStyle/>
          <a:p>
            <a:r>
              <a:rPr lang="en-US" altLang="zh-CN" sz="1800" dirty="0" smtClean="0">
                <a:ea typeface="宋体" pitchFamily="2" charset="-122"/>
              </a:rPr>
              <a:t>《</a:t>
            </a:r>
            <a:r>
              <a:rPr lang="zh-CN" altLang="en-US" sz="1800" dirty="0" smtClean="0"/>
              <a:t>酬金明细</a:t>
            </a:r>
            <a:r>
              <a:rPr lang="en-US" altLang="zh-CN" sz="1800" dirty="0" smtClean="0">
                <a:ea typeface="宋体" pitchFamily="2" charset="-122"/>
              </a:rPr>
              <a:t>》</a:t>
            </a:r>
            <a:r>
              <a:rPr lang="zh-CN" altLang="en-US" sz="1800" dirty="0" smtClean="0">
                <a:ea typeface="宋体" pitchFamily="2" charset="-122"/>
              </a:rPr>
              <a:t>包括</a:t>
            </a:r>
            <a:r>
              <a:rPr lang="en-US" altLang="zh-CN" sz="1800" dirty="0" smtClean="0">
                <a:ea typeface="宋体" pitchFamily="2" charset="-122"/>
              </a:rPr>
              <a:t>《</a:t>
            </a:r>
            <a:r>
              <a:rPr lang="zh-CN" altLang="en-US" sz="1800" dirty="0" smtClean="0"/>
              <a:t>酬金明细查询</a:t>
            </a:r>
            <a:r>
              <a:rPr lang="en-US" altLang="zh-CN" sz="1800" dirty="0" smtClean="0">
                <a:ea typeface="宋体" pitchFamily="2" charset="-122"/>
              </a:rPr>
              <a:t>》</a:t>
            </a:r>
            <a:r>
              <a:rPr lang="zh-CN" altLang="en-US" sz="1800" dirty="0" smtClean="0">
                <a:ea typeface="宋体" pitchFamily="2" charset="-122"/>
              </a:rPr>
              <a:t>、</a:t>
            </a:r>
            <a:r>
              <a:rPr lang="en-US" altLang="zh-CN" sz="1800" dirty="0" smtClean="0">
                <a:ea typeface="宋体" pitchFamily="2" charset="-122"/>
              </a:rPr>
              <a:t>《</a:t>
            </a:r>
            <a:r>
              <a:rPr lang="zh-CN" altLang="en-US" sz="1800" dirty="0" smtClean="0"/>
              <a:t>酬金校验失败信息查询</a:t>
            </a:r>
            <a:r>
              <a:rPr lang="en-US" altLang="zh-CN" sz="1800" dirty="0" smtClean="0">
                <a:ea typeface="宋体" pitchFamily="2" charset="-122"/>
              </a:rPr>
              <a:t>》</a:t>
            </a:r>
            <a:r>
              <a:rPr lang="zh-CN" altLang="en-US" sz="1800" dirty="0" smtClean="0">
                <a:ea typeface="宋体" pitchFamily="2" charset="-122"/>
              </a:rPr>
              <a:t>二个子功能。</a:t>
            </a:r>
            <a:endParaRPr lang="en-US" altLang="zh-CN" sz="1800" dirty="0" smtClean="0">
              <a:ea typeface="宋体" pitchFamily="2" charset="-122"/>
            </a:endParaRPr>
          </a:p>
          <a:p>
            <a:endParaRPr lang="en-US" altLang="zh-CN" sz="1800" dirty="0" smtClean="0">
              <a:ea typeface="宋体" pitchFamily="2" charset="-122"/>
            </a:endParaRPr>
          </a:p>
          <a:p>
            <a:r>
              <a:rPr lang="zh-CN" altLang="en-US" sz="1800" dirty="0" smtClean="0">
                <a:ea typeface="宋体" pitchFamily="2" charset="-122"/>
              </a:rPr>
              <a:t>在主菜单的</a:t>
            </a:r>
            <a:r>
              <a:rPr lang="en-US" altLang="zh-CN" sz="1800" dirty="0" smtClean="0">
                <a:ea typeface="宋体" pitchFamily="2" charset="-122"/>
              </a:rPr>
              <a:t>【</a:t>
            </a:r>
            <a:r>
              <a:rPr lang="zh-CN" altLang="en-US" sz="1800" dirty="0" smtClean="0">
                <a:ea typeface="宋体" pitchFamily="2" charset="-122"/>
              </a:rPr>
              <a:t>我的酬金</a:t>
            </a:r>
            <a:r>
              <a:rPr lang="en-US" altLang="zh-CN" sz="1800" dirty="0" smtClean="0">
                <a:ea typeface="宋体" pitchFamily="2" charset="-122"/>
              </a:rPr>
              <a:t>】 </a:t>
            </a:r>
            <a:r>
              <a:rPr lang="en-US" altLang="en-US" sz="1800" dirty="0" smtClean="0">
                <a:sym typeface="Wingdings" pitchFamily="2" charset="2"/>
              </a:rPr>
              <a:t></a:t>
            </a:r>
            <a:r>
              <a:rPr lang="en-US" altLang="zh-CN" sz="1800" dirty="0" smtClean="0">
                <a:ea typeface="宋体" pitchFamily="2" charset="-122"/>
              </a:rPr>
              <a:t>【</a:t>
            </a:r>
            <a:r>
              <a:rPr lang="zh-CN" altLang="en-US" sz="1800" dirty="0" smtClean="0"/>
              <a:t>酬金明细</a:t>
            </a:r>
            <a:r>
              <a:rPr lang="en-US" altLang="zh-CN" sz="1800" dirty="0" smtClean="0">
                <a:ea typeface="宋体" pitchFamily="2" charset="-122"/>
              </a:rPr>
              <a:t>】</a:t>
            </a:r>
            <a:r>
              <a:rPr lang="zh-CN" altLang="en-US" sz="1800" dirty="0" smtClean="0">
                <a:ea typeface="宋体" pitchFamily="2" charset="-122"/>
              </a:rPr>
              <a:t>下。对应有三个三级子菜单。</a:t>
            </a:r>
            <a:endParaRPr lang="en-US" altLang="zh-CN" sz="1800" dirty="0" smtClean="0">
              <a:ea typeface="宋体" pitchFamily="2" charset="-122"/>
            </a:endParaRPr>
          </a:p>
          <a:p>
            <a:pPr>
              <a:buNone/>
            </a:pPr>
            <a:endParaRPr lang="en-US" altLang="zh-CN" sz="1800" dirty="0" smtClean="0">
              <a:ea typeface="宋体" pitchFamily="2" charset="-122"/>
            </a:endParaRPr>
          </a:p>
          <a:p>
            <a:r>
              <a:rPr lang="en-US" altLang="zh-CN" sz="1800" dirty="0" smtClean="0">
                <a:ea typeface="宋体" pitchFamily="2" charset="-122"/>
              </a:rPr>
              <a:t>【</a:t>
            </a:r>
            <a:r>
              <a:rPr lang="zh-CN" altLang="en-US" sz="1800" dirty="0" smtClean="0"/>
              <a:t>酬金明细查询</a:t>
            </a:r>
            <a:r>
              <a:rPr lang="en-US" altLang="zh-CN" sz="1800" dirty="0" smtClean="0">
                <a:ea typeface="宋体" pitchFamily="2" charset="-122"/>
              </a:rPr>
              <a:t>】</a:t>
            </a:r>
            <a:r>
              <a:rPr lang="zh-CN" altLang="en-US" sz="1800" dirty="0" smtClean="0">
                <a:ea typeface="宋体" pitchFamily="2" charset="-122"/>
              </a:rPr>
              <a:t>用户</a:t>
            </a:r>
            <a:r>
              <a:rPr lang="zh-CN" altLang="en-US" sz="1800" dirty="0" smtClean="0"/>
              <a:t>可以使用该菜单查询酬金明细记录</a:t>
            </a:r>
            <a:r>
              <a:rPr lang="zh-CN" altLang="en-US" sz="1800" dirty="0" smtClean="0">
                <a:ea typeface="宋体" pitchFamily="2" charset="-122"/>
              </a:rPr>
              <a:t>，按所选渠道类型不同，所查的信息不同；</a:t>
            </a:r>
            <a:r>
              <a:rPr lang="zh-CN" altLang="en-US" sz="1800" dirty="0" smtClean="0"/>
              <a:t>可供选择的酬金子类型也不相同，酬金类型保存在系统缓存中，每天定时加载。</a:t>
            </a:r>
            <a:endParaRPr lang="en-US" altLang="zh-CN" sz="1800" dirty="0" smtClean="0">
              <a:ea typeface="宋体" pitchFamily="2" charset="-122"/>
            </a:endParaRPr>
          </a:p>
          <a:p>
            <a:endParaRPr lang="en-US" altLang="zh-CN" sz="1800" dirty="0" smtClean="0">
              <a:ea typeface="宋体" pitchFamily="2" charset="-122"/>
            </a:endParaRPr>
          </a:p>
          <a:p>
            <a:pPr lvl="0"/>
            <a:r>
              <a:rPr lang="en-US" altLang="zh-CN" sz="1800" dirty="0" smtClean="0">
                <a:ea typeface="宋体" pitchFamily="2" charset="-122"/>
              </a:rPr>
              <a:t>【</a:t>
            </a:r>
            <a:r>
              <a:rPr lang="zh-CN" altLang="en-US" sz="1800" dirty="0" smtClean="0"/>
              <a:t>酬金校验失败信息查询</a:t>
            </a:r>
            <a:r>
              <a:rPr lang="en-US" altLang="zh-CN" sz="1800" dirty="0" smtClean="0">
                <a:ea typeface="宋体" pitchFamily="2" charset="-122"/>
              </a:rPr>
              <a:t>】</a:t>
            </a:r>
            <a:r>
              <a:rPr lang="zh-CN" altLang="en-US" sz="1800" dirty="0" smtClean="0">
                <a:ea typeface="宋体" pitchFamily="2" charset="-122"/>
              </a:rPr>
              <a:t>用户</a:t>
            </a:r>
            <a:r>
              <a:rPr lang="zh-CN" altLang="en-US" sz="1800" dirty="0" smtClean="0"/>
              <a:t>可以使用该菜单查询酬金校验失败的结果查询</a:t>
            </a:r>
            <a:r>
              <a:rPr lang="zh-CN" altLang="en-US" sz="1800" dirty="0" smtClean="0">
                <a:ea typeface="宋体" pitchFamily="2" charset="-122"/>
              </a:rPr>
              <a:t>。按所选渠道类型不同，所查的信息不同，</a:t>
            </a:r>
            <a:r>
              <a:rPr lang="zh-CN" altLang="en-US" sz="1800" dirty="0" smtClean="0"/>
              <a:t>可供选择的酬金子类型也不相同</a:t>
            </a:r>
            <a:r>
              <a:rPr lang="zh-CN" altLang="en-US" sz="1800" dirty="0" smtClean="0">
                <a:ea typeface="宋体" pitchFamily="2" charset="-122"/>
              </a:rPr>
              <a:t>。</a:t>
            </a:r>
            <a:endParaRPr lang="en-US" altLang="zh-CN" sz="1800" dirty="0" smtClean="0">
              <a:ea typeface="宋体" pitchFamily="2" charset="-122"/>
            </a:endParaRPr>
          </a:p>
          <a:p>
            <a:pPr lvl="0"/>
            <a:endParaRPr lang="en-US" altLang="zh-CN" sz="1800" dirty="0" smtClean="0">
              <a:ea typeface="宋体" pitchFamily="2" charset="-122"/>
            </a:endParaRPr>
          </a:p>
          <a:p>
            <a:pPr lvl="0"/>
            <a:r>
              <a:rPr lang="en-US" altLang="zh-CN" sz="1800" dirty="0" smtClean="0">
                <a:ea typeface="宋体" pitchFamily="2" charset="-122"/>
              </a:rPr>
              <a:t>【</a:t>
            </a:r>
            <a:r>
              <a:rPr lang="zh-CN" altLang="en-US" sz="1800" dirty="0" smtClean="0"/>
              <a:t>酬金校验失败信息查询</a:t>
            </a:r>
            <a:r>
              <a:rPr lang="en-US" altLang="zh-CN" sz="1800" dirty="0" smtClean="0">
                <a:ea typeface="宋体" pitchFamily="2" charset="-122"/>
              </a:rPr>
              <a:t>】</a:t>
            </a:r>
            <a:r>
              <a:rPr lang="zh-CN" altLang="en-US" sz="1800" dirty="0" smtClean="0">
                <a:ea typeface="宋体" pitchFamily="2" charset="-122"/>
              </a:rPr>
              <a:t>按不同的酬金类型查询不同的表。</a:t>
            </a:r>
          </a:p>
          <a:p>
            <a:pPr>
              <a:buNone/>
            </a:pPr>
            <a:endParaRPr lang="en-US" altLang="zh-CN" sz="1800" dirty="0" smtClean="0">
              <a:ea typeface="宋体" pitchFamily="2" charset="-122"/>
            </a:endParaRPr>
          </a:p>
          <a:p>
            <a:endParaRPr lang="en-US" altLang="zh-CN" sz="1600" dirty="0" smtClean="0">
              <a:ea typeface="宋体" pitchFamily="2" charset="-122"/>
            </a:endParaRPr>
          </a:p>
        </p:txBody>
      </p:sp>
      <p:sp>
        <p:nvSpPr>
          <p:cNvPr id="1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latin typeface="+mj-lt"/>
                <a:ea typeface="宋体" pitchFamily="2" charset="-122"/>
                <a:cs typeface="+mj-cs"/>
              </a:rPr>
              <a:t>《</a:t>
            </a:r>
            <a:r>
              <a:rPr lang="zh-CN" altLang="en-US" sz="2400" dirty="0"/>
              <a:t>酬金明细 </a:t>
            </a:r>
            <a:r>
              <a:rPr lang="en-US" altLang="zh-CN" sz="2400" kern="0" dirty="0" smtClean="0">
                <a:latin typeface="+mj-lt"/>
                <a:ea typeface="宋体" pitchFamily="2" charset="-122"/>
                <a:cs typeface="+mj-cs"/>
              </a:rPr>
              <a:t>》</a:t>
            </a:r>
            <a:r>
              <a:rPr lang="zh-CN" altLang="en-US" sz="2400" kern="0" dirty="0">
                <a:latin typeface="+mj-lt"/>
                <a:ea typeface="宋体" pitchFamily="2" charset="-122"/>
                <a:cs typeface="+mj-cs"/>
              </a:rPr>
              <a:t>简介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酬金明细查询</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pic>
        <p:nvPicPr>
          <p:cNvPr id="32770" name="Picture 2"/>
          <p:cNvPicPr>
            <a:picLocks noGrp="1" noChangeAspect="1" noChangeArrowheads="1"/>
          </p:cNvPicPr>
          <p:nvPr>
            <p:ph idx="1"/>
          </p:nvPr>
        </p:nvPicPr>
        <p:blipFill>
          <a:blip r:embed="rId2"/>
          <a:srcRect/>
          <a:stretch>
            <a:fillRect/>
          </a:stretch>
        </p:blipFill>
        <p:spPr bwMode="auto">
          <a:xfrm>
            <a:off x="4114800" y="1066800"/>
            <a:ext cx="4724399" cy="2553449"/>
          </a:xfrm>
          <a:prstGeom prst="rect">
            <a:avLst/>
          </a:prstGeom>
          <a:noFill/>
          <a:ln w="9525">
            <a:noFill/>
            <a:miter lim="800000"/>
            <a:headEnd/>
            <a:tailEnd/>
          </a:ln>
        </p:spPr>
      </p:pic>
      <p:pic>
        <p:nvPicPr>
          <p:cNvPr id="32771" name="Picture 3"/>
          <p:cNvPicPr>
            <a:picLocks noChangeAspect="1" noChangeArrowheads="1"/>
          </p:cNvPicPr>
          <p:nvPr/>
        </p:nvPicPr>
        <p:blipFill>
          <a:blip r:embed="rId3"/>
          <a:srcRect/>
          <a:stretch>
            <a:fillRect/>
          </a:stretch>
        </p:blipFill>
        <p:spPr bwMode="auto">
          <a:xfrm>
            <a:off x="457200" y="1371600"/>
            <a:ext cx="5267325" cy="2543175"/>
          </a:xfrm>
          <a:prstGeom prst="rect">
            <a:avLst/>
          </a:prstGeom>
          <a:noFill/>
          <a:ln w="9525">
            <a:noFill/>
            <a:miter lim="800000"/>
            <a:headEnd/>
            <a:tailEnd/>
          </a:ln>
        </p:spPr>
      </p:pic>
      <p:sp>
        <p:nvSpPr>
          <p:cNvPr id="8" name="矩形 5"/>
          <p:cNvSpPr>
            <a:spLocks noChangeArrowheads="1"/>
          </p:cNvSpPr>
          <p:nvPr/>
        </p:nvSpPr>
        <p:spPr bwMode="auto">
          <a:xfrm>
            <a:off x="228600" y="3886200"/>
            <a:ext cx="8686800" cy="2492990"/>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en-US" altLang="en-US" sz="1200" dirty="0">
                <a:solidFill>
                  <a:srgbClr val="000000"/>
                </a:solidFill>
              </a:rPr>
              <a:t> </a:t>
            </a:r>
            <a:r>
              <a:rPr lang="en-US" altLang="zh-CN" sz="1200" dirty="0" smtClean="0">
                <a:solidFill>
                  <a:srgbClr val="000000"/>
                </a:solidFill>
                <a:ea typeface="宋体" pitchFamily="2" charset="-122"/>
              </a:rPr>
              <a:t>CH_CB_REWARDCONF</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CH_PW_REWARDRECORD</a:t>
            </a:r>
            <a:r>
              <a:rPr lang="zh-CN" altLang="en-US" sz="1200" dirty="0" smtClean="0">
                <a:solidFill>
                  <a:srgbClr val="000000"/>
                </a:solidFill>
                <a:ea typeface="宋体" pitchFamily="2" charset="-122"/>
              </a:rPr>
              <a:t>（社会渠道）、</a:t>
            </a:r>
            <a:r>
              <a:rPr lang="en-US" altLang="zh-CN" sz="1200" dirty="0" smtClean="0">
                <a:solidFill>
                  <a:srgbClr val="000000"/>
                </a:solidFill>
                <a:ea typeface="宋体" pitchFamily="2" charset="-122"/>
              </a:rPr>
              <a:t> CH_BBC_REWARDRECORD</a:t>
            </a:r>
            <a:r>
              <a:rPr lang="zh-CN" altLang="en-US" sz="1200" dirty="0" smtClean="0">
                <a:solidFill>
                  <a:srgbClr val="000000"/>
                </a:solidFill>
                <a:ea typeface="宋体" pitchFamily="2" charset="-122"/>
              </a:rPr>
              <a:t>（网站渠道）</a:t>
            </a:r>
            <a:r>
              <a:rPr lang="en-US" altLang="zh-CN" sz="1200" dirty="0" smtClean="0">
                <a:solidFill>
                  <a:srgbClr val="000000"/>
                </a:solidFill>
                <a:ea typeface="宋体" pitchFamily="2" charset="-122"/>
              </a:rPr>
              <a:t> </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smtClean="0">
                <a:solidFill>
                  <a:srgbClr val="000000"/>
                </a:solidFill>
                <a:ea typeface="宋体" pitchFamily="2" charset="-122"/>
              </a:rPr>
              <a:t>wayType</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（渠道类型：多选）、</a:t>
            </a:r>
            <a:r>
              <a:rPr lang="en-US" altLang="zh-CN" sz="1200" dirty="0" err="1" smtClean="0">
                <a:solidFill>
                  <a:srgbClr val="000000"/>
                </a:solidFill>
                <a:ea typeface="宋体" pitchFamily="2" charset="-122"/>
              </a:rPr>
              <a:t>wayid</a:t>
            </a:r>
            <a:r>
              <a:rPr lang="en-US" altLang="zh-CN" sz="1200" dirty="0" smtClean="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a:t>
            </a:r>
            <a:r>
              <a:rPr lang="en-US" altLang="en-US" sz="1200" dirty="0" err="1" smtClean="0">
                <a:solidFill>
                  <a:srgbClr val="000000"/>
                </a:solidFill>
              </a:rPr>
              <a:t>rewardmonth</a:t>
            </a:r>
            <a:r>
              <a:rPr lang="en-US" altLang="en-US" sz="1200" dirty="0" smtClean="0">
                <a:solidFill>
                  <a:srgbClr val="000000"/>
                </a:solidFill>
              </a:rPr>
              <a:t> </a:t>
            </a:r>
            <a:r>
              <a:rPr lang="zh-CN" altLang="en-US" sz="1200" dirty="0" smtClean="0">
                <a:solidFill>
                  <a:srgbClr val="000000"/>
                </a:solidFill>
                <a:ea typeface="宋体" pitchFamily="2" charset="-122"/>
              </a:rPr>
              <a:t>（结算月份）</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a:t>
            </a:r>
            <a:r>
              <a:rPr lang="zh-CN" altLang="en-US" sz="1200" dirty="0">
                <a:solidFill>
                  <a:srgbClr val="000000"/>
                </a:solidFill>
                <a:ea typeface="宋体" pitchFamily="2" charset="-122"/>
              </a:rPr>
              <a:t>社会</a:t>
            </a:r>
            <a:r>
              <a:rPr lang="zh-CN" altLang="en-US" sz="1200" dirty="0" smtClean="0">
                <a:solidFill>
                  <a:srgbClr val="000000"/>
                </a:solidFill>
                <a:ea typeface="宋体" pitchFamily="2" charset="-122"/>
              </a:rPr>
              <a:t>渠道（</a:t>
            </a:r>
            <a:r>
              <a:rPr lang="en-US" altLang="zh-CN" sz="1200" dirty="0" smtClean="0">
                <a:solidFill>
                  <a:srgbClr val="000000"/>
                </a:solidFill>
                <a:ea typeface="宋体" pitchFamily="2" charset="-122"/>
              </a:rPr>
              <a:t>CH_PW_REWARDRECORD</a:t>
            </a:r>
            <a:r>
              <a:rPr lang="zh-CN" altLang="en-US" sz="1200" dirty="0" smtClean="0">
                <a:solidFill>
                  <a:srgbClr val="000000"/>
                </a:solidFill>
                <a:ea typeface="宋体" pitchFamily="2" charset="-122"/>
              </a:rPr>
              <a:t>表）：业务代码（</a:t>
            </a:r>
            <a:r>
              <a:rPr lang="en-US" altLang="zh-CN" sz="1200" dirty="0" smtClean="0">
                <a:solidFill>
                  <a:srgbClr val="000000"/>
                </a:solidFill>
                <a:ea typeface="宋体" pitchFamily="2" charset="-122"/>
              </a:rPr>
              <a:t>OPNID</a:t>
            </a:r>
            <a:r>
              <a:rPr lang="zh-CN" altLang="en-US" sz="1200" dirty="0" smtClean="0">
                <a:solidFill>
                  <a:srgbClr val="000000"/>
                </a:solidFill>
                <a:ea typeface="宋体" pitchFamily="2" charset="-122"/>
              </a:rPr>
              <a:t>），业务名称（</a:t>
            </a:r>
            <a:r>
              <a:rPr lang="en-US" altLang="zh-CN" sz="1200" dirty="0" smtClean="0">
                <a:solidFill>
                  <a:srgbClr val="000000"/>
                </a:solidFill>
                <a:ea typeface="宋体" pitchFamily="2" charset="-122"/>
              </a:rPr>
              <a:t>NAME</a:t>
            </a:r>
            <a:r>
              <a:rPr lang="zh-CN" altLang="en-US" sz="1200" dirty="0" smtClean="0">
                <a:solidFill>
                  <a:srgbClr val="000000"/>
                </a:solidFill>
                <a:ea typeface="宋体" pitchFamily="2" charset="-122"/>
              </a:rPr>
              <a:t>），渠道标识（</a:t>
            </a:r>
            <a:r>
              <a:rPr lang="en-US" altLang="zh-CN" sz="1200" dirty="0" smtClean="0">
                <a:solidFill>
                  <a:srgbClr val="000000"/>
                </a:solidFill>
                <a:ea typeface="宋体" pitchFamily="2" charset="-122"/>
              </a:rPr>
              <a:t>WAYID</a:t>
            </a:r>
            <a:r>
              <a:rPr lang="zh-CN" altLang="en-US" sz="1200" dirty="0" smtClean="0">
                <a:solidFill>
                  <a:srgbClr val="000000"/>
                </a:solidFill>
                <a:ea typeface="宋体" pitchFamily="2" charset="-122"/>
              </a:rPr>
              <a:t>），星级（</a:t>
            </a:r>
            <a:r>
              <a:rPr lang="en-US" altLang="zh-CN" sz="1200" dirty="0" smtClean="0">
                <a:solidFill>
                  <a:srgbClr val="000000"/>
                </a:solidFill>
                <a:ea typeface="宋体" pitchFamily="2" charset="-122"/>
              </a:rPr>
              <a:t>SLV</a:t>
            </a:r>
            <a:r>
              <a:rPr lang="zh-CN" altLang="en-US" sz="1200" dirty="0" smtClean="0">
                <a:solidFill>
                  <a:srgbClr val="000000"/>
                </a:solidFill>
                <a:ea typeface="宋体" pitchFamily="2" charset="-122"/>
              </a:rPr>
              <a:t>），酬金类型（</a:t>
            </a:r>
            <a:r>
              <a:rPr lang="en-US" altLang="zh-CN" sz="1200" dirty="0" smtClean="0">
                <a:solidFill>
                  <a:srgbClr val="000000"/>
                </a:solidFill>
                <a:ea typeface="宋体" pitchFamily="2" charset="-122"/>
              </a:rPr>
              <a:t>REWARDTYPE</a:t>
            </a:r>
            <a:r>
              <a:rPr lang="zh-CN" altLang="en-US" sz="1200" dirty="0" smtClean="0">
                <a:solidFill>
                  <a:srgbClr val="000000"/>
                </a:solidFill>
                <a:ea typeface="宋体" pitchFamily="2" charset="-122"/>
              </a:rPr>
              <a:t>），结算月份（</a:t>
            </a:r>
            <a:r>
              <a:rPr lang="en-US" altLang="zh-CN" sz="1200" dirty="0" smtClean="0">
                <a:solidFill>
                  <a:srgbClr val="000000"/>
                </a:solidFill>
                <a:ea typeface="宋体" pitchFamily="2" charset="-122"/>
              </a:rPr>
              <a:t>REWARDMONTH</a:t>
            </a:r>
            <a:r>
              <a:rPr lang="zh-CN" altLang="en-US" sz="1200" dirty="0" smtClean="0">
                <a:solidFill>
                  <a:srgbClr val="000000"/>
                </a:solidFill>
                <a:ea typeface="宋体" pitchFamily="2" charset="-122"/>
              </a:rPr>
              <a:t>），业务发生号码（</a:t>
            </a:r>
            <a:r>
              <a:rPr lang="en-US" altLang="zh-CN" sz="1200" dirty="0" smtClean="0">
                <a:solidFill>
                  <a:srgbClr val="000000"/>
                </a:solidFill>
                <a:ea typeface="宋体" pitchFamily="2" charset="-122"/>
              </a:rPr>
              <a:t>MOBILE</a:t>
            </a:r>
            <a:r>
              <a:rPr lang="zh-CN" altLang="en-US" sz="1200" dirty="0" smtClean="0">
                <a:solidFill>
                  <a:srgbClr val="000000"/>
                </a:solidFill>
                <a:ea typeface="宋体" pitchFamily="2" charset="-122"/>
              </a:rPr>
              <a:t>），计酬方式（</a:t>
            </a:r>
            <a:r>
              <a:rPr lang="en-US" altLang="zh-CN" sz="1200" dirty="0" smtClean="0">
                <a:solidFill>
                  <a:srgbClr val="000000"/>
                </a:solidFill>
                <a:ea typeface="宋体" pitchFamily="2" charset="-122"/>
              </a:rPr>
              <a:t>ACCTYPE</a:t>
            </a:r>
            <a:r>
              <a:rPr lang="zh-CN" altLang="en-US" sz="1200" dirty="0" smtClean="0">
                <a:solidFill>
                  <a:srgbClr val="000000"/>
                </a:solidFill>
                <a:ea typeface="宋体" pitchFamily="2" charset="-122"/>
              </a:rPr>
              <a:t>），酬金标准（</a:t>
            </a:r>
            <a:r>
              <a:rPr lang="en-US" altLang="zh-CN" sz="1200" dirty="0" smtClean="0">
                <a:solidFill>
                  <a:srgbClr val="000000"/>
                </a:solidFill>
                <a:ea typeface="宋体" pitchFamily="2" charset="-122"/>
              </a:rPr>
              <a:t>REWARDSTD</a:t>
            </a:r>
            <a:r>
              <a:rPr lang="zh-CN" altLang="en-US" sz="1200" dirty="0" smtClean="0">
                <a:solidFill>
                  <a:srgbClr val="000000"/>
                </a:solidFill>
                <a:ea typeface="宋体" pitchFamily="2" charset="-122"/>
              </a:rPr>
              <a:t>），计算金额（</a:t>
            </a:r>
            <a:r>
              <a:rPr lang="en-US" altLang="zh-CN" sz="1200" dirty="0" smtClean="0">
                <a:solidFill>
                  <a:srgbClr val="000000"/>
                </a:solidFill>
                <a:ea typeface="宋体" pitchFamily="2" charset="-122"/>
              </a:rPr>
              <a:t>TOTALSUM</a:t>
            </a:r>
            <a:r>
              <a:rPr lang="zh-CN" altLang="en-US" sz="1200" dirty="0" smtClean="0">
                <a:solidFill>
                  <a:srgbClr val="000000"/>
                </a:solidFill>
                <a:ea typeface="宋体" pitchFamily="2" charset="-122"/>
              </a:rPr>
              <a:t>），考核系数（</a:t>
            </a:r>
            <a:r>
              <a:rPr lang="en-US" altLang="zh-CN" sz="1200" dirty="0" smtClean="0">
                <a:solidFill>
                  <a:srgbClr val="000000"/>
                </a:solidFill>
                <a:ea typeface="宋体" pitchFamily="2" charset="-122"/>
              </a:rPr>
              <a:t>ASSEGRADE</a:t>
            </a:r>
            <a:r>
              <a:rPr lang="zh-CN" altLang="en-US" sz="1200" dirty="0" smtClean="0">
                <a:solidFill>
                  <a:srgbClr val="000000"/>
                </a:solidFill>
                <a:ea typeface="宋体" pitchFamily="2" charset="-122"/>
              </a:rPr>
              <a:t>），应发金额（</a:t>
            </a:r>
            <a:r>
              <a:rPr lang="en-US" altLang="zh-CN" sz="1200" dirty="0" smtClean="0">
                <a:solidFill>
                  <a:srgbClr val="000000"/>
                </a:solidFill>
                <a:ea typeface="宋体" pitchFamily="2" charset="-122"/>
              </a:rPr>
              <a:t>PAYSUM</a:t>
            </a:r>
            <a:r>
              <a:rPr lang="zh-CN" altLang="en-US" sz="1200" dirty="0" smtClean="0">
                <a:solidFill>
                  <a:srgbClr val="000000"/>
                </a:solidFill>
                <a:ea typeface="宋体" pitchFamily="2" charset="-122"/>
              </a:rPr>
              <a:t>），计算时间（</a:t>
            </a:r>
            <a:r>
              <a:rPr lang="en-US" altLang="zh-CN" sz="1200" dirty="0" smtClean="0">
                <a:solidFill>
                  <a:srgbClr val="000000"/>
                </a:solidFill>
                <a:ea typeface="宋体" pitchFamily="2" charset="-122"/>
              </a:rPr>
              <a:t>RUNTIME</a:t>
            </a:r>
            <a:r>
              <a:rPr lang="zh-CN" altLang="en-US" sz="1200" dirty="0" smtClean="0">
                <a:solidFill>
                  <a:srgbClr val="000000"/>
                </a:solidFill>
                <a:ea typeface="宋体" pitchFamily="2" charset="-122"/>
              </a:rPr>
              <a:t>） ；</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pPr>
            <a:r>
              <a:rPr lang="en-US" altLang="zh-CN" sz="1200" dirty="0" smtClean="0">
                <a:solidFill>
                  <a:srgbClr val="000000"/>
                </a:solidFill>
                <a:ea typeface="宋体" pitchFamily="2" charset="-122"/>
              </a:rPr>
              <a:t>	</a:t>
            </a:r>
            <a:r>
              <a:rPr lang="zh-CN" altLang="en-US" sz="1200" dirty="0">
                <a:solidFill>
                  <a:srgbClr val="000000"/>
                </a:solidFill>
                <a:ea typeface="宋体" pitchFamily="2" charset="-122"/>
              </a:rPr>
              <a:t>网站渠道</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 CH_BBC_REWARDRECORD</a:t>
            </a:r>
            <a:r>
              <a:rPr lang="zh-CN" altLang="en-US" sz="1200" dirty="0" smtClean="0">
                <a:solidFill>
                  <a:srgbClr val="000000"/>
                </a:solidFill>
                <a:ea typeface="宋体" pitchFamily="2" charset="-122"/>
              </a:rPr>
              <a:t>表</a:t>
            </a:r>
            <a:r>
              <a:rPr lang="zh-CN" altLang="en-US" sz="1200" dirty="0">
                <a:solidFill>
                  <a:srgbClr val="000000"/>
                </a:solidFill>
                <a:ea typeface="宋体" pitchFamily="2" charset="-122"/>
              </a:rPr>
              <a:t>）</a:t>
            </a:r>
            <a:r>
              <a:rPr lang="zh-CN" altLang="en-US" sz="1200" dirty="0" smtClean="0">
                <a:solidFill>
                  <a:srgbClr val="000000"/>
                </a:solidFill>
                <a:ea typeface="宋体" pitchFamily="2" charset="-122"/>
              </a:rPr>
              <a:t>：酬金类型（</a:t>
            </a:r>
            <a:r>
              <a:rPr lang="en-US" altLang="zh-CN" sz="1200" dirty="0" smtClean="0">
                <a:solidFill>
                  <a:srgbClr val="000000"/>
                </a:solidFill>
                <a:ea typeface="宋体" pitchFamily="2" charset="-122"/>
              </a:rPr>
              <a:t>REWARDTYPE</a:t>
            </a:r>
            <a:r>
              <a:rPr lang="zh-CN" altLang="en-US" sz="1200" dirty="0" smtClean="0">
                <a:solidFill>
                  <a:srgbClr val="000000"/>
                </a:solidFill>
                <a:ea typeface="宋体" pitchFamily="2" charset="-122"/>
              </a:rPr>
              <a:t>），酬金标准（</a:t>
            </a:r>
            <a:r>
              <a:rPr lang="en-US" altLang="zh-CN" sz="1200" dirty="0" smtClean="0">
                <a:solidFill>
                  <a:srgbClr val="000000"/>
                </a:solidFill>
                <a:ea typeface="宋体" pitchFamily="2" charset="-122"/>
              </a:rPr>
              <a:t>REWARDSTD</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结算月份（</a:t>
            </a:r>
            <a:r>
              <a:rPr lang="en-US" altLang="zh-CN" sz="1200" dirty="0" smtClean="0">
                <a:solidFill>
                  <a:srgbClr val="000000"/>
                </a:solidFill>
                <a:ea typeface="宋体" pitchFamily="2" charset="-122"/>
              </a:rPr>
              <a:t>REWARDMONTH</a:t>
            </a:r>
            <a:r>
              <a:rPr lang="zh-CN" altLang="en-US" sz="1200" dirty="0" smtClean="0">
                <a:solidFill>
                  <a:srgbClr val="000000"/>
                </a:solidFill>
                <a:ea typeface="宋体" pitchFamily="2" charset="-122"/>
              </a:rPr>
              <a:t>），计算金额（</a:t>
            </a:r>
            <a:r>
              <a:rPr lang="en-US" altLang="zh-CN" sz="1200" dirty="0" smtClean="0">
                <a:solidFill>
                  <a:srgbClr val="000000"/>
                </a:solidFill>
                <a:ea typeface="宋体" pitchFamily="2" charset="-122"/>
              </a:rPr>
              <a:t>TOTALSUM</a:t>
            </a:r>
            <a:r>
              <a:rPr lang="zh-CN" altLang="en-US" sz="1200" dirty="0" smtClean="0">
                <a:solidFill>
                  <a:srgbClr val="000000"/>
                </a:solidFill>
                <a:ea typeface="宋体" pitchFamily="2" charset="-122"/>
              </a:rPr>
              <a:t>），计算时间（</a:t>
            </a:r>
            <a:r>
              <a:rPr lang="en-US" altLang="zh-CN" sz="1200" dirty="0" smtClean="0">
                <a:solidFill>
                  <a:srgbClr val="000000"/>
                </a:solidFill>
                <a:ea typeface="宋体" pitchFamily="2" charset="-122"/>
              </a:rPr>
              <a:t>runtime</a:t>
            </a:r>
            <a:r>
              <a:rPr lang="zh-CN" altLang="en-US" sz="1200" dirty="0" smtClean="0">
                <a:solidFill>
                  <a:srgbClr val="000000"/>
                </a:solidFill>
                <a:ea typeface="宋体" pitchFamily="2" charset="-122"/>
              </a:rPr>
              <a:t>）</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查询时，先按输入的“结算时间”查询</a:t>
            </a:r>
            <a:r>
              <a:rPr lang="en-US" altLang="zh-CN" sz="1200" dirty="0" smtClean="0">
                <a:solidFill>
                  <a:srgbClr val="000000"/>
                </a:solidFill>
                <a:ea typeface="宋体" pitchFamily="2" charset="-122"/>
              </a:rPr>
              <a:t>CH_CB_REWARDCONF where </a:t>
            </a:r>
            <a:r>
              <a:rPr lang="en-US" altLang="zh-CN" sz="1200" dirty="0" err="1" smtClean="0">
                <a:solidFill>
                  <a:srgbClr val="000000"/>
                </a:solidFill>
                <a:ea typeface="宋体" pitchFamily="2" charset="-122"/>
              </a:rPr>
              <a:t>rewardkind</a:t>
            </a:r>
            <a:r>
              <a:rPr lang="en-US" altLang="zh-CN" sz="1200" dirty="0" smtClean="0">
                <a:solidFill>
                  <a:srgbClr val="000000"/>
                </a:solidFill>
                <a:ea typeface="宋体" pitchFamily="2" charset="-122"/>
              </a:rPr>
              <a:t> =‘AG’ and </a:t>
            </a:r>
            <a:r>
              <a:rPr lang="en-US" altLang="zh-CN" sz="1200" dirty="0" err="1" smtClean="0">
                <a:solidFill>
                  <a:srgbClr val="000000"/>
                </a:solidFill>
                <a:ea typeface="宋体" pitchFamily="2" charset="-122"/>
              </a:rPr>
              <a:t>rewardmonth</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结算月</a:t>
            </a:r>
            <a:r>
              <a:rPr lang="en-US" altLang="zh-CN" sz="1200" dirty="0" smtClean="0">
                <a:solidFill>
                  <a:srgbClr val="000000"/>
                </a:solidFill>
                <a:ea typeface="宋体" pitchFamily="2" charset="-122"/>
              </a:rPr>
              <a:t>’ and </a:t>
            </a:r>
            <a:r>
              <a:rPr lang="en-US" altLang="zh-CN" sz="1200" dirty="0" err="1" smtClean="0">
                <a:solidFill>
                  <a:srgbClr val="000000"/>
                </a:solidFill>
                <a:ea typeface="宋体" pitchFamily="2" charset="-122"/>
              </a:rPr>
              <a:t>cityid</a:t>
            </a:r>
            <a:r>
              <a:rPr lang="en-US" altLang="zh-CN" sz="1200" dirty="0" smtClean="0">
                <a:solidFill>
                  <a:srgbClr val="000000"/>
                </a:solidFill>
                <a:ea typeface="宋体" pitchFamily="2" charset="-122"/>
              </a:rPr>
              <a:t>=‘3</a:t>
            </a:r>
            <a:r>
              <a:rPr lang="zh-CN" altLang="en-US" sz="1200" dirty="0" smtClean="0">
                <a:solidFill>
                  <a:srgbClr val="000000"/>
                </a:solidFill>
                <a:ea typeface="宋体" pitchFamily="2" charset="-122"/>
              </a:rPr>
              <a:t>位地市编码（从登录信息中取得）</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判断结算月是否已经出帐。</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每个月</a:t>
            </a:r>
            <a:r>
              <a:rPr lang="en-US" altLang="zh-CN" sz="1200" dirty="0" smtClean="0">
                <a:solidFill>
                  <a:srgbClr val="000000"/>
                </a:solidFill>
                <a:ea typeface="宋体" pitchFamily="2" charset="-122"/>
              </a:rPr>
              <a:t>10</a:t>
            </a:r>
            <a:r>
              <a:rPr lang="zh-CN" altLang="en-US" sz="1200" dirty="0" smtClean="0">
                <a:solidFill>
                  <a:srgbClr val="000000"/>
                </a:solidFill>
                <a:ea typeface="宋体" pitchFamily="2" charset="-122"/>
              </a:rPr>
              <a:t>到</a:t>
            </a:r>
            <a:r>
              <a:rPr lang="en-US" altLang="zh-CN" sz="1200" dirty="0" smtClean="0">
                <a:solidFill>
                  <a:srgbClr val="000000"/>
                </a:solidFill>
                <a:ea typeface="宋体" pitchFamily="2" charset="-122"/>
              </a:rPr>
              <a:t>14</a:t>
            </a:r>
            <a:r>
              <a:rPr lang="zh-CN" altLang="en-US" sz="1200" dirty="0" smtClean="0">
                <a:solidFill>
                  <a:srgbClr val="000000"/>
                </a:solidFill>
                <a:ea typeface="宋体" pitchFamily="2" charset="-122"/>
              </a:rPr>
              <a:t>号结算上个月酬金，结算时间默认按最近一个月的进行查询。</a:t>
            </a:r>
            <a:endParaRPr lang="en-US" altLang="zh-CN" sz="1200" dirty="0" smtClean="0">
              <a:solidFill>
                <a:srgbClr val="000000"/>
              </a:solidFill>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pitchFamily="2" charset="-122"/>
              </a:rPr>
              <a:t>《</a:t>
            </a:r>
            <a:r>
              <a:rPr lang="zh-CN" altLang="en-US" dirty="0" smtClean="0">
                <a:ea typeface="宋体" pitchFamily="2" charset="-122"/>
              </a:rPr>
              <a:t>我的酬金</a:t>
            </a:r>
            <a:r>
              <a:rPr lang="en-US" altLang="zh-CN" dirty="0" smtClean="0">
                <a:ea typeface="宋体" pitchFamily="2" charset="-122"/>
              </a:rPr>
              <a:t>》</a:t>
            </a:r>
            <a:r>
              <a:rPr lang="zh-CN" altLang="en-US" dirty="0" smtClean="0">
                <a:ea typeface="宋体" pitchFamily="2" charset="-122"/>
              </a:rPr>
              <a:t>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en-US" altLang="zh-CN" sz="2400" dirty="0" smtClean="0">
                <a:latin typeface="Verdana" pitchFamily="34" charset="0"/>
                <a:ea typeface="宋体" pitchFamily="2" charset="-122"/>
              </a:rPr>
              <a:t>《</a:t>
            </a:r>
            <a:r>
              <a:rPr lang="zh-CN" altLang="en-US" sz="2400" dirty="0" smtClean="0"/>
              <a:t>酬金校验失败信息查询</a:t>
            </a:r>
            <a:r>
              <a:rPr lang="en-US" altLang="zh-CN" sz="2400" dirty="0" smtClean="0">
                <a:latin typeface="Verdana" pitchFamily="34" charset="0"/>
                <a:ea typeface="宋体" pitchFamily="2" charset="-122"/>
              </a:rPr>
              <a:t>》</a:t>
            </a:r>
            <a:r>
              <a:rPr lang="zh-CN" altLang="en-US" sz="2400" dirty="0">
                <a:latin typeface="Verdana" pitchFamily="34" charset="0"/>
                <a:ea typeface="宋体" pitchFamily="2" charset="-122"/>
              </a:rPr>
              <a:t>业务</a:t>
            </a:r>
          </a:p>
        </p:txBody>
      </p:sp>
      <p:sp>
        <p:nvSpPr>
          <p:cNvPr id="8" name="矩形 5"/>
          <p:cNvSpPr>
            <a:spLocks noChangeArrowheads="1"/>
          </p:cNvSpPr>
          <p:nvPr/>
        </p:nvSpPr>
        <p:spPr bwMode="auto">
          <a:xfrm>
            <a:off x="228600" y="4800600"/>
            <a:ext cx="8686800" cy="1348061"/>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zh-CN" altLang="en-US" sz="1200" dirty="0" smtClean="0">
                <a:solidFill>
                  <a:srgbClr val="000000"/>
                </a:solidFill>
                <a:ea typeface="宋体" pitchFamily="2" charset="-122"/>
              </a:rPr>
              <a:t>：请看下面的文档</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条件： </a:t>
            </a:r>
            <a:r>
              <a:rPr lang="en-US" altLang="zh-CN" sz="1200" dirty="0" err="1" smtClean="0">
                <a:solidFill>
                  <a:srgbClr val="000000"/>
                </a:solidFill>
                <a:ea typeface="宋体" pitchFamily="2" charset="-122"/>
              </a:rPr>
              <a:t>wayType</a:t>
            </a: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（渠道类型）、</a:t>
            </a:r>
            <a:r>
              <a:rPr lang="en-US" altLang="zh-CN" sz="1200" dirty="0" err="1" smtClean="0">
                <a:solidFill>
                  <a:srgbClr val="000000"/>
                </a:solidFill>
                <a:ea typeface="宋体" pitchFamily="2" charset="-122"/>
              </a:rPr>
              <a:t>wayid</a:t>
            </a:r>
            <a:r>
              <a:rPr lang="en-US" altLang="zh-CN" sz="1200" dirty="0" smtClean="0">
                <a:solidFill>
                  <a:srgbClr val="000000"/>
                </a:solidFill>
                <a:ea typeface="宋体" pitchFamily="2" charset="-122"/>
              </a:rPr>
              <a:t> </a:t>
            </a:r>
            <a:r>
              <a:rPr lang="zh-CN" altLang="en-US" sz="1200" dirty="0">
                <a:solidFill>
                  <a:srgbClr val="000000"/>
                </a:solidFill>
                <a:ea typeface="宋体" pitchFamily="2" charset="-122"/>
              </a:rPr>
              <a:t>（从登录用户中取得）</a:t>
            </a:r>
            <a:r>
              <a:rPr lang="zh-CN" altLang="en-US" sz="1200" dirty="0" smtClean="0">
                <a:solidFill>
                  <a:srgbClr val="000000"/>
                </a:solidFill>
                <a:ea typeface="宋体" pitchFamily="2" charset="-122"/>
              </a:rPr>
              <a:t>、</a:t>
            </a:r>
            <a:r>
              <a:rPr lang="en-US" altLang="en-US" sz="1200" dirty="0" err="1" smtClean="0">
                <a:solidFill>
                  <a:srgbClr val="000000"/>
                </a:solidFill>
              </a:rPr>
              <a:t>rewardmonth</a:t>
            </a:r>
            <a:r>
              <a:rPr lang="en-US" altLang="en-US" sz="1200" dirty="0" smtClean="0">
                <a:solidFill>
                  <a:srgbClr val="000000"/>
                </a:solidFill>
              </a:rPr>
              <a:t> </a:t>
            </a:r>
            <a:r>
              <a:rPr lang="zh-CN" altLang="en-US" sz="1200" dirty="0" smtClean="0">
                <a:solidFill>
                  <a:srgbClr val="000000"/>
                </a:solidFill>
                <a:ea typeface="宋体" pitchFamily="2" charset="-122"/>
              </a:rPr>
              <a:t>（结算月份）</a:t>
            </a:r>
            <a:endParaRPr lang="en-US" altLang="zh-CN"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输出</a:t>
            </a:r>
            <a:r>
              <a:rPr lang="zh-CN" altLang="en-US" sz="1200" dirty="0" smtClean="0">
                <a:solidFill>
                  <a:srgbClr val="000000"/>
                </a:solidFill>
                <a:ea typeface="宋体" pitchFamily="2" charset="-122"/>
              </a:rPr>
              <a:t>：酬金类型（具体名称），结算月份（</a:t>
            </a:r>
            <a:r>
              <a:rPr lang="en-US" altLang="zh-CN" sz="1200" dirty="0" err="1" smtClean="0">
                <a:solidFill>
                  <a:srgbClr val="000000"/>
                </a:solidFill>
                <a:ea typeface="宋体" pitchFamily="2" charset="-122"/>
              </a:rPr>
              <a:t>calcmonth</a:t>
            </a:r>
            <a:r>
              <a:rPr lang="zh-CN" altLang="en-US" sz="1200" dirty="0" smtClean="0">
                <a:solidFill>
                  <a:srgbClr val="000000"/>
                </a:solidFill>
                <a:ea typeface="宋体" pitchFamily="2" charset="-122"/>
              </a:rPr>
              <a:t>），业务名称，业务发生手机号（</a:t>
            </a:r>
            <a:r>
              <a:rPr lang="en-US" altLang="zh-CN" sz="1200" dirty="0" smtClean="0">
                <a:solidFill>
                  <a:srgbClr val="000000"/>
                </a:solidFill>
                <a:ea typeface="宋体" pitchFamily="2" charset="-122"/>
              </a:rPr>
              <a:t>MOBILE</a:t>
            </a:r>
            <a:r>
              <a:rPr lang="zh-CN" altLang="en-US" sz="1200" dirty="0" smtClean="0">
                <a:solidFill>
                  <a:srgbClr val="000000"/>
                </a:solidFill>
                <a:ea typeface="宋体" pitchFamily="2" charset="-122"/>
              </a:rPr>
              <a:t>），业务发生时间（</a:t>
            </a:r>
            <a:r>
              <a:rPr lang="en-US" altLang="zh-CN" sz="1200" dirty="0" err="1" smtClean="0">
                <a:solidFill>
                  <a:srgbClr val="000000"/>
                </a:solidFill>
                <a:ea typeface="宋体" pitchFamily="2" charset="-122"/>
              </a:rPr>
              <a:t>oprtime</a:t>
            </a:r>
            <a:r>
              <a:rPr lang="zh-CN" altLang="en-US" sz="1200" dirty="0" smtClean="0">
                <a:solidFill>
                  <a:srgbClr val="000000"/>
                </a:solidFill>
                <a:ea typeface="宋体" pitchFamily="2" charset="-122"/>
              </a:rPr>
              <a:t>），失败原因（</a:t>
            </a:r>
            <a:r>
              <a:rPr lang="en-US" altLang="zh-CN" sz="1200" dirty="0" smtClean="0">
                <a:solidFill>
                  <a:srgbClr val="000000"/>
                </a:solidFill>
                <a:ea typeface="宋体" pitchFamily="2" charset="-122"/>
              </a:rPr>
              <a:t>ADTREMARK</a:t>
            </a:r>
            <a:r>
              <a:rPr lang="zh-CN" altLang="en-US" sz="1200" dirty="0" smtClean="0">
                <a:solidFill>
                  <a:srgbClr val="000000"/>
                </a:solidFill>
                <a:ea typeface="宋体" pitchFamily="2" charset="-122"/>
              </a:rPr>
              <a:t>）</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pP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处理逻辑文档：</a:t>
            </a:r>
            <a:endParaRPr lang="en-US" altLang="zh-CN" sz="1200" dirty="0" smtClean="0">
              <a:solidFill>
                <a:srgbClr val="000000"/>
              </a:solidFill>
              <a:ea typeface="宋体" pitchFamily="2" charset="-122"/>
            </a:endParaRPr>
          </a:p>
        </p:txBody>
      </p:sp>
      <p:pic>
        <p:nvPicPr>
          <p:cNvPr id="33794" name="Picture 2"/>
          <p:cNvPicPr>
            <a:picLocks noChangeAspect="1" noChangeArrowheads="1"/>
          </p:cNvPicPr>
          <p:nvPr/>
        </p:nvPicPr>
        <p:blipFill>
          <a:blip r:embed="rId3"/>
          <a:srcRect/>
          <a:stretch>
            <a:fillRect/>
          </a:stretch>
        </p:blipFill>
        <p:spPr bwMode="auto">
          <a:xfrm>
            <a:off x="1066800" y="1295400"/>
            <a:ext cx="6324600" cy="3419630"/>
          </a:xfrm>
          <a:prstGeom prst="rect">
            <a:avLst/>
          </a:prstGeom>
          <a:noFill/>
          <a:ln w="9525">
            <a:noFill/>
            <a:miter lim="800000"/>
            <a:headEnd/>
            <a:tailEnd/>
          </a:ln>
        </p:spPr>
      </p:pic>
      <p:graphicFrame>
        <p:nvGraphicFramePr>
          <p:cNvPr id="10" name="对象 9"/>
          <p:cNvGraphicFramePr>
            <a:graphicFrameLocks noChangeAspect="1"/>
          </p:cNvGraphicFramePr>
          <p:nvPr/>
        </p:nvGraphicFramePr>
        <p:xfrm>
          <a:off x="1676400" y="5715000"/>
          <a:ext cx="914400" cy="828675"/>
        </p:xfrm>
        <a:graphic>
          <a:graphicData uri="http://schemas.openxmlformats.org/presentationml/2006/ole">
            <p:oleObj spid="_x0000_s33795" name="Document" showAsIcon="1" r:id="rId4" imgW="914400" imgH="828720" progId="Word.Document.8">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43434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信息查询</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zh-CN" altLang="en-US" sz="2600" dirty="0" smtClean="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en-US" altLang="zh-CN" sz="2600" dirty="0" smtClean="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solidFill>
                  <a:srgbClr val="F0F5E7"/>
                </a:solidFill>
                <a:latin typeface="Futura Bk" pitchFamily="34" charset="0"/>
                <a:ea typeface="宋体" pitchFamily="2" charset="-122"/>
              </a:rPr>
              <a:t>门户</a:t>
            </a:r>
            <a:r>
              <a:rPr lang="zh-CN" altLang="en-US" sz="2600" dirty="0">
                <a:solidFill>
                  <a:srgbClr val="F0F5E7"/>
                </a:solidFill>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ea typeface="宋体" pitchFamily="2" charset="-122"/>
              </a:rPr>
              <a:t>门户网站接口业务说明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概述</a:t>
            </a:r>
            <a:endParaRPr lang="zh-CN" altLang="en-US" sz="2400" dirty="0">
              <a:latin typeface="Verdana" pitchFamily="34" charset="0"/>
              <a:ea typeface="宋体" pitchFamily="2" charset="-122"/>
            </a:endParaRPr>
          </a:p>
        </p:txBody>
      </p:sp>
      <p:sp>
        <p:nvSpPr>
          <p:cNvPr id="7" name="内容占位符 9"/>
          <p:cNvSpPr>
            <a:spLocks noGrp="1"/>
          </p:cNvSpPr>
          <p:nvPr>
            <p:ph idx="1"/>
          </p:nvPr>
        </p:nvSpPr>
        <p:spPr>
          <a:xfrm>
            <a:off x="457200" y="1447800"/>
            <a:ext cx="8229600" cy="4876800"/>
          </a:xfrm>
        </p:spPr>
        <p:txBody>
          <a:bodyPr/>
          <a:lstStyle/>
          <a:p>
            <a:r>
              <a:rPr lang="zh-CN" altLang="en-US" sz="1600" dirty="0" smtClean="0">
                <a:ea typeface="宋体" pitchFamily="2" charset="-122"/>
              </a:rPr>
              <a:t>门户网站在商品订购使用后台接口方法实现业务。</a:t>
            </a:r>
            <a:endParaRPr lang="en-US" altLang="zh-CN" sz="1600" dirty="0" smtClean="0">
              <a:ea typeface="宋体" pitchFamily="2" charset="-122"/>
            </a:endParaRPr>
          </a:p>
          <a:p>
            <a:endParaRPr lang="en-US" altLang="zh-CN" sz="1600" dirty="0" smtClean="0">
              <a:ea typeface="宋体" pitchFamily="2" charset="-122"/>
            </a:endParaRPr>
          </a:p>
          <a:p>
            <a:r>
              <a:rPr lang="zh-CN" altLang="en-US" sz="1600" dirty="0" smtClean="0">
                <a:ea typeface="宋体" pitchFamily="2" charset="-122"/>
              </a:rPr>
              <a:t>接口的使用</a:t>
            </a:r>
            <a:r>
              <a:rPr lang="en-US" altLang="zh-CN" sz="1600" dirty="0" smtClean="0">
                <a:ea typeface="宋体" pitchFamily="2" charset="-122"/>
              </a:rPr>
              <a:t>Spring</a:t>
            </a:r>
            <a:r>
              <a:rPr lang="zh-CN" altLang="en-US" sz="1600" dirty="0" smtClean="0">
                <a:ea typeface="宋体" pitchFamily="2" charset="-122"/>
              </a:rPr>
              <a:t>的远程调用技术实现，</a:t>
            </a:r>
            <a:r>
              <a:rPr lang="en-US" altLang="zh-CN" sz="1600" dirty="0" smtClean="0">
                <a:ea typeface="宋体" pitchFamily="2" charset="-122"/>
              </a:rPr>
              <a:t>pboss-service.jar</a:t>
            </a:r>
            <a:r>
              <a:rPr lang="zh-CN" altLang="en-US" sz="1600" dirty="0" smtClean="0">
                <a:ea typeface="宋体" pitchFamily="2" charset="-122"/>
              </a:rPr>
              <a:t>包（由后台开发人员提供）封了调用的接口协议和参数对象。</a:t>
            </a:r>
            <a:endParaRPr lang="en-US" altLang="zh-CN" sz="1600" dirty="0" smtClean="0">
              <a:ea typeface="宋体" pitchFamily="2" charset="-122"/>
            </a:endParaRPr>
          </a:p>
          <a:p>
            <a:endParaRPr lang="en-US" altLang="zh-CN" sz="1600" dirty="0" smtClean="0">
              <a:ea typeface="宋体" pitchFamily="2" charset="-122"/>
            </a:endParaRPr>
          </a:p>
          <a:p>
            <a:r>
              <a:rPr lang="zh-CN" altLang="en-US" sz="1600" dirty="0" smtClean="0">
                <a:ea typeface="宋体" pitchFamily="2" charset="-122"/>
              </a:rPr>
              <a:t>商品订购定义了五个接口：</a:t>
            </a:r>
            <a:r>
              <a:rPr lang="en-US" altLang="zh-CN" sz="1600" dirty="0" smtClean="0">
                <a:ea typeface="宋体" pitchFamily="2" charset="-122"/>
              </a:rPr>
              <a:t> 【</a:t>
            </a:r>
            <a:r>
              <a:rPr lang="zh-CN" altLang="en-US" sz="1600" dirty="0" smtClean="0">
                <a:ea typeface="宋体" pitchFamily="2" charset="-122"/>
              </a:rPr>
              <a:t>商品订购资格验证</a:t>
            </a:r>
            <a:r>
              <a:rPr lang="en-US" altLang="zh-CN" sz="1600" dirty="0" smtClean="0">
                <a:ea typeface="宋体" pitchFamily="2" charset="-122"/>
              </a:rPr>
              <a:t>】</a:t>
            </a:r>
            <a:r>
              <a:rPr lang="zh-CN" altLang="en-US" sz="1600" dirty="0" smtClean="0">
                <a:ea typeface="宋体" pitchFamily="2" charset="-122"/>
              </a:rPr>
              <a:t>、</a:t>
            </a:r>
            <a:r>
              <a:rPr lang="en-US" altLang="zh-CN" sz="1600" dirty="0" smtClean="0">
                <a:ea typeface="宋体" pitchFamily="2" charset="-122"/>
              </a:rPr>
              <a:t>【</a:t>
            </a:r>
            <a:r>
              <a:rPr lang="zh-CN" altLang="en-US" sz="1600" dirty="0" smtClean="0">
                <a:ea typeface="宋体" pitchFamily="2" charset="-122"/>
              </a:rPr>
              <a:t>基本信息查询</a:t>
            </a:r>
            <a:r>
              <a:rPr lang="en-US" altLang="zh-CN" sz="1600" dirty="0" smtClean="0">
                <a:ea typeface="宋体" pitchFamily="2" charset="-122"/>
              </a:rPr>
              <a:t>】</a:t>
            </a:r>
            <a:r>
              <a:rPr lang="zh-CN" altLang="en-US" sz="1600" dirty="0" smtClean="0">
                <a:ea typeface="宋体" pitchFamily="2" charset="-122"/>
              </a:rPr>
              <a:t>、</a:t>
            </a:r>
            <a:r>
              <a:rPr lang="en-US" altLang="zh-CN" sz="1600" dirty="0" smtClean="0">
                <a:ea typeface="宋体" pitchFamily="2" charset="-122"/>
              </a:rPr>
              <a:t>【</a:t>
            </a:r>
            <a:r>
              <a:rPr lang="zh-CN" altLang="en-US" sz="1600" dirty="0" smtClean="0">
                <a:ea typeface="宋体" pitchFamily="2" charset="-122"/>
              </a:rPr>
              <a:t>商品售价</a:t>
            </a:r>
            <a:r>
              <a:rPr lang="en-US" altLang="zh-CN" sz="1600" dirty="0" smtClean="0">
                <a:ea typeface="宋体" pitchFamily="2" charset="-122"/>
              </a:rPr>
              <a:t>/</a:t>
            </a:r>
            <a:r>
              <a:rPr lang="zh-CN" altLang="en-US" sz="1600" dirty="0" smtClean="0">
                <a:ea typeface="宋体" pitchFamily="2" charset="-122"/>
              </a:rPr>
              <a:t>订购基数查询</a:t>
            </a:r>
            <a:r>
              <a:rPr lang="en-US" altLang="zh-CN" sz="1600" dirty="0" smtClean="0">
                <a:ea typeface="宋体" pitchFamily="2" charset="-122"/>
              </a:rPr>
              <a:t>】</a:t>
            </a:r>
            <a:r>
              <a:rPr lang="zh-CN" altLang="en-US" sz="1600" dirty="0" smtClean="0">
                <a:ea typeface="宋体" pitchFamily="2" charset="-122"/>
              </a:rPr>
              <a:t>、</a:t>
            </a:r>
            <a:r>
              <a:rPr lang="en-US" altLang="zh-CN" sz="1600" dirty="0" smtClean="0">
                <a:ea typeface="宋体" pitchFamily="2" charset="-122"/>
              </a:rPr>
              <a:t>【</a:t>
            </a:r>
            <a:r>
              <a:rPr lang="zh-CN" altLang="en-US" sz="1600" dirty="0" smtClean="0">
                <a:ea typeface="宋体" pitchFamily="2" charset="-122"/>
              </a:rPr>
              <a:t>商品资源抽取</a:t>
            </a:r>
            <a:r>
              <a:rPr lang="en-US" altLang="zh-CN" sz="1600" dirty="0" smtClean="0">
                <a:ea typeface="宋体" pitchFamily="2" charset="-122"/>
              </a:rPr>
              <a:t>】</a:t>
            </a:r>
            <a:r>
              <a:rPr lang="zh-CN" altLang="en-US" sz="1600" dirty="0" smtClean="0">
                <a:ea typeface="宋体" pitchFamily="2" charset="-122"/>
              </a:rPr>
              <a:t>和</a:t>
            </a:r>
            <a:r>
              <a:rPr lang="en-US" altLang="zh-CN" sz="1600" dirty="0" smtClean="0"/>
              <a:t>【</a:t>
            </a:r>
            <a:r>
              <a:rPr lang="zh-CN" altLang="en-US" sz="1600" dirty="0" smtClean="0"/>
              <a:t>商品订购订单提交</a:t>
            </a:r>
            <a:r>
              <a:rPr lang="en-US" altLang="zh-CN" sz="1600" dirty="0" smtClean="0"/>
              <a:t>】</a:t>
            </a:r>
          </a:p>
          <a:p>
            <a:endParaRPr lang="en-US" altLang="zh-CN" sz="1600" dirty="0" smtClean="0">
              <a:ea typeface="宋体" pitchFamily="2" charset="-122"/>
            </a:endParaRPr>
          </a:p>
          <a:p>
            <a:r>
              <a:rPr lang="en-US" altLang="zh-CN" sz="1600" dirty="0" smtClean="0">
                <a:ea typeface="宋体" pitchFamily="2" charset="-122"/>
              </a:rPr>
              <a:t>Spring</a:t>
            </a:r>
            <a:r>
              <a:rPr lang="zh-CN" altLang="en-US" sz="1600" dirty="0" smtClean="0">
                <a:ea typeface="宋体" pitchFamily="2" charset="-122"/>
              </a:rPr>
              <a:t>远程配置在：</a:t>
            </a:r>
            <a:r>
              <a:rPr lang="en-US" altLang="zh-CN" sz="1600" dirty="0" smtClean="0">
                <a:ea typeface="宋体" pitchFamily="2" charset="-122"/>
              </a:rPr>
              <a:t> </a:t>
            </a:r>
            <a:r>
              <a:rPr lang="en-US" altLang="zh-CN" sz="1600" dirty="0" smtClean="0">
                <a:ea typeface="宋体" pitchFamily="2" charset="-122"/>
              </a:rPr>
              <a:t>applicationContext-removeService.xml</a:t>
            </a:r>
            <a:r>
              <a:rPr lang="zh-CN" altLang="en-US" sz="1600" dirty="0" smtClean="0">
                <a:ea typeface="宋体" pitchFamily="2" charset="-122"/>
              </a:rPr>
              <a:t>中。其中，配置的</a:t>
            </a:r>
            <a:r>
              <a:rPr lang="en-US" altLang="zh-CN" sz="1600" dirty="0" smtClean="0">
                <a:ea typeface="宋体" pitchFamily="2" charset="-122"/>
              </a:rPr>
              <a:t>IP</a:t>
            </a:r>
            <a:r>
              <a:rPr lang="zh-CN" altLang="en-US" sz="1600" dirty="0" smtClean="0">
                <a:ea typeface="宋体" pitchFamily="2" charset="-122"/>
              </a:rPr>
              <a:t>地址的端口必须能正常使用，否则，打开商品订购页面会跳到出错页面。</a:t>
            </a:r>
            <a:endParaRPr lang="en-US" altLang="zh-CN" sz="1600" dirty="0" smtClean="0">
              <a:ea typeface="宋体" pitchFamily="2" charset="-122"/>
            </a:endParaRPr>
          </a:p>
          <a:p>
            <a:endParaRPr lang="en-US" altLang="zh-CN" sz="1600" dirty="0" smtClean="0">
              <a:ea typeface="宋体" pitchFamily="2" charset="-122"/>
            </a:endParaRPr>
          </a:p>
          <a:p>
            <a:r>
              <a:rPr lang="zh-CN" altLang="en-US" sz="1600" dirty="0" smtClean="0"/>
              <a:t>接口协议对象：</a:t>
            </a:r>
            <a:r>
              <a:rPr lang="en-US" sz="1600" dirty="0" smtClean="0"/>
              <a:t> </a:t>
            </a:r>
            <a:r>
              <a:rPr lang="en-US" sz="1600" dirty="0" err="1" smtClean="0"/>
              <a:t>WebSiteService</a:t>
            </a:r>
            <a:r>
              <a:rPr lang="zh-CN" altLang="en-US" sz="1600" dirty="0" smtClean="0"/>
              <a:t>，定义在</a:t>
            </a:r>
            <a:r>
              <a:rPr lang="en-US" altLang="zh-CN" sz="1600" dirty="0" smtClean="0">
                <a:ea typeface="宋体" pitchFamily="2" charset="-122"/>
              </a:rPr>
              <a:t>applicationContext-removeService.xml</a:t>
            </a:r>
            <a:r>
              <a:rPr lang="zh-CN" altLang="en-US" sz="1600" dirty="0" smtClean="0">
                <a:ea typeface="宋体" pitchFamily="2" charset="-122"/>
              </a:rPr>
              <a:t>中。作为远程调用的通信类。</a:t>
            </a:r>
            <a:endParaRPr lang="en-US" altLang="zh-CN" sz="1600" dirty="0" smtClean="0">
              <a:ea typeface="宋体" pitchFamily="2" charset="-122"/>
            </a:endParaRPr>
          </a:p>
          <a:p>
            <a:endParaRPr lang="en-US" altLang="zh-CN" sz="1600" dirty="0" smtClean="0">
              <a:ea typeface="宋体" pitchFamily="2" charset="-122"/>
            </a:endParaRPr>
          </a:p>
          <a:p>
            <a:r>
              <a:rPr lang="zh-CN" altLang="en-US" sz="1600" dirty="0" smtClean="0"/>
              <a:t>返回信息继承</a:t>
            </a:r>
            <a:r>
              <a:rPr lang="en-US" sz="1600" dirty="0" err="1" smtClean="0"/>
              <a:t>RetResult</a:t>
            </a:r>
            <a:r>
              <a:rPr lang="zh-CN" altLang="en-US" sz="1600" dirty="0" smtClean="0"/>
              <a:t>类，此类封统一返回码和信息描述（</a:t>
            </a:r>
            <a:r>
              <a:rPr lang="en-GB" sz="1600" dirty="0" smtClean="0"/>
              <a:t>message</a:t>
            </a:r>
            <a:r>
              <a:rPr lang="zh-CN" altLang="en-US" sz="1600" dirty="0" smtClean="0"/>
              <a:t>），返回码状态：</a:t>
            </a:r>
            <a:r>
              <a:rPr lang="en-GB" sz="1600" dirty="0" smtClean="0"/>
              <a:t>0</a:t>
            </a:r>
            <a:r>
              <a:rPr lang="zh-CN" altLang="en-US" sz="1600" dirty="0" smtClean="0"/>
              <a:t>：</a:t>
            </a:r>
            <a:r>
              <a:rPr lang="zh-CN" altLang="en-US" sz="1600" dirty="0" smtClean="0"/>
              <a:t>成功；</a:t>
            </a:r>
            <a:r>
              <a:rPr lang="en-GB" sz="1600" dirty="0" smtClean="0"/>
              <a:t>1</a:t>
            </a:r>
            <a:r>
              <a:rPr lang="zh-CN" altLang="en-US" sz="1600" dirty="0" smtClean="0"/>
              <a:t>：</a:t>
            </a:r>
            <a:r>
              <a:rPr lang="zh-CN" altLang="en-US" sz="1600" dirty="0" smtClean="0"/>
              <a:t>失败；</a:t>
            </a:r>
            <a:r>
              <a:rPr lang="en-GB" sz="1600" dirty="0" smtClean="0"/>
              <a:t>2</a:t>
            </a:r>
            <a:r>
              <a:rPr lang="zh-CN" altLang="en-US" sz="1600" dirty="0" smtClean="0"/>
              <a:t>：系统内部错误，原因由</a:t>
            </a:r>
            <a:r>
              <a:rPr lang="en-GB" sz="1600" dirty="0" smtClean="0"/>
              <a:t>message</a:t>
            </a:r>
            <a:r>
              <a:rPr lang="zh-CN" altLang="en-US" sz="1600" dirty="0" smtClean="0"/>
              <a:t>说明。</a:t>
            </a:r>
            <a:endParaRPr lang="zh-CN" altLang="en-US" sz="16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ea typeface="宋体" pitchFamily="2" charset="-122"/>
              </a:rPr>
              <a:t>门户网站接口业务说明</a:t>
            </a:r>
          </a:p>
        </p:txBody>
      </p:sp>
      <p:sp>
        <p:nvSpPr>
          <p:cNvPr id="1536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接口</a:t>
            </a:r>
            <a:r>
              <a:rPr lang="en-US" altLang="zh-CN" sz="2400" dirty="0" smtClean="0">
                <a:latin typeface="Verdana" pitchFamily="34" charset="0"/>
                <a:ea typeface="宋体" pitchFamily="2" charset="-122"/>
              </a:rPr>
              <a:t>I/O</a:t>
            </a:r>
            <a:r>
              <a:rPr lang="zh-CN" altLang="en-US" sz="2400" dirty="0" smtClean="0">
                <a:latin typeface="Verdana" pitchFamily="34" charset="0"/>
                <a:ea typeface="宋体" pitchFamily="2" charset="-122"/>
              </a:rPr>
              <a:t>解释</a:t>
            </a:r>
            <a:endParaRPr lang="zh-CN" altLang="en-US" sz="2400" dirty="0">
              <a:latin typeface="Verdana" pitchFamily="34" charset="0"/>
              <a:ea typeface="宋体" pitchFamily="2" charset="-122"/>
            </a:endParaRPr>
          </a:p>
        </p:txBody>
      </p:sp>
      <p:sp>
        <p:nvSpPr>
          <p:cNvPr id="5" name="内容占位符 4"/>
          <p:cNvSpPr>
            <a:spLocks noGrp="1"/>
          </p:cNvSpPr>
          <p:nvPr>
            <p:ph idx="1"/>
          </p:nvPr>
        </p:nvSpPr>
        <p:spPr>
          <a:xfrm>
            <a:off x="457200" y="1371600"/>
            <a:ext cx="8229600" cy="4754563"/>
          </a:xfrm>
        </p:spPr>
        <p:txBody>
          <a:bodyPr/>
          <a:lstStyle/>
          <a:p>
            <a:r>
              <a:rPr lang="zh-CN" altLang="en-US" sz="1200" dirty="0" smtClean="0"/>
              <a:t>详细说明：</a:t>
            </a:r>
            <a:endParaRPr lang="en-US" altLang="zh-CN" sz="1200" dirty="0" smtClean="0"/>
          </a:p>
          <a:p>
            <a:endParaRPr lang="en-US" altLang="zh-CN" sz="1200" dirty="0" smtClean="0"/>
          </a:p>
          <a:p>
            <a:r>
              <a:rPr lang="en-US" altLang="zh-CN" sz="1200" dirty="0" smtClean="0"/>
              <a:t>【</a:t>
            </a:r>
            <a:r>
              <a:rPr lang="zh-CN" altLang="en-US" sz="1200" dirty="0" smtClean="0"/>
              <a:t>商品订购资格检查</a:t>
            </a:r>
            <a:r>
              <a:rPr lang="en-US" altLang="zh-CN" sz="1200" dirty="0" smtClean="0"/>
              <a:t>】</a:t>
            </a:r>
            <a:endParaRPr lang="en-US" altLang="zh-CN" sz="1200" dirty="0" smtClean="0"/>
          </a:p>
          <a:p>
            <a:pPr>
              <a:buNone/>
            </a:pPr>
            <a:r>
              <a:rPr lang="en-US" altLang="zh-CN" sz="1200" dirty="0" smtClean="0"/>
              <a:t>		</a:t>
            </a:r>
            <a:r>
              <a:rPr lang="en-US" sz="1200" dirty="0" smtClean="0"/>
              <a:t> </a:t>
            </a:r>
            <a:r>
              <a:rPr lang="en-US" sz="1200" dirty="0" err="1" smtClean="0">
                <a:solidFill>
                  <a:schemeClr val="tx2">
                    <a:lumMod val="60000"/>
                    <a:lumOff val="40000"/>
                  </a:schemeClr>
                </a:solidFill>
              </a:rPr>
              <a:t>RetResult</a:t>
            </a:r>
            <a:r>
              <a:rPr lang="en-US" sz="1200" dirty="0" smtClean="0"/>
              <a:t> </a:t>
            </a:r>
            <a:r>
              <a:rPr lang="en-US" sz="1200" dirty="0" smtClean="0"/>
              <a:t> </a:t>
            </a:r>
            <a:r>
              <a:rPr lang="en-US" altLang="zh-CN" sz="1200" dirty="0" err="1" smtClean="0"/>
              <a:t>bookQualificationCheck</a:t>
            </a:r>
            <a:r>
              <a:rPr lang="en-US" altLang="zh-CN" sz="1200" dirty="0" smtClean="0"/>
              <a:t>(String </a:t>
            </a:r>
            <a:r>
              <a:rPr lang="en-US" altLang="zh-CN" sz="1200" dirty="0" err="1" smtClean="0"/>
              <a:t>wayid</a:t>
            </a:r>
            <a:r>
              <a:rPr lang="en-US" altLang="zh-CN" sz="1200" dirty="0" smtClean="0"/>
              <a:t>)</a:t>
            </a:r>
            <a:endParaRPr lang="en-US" altLang="zh-CN" sz="1200" dirty="0" smtClean="0"/>
          </a:p>
          <a:p>
            <a:pPr>
              <a:buNone/>
            </a:pPr>
            <a:r>
              <a:rPr lang="en-US" altLang="zh-CN" sz="1200" dirty="0" smtClean="0"/>
              <a:t>	</a:t>
            </a:r>
            <a:r>
              <a:rPr lang="zh-CN" altLang="en-US" sz="1200" dirty="0" smtClean="0"/>
              <a:t>输入参数：登录</a:t>
            </a:r>
            <a:r>
              <a:rPr lang="zh-CN" altLang="en-US" sz="1200" dirty="0" smtClean="0"/>
              <a:t>的渠道</a:t>
            </a:r>
            <a:r>
              <a:rPr lang="zh-CN" altLang="en-US" sz="1200" dirty="0" smtClean="0"/>
              <a:t>编码</a:t>
            </a:r>
            <a:r>
              <a:rPr lang="en-US" altLang="zh-CN" sz="1200" dirty="0" smtClean="0"/>
              <a:t>	</a:t>
            </a:r>
            <a:r>
              <a:rPr lang="zh-CN" altLang="en-US" sz="1200" dirty="0" smtClean="0"/>
              <a:t>返回：</a:t>
            </a:r>
            <a:r>
              <a:rPr lang="en-US" sz="1200" dirty="0" smtClean="0">
                <a:solidFill>
                  <a:schemeClr val="tx2">
                    <a:lumMod val="60000"/>
                    <a:lumOff val="40000"/>
                  </a:schemeClr>
                </a:solidFill>
              </a:rPr>
              <a:t> </a:t>
            </a:r>
            <a:r>
              <a:rPr lang="en-US" sz="1200" dirty="0" err="1" smtClean="0">
                <a:solidFill>
                  <a:schemeClr val="tx2">
                    <a:lumMod val="60000"/>
                    <a:lumOff val="40000"/>
                  </a:schemeClr>
                </a:solidFill>
              </a:rPr>
              <a:t>RetResult</a:t>
            </a:r>
            <a:r>
              <a:rPr lang="en-US" sz="1200" dirty="0" smtClean="0"/>
              <a:t> </a:t>
            </a:r>
            <a:r>
              <a:rPr lang="zh-CN" altLang="en-US" sz="1200" dirty="0" smtClean="0"/>
              <a:t>；</a:t>
            </a:r>
            <a:endParaRPr lang="en-US" altLang="zh-CN" sz="1200" dirty="0" smtClean="0"/>
          </a:p>
          <a:p>
            <a:r>
              <a:rPr lang="en-US" altLang="zh-CN" sz="1200" dirty="0" smtClean="0"/>
              <a:t>【</a:t>
            </a:r>
            <a:r>
              <a:rPr lang="zh-CN" altLang="en-US" sz="1200" dirty="0" smtClean="0"/>
              <a:t>基本信息</a:t>
            </a:r>
            <a:r>
              <a:rPr lang="zh-CN" altLang="en-US" sz="1200" dirty="0" smtClean="0"/>
              <a:t>查询</a:t>
            </a:r>
            <a:r>
              <a:rPr lang="en-US" altLang="zh-CN" sz="1200" dirty="0" smtClean="0"/>
              <a:t>】</a:t>
            </a:r>
            <a:endParaRPr lang="en-US" altLang="zh-CN" sz="1200" dirty="0" smtClean="0"/>
          </a:p>
          <a:p>
            <a:pPr>
              <a:buNone/>
            </a:pPr>
            <a:r>
              <a:rPr lang="en-US" altLang="zh-CN" sz="1200" dirty="0" smtClean="0"/>
              <a:t>		</a:t>
            </a:r>
            <a:r>
              <a:rPr lang="en-US" sz="1200" dirty="0" smtClean="0"/>
              <a:t> </a:t>
            </a:r>
            <a:r>
              <a:rPr lang="en-US" sz="1200" dirty="0" err="1" smtClean="0">
                <a:solidFill>
                  <a:schemeClr val="tx2">
                    <a:lumMod val="60000"/>
                    <a:lumOff val="40000"/>
                  </a:schemeClr>
                </a:solidFill>
              </a:rPr>
              <a:t>BookBasicInfo</a:t>
            </a:r>
            <a:r>
              <a:rPr lang="en-US" sz="1200" dirty="0" smtClean="0"/>
              <a:t>  </a:t>
            </a:r>
            <a:r>
              <a:rPr lang="en-US" sz="1200" dirty="0" err="1" smtClean="0"/>
              <a:t>queryBookBasicInfo</a:t>
            </a:r>
            <a:r>
              <a:rPr lang="en-US" sz="1200" dirty="0" smtClean="0"/>
              <a:t> (String </a:t>
            </a:r>
            <a:r>
              <a:rPr lang="en-US" sz="1200" dirty="0" err="1" smtClean="0"/>
              <a:t>wayid</a:t>
            </a:r>
            <a:r>
              <a:rPr lang="en-US" sz="1200" dirty="0" smtClean="0"/>
              <a:t>)</a:t>
            </a:r>
            <a:endParaRPr lang="en-US" altLang="zh-CN" sz="1200" dirty="0" smtClean="0"/>
          </a:p>
          <a:p>
            <a:pPr>
              <a:buNone/>
            </a:pPr>
            <a:r>
              <a:rPr lang="en-US" altLang="zh-CN" sz="1200" dirty="0" smtClean="0"/>
              <a:t>	</a:t>
            </a:r>
            <a:r>
              <a:rPr lang="zh-CN" altLang="en-US" sz="1200" dirty="0" smtClean="0"/>
              <a:t>输入参数：登录的渠道</a:t>
            </a:r>
            <a:r>
              <a:rPr lang="zh-CN" altLang="en-US" sz="1200" dirty="0" smtClean="0"/>
              <a:t>编码</a:t>
            </a:r>
            <a:r>
              <a:rPr lang="en-US" altLang="zh-CN" sz="1200" dirty="0" smtClean="0"/>
              <a:t>	</a:t>
            </a:r>
            <a:r>
              <a:rPr lang="zh-CN" altLang="en-US" sz="1200" dirty="0" smtClean="0"/>
              <a:t>返回：</a:t>
            </a:r>
            <a:r>
              <a:rPr lang="en-US" sz="1200" dirty="0" smtClean="0">
                <a:solidFill>
                  <a:schemeClr val="tx2">
                    <a:lumMod val="60000"/>
                    <a:lumOff val="40000"/>
                  </a:schemeClr>
                </a:solidFill>
              </a:rPr>
              <a:t> </a:t>
            </a:r>
            <a:r>
              <a:rPr lang="en-US" sz="1200" dirty="0" err="1" smtClean="0">
                <a:solidFill>
                  <a:schemeClr val="tx2">
                    <a:lumMod val="60000"/>
                    <a:lumOff val="40000"/>
                  </a:schemeClr>
                </a:solidFill>
              </a:rPr>
              <a:t>BookBasicInfo</a:t>
            </a:r>
            <a:r>
              <a:rPr lang="en-US" sz="1200" dirty="0" smtClean="0"/>
              <a:t> </a:t>
            </a:r>
            <a:r>
              <a:rPr lang="zh-CN" altLang="en-US" sz="1200" dirty="0" smtClean="0"/>
              <a:t>；</a:t>
            </a:r>
            <a:endParaRPr lang="en-US" altLang="zh-CN" sz="1200" dirty="0" smtClean="0"/>
          </a:p>
          <a:p>
            <a:r>
              <a:rPr lang="en-US" altLang="zh-CN" sz="1200" dirty="0" smtClean="0"/>
              <a:t>【</a:t>
            </a:r>
            <a:r>
              <a:rPr lang="zh-CN" altLang="en-US" sz="1200" dirty="0" smtClean="0"/>
              <a:t>商品售价</a:t>
            </a:r>
            <a:r>
              <a:rPr lang="en-US" sz="1200" dirty="0" smtClean="0"/>
              <a:t>/</a:t>
            </a:r>
            <a:r>
              <a:rPr lang="zh-CN" altLang="en-US" sz="1200" dirty="0" smtClean="0"/>
              <a:t>订购基数查询</a:t>
            </a:r>
            <a:r>
              <a:rPr lang="en-US" altLang="zh-CN" sz="1200" dirty="0" smtClean="0"/>
              <a:t>】</a:t>
            </a:r>
          </a:p>
          <a:p>
            <a:pPr>
              <a:buNone/>
            </a:pPr>
            <a:r>
              <a:rPr lang="en-US" altLang="zh-CN" sz="1200" dirty="0" smtClean="0"/>
              <a:t>		</a:t>
            </a:r>
            <a:r>
              <a:rPr lang="en-US" sz="1200" dirty="0" smtClean="0"/>
              <a:t> </a:t>
            </a:r>
            <a:r>
              <a:rPr lang="en-US" sz="1200" dirty="0" err="1" smtClean="0">
                <a:solidFill>
                  <a:schemeClr val="tx2">
                    <a:lumMod val="60000"/>
                    <a:lumOff val="40000"/>
                  </a:schemeClr>
                </a:solidFill>
              </a:rPr>
              <a:t>GoodsInfo</a:t>
            </a:r>
            <a:r>
              <a:rPr lang="en-US" sz="1200" dirty="0" smtClean="0">
                <a:solidFill>
                  <a:schemeClr val="tx2">
                    <a:lumMod val="60000"/>
                    <a:lumOff val="40000"/>
                  </a:schemeClr>
                </a:solidFill>
              </a:rPr>
              <a:t> </a:t>
            </a:r>
            <a:r>
              <a:rPr lang="en-US" sz="1200" dirty="0" err="1" smtClean="0"/>
              <a:t>queryGoodsPriceRadix</a:t>
            </a:r>
            <a:r>
              <a:rPr lang="en-US" sz="1200" dirty="0" smtClean="0"/>
              <a:t> (</a:t>
            </a:r>
            <a:r>
              <a:rPr lang="en-US" sz="1200" dirty="0" smtClean="0"/>
              <a:t>String </a:t>
            </a:r>
            <a:r>
              <a:rPr lang="en-US" sz="1200" dirty="0" err="1" smtClean="0"/>
              <a:t>wayid</a:t>
            </a:r>
            <a:r>
              <a:rPr lang="en-US" sz="1200" dirty="0" smtClean="0"/>
              <a:t>, String </a:t>
            </a:r>
            <a:r>
              <a:rPr lang="en-US" sz="1200" dirty="0" err="1" smtClean="0"/>
              <a:t>comType</a:t>
            </a:r>
            <a:r>
              <a:rPr lang="en-US" sz="1200" dirty="0" smtClean="0"/>
              <a:t>)</a:t>
            </a:r>
            <a:endParaRPr lang="en-US" altLang="zh-CN" sz="1200" dirty="0" smtClean="0"/>
          </a:p>
          <a:p>
            <a:pPr>
              <a:buNone/>
            </a:pPr>
            <a:r>
              <a:rPr lang="en-US" altLang="zh-CN" sz="1200" dirty="0" smtClean="0"/>
              <a:t>	</a:t>
            </a:r>
            <a:r>
              <a:rPr lang="zh-CN" altLang="en-US" sz="1200" dirty="0" smtClean="0"/>
              <a:t>输入参数：登录的渠道</a:t>
            </a:r>
            <a:r>
              <a:rPr lang="zh-CN" altLang="en-US" sz="1200" dirty="0" smtClean="0"/>
              <a:t>编码</a:t>
            </a:r>
            <a:r>
              <a:rPr lang="en-US" altLang="zh-CN" sz="1200" dirty="0" smtClean="0"/>
              <a:t>/</a:t>
            </a:r>
            <a:r>
              <a:rPr lang="zh-CN" altLang="en-US" sz="1200" dirty="0" smtClean="0"/>
              <a:t>商品种类</a:t>
            </a:r>
            <a:r>
              <a:rPr lang="en-US" altLang="zh-CN" sz="1200" dirty="0" smtClean="0"/>
              <a:t>	</a:t>
            </a:r>
            <a:r>
              <a:rPr lang="zh-CN" altLang="en-US" sz="1200" dirty="0" smtClean="0"/>
              <a:t>返回：</a:t>
            </a:r>
            <a:r>
              <a:rPr lang="en-US" sz="1200" dirty="0" smtClean="0">
                <a:solidFill>
                  <a:schemeClr val="tx2">
                    <a:lumMod val="60000"/>
                    <a:lumOff val="40000"/>
                  </a:schemeClr>
                </a:solidFill>
              </a:rPr>
              <a:t> </a:t>
            </a:r>
            <a:r>
              <a:rPr lang="en-US" sz="1200" dirty="0" err="1" smtClean="0">
                <a:solidFill>
                  <a:schemeClr val="tx2">
                    <a:lumMod val="60000"/>
                    <a:lumOff val="40000"/>
                  </a:schemeClr>
                </a:solidFill>
              </a:rPr>
              <a:t>GoodsInfo</a:t>
            </a:r>
            <a:r>
              <a:rPr lang="en-US" sz="1200" dirty="0" smtClean="0">
                <a:solidFill>
                  <a:schemeClr val="tx2">
                    <a:lumMod val="60000"/>
                    <a:lumOff val="40000"/>
                  </a:schemeClr>
                </a:solidFill>
              </a:rPr>
              <a:t> </a:t>
            </a:r>
            <a:r>
              <a:rPr lang="zh-CN" altLang="en-US" sz="1200" dirty="0" smtClean="0"/>
              <a:t>；</a:t>
            </a:r>
            <a:endParaRPr lang="zh-CN" altLang="en-US" sz="1200" dirty="0" smtClean="0"/>
          </a:p>
          <a:p>
            <a:pPr>
              <a:buNone/>
            </a:pPr>
            <a:endParaRPr lang="en-US" altLang="zh-CN" sz="1200" dirty="0" smtClean="0"/>
          </a:p>
          <a:p>
            <a:r>
              <a:rPr lang="en-US" altLang="zh-CN" sz="1200" dirty="0" smtClean="0"/>
              <a:t>【</a:t>
            </a:r>
            <a:r>
              <a:rPr lang="zh-CN" altLang="en-US" sz="1200" dirty="0" smtClean="0"/>
              <a:t>商品资源抽取</a:t>
            </a:r>
            <a:r>
              <a:rPr lang="en-US" altLang="zh-CN" sz="1200" dirty="0" smtClean="0"/>
              <a:t>】 </a:t>
            </a:r>
            <a:endParaRPr lang="en-US" altLang="zh-CN" sz="1200" dirty="0" smtClean="0"/>
          </a:p>
          <a:p>
            <a:pPr>
              <a:buNone/>
            </a:pPr>
            <a:r>
              <a:rPr lang="en-US" altLang="zh-CN" sz="1200" dirty="0" smtClean="0"/>
              <a:t>		</a:t>
            </a:r>
            <a:r>
              <a:rPr lang="en-US" sz="1200" dirty="0" smtClean="0"/>
              <a:t> </a:t>
            </a:r>
            <a:r>
              <a:rPr lang="en-US" sz="1200" dirty="0" err="1" smtClean="0">
                <a:solidFill>
                  <a:schemeClr val="tx2">
                    <a:lumMod val="60000"/>
                    <a:lumOff val="40000"/>
                  </a:schemeClr>
                </a:solidFill>
              </a:rPr>
              <a:t>GoodsResource</a:t>
            </a:r>
            <a:r>
              <a:rPr lang="en-US" sz="1200" dirty="0" smtClean="0">
                <a:solidFill>
                  <a:schemeClr val="tx2">
                    <a:lumMod val="60000"/>
                    <a:lumOff val="40000"/>
                  </a:schemeClr>
                </a:solidFill>
              </a:rPr>
              <a:t> </a:t>
            </a:r>
            <a:r>
              <a:rPr lang="en-US" sz="1200" dirty="0" err="1" smtClean="0"/>
              <a:t>getGoodsResource</a:t>
            </a:r>
            <a:r>
              <a:rPr lang="en-US" sz="1200" dirty="0" smtClean="0"/>
              <a:t>(String </a:t>
            </a:r>
            <a:r>
              <a:rPr lang="en-US" sz="1200" dirty="0" err="1" smtClean="0"/>
              <a:t>wayid</a:t>
            </a:r>
            <a:r>
              <a:rPr lang="en-US" sz="1200" dirty="0" smtClean="0"/>
              <a:t>, String </a:t>
            </a:r>
            <a:r>
              <a:rPr lang="en-US" sz="1200" dirty="0" err="1" smtClean="0"/>
              <a:t>comType</a:t>
            </a:r>
            <a:r>
              <a:rPr lang="en-US" sz="1200" dirty="0" smtClean="0"/>
              <a:t>, </a:t>
            </a:r>
            <a:r>
              <a:rPr lang="en-US" sz="1200" b="1" dirty="0" err="1" smtClean="0"/>
              <a:t>int</a:t>
            </a:r>
            <a:r>
              <a:rPr lang="en-US" sz="1200" dirty="0" smtClean="0"/>
              <a:t> </a:t>
            </a:r>
            <a:r>
              <a:rPr lang="en-US" sz="1200" dirty="0" err="1" smtClean="0"/>
              <a:t>orderCount</a:t>
            </a:r>
            <a:r>
              <a:rPr lang="en-US" sz="1200" dirty="0" smtClean="0"/>
              <a:t>);</a:t>
            </a:r>
            <a:endParaRPr lang="en-US" altLang="zh-CN" sz="1200" dirty="0" smtClean="0"/>
          </a:p>
          <a:p>
            <a:pPr>
              <a:buNone/>
            </a:pPr>
            <a:r>
              <a:rPr lang="en-US" altLang="zh-CN" sz="1200" dirty="0" smtClean="0"/>
              <a:t>	</a:t>
            </a:r>
            <a:r>
              <a:rPr lang="zh-CN" altLang="en-US" sz="1200" dirty="0" smtClean="0"/>
              <a:t>输入参数：登录的渠道</a:t>
            </a:r>
            <a:r>
              <a:rPr lang="zh-CN" altLang="en-US" sz="1200" dirty="0" smtClean="0"/>
              <a:t>编码</a:t>
            </a:r>
            <a:r>
              <a:rPr lang="en-US" altLang="zh-CN" sz="1200" dirty="0" smtClean="0"/>
              <a:t>/</a:t>
            </a:r>
            <a:r>
              <a:rPr lang="zh-CN" altLang="en-US" sz="1200" dirty="0" smtClean="0"/>
              <a:t>商品</a:t>
            </a:r>
            <a:r>
              <a:rPr lang="zh-CN" altLang="en-US" sz="1200" dirty="0" smtClean="0"/>
              <a:t>种类</a:t>
            </a:r>
            <a:r>
              <a:rPr lang="en-US" altLang="zh-CN" sz="1200" dirty="0" smtClean="0"/>
              <a:t>/</a:t>
            </a:r>
            <a:r>
              <a:rPr lang="zh-CN" altLang="en-US" sz="1200" dirty="0" smtClean="0"/>
              <a:t>订购套数</a:t>
            </a:r>
            <a:r>
              <a:rPr lang="en-US" altLang="zh-CN" sz="1200" dirty="0" smtClean="0"/>
              <a:t>	</a:t>
            </a:r>
            <a:r>
              <a:rPr lang="zh-CN" altLang="en-US" sz="1200" dirty="0" smtClean="0"/>
              <a:t>返回：</a:t>
            </a:r>
            <a:r>
              <a:rPr lang="en-US" sz="1200" dirty="0" smtClean="0">
                <a:solidFill>
                  <a:schemeClr val="tx2">
                    <a:lumMod val="60000"/>
                    <a:lumOff val="40000"/>
                  </a:schemeClr>
                </a:solidFill>
              </a:rPr>
              <a:t> </a:t>
            </a:r>
            <a:r>
              <a:rPr lang="en-US" sz="1200" dirty="0" err="1" smtClean="0">
                <a:solidFill>
                  <a:schemeClr val="tx2">
                    <a:lumMod val="60000"/>
                    <a:lumOff val="40000"/>
                  </a:schemeClr>
                </a:solidFill>
              </a:rPr>
              <a:t>BookBasicInfo</a:t>
            </a:r>
            <a:r>
              <a:rPr lang="en-US" sz="1200" dirty="0" smtClean="0"/>
              <a:t> </a:t>
            </a:r>
            <a:r>
              <a:rPr lang="zh-CN" altLang="en-US" sz="1200" dirty="0" smtClean="0"/>
              <a:t>；</a:t>
            </a:r>
          </a:p>
          <a:p>
            <a:pPr>
              <a:buNone/>
            </a:pPr>
            <a:endParaRPr lang="en-US" altLang="zh-CN" sz="1200" dirty="0" smtClean="0"/>
          </a:p>
          <a:p>
            <a:r>
              <a:rPr lang="en-US" altLang="zh-CN" sz="1200" dirty="0" smtClean="0"/>
              <a:t>【</a:t>
            </a:r>
            <a:r>
              <a:rPr lang="zh-CN" altLang="en-US" sz="1200" dirty="0" smtClean="0"/>
              <a:t>商品订购订单提交</a:t>
            </a:r>
            <a:r>
              <a:rPr lang="en-US" altLang="zh-CN" sz="1200" dirty="0" smtClean="0"/>
              <a:t>】 </a:t>
            </a:r>
            <a:endParaRPr lang="en-US" altLang="zh-CN" sz="1200" dirty="0" smtClean="0"/>
          </a:p>
          <a:p>
            <a:pPr>
              <a:buNone/>
            </a:pPr>
            <a:r>
              <a:rPr lang="en-US" altLang="zh-CN" sz="1200" dirty="0" smtClean="0"/>
              <a:t>		</a:t>
            </a:r>
            <a:r>
              <a:rPr lang="en-US" sz="1200" dirty="0" smtClean="0"/>
              <a:t> </a:t>
            </a:r>
            <a:r>
              <a:rPr lang="en-US" sz="1200" dirty="0" err="1" smtClean="0">
                <a:solidFill>
                  <a:schemeClr val="tx2">
                    <a:lumMod val="60000"/>
                    <a:lumOff val="40000"/>
                  </a:schemeClr>
                </a:solidFill>
              </a:rPr>
              <a:t>RetResult</a:t>
            </a:r>
            <a:r>
              <a:rPr lang="en-US" sz="1200" dirty="0" smtClean="0"/>
              <a:t> </a:t>
            </a:r>
            <a:r>
              <a:rPr lang="en-US" sz="1200" dirty="0" err="1" smtClean="0"/>
              <a:t>queryBookBasicInfo</a:t>
            </a:r>
            <a:r>
              <a:rPr lang="en-US" sz="1200" dirty="0" smtClean="0"/>
              <a:t> (String </a:t>
            </a:r>
            <a:r>
              <a:rPr lang="en-US" sz="1200" dirty="0" err="1" smtClean="0"/>
              <a:t>wayid</a:t>
            </a:r>
            <a:r>
              <a:rPr lang="en-US" sz="1200" dirty="0" smtClean="0"/>
              <a:t>, Boolean </a:t>
            </a:r>
            <a:r>
              <a:rPr lang="en-US" sz="1200" dirty="0" err="1" smtClean="0"/>
              <a:t>isQueryDetail</a:t>
            </a:r>
            <a:r>
              <a:rPr lang="en-US" sz="1200" dirty="0" smtClean="0"/>
              <a:t>, List </a:t>
            </a:r>
            <a:r>
              <a:rPr lang="en-US" sz="1200" dirty="0" err="1" smtClean="0"/>
              <a:t>comOrderList</a:t>
            </a:r>
            <a:r>
              <a:rPr lang="en-US" sz="1200" dirty="0" smtClean="0"/>
              <a:t>)</a:t>
            </a:r>
            <a:r>
              <a:rPr lang="en-US" sz="1200" dirty="0" smtClean="0"/>
              <a:t>;</a:t>
            </a:r>
            <a:endParaRPr lang="en-US" altLang="zh-CN" sz="1200" dirty="0" smtClean="0"/>
          </a:p>
          <a:p>
            <a:pPr>
              <a:buNone/>
            </a:pPr>
            <a:r>
              <a:rPr lang="en-US" altLang="zh-CN" sz="1200" dirty="0" smtClean="0"/>
              <a:t>	</a:t>
            </a:r>
            <a:r>
              <a:rPr lang="zh-CN" altLang="en-US" sz="1200" dirty="0" smtClean="0"/>
              <a:t>输入参数：登录的渠道</a:t>
            </a:r>
            <a:r>
              <a:rPr lang="zh-CN" altLang="en-US" sz="1200" dirty="0" smtClean="0"/>
              <a:t>编码</a:t>
            </a:r>
            <a:r>
              <a:rPr lang="en-US" altLang="zh-CN" sz="1200" dirty="0" smtClean="0"/>
              <a:t>/</a:t>
            </a:r>
            <a:r>
              <a:rPr lang="zh-CN" altLang="en-US" sz="1200" dirty="0" smtClean="0"/>
              <a:t>是否需要查询资源明细</a:t>
            </a:r>
            <a:r>
              <a:rPr lang="zh-CN" altLang="en-US" sz="1200" dirty="0" smtClean="0"/>
              <a:t>标识</a:t>
            </a:r>
            <a:r>
              <a:rPr lang="en-US" altLang="zh-CN" sz="1200" dirty="0" smtClean="0"/>
              <a:t>/</a:t>
            </a:r>
            <a:r>
              <a:rPr lang="zh-CN" altLang="en-US" sz="1200" dirty="0" smtClean="0"/>
              <a:t>订单列表，存放</a:t>
            </a:r>
            <a:r>
              <a:rPr lang="en-US" sz="1200" dirty="0" err="1" smtClean="0"/>
              <a:t>ComOrder</a:t>
            </a:r>
            <a:r>
              <a:rPr lang="zh-CN" altLang="en-US" sz="1200" dirty="0" smtClean="0"/>
              <a:t>类</a:t>
            </a:r>
            <a:r>
              <a:rPr lang="en-US" altLang="zh-CN" sz="1200" dirty="0" smtClean="0"/>
              <a:t>	</a:t>
            </a:r>
            <a:r>
              <a:rPr lang="zh-CN" altLang="en-US" sz="1200" dirty="0" smtClean="0"/>
              <a:t>返回：</a:t>
            </a:r>
            <a:r>
              <a:rPr lang="en-US" sz="1200" dirty="0" smtClean="0">
                <a:solidFill>
                  <a:schemeClr val="tx2">
                    <a:lumMod val="60000"/>
                    <a:lumOff val="40000"/>
                  </a:schemeClr>
                </a:solidFill>
              </a:rPr>
              <a:t> </a:t>
            </a:r>
            <a:r>
              <a:rPr lang="en-US" sz="1200" dirty="0" err="1" smtClean="0">
                <a:solidFill>
                  <a:schemeClr val="tx2">
                    <a:lumMod val="60000"/>
                    <a:lumOff val="40000"/>
                  </a:schemeClr>
                </a:solidFill>
              </a:rPr>
              <a:t>RetResult</a:t>
            </a:r>
            <a:r>
              <a:rPr lang="en-US" sz="1200" dirty="0" smtClean="0"/>
              <a:t> </a:t>
            </a:r>
            <a:r>
              <a:rPr lang="zh-CN" altLang="en-US" sz="1200" dirty="0" smtClean="0"/>
              <a:t>；</a:t>
            </a:r>
            <a:endParaRPr lang="zh-CN" altLang="en-US" sz="1200" dirty="0" smtClean="0"/>
          </a:p>
          <a:p>
            <a:pPr>
              <a:buNone/>
            </a:pPr>
            <a:endParaRPr lang="zh-CN" altLang="en-US" sz="1200" dirty="0" smtClean="0"/>
          </a:p>
          <a:p>
            <a:endParaRPr lang="en-US" altLang="zh-CN" sz="1200" dirty="0" smtClean="0"/>
          </a:p>
          <a:p>
            <a:pPr>
              <a:buNone/>
            </a:pPr>
            <a:endParaRPr lang="zh-CN" altLang="en-US" sz="1200" dirty="0"/>
          </a:p>
        </p:txBody>
      </p:sp>
      <p:graphicFrame>
        <p:nvGraphicFramePr>
          <p:cNvPr id="6" name="对象 5"/>
          <p:cNvGraphicFramePr>
            <a:graphicFrameLocks noChangeAspect="1"/>
          </p:cNvGraphicFramePr>
          <p:nvPr/>
        </p:nvGraphicFramePr>
        <p:xfrm>
          <a:off x="2667000" y="1219200"/>
          <a:ext cx="914400" cy="828675"/>
        </p:xfrm>
        <a:graphic>
          <a:graphicData uri="http://schemas.openxmlformats.org/presentationml/2006/ole">
            <p:oleObj spid="_x0000_s133122" name="文档" showAsIcon="1" r:id="rId3" imgW="914400" imgH="828720" progId="Word.Document.12">
              <p:embed/>
            </p:oleObj>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4862512"/>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latin typeface="Futura Bk" pitchFamily="34" charset="0"/>
                <a:ea typeface="宋体" pitchFamily="2" charset="-122"/>
              </a:rPr>
              <a:t>网站公共部分业务说明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信息查询</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zh-CN" altLang="en-US" sz="2600" dirty="0" smtClean="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a:t>
            </a:r>
            <a:r>
              <a:rPr lang="zh-CN" altLang="en-US" sz="2600" dirty="0" smtClean="0">
                <a:latin typeface="Futura Bk" pitchFamily="34" charset="0"/>
                <a:ea typeface="宋体" pitchFamily="2" charset="-122"/>
              </a:rPr>
              <a:t>说明</a:t>
            </a:r>
            <a:endParaRPr lang="en-US" altLang="zh-CN" sz="2600" dirty="0" smtClean="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solidFill>
                  <a:srgbClr val="F0F5E7"/>
                </a:solidFill>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疑问解答</a:t>
            </a:r>
          </a:p>
        </p:txBody>
      </p:sp>
      <p:pic>
        <p:nvPicPr>
          <p:cNvPr id="134148" name="Picture 4" descr="j0232276"/>
          <p:cNvPicPr>
            <a:picLocks noChangeAspect="1" noChangeArrowheads="1"/>
          </p:cNvPicPr>
          <p:nvPr/>
        </p:nvPicPr>
        <p:blipFill>
          <a:blip r:embed="rId2"/>
          <a:srcRect/>
          <a:stretch>
            <a:fillRect/>
          </a:stretch>
        </p:blipFill>
        <p:spPr bwMode="auto">
          <a:xfrm>
            <a:off x="4724400" y="2209800"/>
            <a:ext cx="3889375" cy="3602038"/>
          </a:xfrm>
          <a:prstGeom prst="rect">
            <a:avLst/>
          </a:prstGeom>
          <a:noFill/>
        </p:spPr>
      </p:pic>
      <p:sp>
        <p:nvSpPr>
          <p:cNvPr id="134149" name="WordArt 5"/>
          <p:cNvSpPr>
            <a:spLocks noChangeArrowheads="1" noChangeShapeType="1" noTextEdit="1"/>
          </p:cNvSpPr>
          <p:nvPr/>
        </p:nvSpPr>
        <p:spPr bwMode="gray">
          <a:xfrm>
            <a:off x="1258888" y="1557338"/>
            <a:ext cx="3817937" cy="1223962"/>
          </a:xfrm>
          <a:prstGeom prst="rect">
            <a:avLst/>
          </a:prstGeom>
        </p:spPr>
        <p:txBody>
          <a:bodyPr wrap="none" fromWordArt="1">
            <a:prstTxWarp prst="textDeflate">
              <a:avLst>
                <a:gd name="adj" fmla="val 0"/>
              </a:avLst>
            </a:prstTxWarp>
          </a:bodyPr>
          <a:lstStyle/>
          <a:p>
            <a:pPr algn="ctr"/>
            <a:r>
              <a:rPr lang="en-US" altLang="zh-CN" sz="3600" b="1" kern="10" dirty="0">
                <a:ln w="28575">
                  <a:solidFill>
                    <a:schemeClr val="bg1"/>
                  </a:solidFill>
                  <a:round/>
                  <a:headEnd/>
                  <a:tailEnd/>
                </a:ln>
                <a:gradFill rotWithShape="1">
                  <a:gsLst>
                    <a:gs pos="0">
                      <a:schemeClr val="accent2"/>
                    </a:gs>
                    <a:gs pos="100000">
                      <a:schemeClr val="accent1"/>
                    </a:gs>
                  </a:gsLst>
                  <a:lin ang="0" scaled="1"/>
                </a:gradFill>
                <a:effectLst>
                  <a:outerShdw dist="89803" dir="2700000" algn="ctr" rotWithShape="0">
                    <a:schemeClr val="bg2">
                      <a:alpha val="50000"/>
                    </a:schemeClr>
                  </a:outerShdw>
                </a:effectLst>
                <a:latin typeface="Arial"/>
                <a:cs typeface="Arial"/>
              </a:rPr>
              <a:t>Q &amp; A</a:t>
            </a:r>
            <a:endParaRPr lang="zh-CN" altLang="en-US" sz="3600" b="1" kern="10" dirty="0">
              <a:ln w="28575">
                <a:solidFill>
                  <a:schemeClr val="bg1"/>
                </a:solidFill>
                <a:round/>
                <a:headEnd/>
                <a:tailEnd/>
              </a:ln>
              <a:gradFill rotWithShape="1">
                <a:gsLst>
                  <a:gs pos="0">
                    <a:schemeClr val="accent2"/>
                  </a:gs>
                  <a:gs pos="100000">
                    <a:schemeClr val="accent1"/>
                  </a:gs>
                </a:gsLst>
                <a:lin ang="0" scaled="1"/>
              </a:gradFill>
              <a:effectLst>
                <a:outerShdw dist="89803" dir="2700000" algn="ctr" rotWithShape="0">
                  <a:schemeClr val="bg2">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34149"/>
                                        </p:tgtEl>
                                        <p:attrNameLst>
                                          <p:attrName>style.visibility</p:attrName>
                                        </p:attrNameLst>
                                      </p:cBhvr>
                                      <p:to>
                                        <p:strVal val="visible"/>
                                      </p:to>
                                    </p:set>
                                    <p:anim calcmode="lin" valueType="num">
                                      <p:cBhvr>
                                        <p:cTn id="7" dur="500" fill="hold"/>
                                        <p:tgtEl>
                                          <p:spTgt spid="134149"/>
                                        </p:tgtEl>
                                        <p:attrNameLst>
                                          <p:attrName>ppt_w</p:attrName>
                                        </p:attrNameLst>
                                      </p:cBhvr>
                                      <p:tavLst>
                                        <p:tav tm="0">
                                          <p:val>
                                            <p:fltVal val="0"/>
                                          </p:val>
                                        </p:tav>
                                        <p:tav tm="100000">
                                          <p:val>
                                            <p:strVal val="#ppt_w"/>
                                          </p:val>
                                        </p:tav>
                                      </p:tavLst>
                                    </p:anim>
                                    <p:anim calcmode="lin" valueType="num">
                                      <p:cBhvr>
                                        <p:cTn id="8" dur="500" fill="hold"/>
                                        <p:tgtEl>
                                          <p:spTgt spid="134149"/>
                                        </p:tgtEl>
                                        <p:attrNameLst>
                                          <p:attrName>ppt_h</p:attrName>
                                        </p:attrNameLst>
                                      </p:cBhvr>
                                      <p:tavLst>
                                        <p:tav tm="0">
                                          <p:val>
                                            <p:fltVal val="0"/>
                                          </p:val>
                                        </p:tav>
                                        <p:tav tm="100000">
                                          <p:val>
                                            <p:strVal val="#ppt_h"/>
                                          </p:val>
                                        </p:tav>
                                      </p:tavLst>
                                    </p:anim>
                                    <p:animEffect transition="in" filter="fade">
                                      <p:cBhvr>
                                        <p:cTn id="9" dur="500"/>
                                        <p:tgtEl>
                                          <p:spTgt spid="134149"/>
                                        </p:tgtEl>
                                      </p:cBhvr>
                                    </p:animEffect>
                                  </p:childTnLst>
                                </p:cTn>
                              </p:par>
                            </p:childTnLst>
                          </p:cTn>
                        </p:par>
                        <p:par>
                          <p:cTn id="10" fill="hold">
                            <p:stCondLst>
                              <p:cond delay="500"/>
                            </p:stCondLst>
                            <p:childTnLst>
                              <p:par>
                                <p:cTn id="11" presetID="31" presetClass="entr" presetSubtype="0" fill="hold" nodeType="afterEffect">
                                  <p:stCondLst>
                                    <p:cond delay="0"/>
                                  </p:stCondLst>
                                  <p:iterate type="lt">
                                    <p:tmPct val="5000"/>
                                  </p:iterate>
                                  <p:childTnLst>
                                    <p:set>
                                      <p:cBhvr>
                                        <p:cTn id="12" dur="1" fill="hold">
                                          <p:stCondLst>
                                            <p:cond delay="0"/>
                                          </p:stCondLst>
                                        </p:cTn>
                                        <p:tgtEl>
                                          <p:spTgt spid="134148"/>
                                        </p:tgtEl>
                                        <p:attrNameLst>
                                          <p:attrName>style.visibility</p:attrName>
                                        </p:attrNameLst>
                                      </p:cBhvr>
                                      <p:to>
                                        <p:strVal val="visible"/>
                                      </p:to>
                                    </p:set>
                                    <p:anim calcmode="lin" valueType="num">
                                      <p:cBhvr>
                                        <p:cTn id="13" dur="1000" fill="hold"/>
                                        <p:tgtEl>
                                          <p:spTgt spid="134148"/>
                                        </p:tgtEl>
                                        <p:attrNameLst>
                                          <p:attrName>ppt_w</p:attrName>
                                        </p:attrNameLst>
                                      </p:cBhvr>
                                      <p:tavLst>
                                        <p:tav tm="0">
                                          <p:val>
                                            <p:fltVal val="0"/>
                                          </p:val>
                                        </p:tav>
                                        <p:tav tm="100000">
                                          <p:val>
                                            <p:strVal val="#ppt_w"/>
                                          </p:val>
                                        </p:tav>
                                      </p:tavLst>
                                    </p:anim>
                                    <p:anim calcmode="lin" valueType="num">
                                      <p:cBhvr>
                                        <p:cTn id="14" dur="1000" fill="hold"/>
                                        <p:tgtEl>
                                          <p:spTgt spid="134148"/>
                                        </p:tgtEl>
                                        <p:attrNameLst>
                                          <p:attrName>ppt_h</p:attrName>
                                        </p:attrNameLst>
                                      </p:cBhvr>
                                      <p:tavLst>
                                        <p:tav tm="0">
                                          <p:val>
                                            <p:fltVal val="0"/>
                                          </p:val>
                                        </p:tav>
                                        <p:tav tm="100000">
                                          <p:val>
                                            <p:strVal val="#ppt_h"/>
                                          </p:val>
                                        </p:tav>
                                      </p:tavLst>
                                    </p:anim>
                                    <p:anim calcmode="lin" valueType="num">
                                      <p:cBhvr>
                                        <p:cTn id="15" dur="1000" fill="hold"/>
                                        <p:tgtEl>
                                          <p:spTgt spid="134148"/>
                                        </p:tgtEl>
                                        <p:attrNameLst>
                                          <p:attrName>style.rotation</p:attrName>
                                        </p:attrNameLst>
                                      </p:cBhvr>
                                      <p:tavLst>
                                        <p:tav tm="0">
                                          <p:val>
                                            <p:fltVal val="90"/>
                                          </p:val>
                                        </p:tav>
                                        <p:tav tm="100000">
                                          <p:val>
                                            <p:fltVal val="0"/>
                                          </p:val>
                                        </p:tav>
                                      </p:tavLst>
                                    </p:anim>
                                    <p:animEffect transition="in" filter="fade">
                                      <p:cBhvr>
                                        <p:cTn id="16" dur="10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gray">
          <a:xfrm>
            <a:off x="0" y="-6350"/>
            <a:ext cx="2514600" cy="6864350"/>
          </a:xfrm>
          <a:prstGeom prst="rect">
            <a:avLst/>
          </a:prstGeom>
          <a:solidFill>
            <a:srgbClr val="008575"/>
          </a:solidFill>
          <a:ln w="25400">
            <a:noFill/>
            <a:miter lim="800000"/>
            <a:headEnd/>
            <a:tailEnd type="none" w="lg" len="sm"/>
          </a:ln>
        </p:spPr>
        <p:txBody>
          <a:bodyPr wrap="none" lIns="0" tIns="0" rIns="0" bIns="0" anchor="ctr"/>
          <a:lstStyle/>
          <a:p>
            <a:endParaRPr lang="zh-CN" altLang="en-US">
              <a:ea typeface="宋体" pitchFamily="2" charset="-122"/>
            </a:endParaRPr>
          </a:p>
        </p:txBody>
      </p:sp>
      <p:sp>
        <p:nvSpPr>
          <p:cNvPr id="17411" name="Rectangle 5"/>
          <p:cNvSpPr>
            <a:spLocks noChangeArrowheads="1"/>
          </p:cNvSpPr>
          <p:nvPr/>
        </p:nvSpPr>
        <p:spPr bwMode="gray">
          <a:xfrm>
            <a:off x="2509838" y="1752600"/>
            <a:ext cx="6634162" cy="547688"/>
          </a:xfrm>
          <a:prstGeom prst="rect">
            <a:avLst/>
          </a:prstGeom>
          <a:solidFill>
            <a:srgbClr val="008575"/>
          </a:solidFill>
          <a:ln w="25400" algn="ctr">
            <a:noFill/>
            <a:miter lim="800000"/>
            <a:headEnd type="none" w="lg" len="sm"/>
            <a:tailEnd type="none" w="lg" len="sm"/>
          </a:ln>
        </p:spPr>
        <p:txBody>
          <a:bodyPr wrap="none" lIns="0" tIns="0" rIns="0" bIns="0" anchor="ctr"/>
          <a:lstStyle/>
          <a:p>
            <a:endParaRPr lang="zh-CN" altLang="en-US">
              <a:ea typeface="宋体" pitchFamily="2" charset="-122"/>
            </a:endParaRPr>
          </a:p>
        </p:txBody>
      </p:sp>
      <p:sp>
        <p:nvSpPr>
          <p:cNvPr id="128006" name="Rectangle 6"/>
          <p:cNvSpPr>
            <a:spLocks noChangeArrowheads="1"/>
          </p:cNvSpPr>
          <p:nvPr/>
        </p:nvSpPr>
        <p:spPr bwMode="gray">
          <a:xfrm>
            <a:off x="0" y="838200"/>
            <a:ext cx="2514600" cy="1219200"/>
          </a:xfrm>
          <a:prstGeom prst="rect">
            <a:avLst/>
          </a:prstGeom>
          <a:noFill/>
          <a:ln w="9525" algn="ctr">
            <a:noFill/>
            <a:miter lim="800000"/>
            <a:headEnd/>
            <a:tailEnd/>
          </a:ln>
          <a:effectLst/>
        </p:spPr>
        <p:txBody>
          <a:bodyPr lIns="182880" tIns="0" rIns="182880" bIns="0" anchor="ctr"/>
          <a:lstStyle/>
          <a:p>
            <a:pPr>
              <a:lnSpc>
                <a:spcPct val="120000"/>
              </a:lnSpc>
              <a:defRPr/>
            </a:pPr>
            <a:r>
              <a:rPr lang="zh-CN" altLang="en-US" sz="4800" b="1" dirty="0">
                <a:solidFill>
                  <a:srgbClr val="F0F5E7"/>
                </a:solidFill>
                <a:effectLst>
                  <a:outerShdw blurRad="38100" dist="38100" dir="2700000" algn="tl">
                    <a:srgbClr val="C0C0C0"/>
                  </a:outerShdw>
                </a:effectLst>
                <a:latin typeface="黑体" pitchFamily="2" charset="-122"/>
                <a:ea typeface="黑体" pitchFamily="2" charset="-122"/>
              </a:rPr>
              <a:t>目 录</a:t>
            </a:r>
          </a:p>
        </p:txBody>
      </p:sp>
      <p:sp>
        <p:nvSpPr>
          <p:cNvPr id="17413" name="Rectangle 7"/>
          <p:cNvSpPr>
            <a:spLocks noChangeArrowheads="1"/>
          </p:cNvSpPr>
          <p:nvPr/>
        </p:nvSpPr>
        <p:spPr bwMode="gray">
          <a:xfrm>
            <a:off x="3429000" y="1219200"/>
            <a:ext cx="5281613" cy="4745038"/>
          </a:xfrm>
          <a:prstGeom prst="rect">
            <a:avLst/>
          </a:prstGeom>
          <a:noFill/>
          <a:ln w="9525">
            <a:noFill/>
            <a:miter lim="800000"/>
            <a:headEnd/>
            <a:tailEnd/>
          </a:ln>
        </p:spPr>
        <p:txBody>
          <a:bodyPr lIns="182880" tIns="91440" bIns="91440"/>
          <a:lstStyle/>
          <a:p>
            <a:pPr marL="342900" lvl="1" indent="-228600" algn="l" eaLnBrk="0" hangingPunct="0">
              <a:spcAft>
                <a:spcPct val="30000"/>
              </a:spcAft>
              <a:buFontTx/>
              <a:buChar char="•"/>
            </a:pPr>
            <a:r>
              <a:rPr lang="zh-CN" altLang="en-US" sz="2600" dirty="0">
                <a:latin typeface="Futura Bk" pitchFamily="34" charset="0"/>
                <a:ea typeface="宋体" pitchFamily="2" charset="-122"/>
              </a:rPr>
              <a:t>平台背景概述 </a:t>
            </a:r>
          </a:p>
          <a:p>
            <a:pPr marL="342900" lvl="1" indent="-228600" algn="l" eaLnBrk="0" hangingPunct="0">
              <a:spcAft>
                <a:spcPct val="30000"/>
              </a:spcAft>
              <a:buFontTx/>
              <a:buChar char="•"/>
            </a:pPr>
            <a:r>
              <a:rPr lang="zh-CN" altLang="en-US" sz="2600" dirty="0">
                <a:solidFill>
                  <a:srgbClr val="F0F5E7"/>
                </a:solidFill>
                <a:latin typeface="Futura Bk" pitchFamily="34" charset="0"/>
                <a:ea typeface="宋体" pitchFamily="2" charset="-122"/>
              </a:rPr>
              <a:t>网站公共部分业务说明</a:t>
            </a:r>
            <a:endParaRPr lang="en-US" altLang="zh-CN" sz="2600" dirty="0">
              <a:solidFill>
                <a:srgbClr val="F0F5E7"/>
              </a:solidFill>
              <a:latin typeface="Futura Bk" pitchFamily="34" charset="0"/>
              <a:ea typeface="宋体" pitchFamily="2" charset="-122"/>
            </a:endParaRP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信息查询</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基础服务</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p>
          <a:p>
            <a:pPr marL="342900" lvl="1" indent="-228600" algn="l" eaLnBrk="0" hangingPunct="0">
              <a:spcAft>
                <a:spcPct val="30000"/>
              </a:spcAft>
              <a:buFontTx/>
              <a:buChar char="•"/>
            </a:pP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沟通平台</a:t>
            </a:r>
            <a:r>
              <a:rPr lang="en-US" altLang="zh-CN" sz="2600" dirty="0" smtClean="0">
                <a:latin typeface="Futura Bk" pitchFamily="34" charset="0"/>
                <a:ea typeface="宋体" pitchFamily="2" charset="-122"/>
              </a:rPr>
              <a:t>》</a:t>
            </a:r>
            <a:r>
              <a:rPr lang="zh-CN" altLang="en-US" sz="2600" dirty="0" smtClean="0">
                <a:latin typeface="Futura Bk" pitchFamily="34" charset="0"/>
                <a:ea typeface="宋体" pitchFamily="2" charset="-122"/>
              </a:rPr>
              <a:t>业务说明</a:t>
            </a:r>
            <a:endParaRPr lang="zh-CN" altLang="en-US" sz="2600" dirty="0">
              <a:latin typeface="Futura Bk" pitchFamily="34" charset="0"/>
              <a:ea typeface="宋体" pitchFamily="2" charset="-122"/>
            </a:endParaRPr>
          </a:p>
          <a:p>
            <a:pPr marL="342900" lvl="1" indent="-228600" algn="l" eaLnBrk="0" hangingPunct="0">
              <a:spcAft>
                <a:spcPct val="30000"/>
              </a:spcAft>
              <a:buFontTx/>
              <a:buChar char="•"/>
            </a:pP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我的酬金</a:t>
            </a:r>
            <a:r>
              <a:rPr lang="en-US" altLang="zh-CN" sz="2600" dirty="0">
                <a:latin typeface="Futura Bk" pitchFamily="34" charset="0"/>
                <a:ea typeface="宋体" pitchFamily="2" charset="-122"/>
              </a:rPr>
              <a:t>》</a:t>
            </a:r>
            <a:r>
              <a:rPr lang="zh-CN" altLang="en-US" sz="2600" dirty="0">
                <a:latin typeface="Futura Bk" pitchFamily="34" charset="0"/>
                <a:ea typeface="宋体" pitchFamily="2" charset="-122"/>
              </a:rPr>
              <a:t>业务说明</a:t>
            </a:r>
            <a:endParaRPr lang="en-US" altLang="zh-CN" sz="2600" dirty="0">
              <a:latin typeface="Futura Bk" pitchFamily="34" charset="0"/>
              <a:ea typeface="宋体" pitchFamily="2" charset="-122"/>
            </a:endParaRPr>
          </a:p>
          <a:p>
            <a:pPr marL="342900" lvl="1" indent="-228600" algn="l" eaLnBrk="0" hangingPunct="0">
              <a:spcAft>
                <a:spcPct val="30000"/>
              </a:spcAft>
              <a:buFontTx/>
              <a:buChar char="•"/>
            </a:pPr>
            <a:r>
              <a:rPr lang="zh-CN" altLang="en-US" sz="2600" dirty="0" smtClean="0">
                <a:latin typeface="Futura Bk" pitchFamily="34" charset="0"/>
                <a:ea typeface="宋体" pitchFamily="2" charset="-122"/>
              </a:rPr>
              <a:t>门户</a:t>
            </a:r>
            <a:r>
              <a:rPr lang="zh-CN" altLang="en-US" sz="2600" dirty="0">
                <a:latin typeface="Futura Bk" pitchFamily="34" charset="0"/>
                <a:ea typeface="宋体" pitchFamily="2" charset="-122"/>
              </a:rPr>
              <a:t>网站接口业务说明</a:t>
            </a:r>
          </a:p>
          <a:p>
            <a:pPr marL="342900" lvl="1" indent="-228600" algn="l" eaLnBrk="0" hangingPunct="0">
              <a:spcAft>
                <a:spcPct val="30000"/>
              </a:spcAft>
              <a:buFontTx/>
              <a:buChar char="•"/>
            </a:pPr>
            <a:r>
              <a:rPr lang="en-US" altLang="zh-CN" sz="2600" dirty="0">
                <a:latin typeface="Futura Bk" pitchFamily="34" charset="0"/>
                <a:ea typeface="宋体" pitchFamily="2" charset="-122"/>
              </a:rPr>
              <a:t>Q&amp;A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WordArt 7"/>
          <p:cNvSpPr>
            <a:spLocks noChangeArrowheads="1" noChangeShapeType="1" noTextEdit="1"/>
          </p:cNvSpPr>
          <p:nvPr/>
        </p:nvSpPr>
        <p:spPr bwMode="gray">
          <a:xfrm>
            <a:off x="2057400" y="2438400"/>
            <a:ext cx="4802188" cy="800100"/>
          </a:xfrm>
          <a:prstGeom prst="rect">
            <a:avLst/>
          </a:prstGeom>
        </p:spPr>
        <p:txBody>
          <a:bodyPr wrap="none" fromWordArt="1">
            <a:prstTxWarp prst="textDeflate">
              <a:avLst>
                <a:gd name="adj" fmla="val 0"/>
              </a:avLst>
            </a:prstTxWarp>
          </a:bodyPr>
          <a:lstStyle/>
          <a:p>
            <a:r>
              <a:rPr lang="en-US" altLang="zh-CN"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Thank You !</a:t>
            </a:r>
            <a:endParaRPr lang="zh-CN" alt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cs typeface="Verdana"/>
            </a:endParaRPr>
          </a:p>
        </p:txBody>
      </p:sp>
      <p:sp>
        <p:nvSpPr>
          <p:cNvPr id="18435" name="Text Box 8"/>
          <p:cNvSpPr txBox="1">
            <a:spLocks noChangeArrowheads="1"/>
          </p:cNvSpPr>
          <p:nvPr/>
        </p:nvSpPr>
        <p:spPr bwMode="auto">
          <a:xfrm rot="-5400000">
            <a:off x="-852488" y="5348288"/>
            <a:ext cx="1979613" cy="274638"/>
          </a:xfrm>
          <a:prstGeom prst="rect">
            <a:avLst/>
          </a:prstGeom>
          <a:noFill/>
          <a:ln w="9525">
            <a:noFill/>
            <a:miter lim="800000"/>
            <a:headEnd/>
            <a:tailEnd/>
          </a:ln>
        </p:spPr>
        <p:txBody>
          <a:bodyPr wrap="none">
            <a:spAutoFit/>
          </a:bodyPr>
          <a:lstStyle/>
          <a:p>
            <a:pPr algn="l"/>
            <a:r>
              <a:rPr lang="en-US" altLang="zh-CN" sz="1200" b="1">
                <a:solidFill>
                  <a:srgbClr val="FFFFFF"/>
                </a:solidFill>
                <a:latin typeface="Verdana" pitchFamily="34" charset="0"/>
                <a:ea typeface="宋体" pitchFamily="2" charset="-122"/>
              </a:rPr>
              <a:t>www. congxing. 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7527"/>
                                        </p:tgtEl>
                                        <p:attrNameLst>
                                          <p:attrName>style.visibility</p:attrName>
                                        </p:attrNameLst>
                                      </p:cBhvr>
                                      <p:to>
                                        <p:strVal val="visible"/>
                                      </p:to>
                                    </p:set>
                                    <p:anim calcmode="lin" valueType="num">
                                      <p:cBhvr>
                                        <p:cTn id="7" dur="500" fill="hold"/>
                                        <p:tgtEl>
                                          <p:spTgt spid="107527"/>
                                        </p:tgtEl>
                                        <p:attrNameLst>
                                          <p:attrName>ppt_w</p:attrName>
                                        </p:attrNameLst>
                                      </p:cBhvr>
                                      <p:tavLst>
                                        <p:tav tm="0">
                                          <p:val>
                                            <p:fltVal val="0"/>
                                          </p:val>
                                        </p:tav>
                                        <p:tav tm="100000">
                                          <p:val>
                                            <p:strVal val="#ppt_w"/>
                                          </p:val>
                                        </p:tav>
                                      </p:tavLst>
                                    </p:anim>
                                    <p:anim calcmode="lin" valueType="num">
                                      <p:cBhvr>
                                        <p:cTn id="8" dur="500" fill="hold"/>
                                        <p:tgtEl>
                                          <p:spTgt spid="107527"/>
                                        </p:tgtEl>
                                        <p:attrNameLst>
                                          <p:attrName>ppt_h</p:attrName>
                                        </p:attrNameLst>
                                      </p:cBhvr>
                                      <p:tavLst>
                                        <p:tav tm="0">
                                          <p:val>
                                            <p:fltVal val="0"/>
                                          </p:val>
                                        </p:tav>
                                        <p:tav tm="100000">
                                          <p:val>
                                            <p:strVal val="#ppt_h"/>
                                          </p:val>
                                        </p:tav>
                                      </p:tavLst>
                                    </p:anim>
                                    <p:animEffect transition="in" filter="fade">
                                      <p:cBhvr>
                                        <p:cTn id="9" dur="5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ea typeface="宋体" pitchFamily="2" charset="-122"/>
              </a:rPr>
              <a:t>网站公共部分业务说明</a:t>
            </a:r>
          </a:p>
        </p:txBody>
      </p:sp>
      <p:sp>
        <p:nvSpPr>
          <p:cNvPr id="1024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ea typeface="宋体" pitchFamily="2" charset="-122"/>
              </a:rPr>
              <a:t>《</a:t>
            </a:r>
            <a:r>
              <a:rPr lang="zh-CN" altLang="en-US" sz="2400" kern="0" dirty="0" smtClean="0">
                <a:ea typeface="宋体" pitchFamily="2" charset="-122"/>
              </a:rPr>
              <a:t>系统登录</a:t>
            </a:r>
            <a:r>
              <a:rPr lang="en-US" altLang="zh-CN" sz="2400" kern="0" dirty="0" smtClean="0">
                <a:ea typeface="宋体" pitchFamily="2" charset="-122"/>
              </a:rPr>
              <a:t>》</a:t>
            </a:r>
            <a:r>
              <a:rPr lang="zh-CN" altLang="en-US" sz="2400" kern="0" dirty="0" smtClean="0">
                <a:ea typeface="宋体" pitchFamily="2" charset="-122"/>
              </a:rPr>
              <a:t>业务简介</a:t>
            </a:r>
            <a:r>
              <a:rPr lang="en-US" altLang="zh-CN" sz="2400" kern="0" dirty="0" smtClean="0">
                <a:ea typeface="宋体" pitchFamily="2" charset="-122"/>
              </a:rPr>
              <a:t>-</a:t>
            </a:r>
            <a:r>
              <a:rPr lang="zh-CN" altLang="en-US" sz="2400" dirty="0" smtClean="0">
                <a:solidFill>
                  <a:srgbClr val="000000"/>
                </a:solidFill>
                <a:latin typeface="Verdana" pitchFamily="34" charset="0"/>
                <a:ea typeface="宋体" pitchFamily="2" charset="-122"/>
              </a:rPr>
              <a:t>验证码处理过程</a:t>
            </a:r>
            <a:endParaRPr lang="zh-CN" altLang="en-US" sz="2400" kern="0" dirty="0">
              <a:ea typeface="宋体" pitchFamily="2" charset="-122"/>
            </a:endParaRPr>
          </a:p>
        </p:txBody>
      </p:sp>
      <p:sp>
        <p:nvSpPr>
          <p:cNvPr id="10245" name="矩形 5"/>
          <p:cNvSpPr>
            <a:spLocks noChangeArrowheads="1"/>
          </p:cNvSpPr>
          <p:nvPr/>
        </p:nvSpPr>
        <p:spPr bwMode="auto">
          <a:xfrm>
            <a:off x="381000" y="2057400"/>
            <a:ext cx="8534400" cy="4118050"/>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a:t>
            </a:r>
            <a:r>
              <a:rPr lang="zh-CN" altLang="en-US" sz="1200" dirty="0">
                <a:solidFill>
                  <a:srgbClr val="000000"/>
                </a:solidFill>
                <a:ea typeface="宋体" pitchFamily="2" charset="-122"/>
              </a:rPr>
              <a:t>库表</a:t>
            </a:r>
            <a:r>
              <a:rPr lang="zh-CN" altLang="en-US" sz="1200" dirty="0" smtClean="0">
                <a:solidFill>
                  <a:srgbClr val="000000"/>
                </a:solidFill>
                <a:ea typeface="宋体" pitchFamily="2" charset="-122"/>
              </a:rPr>
              <a:t>：</a:t>
            </a:r>
            <a:r>
              <a:rPr lang="en-US" altLang="en-US" sz="1200" dirty="0" smtClean="0">
                <a:solidFill>
                  <a:srgbClr val="000000"/>
                </a:solidFill>
              </a:rPr>
              <a:t>CH_SMS_WAITREQ</a:t>
            </a:r>
            <a:r>
              <a:rPr lang="zh-CN" altLang="en-US" sz="1200" dirty="0" smtClean="0">
                <a:solidFill>
                  <a:srgbClr val="000000"/>
                </a:solidFill>
              </a:rPr>
              <a:t>（通过后台发送）</a:t>
            </a:r>
            <a:endParaRPr lang="zh-CN" altLang="en-US" sz="12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条件</a:t>
            </a:r>
            <a:r>
              <a:rPr lang="zh-CN" altLang="en-US" sz="1200" dirty="0" smtClean="0">
                <a:solidFill>
                  <a:srgbClr val="000000"/>
                </a:solidFill>
                <a:latin typeface="Verdana" pitchFamily="34" charset="0"/>
                <a:ea typeface="宋体" pitchFamily="2" charset="-122"/>
              </a:rPr>
              <a:t>：</a:t>
            </a:r>
            <a:r>
              <a:rPr lang="en-US" altLang="en-US" sz="1200" dirty="0" smtClean="0">
                <a:solidFill>
                  <a:srgbClr val="000000"/>
                </a:solidFill>
              </a:rPr>
              <a:t> </a:t>
            </a:r>
            <a:r>
              <a:rPr lang="en-GB" altLang="en-US" sz="1200" dirty="0" err="1" smtClean="0">
                <a:solidFill>
                  <a:srgbClr val="000000"/>
                </a:solidFill>
              </a:rPr>
              <a:t>officetel</a:t>
            </a:r>
            <a:r>
              <a:rPr lang="zh-CN" altLang="en-US" sz="1200" dirty="0" smtClean="0">
                <a:solidFill>
                  <a:srgbClr val="000000"/>
                </a:solidFill>
              </a:rPr>
              <a:t>手机号码（必填）</a:t>
            </a:r>
            <a:r>
              <a:rPr lang="zh-CN" altLang="en-US" sz="1200" dirty="0" smtClean="0">
                <a:solidFill>
                  <a:srgbClr val="000000"/>
                </a:solidFill>
                <a:latin typeface="Verdana" pitchFamily="34" charset="0"/>
                <a:ea typeface="宋体" pitchFamily="2" charset="-122"/>
              </a:rPr>
              <a:t>；</a:t>
            </a:r>
            <a:endParaRPr lang="en-US" altLang="zh-CN" sz="1200" dirty="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latin typeface="Verdana" pitchFamily="34" charset="0"/>
                <a:ea typeface="宋体" pitchFamily="2" charset="-122"/>
              </a:rPr>
              <a:t>输出</a:t>
            </a:r>
            <a:r>
              <a:rPr lang="zh-CN" altLang="en-US" sz="1200" dirty="0" smtClean="0">
                <a:solidFill>
                  <a:srgbClr val="000000"/>
                </a:solidFill>
                <a:latin typeface="Verdana" pitchFamily="34" charset="0"/>
                <a:ea typeface="宋体" pitchFamily="2" charset="-122"/>
              </a:rPr>
              <a:t>：登录成功</a:t>
            </a:r>
            <a:r>
              <a:rPr lang="en-US" altLang="zh-CN" sz="1200" dirty="0" smtClean="0">
                <a:solidFill>
                  <a:srgbClr val="000000"/>
                </a:solidFill>
                <a:latin typeface="Verdana" pitchFamily="34" charset="0"/>
                <a:ea typeface="宋体" pitchFamily="2" charset="-122"/>
              </a:rPr>
              <a:t>-&gt;</a:t>
            </a:r>
            <a:r>
              <a:rPr lang="zh-CN" altLang="en-US" sz="1200" dirty="0" smtClean="0">
                <a:solidFill>
                  <a:srgbClr val="000000"/>
                </a:solidFill>
                <a:latin typeface="Verdana" pitchFamily="34" charset="0"/>
                <a:ea typeface="宋体" pitchFamily="2" charset="-122"/>
              </a:rPr>
              <a:t>首页 </a:t>
            </a:r>
            <a:r>
              <a:rPr lang="en-US" altLang="zh-CN" sz="1200" dirty="0" smtClean="0">
                <a:solidFill>
                  <a:srgbClr val="000000"/>
                </a:solidFill>
                <a:latin typeface="Verdana" pitchFamily="34" charset="0"/>
                <a:ea typeface="宋体" pitchFamily="2" charset="-122"/>
              </a:rPr>
              <a:t>or </a:t>
            </a:r>
            <a:r>
              <a:rPr lang="zh-CN" altLang="en-US" sz="1200" dirty="0" smtClean="0">
                <a:solidFill>
                  <a:srgbClr val="000000"/>
                </a:solidFill>
                <a:latin typeface="Verdana" pitchFamily="34" charset="0"/>
                <a:ea typeface="宋体" pitchFamily="2" charset="-122"/>
              </a:rPr>
              <a:t>失败</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业务功能描述：登录界面，输入手机号码之后点“点击获取”</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pPr>
            <a:r>
              <a:rPr lang="en-US" altLang="zh-CN" sz="1200" dirty="0" smtClean="0">
                <a:solidFill>
                  <a:srgbClr val="000000"/>
                </a:solidFill>
                <a:ea typeface="宋体" pitchFamily="2" charset="-122"/>
              </a:rPr>
              <a:t>	</a:t>
            </a:r>
            <a:r>
              <a:rPr lang="zh-CN" altLang="en-US" sz="1200" dirty="0" smtClean="0">
                <a:solidFill>
                  <a:srgbClr val="000000"/>
                </a:solidFill>
                <a:ea typeface="宋体" pitchFamily="2" charset="-122"/>
              </a:rPr>
              <a:t>按钮，将短信验证码发给客户。</a:t>
            </a:r>
            <a:endParaRPr lang="en-US" altLang="zh-CN" sz="12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处理逻辑：</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1</a:t>
            </a:r>
            <a:r>
              <a:rPr lang="zh-CN" altLang="en-US" sz="1200" dirty="0" smtClean="0">
                <a:solidFill>
                  <a:srgbClr val="000000"/>
                </a:solidFill>
                <a:latin typeface="Verdana" pitchFamily="34" charset="0"/>
                <a:ea typeface="宋体" pitchFamily="2" charset="-122"/>
              </a:rPr>
              <a:t>、从</a:t>
            </a:r>
            <a:r>
              <a:rPr lang="en-US" altLang="zh-CN" sz="1200" dirty="0" smtClean="0">
                <a:solidFill>
                  <a:srgbClr val="000000"/>
                </a:solidFill>
                <a:latin typeface="Verdana" pitchFamily="34" charset="0"/>
                <a:ea typeface="宋体" pitchFamily="2" charset="-122"/>
              </a:rPr>
              <a:t>Session</a:t>
            </a:r>
            <a:r>
              <a:rPr lang="zh-CN" altLang="en-US" sz="1200" dirty="0" smtClean="0">
                <a:solidFill>
                  <a:srgbClr val="000000"/>
                </a:solidFill>
                <a:latin typeface="Verdana" pitchFamily="34" charset="0"/>
                <a:ea typeface="宋体" pitchFamily="2" charset="-122"/>
              </a:rPr>
              <a:t>中取出短信验证码对象（</a:t>
            </a:r>
            <a:r>
              <a:rPr lang="en-US" altLang="zh-CN" sz="1200" dirty="0" err="1" smtClean="0">
                <a:solidFill>
                  <a:srgbClr val="000000"/>
                </a:solidFill>
                <a:latin typeface="Verdana" pitchFamily="34" charset="0"/>
                <a:ea typeface="宋体" pitchFamily="2" charset="-122"/>
              </a:rPr>
              <a:t>SMSRndCode</a:t>
            </a:r>
            <a:r>
              <a:rPr lang="zh-CN" altLang="en-US" sz="1200" dirty="0" smtClean="0">
                <a:solidFill>
                  <a:srgbClr val="000000"/>
                </a:solidFill>
                <a:latin typeface="Verdana" pitchFamily="34" charset="0"/>
                <a:ea typeface="宋体" pitchFamily="2" charset="-122"/>
              </a:rPr>
              <a:t>）。判断是否为</a:t>
            </a:r>
            <a:r>
              <a:rPr lang="en-US" altLang="zh-CN" sz="1200" dirty="0" smtClean="0">
                <a:solidFill>
                  <a:srgbClr val="000000"/>
                </a:solidFill>
                <a:latin typeface="Verdana" pitchFamily="34" charset="0"/>
                <a:ea typeface="宋体" pitchFamily="2" charset="-122"/>
              </a:rPr>
              <a:t>null</a:t>
            </a:r>
            <a:r>
              <a:rPr lang="zh-CN" altLang="en-US" sz="1200" dirty="0" smtClean="0">
                <a:solidFill>
                  <a:srgbClr val="000000"/>
                </a:solidFill>
                <a:latin typeface="Verdana" pitchFamily="34" charset="0"/>
                <a:ea typeface="宋体" pitchFamily="2" charset="-122"/>
              </a:rPr>
              <a:t>。若为</a:t>
            </a:r>
            <a:r>
              <a:rPr lang="en-US" altLang="zh-CN" sz="1200" dirty="0" smtClean="0">
                <a:solidFill>
                  <a:srgbClr val="000000"/>
                </a:solidFill>
                <a:latin typeface="Verdana" pitchFamily="34" charset="0"/>
                <a:ea typeface="宋体" pitchFamily="2" charset="-122"/>
              </a:rPr>
              <a:t>null</a:t>
            </a:r>
            <a:r>
              <a:rPr lang="zh-CN" altLang="en-US" sz="1200" dirty="0" smtClean="0">
                <a:solidFill>
                  <a:srgbClr val="000000"/>
                </a:solidFill>
                <a:latin typeface="Verdana" pitchFamily="34" charset="0"/>
                <a:ea typeface="宋体" pitchFamily="2" charset="-122"/>
              </a:rPr>
              <a:t>，则创建一个短信验证码对象，并记录创建的时间。</a:t>
            </a:r>
            <a:endParaRPr lang="en-US" altLang="zh-CN" sz="12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2</a:t>
            </a:r>
            <a:r>
              <a:rPr lang="zh-CN" altLang="en-US" sz="1200" dirty="0" smtClean="0">
                <a:solidFill>
                  <a:srgbClr val="000000"/>
                </a:solidFill>
                <a:latin typeface="Verdana" pitchFamily="34" charset="0"/>
                <a:ea typeface="宋体" pitchFamily="2" charset="-122"/>
              </a:rPr>
              <a:t>、获得</a:t>
            </a:r>
            <a:r>
              <a:rPr lang="en-US" altLang="zh-CN" sz="1200" dirty="0" smtClean="0">
                <a:solidFill>
                  <a:srgbClr val="000000"/>
                </a:solidFill>
                <a:latin typeface="Verdana" pitchFamily="34" charset="0"/>
                <a:ea typeface="宋体" pitchFamily="2" charset="-122"/>
              </a:rPr>
              <a:t>6</a:t>
            </a:r>
            <a:r>
              <a:rPr lang="zh-CN" altLang="en-US" sz="1200" dirty="0" smtClean="0">
                <a:solidFill>
                  <a:srgbClr val="000000"/>
                </a:solidFill>
                <a:latin typeface="Verdana" pitchFamily="34" charset="0"/>
                <a:ea typeface="宋体" pitchFamily="2" charset="-122"/>
              </a:rPr>
              <a:t>位随机数。从配置文件（</a:t>
            </a:r>
            <a:r>
              <a:rPr lang="en-US" altLang="zh-CN" sz="1200" dirty="0" err="1" smtClean="0">
                <a:solidFill>
                  <a:srgbClr val="000000"/>
                </a:solidFill>
                <a:latin typeface="Verdana" pitchFamily="34" charset="0"/>
                <a:ea typeface="宋体" pitchFamily="2" charset="-122"/>
              </a:rPr>
              <a:t>Common.properties</a:t>
            </a:r>
            <a:r>
              <a:rPr lang="zh-CN" altLang="en-US" sz="1200" dirty="0" smtClean="0">
                <a:solidFill>
                  <a:srgbClr val="000000"/>
                </a:solidFill>
                <a:latin typeface="Verdana" pitchFamily="34" charset="0"/>
                <a:ea typeface="宋体" pitchFamily="2" charset="-122"/>
              </a:rPr>
              <a:t>）中获得短信内容（</a:t>
            </a:r>
            <a:r>
              <a:rPr lang="en-US" altLang="zh-CN" sz="1200" dirty="0" smtClean="0">
                <a:solidFill>
                  <a:srgbClr val="000000"/>
                </a:solidFill>
                <a:latin typeface="Verdana" pitchFamily="34" charset="0"/>
                <a:ea typeface="宋体" pitchFamily="2" charset="-122"/>
              </a:rPr>
              <a:t>SMS_RND_MSG</a:t>
            </a:r>
            <a:r>
              <a:rPr lang="zh-CN" altLang="en-US" sz="1200" dirty="0" smtClean="0">
                <a:solidFill>
                  <a:srgbClr val="000000"/>
                </a:solidFill>
                <a:latin typeface="Verdana" pitchFamily="34" charset="0"/>
                <a:ea typeface="宋体" pitchFamily="2" charset="-122"/>
              </a:rPr>
              <a:t>），再将</a:t>
            </a:r>
            <a:r>
              <a:rPr lang="en-US" altLang="zh-CN" sz="1200" dirty="0" smtClean="0">
                <a:solidFill>
                  <a:srgbClr val="000000"/>
                </a:solidFill>
                <a:latin typeface="Verdana" pitchFamily="34" charset="0"/>
                <a:ea typeface="宋体" pitchFamily="2" charset="-122"/>
              </a:rPr>
              <a:t>6</a:t>
            </a:r>
            <a:r>
              <a:rPr lang="zh-CN" altLang="en-US" sz="1200" dirty="0" smtClean="0">
                <a:solidFill>
                  <a:srgbClr val="000000"/>
                </a:solidFill>
                <a:latin typeface="Verdana" pitchFamily="34" charset="0"/>
                <a:ea typeface="宋体" pitchFamily="2" charset="-122"/>
              </a:rPr>
              <a:t>位随机数与短信内容组合成一条完整短信。再将</a:t>
            </a:r>
            <a:r>
              <a:rPr lang="en-US" altLang="zh-CN" sz="1200" dirty="0" smtClean="0">
                <a:solidFill>
                  <a:srgbClr val="000000"/>
                </a:solidFill>
                <a:latin typeface="Verdana" pitchFamily="34" charset="0"/>
                <a:ea typeface="宋体" pitchFamily="2" charset="-122"/>
              </a:rPr>
              <a:t>6</a:t>
            </a:r>
            <a:r>
              <a:rPr lang="zh-CN" altLang="en-US" sz="1200" dirty="0" smtClean="0">
                <a:solidFill>
                  <a:srgbClr val="000000"/>
                </a:solidFill>
                <a:latin typeface="Verdana" pitchFamily="34" charset="0"/>
                <a:ea typeface="宋体" pitchFamily="2" charset="-122"/>
              </a:rPr>
              <a:t>位随机数放入一个</a:t>
            </a:r>
            <a:r>
              <a:rPr lang="en-US" altLang="zh-CN" sz="1200" dirty="0" smtClean="0">
                <a:solidFill>
                  <a:srgbClr val="000000"/>
                </a:solidFill>
                <a:latin typeface="Verdana" pitchFamily="34" charset="0"/>
                <a:ea typeface="宋体" pitchFamily="2" charset="-122"/>
              </a:rPr>
              <a:t>List</a:t>
            </a:r>
            <a:r>
              <a:rPr lang="zh-CN" altLang="en-US" sz="1200" dirty="0" smtClean="0">
                <a:solidFill>
                  <a:srgbClr val="000000"/>
                </a:solidFill>
                <a:latin typeface="Verdana" pitchFamily="34" charset="0"/>
                <a:ea typeface="宋体" pitchFamily="2" charset="-122"/>
              </a:rPr>
              <a:t>（</a:t>
            </a:r>
            <a:r>
              <a:rPr lang="en-US" altLang="zh-CN" sz="1200" dirty="0" err="1" smtClean="0">
                <a:solidFill>
                  <a:srgbClr val="000000"/>
                </a:solidFill>
                <a:latin typeface="Verdana" pitchFamily="34" charset="0"/>
                <a:ea typeface="宋体" pitchFamily="2" charset="-122"/>
              </a:rPr>
              <a:t>SMSRndCode</a:t>
            </a:r>
            <a:r>
              <a:rPr lang="zh-CN" altLang="en-US" sz="1200" dirty="0" smtClean="0">
                <a:solidFill>
                  <a:srgbClr val="000000"/>
                </a:solidFill>
                <a:latin typeface="Verdana" pitchFamily="34" charset="0"/>
                <a:ea typeface="宋体" pitchFamily="2" charset="-122"/>
              </a:rPr>
              <a:t>的</a:t>
            </a:r>
            <a:r>
              <a:rPr lang="en-US" altLang="zh-CN" sz="1200" dirty="0" smtClean="0">
                <a:solidFill>
                  <a:srgbClr val="000000"/>
                </a:solidFill>
                <a:latin typeface="Verdana" pitchFamily="34" charset="0"/>
                <a:ea typeface="宋体" pitchFamily="2" charset="-122"/>
              </a:rPr>
              <a:t>add</a:t>
            </a:r>
            <a:r>
              <a:rPr lang="zh-CN" altLang="en-US" sz="1200" dirty="0" smtClean="0">
                <a:solidFill>
                  <a:srgbClr val="000000"/>
                </a:solidFill>
                <a:latin typeface="Verdana" pitchFamily="34" charset="0"/>
                <a:ea typeface="宋体" pitchFamily="2" charset="-122"/>
              </a:rPr>
              <a:t>方法）中（如果时间间隔</a:t>
            </a:r>
            <a:r>
              <a:rPr lang="en-US" altLang="zh-CN" sz="1200" dirty="0" smtClean="0">
                <a:solidFill>
                  <a:srgbClr val="000000"/>
                </a:solidFill>
                <a:latin typeface="Verdana" pitchFamily="34" charset="0"/>
                <a:ea typeface="宋体" pitchFamily="2" charset="-122"/>
              </a:rPr>
              <a:t>&lt;= 10min </a:t>
            </a:r>
            <a:r>
              <a:rPr lang="zh-CN" altLang="en-US" sz="1200" dirty="0" smtClean="0">
                <a:solidFill>
                  <a:srgbClr val="000000"/>
                </a:solidFill>
                <a:latin typeface="Verdana" pitchFamily="34" charset="0"/>
                <a:ea typeface="宋体" pitchFamily="2" charset="-122"/>
              </a:rPr>
              <a:t>最多只能放入</a:t>
            </a:r>
            <a:r>
              <a:rPr lang="en-US" altLang="zh-CN" sz="1200" dirty="0" smtClean="0">
                <a:solidFill>
                  <a:srgbClr val="000000"/>
                </a:solidFill>
                <a:latin typeface="Verdana" pitchFamily="34" charset="0"/>
                <a:ea typeface="宋体" pitchFamily="2" charset="-122"/>
              </a:rPr>
              <a:t>3</a:t>
            </a:r>
            <a:r>
              <a:rPr lang="zh-CN" altLang="en-US" sz="1200" dirty="0" smtClean="0">
                <a:solidFill>
                  <a:srgbClr val="000000"/>
                </a:solidFill>
                <a:latin typeface="Verdana" pitchFamily="34" charset="0"/>
                <a:ea typeface="宋体" pitchFamily="2" charset="-122"/>
              </a:rPr>
              <a:t>个随机码。如果时间间隔 </a:t>
            </a:r>
            <a:r>
              <a:rPr lang="en-US" altLang="zh-CN" sz="1200" dirty="0" smtClean="0">
                <a:solidFill>
                  <a:srgbClr val="000000"/>
                </a:solidFill>
                <a:latin typeface="Verdana" pitchFamily="34" charset="0"/>
                <a:ea typeface="宋体" pitchFamily="2" charset="-122"/>
              </a:rPr>
              <a:t>&gt; 10min </a:t>
            </a:r>
            <a:r>
              <a:rPr lang="zh-CN" altLang="en-US" sz="1200" dirty="0" smtClean="0">
                <a:solidFill>
                  <a:srgbClr val="000000"/>
                </a:solidFill>
                <a:latin typeface="Verdana" pitchFamily="34" charset="0"/>
                <a:ea typeface="宋体" pitchFamily="2" charset="-122"/>
              </a:rPr>
              <a:t>最多只能放入</a:t>
            </a:r>
            <a:r>
              <a:rPr lang="en-US" altLang="zh-CN" sz="1200" dirty="0" smtClean="0">
                <a:solidFill>
                  <a:srgbClr val="000000"/>
                </a:solidFill>
                <a:latin typeface="Verdana" pitchFamily="34" charset="0"/>
                <a:ea typeface="宋体" pitchFamily="2" charset="-122"/>
              </a:rPr>
              <a:t>20</a:t>
            </a:r>
            <a:r>
              <a:rPr lang="zh-CN" altLang="en-US" sz="1200" dirty="0" smtClean="0">
                <a:solidFill>
                  <a:srgbClr val="000000"/>
                </a:solidFill>
                <a:latin typeface="Verdana" pitchFamily="34" charset="0"/>
                <a:ea typeface="宋体" pitchFamily="2" charset="-122"/>
              </a:rPr>
              <a:t>个随机码）。</a:t>
            </a:r>
            <a:endParaRPr lang="en-US" altLang="zh-CN" sz="1200" dirty="0" smtClean="0">
              <a:solidFill>
                <a:srgbClr val="000000"/>
              </a:solidFill>
              <a:latin typeface="Verdana" pitchFamily="34" charset="0"/>
              <a:ea typeface="宋体" pitchFamily="2" charset="-122"/>
            </a:endParaRPr>
          </a:p>
          <a:p>
            <a:pPr marL="342900" lvl="1"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3</a:t>
            </a:r>
            <a:r>
              <a:rPr lang="zh-CN" altLang="en-US" sz="1200" dirty="0" smtClean="0">
                <a:solidFill>
                  <a:srgbClr val="000000"/>
                </a:solidFill>
                <a:latin typeface="Verdana" pitchFamily="34" charset="0"/>
                <a:ea typeface="宋体" pitchFamily="2" charset="-122"/>
              </a:rPr>
              <a:t>、从数据数据库中加载（</a:t>
            </a:r>
            <a:r>
              <a:rPr lang="en-US" altLang="zh-CN" sz="1200" dirty="0" smtClean="0">
                <a:solidFill>
                  <a:srgbClr val="000000"/>
                </a:solidFill>
                <a:latin typeface="Verdana" pitchFamily="34" charset="0"/>
                <a:ea typeface="宋体" pitchFamily="2" charset="-122"/>
              </a:rPr>
              <a:t>CH_PW_EMPLOYEE</a:t>
            </a:r>
            <a:r>
              <a:rPr lang="zh-CN" altLang="en-US" sz="1200" dirty="0" smtClean="0">
                <a:solidFill>
                  <a:srgbClr val="000000"/>
                </a:solidFill>
                <a:latin typeface="Verdana" pitchFamily="34" charset="0"/>
                <a:ea typeface="宋体" pitchFamily="2" charset="-122"/>
              </a:rPr>
              <a:t>）手机号码</a:t>
            </a:r>
            <a:r>
              <a:rPr lang="en-US" altLang="zh-CN" sz="1200" dirty="0" smtClean="0">
                <a:solidFill>
                  <a:srgbClr val="000000"/>
                </a:solidFill>
                <a:latin typeface="Verdana" pitchFamily="34" charset="0"/>
                <a:ea typeface="宋体" pitchFamily="2" charset="-122"/>
              </a:rPr>
              <a:t>(</a:t>
            </a:r>
            <a:r>
              <a:rPr lang="en-US" altLang="zh-CN" sz="1200" dirty="0" err="1" smtClean="0">
                <a:solidFill>
                  <a:srgbClr val="000000"/>
                </a:solidFill>
                <a:latin typeface="Verdana" pitchFamily="34" charset="0"/>
                <a:ea typeface="宋体" pitchFamily="2" charset="-122"/>
              </a:rPr>
              <a:t>officeTel</a:t>
            </a:r>
            <a:r>
              <a:rPr lang="en-US" altLang="zh-CN" sz="1200" dirty="0" smtClean="0">
                <a:solidFill>
                  <a:srgbClr val="000000"/>
                </a:solidFill>
                <a:latin typeface="Verdana" pitchFamily="34" charset="0"/>
                <a:ea typeface="宋体" pitchFamily="2" charset="-122"/>
              </a:rPr>
              <a:t>)</a:t>
            </a:r>
            <a:r>
              <a:rPr lang="zh-CN" altLang="en-US" sz="1200" dirty="0" smtClean="0">
                <a:solidFill>
                  <a:srgbClr val="000000"/>
                </a:solidFill>
                <a:latin typeface="Verdana" pitchFamily="34" charset="0"/>
                <a:ea typeface="宋体" pitchFamily="2" charset="-122"/>
              </a:rPr>
              <a:t>和是否在职状态取</a:t>
            </a:r>
            <a:r>
              <a:rPr lang="en-US" altLang="zh-CN" sz="1200" dirty="0" smtClean="0">
                <a:solidFill>
                  <a:srgbClr val="000000"/>
                </a:solidFill>
                <a:latin typeface="Verdana" pitchFamily="34" charset="0"/>
                <a:ea typeface="宋体" pitchFamily="2" charset="-122"/>
              </a:rPr>
              <a:t>(</a:t>
            </a:r>
            <a:r>
              <a:rPr lang="en-US" altLang="zh-CN" sz="1200" dirty="0" err="1" smtClean="0">
                <a:solidFill>
                  <a:srgbClr val="000000"/>
                </a:solidFill>
                <a:latin typeface="Verdana" pitchFamily="34" charset="0"/>
                <a:ea typeface="宋体" pitchFamily="2" charset="-122"/>
              </a:rPr>
              <a:t>empstatus</a:t>
            </a:r>
            <a:r>
              <a:rPr lang="en-US" altLang="zh-CN" sz="1200" dirty="0" smtClean="0">
                <a:solidFill>
                  <a:srgbClr val="000000"/>
                </a:solidFill>
                <a:latin typeface="Verdana" pitchFamily="34" charset="0"/>
                <a:ea typeface="宋体" pitchFamily="2" charset="-122"/>
              </a:rPr>
              <a:t>)</a:t>
            </a:r>
            <a:r>
              <a:rPr lang="zh-CN" altLang="en-US" sz="1200" dirty="0" smtClean="0">
                <a:solidFill>
                  <a:srgbClr val="000000"/>
                </a:solidFill>
                <a:latin typeface="Verdana" pitchFamily="34" charset="0"/>
                <a:ea typeface="宋体" pitchFamily="2" charset="-122"/>
              </a:rPr>
              <a:t>其对应地市</a:t>
            </a:r>
            <a:r>
              <a:rPr lang="en-US" altLang="zh-CN" sz="1200" dirty="0" smtClean="0">
                <a:solidFill>
                  <a:srgbClr val="000000"/>
                </a:solidFill>
                <a:latin typeface="Verdana" pitchFamily="34" charset="0"/>
                <a:ea typeface="宋体" pitchFamily="2" charset="-122"/>
              </a:rPr>
              <a:t>(</a:t>
            </a:r>
            <a:r>
              <a:rPr lang="en-US" altLang="zh-CN" sz="1200" dirty="0" err="1" smtClean="0">
                <a:solidFill>
                  <a:srgbClr val="000000"/>
                </a:solidFill>
                <a:latin typeface="Verdana" pitchFamily="34" charset="0"/>
                <a:ea typeface="宋体" pitchFamily="2" charset="-122"/>
              </a:rPr>
              <a:t>cityid</a:t>
            </a:r>
            <a:r>
              <a:rPr lang="en-US" altLang="zh-CN" sz="1200" dirty="0" smtClean="0">
                <a:solidFill>
                  <a:srgbClr val="000000"/>
                </a:solidFill>
                <a:latin typeface="Verdana" pitchFamily="34" charset="0"/>
                <a:ea typeface="宋体" pitchFamily="2" charset="-122"/>
              </a:rPr>
              <a:t>),[ </a:t>
            </a:r>
            <a:r>
              <a:rPr lang="zh-CN" altLang="en-US" sz="1200" dirty="0" smtClean="0">
                <a:solidFill>
                  <a:srgbClr val="000000"/>
                </a:solidFill>
                <a:latin typeface="Verdana" pitchFamily="34" charset="0"/>
                <a:ea typeface="宋体" pitchFamily="2" charset="-122"/>
              </a:rPr>
              <a:t>提取公共方法：</a:t>
            </a:r>
            <a:r>
              <a:rPr lang="en-US" altLang="zh-CN" sz="1200" dirty="0" err="1" smtClean="0">
                <a:solidFill>
                  <a:srgbClr val="000000"/>
                </a:solidFill>
                <a:latin typeface="Verdana" pitchFamily="34" charset="0"/>
                <a:ea typeface="宋体" pitchFamily="2" charset="-122"/>
              </a:rPr>
              <a:t>BaseServiceImpl.existsEmployee</a:t>
            </a:r>
            <a:r>
              <a:rPr lang="en-US" altLang="zh-CN" sz="1200" dirty="0" smtClean="0">
                <a:solidFill>
                  <a:srgbClr val="000000"/>
                </a:solidFill>
                <a:latin typeface="Verdana" pitchFamily="34" charset="0"/>
                <a:ea typeface="宋体" pitchFamily="2" charset="-122"/>
              </a:rPr>
              <a:t>)]</a:t>
            </a:r>
          </a:p>
          <a:p>
            <a:pPr marL="342900" lvl="1"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4</a:t>
            </a:r>
            <a:r>
              <a:rPr lang="zh-CN" altLang="en-US" sz="1200" dirty="0" smtClean="0">
                <a:solidFill>
                  <a:srgbClr val="000000"/>
                </a:solidFill>
                <a:latin typeface="Verdana" pitchFamily="34" charset="0"/>
                <a:ea typeface="宋体" pitchFamily="2" charset="-122"/>
              </a:rPr>
              <a:t>、入库短信下发表（</a:t>
            </a:r>
            <a:r>
              <a:rPr lang="en-US" altLang="zh-CN" sz="1200" dirty="0" smtClean="0">
                <a:solidFill>
                  <a:srgbClr val="000000"/>
                </a:solidFill>
                <a:latin typeface="Verdana" pitchFamily="34" charset="0"/>
                <a:ea typeface="宋体" pitchFamily="2" charset="-122"/>
              </a:rPr>
              <a:t>CH_SMS_WAITREQ</a:t>
            </a:r>
            <a:r>
              <a:rPr lang="zh-CN" altLang="en-US" sz="1200" dirty="0" smtClean="0">
                <a:solidFill>
                  <a:srgbClr val="000000"/>
                </a:solidFill>
                <a:latin typeface="Verdana" pitchFamily="34" charset="0"/>
                <a:ea typeface="宋体" pitchFamily="2" charset="-122"/>
              </a:rPr>
              <a:t>）。</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验证过程：</a:t>
            </a:r>
            <a:endParaRPr lang="en-US" altLang="zh-CN" sz="12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1</a:t>
            </a:r>
            <a:r>
              <a:rPr lang="zh-CN" altLang="en-US" sz="1200" dirty="0" smtClean="0">
                <a:solidFill>
                  <a:srgbClr val="000000"/>
                </a:solidFill>
                <a:latin typeface="Verdana" pitchFamily="34" charset="0"/>
                <a:ea typeface="宋体" pitchFamily="2" charset="-122"/>
              </a:rPr>
              <a:t>、从</a:t>
            </a:r>
            <a:r>
              <a:rPr lang="en-US" altLang="zh-CN" sz="1200" dirty="0" smtClean="0">
                <a:solidFill>
                  <a:srgbClr val="000000"/>
                </a:solidFill>
                <a:latin typeface="Verdana" pitchFamily="34" charset="0"/>
                <a:ea typeface="宋体" pitchFamily="2" charset="-122"/>
              </a:rPr>
              <a:t>Session</a:t>
            </a:r>
            <a:r>
              <a:rPr lang="zh-CN" altLang="en-US" sz="1200" dirty="0" smtClean="0">
                <a:solidFill>
                  <a:srgbClr val="000000"/>
                </a:solidFill>
                <a:latin typeface="Verdana" pitchFamily="34" charset="0"/>
                <a:ea typeface="宋体" pitchFamily="2" charset="-122"/>
              </a:rPr>
              <a:t>中取出短信验证码对象（</a:t>
            </a:r>
            <a:r>
              <a:rPr lang="en-US" altLang="zh-CN" sz="1200" dirty="0" err="1" smtClean="0">
                <a:solidFill>
                  <a:srgbClr val="000000"/>
                </a:solidFill>
                <a:latin typeface="Verdana" pitchFamily="34" charset="0"/>
                <a:ea typeface="宋体" pitchFamily="2" charset="-122"/>
              </a:rPr>
              <a:t>SMSRndCode</a:t>
            </a:r>
            <a:r>
              <a:rPr lang="zh-CN" altLang="en-US" sz="1200" dirty="0" smtClean="0">
                <a:solidFill>
                  <a:srgbClr val="000000"/>
                </a:solidFill>
                <a:latin typeface="Verdana" pitchFamily="34" charset="0"/>
                <a:ea typeface="宋体" pitchFamily="2" charset="-122"/>
              </a:rPr>
              <a:t>）。判断是否为</a:t>
            </a:r>
            <a:r>
              <a:rPr lang="en-US" altLang="zh-CN" sz="1200" dirty="0" smtClean="0">
                <a:solidFill>
                  <a:srgbClr val="000000"/>
                </a:solidFill>
                <a:latin typeface="Verdana" pitchFamily="34" charset="0"/>
                <a:ea typeface="宋体" pitchFamily="2" charset="-122"/>
              </a:rPr>
              <a:t>null</a:t>
            </a:r>
            <a:r>
              <a:rPr lang="zh-CN" altLang="en-US" sz="1200" dirty="0" smtClean="0">
                <a:solidFill>
                  <a:srgbClr val="000000"/>
                </a:solidFill>
                <a:latin typeface="Verdana" pitchFamily="34" charset="0"/>
                <a:ea typeface="宋体" pitchFamily="2" charset="-122"/>
              </a:rPr>
              <a:t>。若为</a:t>
            </a:r>
            <a:r>
              <a:rPr lang="en-US" altLang="zh-CN" sz="1200" dirty="0" smtClean="0">
                <a:solidFill>
                  <a:srgbClr val="000000"/>
                </a:solidFill>
                <a:latin typeface="Verdana" pitchFamily="34" charset="0"/>
                <a:ea typeface="宋体" pitchFamily="2" charset="-122"/>
              </a:rPr>
              <a:t>null</a:t>
            </a:r>
            <a:r>
              <a:rPr lang="zh-CN" altLang="en-US" sz="1200" dirty="0" smtClean="0">
                <a:solidFill>
                  <a:srgbClr val="000000"/>
                </a:solidFill>
                <a:latin typeface="Verdana" pitchFamily="34" charset="0"/>
                <a:ea typeface="宋体" pitchFamily="2" charset="-122"/>
              </a:rPr>
              <a:t>验证失败。</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2</a:t>
            </a:r>
            <a:r>
              <a:rPr lang="zh-CN" altLang="en-US" sz="1200" dirty="0" smtClean="0">
                <a:solidFill>
                  <a:srgbClr val="000000"/>
                </a:solidFill>
                <a:latin typeface="Verdana" pitchFamily="34" charset="0"/>
                <a:ea typeface="宋体" pitchFamily="2" charset="-122"/>
              </a:rPr>
              <a:t>、取出</a:t>
            </a:r>
            <a:r>
              <a:rPr lang="en-US" altLang="zh-CN" sz="1200" dirty="0" smtClean="0">
                <a:solidFill>
                  <a:srgbClr val="000000"/>
                </a:solidFill>
                <a:latin typeface="Verdana" pitchFamily="34" charset="0"/>
                <a:ea typeface="宋体" pitchFamily="2" charset="-122"/>
              </a:rPr>
              <a:t>List</a:t>
            </a:r>
            <a:r>
              <a:rPr lang="zh-CN" altLang="en-US" sz="1200" dirty="0" smtClean="0">
                <a:solidFill>
                  <a:srgbClr val="000000"/>
                </a:solidFill>
                <a:latin typeface="Verdana" pitchFamily="34" charset="0"/>
                <a:ea typeface="宋体" pitchFamily="2" charset="-122"/>
              </a:rPr>
              <a:t>对象，检查用户输入的验证码是否在该</a:t>
            </a:r>
            <a:r>
              <a:rPr lang="en-US" altLang="zh-CN" sz="1200" dirty="0" smtClean="0">
                <a:solidFill>
                  <a:srgbClr val="000000"/>
                </a:solidFill>
                <a:latin typeface="Verdana" pitchFamily="34" charset="0"/>
                <a:ea typeface="宋体" pitchFamily="2" charset="-122"/>
              </a:rPr>
              <a:t>List</a:t>
            </a:r>
            <a:r>
              <a:rPr lang="zh-CN" altLang="en-US" sz="1200" dirty="0" smtClean="0">
                <a:solidFill>
                  <a:srgbClr val="000000"/>
                </a:solidFill>
                <a:latin typeface="Verdana" pitchFamily="34" charset="0"/>
                <a:ea typeface="宋体" pitchFamily="2" charset="-122"/>
              </a:rPr>
              <a:t>中。若存在，则</a:t>
            </a:r>
            <a:r>
              <a:rPr lang="en-US" altLang="zh-CN" sz="1200" dirty="0" smtClean="0">
                <a:solidFill>
                  <a:srgbClr val="000000"/>
                </a:solidFill>
                <a:latin typeface="Verdana" pitchFamily="34" charset="0"/>
                <a:ea typeface="宋体" pitchFamily="2" charset="-122"/>
              </a:rPr>
              <a:t>Session</a:t>
            </a:r>
            <a:r>
              <a:rPr lang="zh-CN" altLang="en-US" sz="1200" dirty="0" smtClean="0">
                <a:solidFill>
                  <a:srgbClr val="000000"/>
                </a:solidFill>
                <a:latin typeface="Verdana" pitchFamily="34" charset="0"/>
                <a:ea typeface="宋体" pitchFamily="2" charset="-122"/>
              </a:rPr>
              <a:t>中删除该对象。</a:t>
            </a:r>
          </a:p>
          <a:p>
            <a:pPr marL="342900" lvl="1"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3</a:t>
            </a:r>
            <a:r>
              <a:rPr lang="zh-CN" altLang="en-US" sz="1200" dirty="0" smtClean="0">
                <a:solidFill>
                  <a:srgbClr val="000000"/>
                </a:solidFill>
                <a:latin typeface="Verdana" pitchFamily="34" charset="0"/>
                <a:ea typeface="宋体" pitchFamily="2" charset="-122"/>
              </a:rPr>
              <a:t>、返回验证结果。</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此过程在：登录过程第一步执行。验证码不通过，不能登录。以防止用户非法操作或对系统进行攻击</a:t>
            </a:r>
            <a:endParaRPr lang="en-US" altLang="zh-CN" sz="1200" dirty="0" smtClean="0">
              <a:solidFill>
                <a:srgbClr val="000000"/>
              </a:solidFill>
              <a:latin typeface="Verdana" pitchFamily="34" charset="0"/>
              <a:ea typeface="宋体" pitchFamily="2" charset="-122"/>
            </a:endParaRPr>
          </a:p>
        </p:txBody>
      </p:sp>
      <p:pic>
        <p:nvPicPr>
          <p:cNvPr id="122884" name="Picture 4"/>
          <p:cNvPicPr>
            <a:picLocks noGrp="1" noChangeAspect="1" noChangeArrowheads="1"/>
          </p:cNvPicPr>
          <p:nvPr>
            <p:ph idx="1"/>
          </p:nvPr>
        </p:nvPicPr>
        <p:blipFill>
          <a:blip r:embed="rId2"/>
          <a:srcRect/>
          <a:stretch>
            <a:fillRect/>
          </a:stretch>
        </p:blipFill>
        <p:spPr bwMode="auto">
          <a:xfrm>
            <a:off x="5486400" y="1295400"/>
            <a:ext cx="3106330" cy="211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ea typeface="宋体" pitchFamily="2" charset="-122"/>
              </a:rPr>
              <a:t>网站公共部分业务说明</a:t>
            </a:r>
          </a:p>
        </p:txBody>
      </p:sp>
      <p:sp>
        <p:nvSpPr>
          <p:cNvPr id="1024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ea typeface="宋体" pitchFamily="2" charset="-122"/>
              </a:rPr>
              <a:t>《</a:t>
            </a:r>
            <a:r>
              <a:rPr lang="zh-CN" altLang="en-US" sz="2400" kern="0" dirty="0" smtClean="0">
                <a:ea typeface="宋体" pitchFamily="2" charset="-122"/>
              </a:rPr>
              <a:t>系统登录</a:t>
            </a:r>
            <a:r>
              <a:rPr lang="en-US" altLang="zh-CN" sz="2400" kern="0" dirty="0" smtClean="0">
                <a:ea typeface="宋体" pitchFamily="2" charset="-122"/>
              </a:rPr>
              <a:t>》</a:t>
            </a:r>
            <a:r>
              <a:rPr lang="zh-CN" altLang="en-US" sz="2400" kern="0" dirty="0" smtClean="0">
                <a:ea typeface="宋体" pitchFamily="2" charset="-122"/>
              </a:rPr>
              <a:t>业务简介</a:t>
            </a:r>
            <a:endParaRPr lang="zh-CN" altLang="en-US" sz="2400" kern="0" dirty="0">
              <a:ea typeface="宋体" pitchFamily="2" charset="-122"/>
            </a:endParaRPr>
          </a:p>
        </p:txBody>
      </p:sp>
      <p:sp>
        <p:nvSpPr>
          <p:cNvPr id="10245" name="矩形 5"/>
          <p:cNvSpPr>
            <a:spLocks noChangeArrowheads="1"/>
          </p:cNvSpPr>
          <p:nvPr/>
        </p:nvSpPr>
        <p:spPr bwMode="auto">
          <a:xfrm>
            <a:off x="457200" y="3886200"/>
            <a:ext cx="8153400" cy="2640723"/>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a:solidFill>
                  <a:srgbClr val="000000"/>
                </a:solidFill>
                <a:ea typeface="宋体" pitchFamily="2" charset="-122"/>
              </a:rPr>
              <a:t>涉及库表</a:t>
            </a:r>
            <a:r>
              <a:rPr lang="zh-CN" altLang="en-US" sz="1200" dirty="0" smtClean="0">
                <a:solidFill>
                  <a:srgbClr val="000000"/>
                </a:solidFill>
                <a:ea typeface="宋体" pitchFamily="2" charset="-122"/>
              </a:rPr>
              <a:t>：</a:t>
            </a:r>
            <a:r>
              <a:rPr lang="en-US" altLang="en-US" sz="1200" dirty="0" smtClean="0">
                <a:solidFill>
                  <a:srgbClr val="000000"/>
                </a:solidFill>
              </a:rPr>
              <a:t>CH_PW_EMPLOYEE</a:t>
            </a:r>
            <a:r>
              <a:rPr lang="zh-CN" altLang="en-US" sz="1200" dirty="0" smtClean="0">
                <a:solidFill>
                  <a:srgbClr val="000000"/>
                </a:solidFill>
                <a:ea typeface="宋体" pitchFamily="2" charset="-122"/>
              </a:rPr>
              <a:t>、</a:t>
            </a:r>
            <a:r>
              <a:rPr lang="en-US" altLang="en-US" sz="1200" dirty="0" smtClean="0">
                <a:solidFill>
                  <a:srgbClr val="000000"/>
                </a:solidFill>
              </a:rPr>
              <a:t>CH_PW_WAY</a:t>
            </a:r>
            <a:r>
              <a:rPr lang="zh-CN" altLang="en-US" sz="1200" dirty="0" smtClean="0">
                <a:solidFill>
                  <a:srgbClr val="000000"/>
                </a:solidFill>
                <a:ea typeface="宋体" pitchFamily="2" charset="-122"/>
              </a:rPr>
              <a:t>。</a:t>
            </a: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条件：</a:t>
            </a:r>
            <a:r>
              <a:rPr lang="en-US" altLang="en-US" sz="1200" dirty="0" smtClean="0">
                <a:solidFill>
                  <a:srgbClr val="000000"/>
                </a:solidFill>
              </a:rPr>
              <a:t> CH_PW_EMPLOYEE.</a:t>
            </a:r>
            <a:r>
              <a:rPr lang="en-GB" altLang="en-US" sz="1200" dirty="0" err="1" smtClean="0">
                <a:solidFill>
                  <a:srgbClr val="000000"/>
                </a:solidFill>
              </a:rPr>
              <a:t>officetel</a:t>
            </a:r>
            <a:r>
              <a:rPr lang="zh-CN" altLang="en-US" sz="1200" dirty="0" smtClean="0">
                <a:solidFill>
                  <a:srgbClr val="000000"/>
                </a:solidFill>
              </a:rPr>
              <a:t>，随机短信码</a:t>
            </a:r>
            <a:r>
              <a:rPr lang="zh-CN" altLang="en-US" sz="1200" dirty="0" smtClean="0">
                <a:solidFill>
                  <a:srgbClr val="000000"/>
                </a:solidFill>
                <a:latin typeface="Verdana" pitchFamily="34" charset="0"/>
                <a:ea typeface="宋体" pitchFamily="2" charset="-122"/>
              </a:rPr>
              <a:t>；</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输出：登录成功</a:t>
            </a:r>
            <a:r>
              <a:rPr lang="en-US" altLang="zh-CN" sz="1200" dirty="0" smtClean="0">
                <a:solidFill>
                  <a:srgbClr val="000000"/>
                </a:solidFill>
                <a:latin typeface="Verdana" pitchFamily="34" charset="0"/>
                <a:ea typeface="宋体" pitchFamily="2" charset="-122"/>
              </a:rPr>
              <a:t>-&gt;</a:t>
            </a:r>
            <a:r>
              <a:rPr lang="zh-CN" altLang="en-US" sz="1200" dirty="0" smtClean="0">
                <a:solidFill>
                  <a:srgbClr val="000000"/>
                </a:solidFill>
                <a:latin typeface="Verdana" pitchFamily="34" charset="0"/>
                <a:ea typeface="宋体" pitchFamily="2" charset="-122"/>
              </a:rPr>
              <a:t>首页 </a:t>
            </a:r>
            <a:r>
              <a:rPr lang="en-US" altLang="zh-CN" sz="1200" dirty="0" smtClean="0">
                <a:solidFill>
                  <a:srgbClr val="000000"/>
                </a:solidFill>
                <a:latin typeface="Verdana" pitchFamily="34" charset="0"/>
                <a:ea typeface="宋体" pitchFamily="2" charset="-122"/>
              </a:rPr>
              <a:t>or </a:t>
            </a:r>
            <a:r>
              <a:rPr lang="zh-CN" altLang="en-US" sz="1200" dirty="0" smtClean="0">
                <a:solidFill>
                  <a:srgbClr val="000000"/>
                </a:solidFill>
                <a:latin typeface="Verdana" pitchFamily="34" charset="0"/>
                <a:ea typeface="宋体" pitchFamily="2" charset="-122"/>
              </a:rPr>
              <a:t>失败</a:t>
            </a:r>
            <a:endParaRPr lang="en-US" altLang="zh-CN" sz="12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处理逻辑：</a:t>
            </a:r>
            <a:endParaRPr lang="en-US" altLang="zh-CN" sz="1200" dirty="0" smtClean="0">
              <a:solidFill>
                <a:srgbClr val="000000"/>
              </a:solidFill>
              <a:latin typeface="Verdana" pitchFamily="34" charset="0"/>
              <a:ea typeface="宋体" pitchFamily="2" charset="-122"/>
            </a:endParaRPr>
          </a:p>
          <a:p>
            <a:pPr marL="342900" indent="-342900" algn="l" eaLnBrk="0" hangingPunct="0">
              <a:spcBef>
                <a:spcPct val="20000"/>
              </a:spcBef>
              <a:buClr>
                <a:schemeClr val="hlink"/>
              </a:buClr>
              <a:buFont typeface="Wingdings" pitchFamily="2" charset="2"/>
              <a:buChar char="v"/>
            </a:pPr>
            <a:r>
              <a:rPr lang="en-US" altLang="zh-CN" sz="1200" dirty="0" smtClean="0">
                <a:solidFill>
                  <a:srgbClr val="000000"/>
                </a:solidFill>
                <a:latin typeface="Verdana" pitchFamily="34" charset="0"/>
                <a:ea typeface="宋体" pitchFamily="2" charset="-122"/>
              </a:rPr>
              <a:t>1</a:t>
            </a:r>
            <a:r>
              <a:rPr lang="zh-CN" altLang="en-US" sz="1200" dirty="0" smtClean="0">
                <a:solidFill>
                  <a:srgbClr val="000000"/>
                </a:solidFill>
                <a:latin typeface="Verdana" pitchFamily="34" charset="0"/>
                <a:ea typeface="宋体" pitchFamily="2" charset="-122"/>
              </a:rPr>
              <a:t>、验证随机短信码是否正确</a:t>
            </a:r>
            <a:endParaRPr lang="en-US" altLang="zh-CN" sz="1200" dirty="0" smtClean="0">
              <a:solidFill>
                <a:srgbClr val="000000"/>
              </a:solidFill>
              <a:latin typeface="Verdana" pitchFamily="34" charset="0"/>
              <a:ea typeface="宋体" pitchFamily="2" charset="-122"/>
            </a:endParaRPr>
          </a:p>
          <a:p>
            <a:pPr marL="342900" lvl="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1</a:t>
            </a:r>
            <a:r>
              <a:rPr lang="zh-CN" altLang="en-US" sz="1200" dirty="0" smtClean="0">
                <a:solidFill>
                  <a:srgbClr val="000000"/>
                </a:solidFill>
                <a:latin typeface="Verdana" pitchFamily="34" charset="0"/>
                <a:ea typeface="宋体" pitchFamily="2" charset="-122"/>
              </a:rPr>
              <a:t>、查询雇员信息：</a:t>
            </a:r>
            <a:r>
              <a:rPr lang="en-US" altLang="zh-CN" sz="1200" dirty="0" smtClean="0">
                <a:solidFill>
                  <a:srgbClr val="000000"/>
                </a:solidFill>
                <a:latin typeface="Verdana" pitchFamily="34" charset="0"/>
                <a:ea typeface="宋体" pitchFamily="2" charset="-122"/>
              </a:rPr>
              <a:t>CH_PW_EMPLOYEE</a:t>
            </a:r>
            <a:r>
              <a:rPr lang="zh-CN" altLang="en-US" sz="1200" dirty="0" smtClean="0">
                <a:solidFill>
                  <a:srgbClr val="000000"/>
                </a:solidFill>
                <a:latin typeface="Verdana" pitchFamily="34" charset="0"/>
                <a:ea typeface="宋体" pitchFamily="2" charset="-122"/>
              </a:rPr>
              <a:t>（公共库） </a:t>
            </a:r>
            <a:r>
              <a:rPr lang="en-US" altLang="zh-CN" sz="1200" dirty="0" smtClean="0">
                <a:solidFill>
                  <a:srgbClr val="000000"/>
                </a:solidFill>
                <a:latin typeface="Verdana" pitchFamily="34" charset="0"/>
                <a:ea typeface="宋体" pitchFamily="2" charset="-122"/>
              </a:rPr>
              <a:t>where </a:t>
            </a:r>
            <a:r>
              <a:rPr lang="en-US" altLang="zh-CN" sz="1200" dirty="0" err="1" smtClean="0">
                <a:solidFill>
                  <a:srgbClr val="000000"/>
                </a:solidFill>
                <a:latin typeface="Verdana" pitchFamily="34" charset="0"/>
                <a:ea typeface="宋体" pitchFamily="2" charset="-122"/>
              </a:rPr>
              <a:t>officetel</a:t>
            </a:r>
            <a:r>
              <a:rPr lang="en-US" altLang="zh-CN" sz="1200" dirty="0" smtClean="0">
                <a:solidFill>
                  <a:srgbClr val="000000"/>
                </a:solidFill>
                <a:latin typeface="Verdana" pitchFamily="34" charset="0"/>
                <a:ea typeface="宋体" pitchFamily="2" charset="-122"/>
              </a:rPr>
              <a:t> =[</a:t>
            </a:r>
            <a:r>
              <a:rPr lang="zh-CN" altLang="en-US" sz="1200" dirty="0" smtClean="0">
                <a:solidFill>
                  <a:srgbClr val="000000"/>
                </a:solidFill>
                <a:latin typeface="Verdana" pitchFamily="34" charset="0"/>
                <a:ea typeface="宋体" pitchFamily="2" charset="-122"/>
              </a:rPr>
              <a:t>手机号码</a:t>
            </a:r>
            <a:r>
              <a:rPr lang="en-US" altLang="zh-CN" sz="1200" dirty="0" smtClean="0">
                <a:solidFill>
                  <a:srgbClr val="000000"/>
                </a:solidFill>
                <a:latin typeface="Verdana" pitchFamily="34" charset="0"/>
                <a:ea typeface="宋体" pitchFamily="2" charset="-122"/>
              </a:rPr>
              <a:t>] and </a:t>
            </a:r>
            <a:r>
              <a:rPr lang="en-US" altLang="zh-CN" sz="1200" dirty="0" err="1" smtClean="0">
                <a:solidFill>
                  <a:srgbClr val="000000"/>
                </a:solidFill>
                <a:latin typeface="Verdana" pitchFamily="34" charset="0"/>
                <a:ea typeface="宋体" pitchFamily="2" charset="-122"/>
              </a:rPr>
              <a:t>empstatus</a:t>
            </a:r>
            <a:r>
              <a:rPr lang="en-US" altLang="zh-CN" sz="1200" dirty="0" smtClean="0">
                <a:solidFill>
                  <a:srgbClr val="000000"/>
                </a:solidFill>
                <a:latin typeface="Verdana" pitchFamily="34" charset="0"/>
                <a:ea typeface="宋体" pitchFamily="2" charset="-122"/>
              </a:rPr>
              <a:t>=0(</a:t>
            </a:r>
            <a:r>
              <a:rPr lang="zh-CN" altLang="en-US" sz="1200" dirty="0" smtClean="0">
                <a:solidFill>
                  <a:srgbClr val="000000"/>
                </a:solidFill>
                <a:latin typeface="Verdana" pitchFamily="34" charset="0"/>
                <a:ea typeface="宋体" pitchFamily="2" charset="-122"/>
              </a:rPr>
              <a:t>雇员是否在职</a:t>
            </a:r>
            <a:r>
              <a:rPr lang="en-US" altLang="zh-CN" sz="1200" dirty="0" smtClean="0">
                <a:solidFill>
                  <a:srgbClr val="000000"/>
                </a:solidFill>
                <a:latin typeface="Verdana" pitchFamily="34" charset="0"/>
                <a:ea typeface="宋体" pitchFamily="2" charset="-122"/>
              </a:rPr>
              <a:t>)</a:t>
            </a:r>
            <a:r>
              <a:rPr lang="zh-CN" altLang="en-US" sz="1200" dirty="0" smtClean="0">
                <a:solidFill>
                  <a:srgbClr val="000000"/>
                </a:solidFill>
                <a:latin typeface="Verdana" pitchFamily="34" charset="0"/>
                <a:ea typeface="宋体" pitchFamily="2" charset="-122"/>
              </a:rPr>
              <a:t>，找不到抛出异常。</a:t>
            </a:r>
          </a:p>
          <a:p>
            <a:pPr marL="342900" lvl="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2</a:t>
            </a:r>
            <a:r>
              <a:rPr lang="zh-CN" altLang="en-US" sz="1200" dirty="0" smtClean="0">
                <a:solidFill>
                  <a:srgbClr val="000000"/>
                </a:solidFill>
                <a:latin typeface="Verdana" pitchFamily="34" charset="0"/>
                <a:ea typeface="宋体" pitchFamily="2" charset="-122"/>
              </a:rPr>
              <a:t>、根据雇员信息中的渠道编码（</a:t>
            </a:r>
            <a:r>
              <a:rPr lang="en-US" altLang="zh-CN" sz="1200" dirty="0" err="1" smtClean="0">
                <a:solidFill>
                  <a:srgbClr val="000000"/>
                </a:solidFill>
                <a:latin typeface="Verdana" pitchFamily="34" charset="0"/>
                <a:ea typeface="宋体" pitchFamily="2" charset="-122"/>
              </a:rPr>
              <a:t>wayid</a:t>
            </a:r>
            <a:r>
              <a:rPr lang="zh-CN" altLang="en-US" sz="1200" dirty="0" smtClean="0">
                <a:solidFill>
                  <a:srgbClr val="000000"/>
                </a:solidFill>
                <a:latin typeface="Verdana" pitchFamily="34" charset="0"/>
                <a:ea typeface="宋体" pitchFamily="2" charset="-122"/>
              </a:rPr>
              <a:t>）再查询渠道信息：</a:t>
            </a:r>
            <a:r>
              <a:rPr lang="en-US" altLang="zh-CN" sz="1200" dirty="0" smtClean="0">
                <a:solidFill>
                  <a:srgbClr val="000000"/>
                </a:solidFill>
                <a:latin typeface="Verdana" pitchFamily="34" charset="0"/>
                <a:ea typeface="宋体" pitchFamily="2" charset="-122"/>
              </a:rPr>
              <a:t>from CH_PW_WAY</a:t>
            </a:r>
            <a:r>
              <a:rPr lang="zh-CN" altLang="en-US" sz="1200" dirty="0" smtClean="0">
                <a:solidFill>
                  <a:srgbClr val="000000"/>
                </a:solidFill>
                <a:latin typeface="Verdana" pitchFamily="34" charset="0"/>
                <a:ea typeface="宋体" pitchFamily="2" charset="-122"/>
              </a:rPr>
              <a:t>（公共库） </a:t>
            </a:r>
            <a:r>
              <a:rPr lang="en-US" altLang="zh-CN" sz="1200" dirty="0" smtClean="0">
                <a:solidFill>
                  <a:srgbClr val="000000"/>
                </a:solidFill>
                <a:latin typeface="Verdana" pitchFamily="34" charset="0"/>
                <a:ea typeface="宋体" pitchFamily="2" charset="-122"/>
              </a:rPr>
              <a:t>where </a:t>
            </a:r>
            <a:r>
              <a:rPr lang="en-US" altLang="zh-CN" sz="1200" dirty="0" err="1" smtClean="0">
                <a:solidFill>
                  <a:srgbClr val="000000"/>
                </a:solidFill>
                <a:latin typeface="Verdana" pitchFamily="34" charset="0"/>
                <a:ea typeface="宋体" pitchFamily="2" charset="-122"/>
              </a:rPr>
              <a:t>wayid</a:t>
            </a:r>
            <a:r>
              <a:rPr lang="en-US" altLang="zh-CN" sz="1200" dirty="0" smtClean="0">
                <a:solidFill>
                  <a:srgbClr val="000000"/>
                </a:solidFill>
                <a:latin typeface="Verdana" pitchFamily="34" charset="0"/>
                <a:ea typeface="宋体" pitchFamily="2" charset="-122"/>
              </a:rPr>
              <a:t>=[</a:t>
            </a:r>
            <a:r>
              <a:rPr lang="zh-CN" altLang="en-US" sz="1200" dirty="0" smtClean="0">
                <a:solidFill>
                  <a:srgbClr val="000000"/>
                </a:solidFill>
                <a:latin typeface="Verdana" pitchFamily="34" charset="0"/>
                <a:ea typeface="宋体" pitchFamily="2" charset="-122"/>
              </a:rPr>
              <a:t>渠道编码，从人员表取得</a:t>
            </a:r>
            <a:r>
              <a:rPr lang="en-US" altLang="zh-CN" sz="1200" dirty="0" smtClean="0">
                <a:solidFill>
                  <a:srgbClr val="000000"/>
                </a:solidFill>
                <a:latin typeface="Verdana" pitchFamily="34" charset="0"/>
                <a:ea typeface="宋体" pitchFamily="2" charset="-122"/>
              </a:rPr>
              <a:t>] and </a:t>
            </a:r>
            <a:r>
              <a:rPr lang="en-US" altLang="zh-CN" sz="1200" dirty="0" err="1" smtClean="0">
                <a:solidFill>
                  <a:srgbClr val="000000"/>
                </a:solidFill>
                <a:latin typeface="Verdana" pitchFamily="34" charset="0"/>
                <a:ea typeface="宋体" pitchFamily="2" charset="-122"/>
              </a:rPr>
              <a:t>waytype</a:t>
            </a:r>
            <a:r>
              <a:rPr lang="en-US" altLang="zh-CN" sz="1200" dirty="0" smtClean="0">
                <a:solidFill>
                  <a:srgbClr val="000000"/>
                </a:solidFill>
                <a:latin typeface="Verdana" pitchFamily="34" charset="0"/>
                <a:ea typeface="宋体" pitchFamily="2" charset="-122"/>
              </a:rPr>
              <a:t>=’AG’</a:t>
            </a:r>
            <a:r>
              <a:rPr lang="zh-CN" altLang="en-US" sz="1200" dirty="0" smtClean="0">
                <a:solidFill>
                  <a:srgbClr val="000000"/>
                </a:solidFill>
                <a:latin typeface="Verdana" pitchFamily="34" charset="0"/>
                <a:ea typeface="宋体" pitchFamily="2" charset="-122"/>
              </a:rPr>
              <a:t>。若存在，则判断渠道是否有效：</a:t>
            </a:r>
            <a:r>
              <a:rPr lang="en-US" altLang="zh-CN" sz="1200" dirty="0" smtClean="0">
                <a:solidFill>
                  <a:srgbClr val="000000"/>
                </a:solidFill>
                <a:latin typeface="Verdana" pitchFamily="34" charset="0"/>
                <a:ea typeface="宋体" pitchFamily="2" charset="-122"/>
              </a:rPr>
              <a:t>state=1</a:t>
            </a:r>
            <a:r>
              <a:rPr lang="zh-CN" altLang="en-US" sz="1200" dirty="0" smtClean="0">
                <a:solidFill>
                  <a:srgbClr val="000000"/>
                </a:solidFill>
                <a:latin typeface="Verdana" pitchFamily="34" charset="0"/>
                <a:ea typeface="宋体" pitchFamily="2" charset="-122"/>
              </a:rPr>
              <a:t>。</a:t>
            </a:r>
          </a:p>
          <a:p>
            <a:pPr marL="342900" lvl="0" indent="-342900" algn="l" eaLnBrk="0" hangingPunct="0">
              <a:spcBef>
                <a:spcPct val="20000"/>
              </a:spcBef>
              <a:buClr>
                <a:schemeClr val="hlink"/>
              </a:buClr>
            </a:pPr>
            <a:r>
              <a:rPr lang="en-US" altLang="zh-CN" sz="1200" dirty="0" smtClean="0">
                <a:solidFill>
                  <a:srgbClr val="000000"/>
                </a:solidFill>
                <a:latin typeface="Verdana" pitchFamily="34" charset="0"/>
                <a:ea typeface="宋体" pitchFamily="2" charset="-122"/>
              </a:rPr>
              <a:t>	3.</a:t>
            </a:r>
            <a:r>
              <a:rPr lang="zh-CN" altLang="en-US" sz="1200" dirty="0" smtClean="0">
                <a:solidFill>
                  <a:srgbClr val="000000"/>
                </a:solidFill>
                <a:latin typeface="Verdana" pitchFamily="34" charset="0"/>
                <a:ea typeface="宋体" pitchFamily="2" charset="-122"/>
              </a:rPr>
              <a:t>渠道子类别：</a:t>
            </a:r>
            <a:r>
              <a:rPr lang="en-US" altLang="zh-CN" sz="1200" dirty="0" smtClean="0">
                <a:solidFill>
                  <a:srgbClr val="000000"/>
                </a:solidFill>
                <a:latin typeface="Verdana" pitchFamily="34" charset="0"/>
                <a:ea typeface="宋体" pitchFamily="2" charset="-122"/>
              </a:rPr>
              <a:t>SAGT</a:t>
            </a:r>
            <a:r>
              <a:rPr lang="zh-CN" altLang="en-US" sz="1200" dirty="0" smtClean="0">
                <a:solidFill>
                  <a:srgbClr val="000000"/>
                </a:solidFill>
                <a:latin typeface="Verdana" pitchFamily="34" charset="0"/>
                <a:ea typeface="宋体" pitchFamily="2" charset="-122"/>
              </a:rPr>
              <a:t>，</a:t>
            </a:r>
            <a:r>
              <a:rPr lang="en-US" altLang="zh-CN" sz="1200" dirty="0" smtClean="0">
                <a:solidFill>
                  <a:srgbClr val="000000"/>
                </a:solidFill>
                <a:latin typeface="Verdana" pitchFamily="34" charset="0"/>
                <a:ea typeface="宋体" pitchFamily="2" charset="-122"/>
              </a:rPr>
              <a:t>PSAL</a:t>
            </a:r>
            <a:r>
              <a:rPr lang="zh-CN" altLang="en-US" sz="1200" dirty="0" smtClean="0">
                <a:solidFill>
                  <a:srgbClr val="000000"/>
                </a:solidFill>
                <a:latin typeface="Verdana" pitchFamily="34" charset="0"/>
                <a:ea typeface="宋体" pitchFamily="2" charset="-122"/>
              </a:rPr>
              <a:t>，</a:t>
            </a:r>
            <a:r>
              <a:rPr lang="en-US" altLang="zh-CN" sz="1200" dirty="0" smtClean="0">
                <a:solidFill>
                  <a:srgbClr val="000000"/>
                </a:solidFill>
                <a:latin typeface="Verdana" pitchFamily="34" charset="0"/>
                <a:ea typeface="宋体" pitchFamily="2" charset="-122"/>
              </a:rPr>
              <a:t>DIS</a:t>
            </a:r>
            <a:r>
              <a:rPr lang="zh-CN" altLang="en-US" sz="1200" dirty="0" smtClean="0">
                <a:solidFill>
                  <a:srgbClr val="000000"/>
                </a:solidFill>
                <a:latin typeface="Verdana" pitchFamily="34" charset="0"/>
                <a:ea typeface="宋体" pitchFamily="2" charset="-122"/>
              </a:rPr>
              <a:t>为渠道商；渠道子类别：</a:t>
            </a:r>
            <a:r>
              <a:rPr lang="en-US" altLang="zh-CN" sz="1200" dirty="0" smtClean="0">
                <a:solidFill>
                  <a:srgbClr val="000000"/>
                </a:solidFill>
                <a:latin typeface="Verdana" pitchFamily="34" charset="0"/>
                <a:ea typeface="宋体" pitchFamily="2" charset="-122"/>
              </a:rPr>
              <a:t>LOGS</a:t>
            </a:r>
            <a:r>
              <a:rPr lang="zh-CN" altLang="en-US" sz="1200" dirty="0" smtClean="0">
                <a:solidFill>
                  <a:srgbClr val="000000"/>
                </a:solidFill>
                <a:latin typeface="Verdana" pitchFamily="34" charset="0"/>
                <a:ea typeface="宋体" pitchFamily="2" charset="-122"/>
              </a:rPr>
              <a:t>为配送商</a:t>
            </a:r>
          </a:p>
          <a:p>
            <a:pPr marL="342900" lvl="0" indent="-342900" algn="l" eaLnBrk="0" hangingPunct="0">
              <a:spcBef>
                <a:spcPct val="20000"/>
              </a:spcBef>
              <a:buClr>
                <a:schemeClr val="hlink"/>
              </a:buClr>
              <a:buFont typeface="Wingdings" pitchFamily="2" charset="2"/>
              <a:buChar char="v"/>
            </a:pPr>
            <a:r>
              <a:rPr lang="zh-CN" altLang="en-US" sz="1200" dirty="0" smtClean="0">
                <a:solidFill>
                  <a:srgbClr val="000000"/>
                </a:solidFill>
                <a:latin typeface="Verdana" pitchFamily="34" charset="0"/>
                <a:ea typeface="宋体" pitchFamily="2" charset="-122"/>
              </a:rPr>
              <a:t>渠道商返回门户首页，配送商返回配送商界面。</a:t>
            </a:r>
          </a:p>
          <a:p>
            <a:pPr marL="342900" lvl="0" indent="-342900" algn="l" eaLnBrk="0" hangingPunct="0">
              <a:spcBef>
                <a:spcPct val="20000"/>
              </a:spcBef>
              <a:buClr>
                <a:schemeClr val="hlink"/>
              </a:buClr>
              <a:buFont typeface="Wingdings" pitchFamily="2" charset="2"/>
              <a:buChar char="v"/>
            </a:pPr>
            <a:endParaRPr lang="zh-CN" altLang="en-US" sz="1200" dirty="0">
              <a:solidFill>
                <a:srgbClr val="000000"/>
              </a:solidFill>
              <a:latin typeface="Verdana" pitchFamily="34" charset="0"/>
              <a:ea typeface="宋体" pitchFamily="2" charset="-122"/>
            </a:endParaRPr>
          </a:p>
        </p:txBody>
      </p:sp>
      <p:pic>
        <p:nvPicPr>
          <p:cNvPr id="79873" name="Picture 1"/>
          <p:cNvPicPr>
            <a:picLocks noGrp="1" noChangeAspect="1" noChangeArrowheads="1"/>
          </p:cNvPicPr>
          <p:nvPr>
            <p:ph idx="1"/>
          </p:nvPr>
        </p:nvPicPr>
        <p:blipFill>
          <a:blip r:embed="rId2"/>
          <a:srcRect/>
          <a:stretch>
            <a:fillRect/>
          </a:stretch>
        </p:blipFill>
        <p:spPr bwMode="auto">
          <a:xfrm>
            <a:off x="1295400" y="1295400"/>
            <a:ext cx="5562600" cy="2592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ea typeface="宋体" pitchFamily="2" charset="-122"/>
              </a:rPr>
              <a:t>网站公共部分业务说明</a:t>
            </a:r>
          </a:p>
        </p:txBody>
      </p:sp>
      <p:sp>
        <p:nvSpPr>
          <p:cNvPr id="10243"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defRPr/>
            </a:pPr>
            <a:r>
              <a:rPr lang="en-US" altLang="zh-CN" sz="2400" kern="0" dirty="0" smtClean="0">
                <a:ea typeface="宋体" pitchFamily="2" charset="-122"/>
              </a:rPr>
              <a:t>《</a:t>
            </a:r>
            <a:r>
              <a:rPr lang="zh-CN" altLang="en-US" sz="2400" dirty="0" smtClean="0"/>
              <a:t>用户注册</a:t>
            </a:r>
            <a:r>
              <a:rPr lang="en-US" altLang="zh-CN" sz="2400" kern="0" dirty="0" smtClean="0">
                <a:ea typeface="宋体" pitchFamily="2" charset="-122"/>
              </a:rPr>
              <a:t>》</a:t>
            </a:r>
            <a:r>
              <a:rPr lang="zh-CN" altLang="en-US" sz="2400" kern="0" dirty="0" smtClean="0">
                <a:ea typeface="宋体" pitchFamily="2" charset="-122"/>
              </a:rPr>
              <a:t>业务简介</a:t>
            </a:r>
            <a:endParaRPr lang="zh-CN" altLang="en-US" sz="2400" kern="0" dirty="0">
              <a:ea typeface="宋体" pitchFamily="2" charset="-122"/>
            </a:endParaRPr>
          </a:p>
        </p:txBody>
      </p:sp>
      <p:sp>
        <p:nvSpPr>
          <p:cNvPr id="10245" name="矩形 5"/>
          <p:cNvSpPr>
            <a:spLocks noChangeArrowheads="1"/>
          </p:cNvSpPr>
          <p:nvPr/>
        </p:nvSpPr>
        <p:spPr bwMode="auto">
          <a:xfrm>
            <a:off x="5257800" y="1295400"/>
            <a:ext cx="3505200" cy="3600986"/>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涉及库表：</a:t>
            </a:r>
            <a:r>
              <a:rPr lang="en-US" altLang="zh-CN" sz="1200" dirty="0" smtClean="0">
                <a:solidFill>
                  <a:srgbClr val="000000"/>
                </a:solidFill>
                <a:ea typeface="宋体" pitchFamily="2" charset="-122"/>
              </a:rPr>
              <a:t>CH_PW_WAYAPPLY</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CH_PW_AUDITWORK(</a:t>
            </a:r>
            <a:r>
              <a:rPr lang="zh-CN" altLang="en-US" sz="1200" dirty="0" smtClean="0">
                <a:solidFill>
                  <a:srgbClr val="000000"/>
                </a:solidFill>
                <a:ea typeface="宋体" pitchFamily="2" charset="-122"/>
              </a:rPr>
              <a:t>工单表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zh-CN" sz="1200" dirty="0" smtClean="0">
                <a:solidFill>
                  <a:srgbClr val="000000"/>
                </a:solidFill>
                <a:ea typeface="宋体" pitchFamily="2" charset="-122"/>
              </a:rPr>
              <a:t>CH_PW_ADVINFO(</a:t>
            </a:r>
            <a:r>
              <a:rPr lang="zh-CN" altLang="en-US" sz="1200" dirty="0" smtClean="0">
                <a:solidFill>
                  <a:srgbClr val="000000"/>
                </a:solidFill>
                <a:ea typeface="宋体" pitchFamily="2" charset="-122"/>
              </a:rPr>
              <a:t>公告信息表</a:t>
            </a:r>
            <a:r>
              <a:rPr lang="en-US" altLang="zh-CN" sz="1200" dirty="0" smtClean="0">
                <a:solidFill>
                  <a:srgbClr val="000000"/>
                </a:solidFill>
                <a:ea typeface="宋体" pitchFamily="2" charset="-122"/>
              </a:rPr>
              <a:t>)</a:t>
            </a:r>
            <a:r>
              <a:rPr lang="zh-CN" altLang="en-US" sz="1200" dirty="0" smtClean="0">
                <a:solidFill>
                  <a:srgbClr val="000000"/>
                </a:solidFill>
                <a:ea typeface="宋体" pitchFamily="2" charset="-122"/>
              </a:rPr>
              <a:t>、</a:t>
            </a:r>
            <a:r>
              <a:rPr lang="en-US" altLang="en-US" sz="1200" dirty="0" smtClean="0">
                <a:solidFill>
                  <a:srgbClr val="000000"/>
                </a:solidFill>
                <a:ea typeface="宋体" pitchFamily="2" charset="-122"/>
              </a:rPr>
              <a:t>CH_PW_RCVOBJ(</a:t>
            </a:r>
            <a:r>
              <a:rPr lang="zh-CN" altLang="en-US" sz="1200" dirty="0" smtClean="0">
                <a:solidFill>
                  <a:srgbClr val="000000"/>
                </a:solidFill>
                <a:ea typeface="宋体" pitchFamily="2" charset="-122"/>
              </a:rPr>
              <a:t>接收对象表</a:t>
            </a:r>
            <a:r>
              <a:rPr lang="en-US" altLang="en-US" sz="1200" dirty="0" smtClean="0">
                <a:solidFill>
                  <a:srgbClr val="000000"/>
                </a:solidFill>
                <a:ea typeface="宋体" pitchFamily="2" charset="-122"/>
              </a:rPr>
              <a:t>)</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条件：手机号码必须在</a:t>
            </a:r>
            <a:r>
              <a:rPr lang="en-US" altLang="zh-CN" sz="1200" dirty="0" smtClean="0">
                <a:solidFill>
                  <a:srgbClr val="000000"/>
                </a:solidFill>
                <a:ea typeface="宋体" pitchFamily="2" charset="-122"/>
              </a:rPr>
              <a:t>CH_PW_EMPLOYEE</a:t>
            </a:r>
            <a:r>
              <a:rPr lang="zh-CN" altLang="en-US" sz="1200" dirty="0" smtClean="0">
                <a:solidFill>
                  <a:srgbClr val="000000"/>
                </a:solidFill>
                <a:ea typeface="宋体" pitchFamily="2" charset="-122"/>
              </a:rPr>
              <a:t>惟一；显示项：从数据库查询出来，按对应表所示：</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输入：界面录入项</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输出：修改申请成功 </a:t>
            </a:r>
            <a:r>
              <a:rPr lang="en-US" altLang="zh-CN" sz="1200" dirty="0" smtClean="0">
                <a:solidFill>
                  <a:srgbClr val="000000"/>
                </a:solidFill>
                <a:ea typeface="宋体" pitchFamily="2" charset="-122"/>
              </a:rPr>
              <a:t>or </a:t>
            </a:r>
            <a:r>
              <a:rPr lang="zh-CN" altLang="en-US" sz="1200" dirty="0" smtClean="0">
                <a:solidFill>
                  <a:srgbClr val="000000"/>
                </a:solidFill>
                <a:ea typeface="宋体" pitchFamily="2" charset="-122"/>
              </a:rPr>
              <a:t>失败。</a:t>
            </a:r>
            <a:endParaRPr lang="en-US" altLang="zh-CN" sz="1200" dirty="0" smtClean="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rPr>
              <a:t>修改资料之前先从数据库中加载原始资料（按对应关系）</a:t>
            </a:r>
            <a:r>
              <a:rPr lang="en-US" altLang="en-US"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修改提交，判断手机号码惟一性</a:t>
            </a:r>
            <a:r>
              <a:rPr lang="en-US" altLang="en-US"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找到默认处理人（不存在提示找不到并返回失败）</a:t>
            </a:r>
            <a:r>
              <a:rPr lang="en-US" altLang="en-US" sz="1200" dirty="0" smtClean="0">
                <a:solidFill>
                  <a:srgbClr val="000000"/>
                </a:solidFill>
                <a:ea typeface="宋体" pitchFamily="2" charset="-122"/>
                <a:sym typeface="Wingdings" pitchFamily="2" charset="2"/>
              </a:rPr>
              <a:t> 1</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插入申请表</a:t>
            </a:r>
            <a:r>
              <a:rPr lang="en-US" altLang="en-US" sz="1200" dirty="0" smtClean="0">
                <a:solidFill>
                  <a:srgbClr val="000000"/>
                </a:solidFill>
                <a:ea typeface="宋体" pitchFamily="2" charset="-122"/>
                <a:sym typeface="Wingdings" pitchFamily="2" charset="2"/>
              </a:rPr>
              <a:t>2</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插入工单表，标记为资料修改</a:t>
            </a:r>
            <a:r>
              <a:rPr lang="en-US" altLang="zh-CN" sz="1200" dirty="0" smtClean="0">
                <a:solidFill>
                  <a:srgbClr val="000000"/>
                </a:solidFill>
                <a:ea typeface="宋体" pitchFamily="2" charset="-122"/>
                <a:sym typeface="Wingdings" pitchFamily="2" charset="2"/>
              </a:rPr>
              <a:t>(WAY_UPDATE_AUDIT)</a:t>
            </a:r>
            <a:r>
              <a:rPr lang="en-US" altLang="en-US" sz="1200" dirty="0" smtClean="0">
                <a:solidFill>
                  <a:srgbClr val="000000"/>
                </a:solidFill>
                <a:ea typeface="宋体" pitchFamily="2" charset="-122"/>
                <a:sym typeface="Wingdings" pitchFamily="2" charset="2"/>
              </a:rPr>
              <a:t>3</a:t>
            </a:r>
            <a:r>
              <a:rPr lang="zh-CN" altLang="en-US" sz="1200" dirty="0" smtClean="0">
                <a:solidFill>
                  <a:srgbClr val="000000"/>
                </a:solidFill>
                <a:ea typeface="宋体" pitchFamily="2" charset="-122"/>
                <a:sym typeface="Wingdings" pitchFamily="2" charset="2"/>
              </a:rPr>
              <a:t>，插入公告信息表</a:t>
            </a:r>
            <a:r>
              <a:rPr lang="en-US" altLang="en-US" sz="1200" dirty="0" smtClean="0">
                <a:solidFill>
                  <a:srgbClr val="000000"/>
                </a:solidFill>
                <a:ea typeface="宋体" pitchFamily="2" charset="-122"/>
                <a:sym typeface="Wingdings" pitchFamily="2" charset="2"/>
              </a:rPr>
              <a:t>4</a:t>
            </a:r>
            <a:r>
              <a:rPr lang="en-US" altLang="zh-CN" sz="1200" dirty="0" smtClean="0">
                <a:solidFill>
                  <a:srgbClr val="000000"/>
                </a:solidFill>
                <a:ea typeface="宋体" pitchFamily="2" charset="-122"/>
                <a:sym typeface="Wingdings" pitchFamily="2" charset="2"/>
              </a:rPr>
              <a:t>.</a:t>
            </a:r>
            <a:r>
              <a:rPr lang="zh-CN" altLang="en-US" sz="1200" dirty="0" smtClean="0">
                <a:solidFill>
                  <a:srgbClr val="000000"/>
                </a:solidFill>
                <a:ea typeface="宋体" pitchFamily="2" charset="-122"/>
                <a:sym typeface="Wingdings" pitchFamily="2" charset="2"/>
              </a:rPr>
              <a:t>按默认处理人插入接收对象表。</a:t>
            </a:r>
            <a:endParaRPr lang="en-US" altLang="zh-CN" sz="1200" dirty="0" smtClean="0">
              <a:solidFill>
                <a:srgbClr val="000000"/>
              </a:solidFill>
              <a:ea typeface="宋体" pitchFamily="2" charset="-122"/>
              <a:sym typeface="Wingdings" pitchFamily="2" charset="2"/>
            </a:endParaRPr>
          </a:p>
          <a:p>
            <a:pPr marL="342900" indent="-342900" algn="l" eaLnBrk="0" hangingPunct="0">
              <a:spcBef>
                <a:spcPct val="20000"/>
              </a:spcBef>
              <a:buClr>
                <a:schemeClr val="hlink"/>
              </a:buClr>
              <a:buFont typeface="Wingdings" pitchFamily="2" charset="2"/>
              <a:buChar char="v"/>
            </a:pPr>
            <a:r>
              <a:rPr lang="zh-CN" altLang="en-US" sz="1200" dirty="0" smtClean="0">
                <a:solidFill>
                  <a:srgbClr val="000000"/>
                </a:solidFill>
                <a:ea typeface="宋体" pitchFamily="2" charset="-122"/>
                <a:sym typeface="Wingdings" pitchFamily="2" charset="2"/>
              </a:rPr>
              <a:t>上述</a:t>
            </a:r>
            <a:r>
              <a:rPr lang="en-US" altLang="zh-CN" sz="1200" dirty="0" smtClean="0">
                <a:solidFill>
                  <a:srgbClr val="000000"/>
                </a:solidFill>
                <a:ea typeface="宋体" pitchFamily="2" charset="-122"/>
                <a:sym typeface="Wingdings" pitchFamily="2" charset="2"/>
              </a:rPr>
              <a:t>1-4</a:t>
            </a:r>
            <a:r>
              <a:rPr lang="zh-CN" altLang="en-US" sz="1200" dirty="0" smtClean="0">
                <a:solidFill>
                  <a:srgbClr val="000000"/>
                </a:solidFill>
                <a:ea typeface="宋体" pitchFamily="2" charset="-122"/>
                <a:sym typeface="Wingdings" pitchFamily="2" charset="2"/>
              </a:rPr>
              <a:t>为同一个事务层次处理。没有发生异常则提示申请成功。</a:t>
            </a:r>
            <a:endParaRPr lang="en-US" altLang="zh-CN" sz="1200" dirty="0" smtClean="0">
              <a:solidFill>
                <a:srgbClr val="000000"/>
              </a:solidFill>
              <a:ea typeface="宋体" pitchFamily="2" charset="-122"/>
            </a:endParaRPr>
          </a:p>
        </p:txBody>
      </p:sp>
      <p:pic>
        <p:nvPicPr>
          <p:cNvPr id="123907" name="Picture 3"/>
          <p:cNvPicPr>
            <a:picLocks noGrp="1" noChangeAspect="1" noChangeArrowheads="1"/>
          </p:cNvPicPr>
          <p:nvPr>
            <p:ph idx="1"/>
          </p:nvPr>
        </p:nvPicPr>
        <p:blipFill>
          <a:blip r:embed="rId2"/>
          <a:srcRect/>
          <a:stretch>
            <a:fillRect/>
          </a:stretch>
        </p:blipFill>
        <p:spPr bwMode="auto">
          <a:xfrm>
            <a:off x="457200" y="1295400"/>
            <a:ext cx="448005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gray">
          <a:xfrm>
            <a:off x="609600" y="1371600"/>
            <a:ext cx="2667000" cy="4679830"/>
          </a:xfrm>
          <a:prstGeom prst="rect">
            <a:avLst/>
          </a:prstGeom>
          <a:noFill/>
          <a:ln w="28575" cap="flat" cmpd="sng" algn="ctr">
            <a:noFill/>
            <a:prstDash val="solid"/>
            <a:miter lim="800000"/>
            <a:headEnd/>
            <a:tailEnd/>
          </a:ln>
          <a:effectLst>
            <a:outerShdw dist="107763" dir="2700000" algn="ctr" rotWithShape="0">
              <a:srgbClr val="B2B2B2">
                <a:alpha val="50000"/>
              </a:srgbClr>
            </a:outerShdw>
          </a:effectLst>
        </p:spPr>
      </p:pic>
      <p:sp>
        <p:nvSpPr>
          <p:cNvPr id="5" name="Rectangle 2"/>
          <p:cNvSpPr>
            <a:spLocks noGrp="1" noChangeArrowheads="1"/>
          </p:cNvSpPr>
          <p:nvPr>
            <p:ph type="title"/>
          </p:nvPr>
        </p:nvSpPr>
        <p:spPr>
          <a:xfrm>
            <a:off x="457200" y="0"/>
            <a:ext cx="8229600" cy="762000"/>
          </a:xfrm>
        </p:spPr>
        <p:txBody>
          <a:bodyPr/>
          <a:lstStyle/>
          <a:p>
            <a:r>
              <a:rPr lang="zh-CN" altLang="en-US" dirty="0" smtClean="0">
                <a:ea typeface="宋体" pitchFamily="2" charset="-122"/>
              </a:rPr>
              <a:t>网站公共部分业务说明</a:t>
            </a:r>
          </a:p>
        </p:txBody>
      </p:sp>
      <p:sp>
        <p:nvSpPr>
          <p:cNvPr id="6" name="Rectangle 2"/>
          <p:cNvSpPr txBox="1">
            <a:spLocks noChangeArrowheads="1"/>
          </p:cNvSpPr>
          <p:nvPr/>
        </p:nvSpPr>
        <p:spPr bwMode="auto">
          <a:xfrm>
            <a:off x="457200" y="838200"/>
            <a:ext cx="8229600" cy="533400"/>
          </a:xfrm>
          <a:prstGeom prst="rect">
            <a:avLst/>
          </a:prstGeom>
          <a:noFill/>
          <a:ln w="9525">
            <a:noFill/>
            <a:miter lim="800000"/>
            <a:headEnd/>
            <a:tailEnd/>
          </a:ln>
        </p:spPr>
        <p:txBody>
          <a:bodyPr anchor="ctr"/>
          <a:lstStyle/>
          <a:p>
            <a:pPr algn="l"/>
            <a:r>
              <a:rPr lang="zh-CN" altLang="en-US" sz="2400" dirty="0" smtClean="0">
                <a:latin typeface="Verdana" pitchFamily="34" charset="0"/>
                <a:ea typeface="宋体" pitchFamily="2" charset="-122"/>
              </a:rPr>
              <a:t>首页说明</a:t>
            </a:r>
            <a:r>
              <a:rPr lang="en-US" altLang="zh-CN" sz="2400" dirty="0" smtClean="0">
                <a:latin typeface="Verdana" pitchFamily="34" charset="0"/>
                <a:ea typeface="宋体" pitchFamily="2" charset="-122"/>
              </a:rPr>
              <a:t>-《</a:t>
            </a:r>
            <a:r>
              <a:rPr lang="zh-CN" altLang="en-US" sz="2400" dirty="0">
                <a:ea typeface="宋体" pitchFamily="2" charset="-122"/>
              </a:rPr>
              <a:t>业务信息查询</a:t>
            </a:r>
            <a:r>
              <a:rPr lang="en-US" altLang="zh-CN" sz="2400" dirty="0" smtClean="0">
                <a:latin typeface="Verdana" pitchFamily="34" charset="0"/>
                <a:ea typeface="宋体" pitchFamily="2" charset="-122"/>
              </a:rPr>
              <a:t>》</a:t>
            </a:r>
            <a:endParaRPr lang="zh-CN" altLang="en-US" sz="2400" dirty="0">
              <a:latin typeface="Verdana" pitchFamily="34" charset="0"/>
              <a:ea typeface="宋体" pitchFamily="2" charset="-122"/>
            </a:endParaRPr>
          </a:p>
        </p:txBody>
      </p:sp>
      <p:sp>
        <p:nvSpPr>
          <p:cNvPr id="7" name="矩形 5"/>
          <p:cNvSpPr>
            <a:spLocks noChangeArrowheads="1"/>
          </p:cNvSpPr>
          <p:nvPr/>
        </p:nvSpPr>
        <p:spPr bwMode="auto">
          <a:xfrm>
            <a:off x="3505200" y="1447800"/>
            <a:ext cx="4876800" cy="3884140"/>
          </a:xfrm>
          <a:prstGeom prst="rect">
            <a:avLst/>
          </a:prstGeom>
          <a:noFill/>
          <a:ln w="9525">
            <a:noFill/>
            <a:miter lim="800000"/>
            <a:headEnd/>
            <a:tailEnd/>
          </a:ln>
        </p:spPr>
        <p:txBody>
          <a:bodyPr wrap="square">
            <a:spAutoFit/>
          </a:bodyPr>
          <a:lstStyle/>
          <a:p>
            <a:pPr marL="342900" indent="-342900" algn="l" eaLnBrk="0" hangingPunct="0">
              <a:spcBef>
                <a:spcPct val="20000"/>
              </a:spcBef>
              <a:buClr>
                <a:schemeClr val="hlink"/>
              </a:buClr>
              <a:buFont typeface="Wingdings" pitchFamily="2" charset="2"/>
              <a:buChar char="v"/>
            </a:pPr>
            <a:r>
              <a:rPr lang="zh-CN" altLang="en-US" sz="1600" dirty="0">
                <a:solidFill>
                  <a:srgbClr val="000000"/>
                </a:solidFill>
                <a:ea typeface="宋体" pitchFamily="2" charset="-122"/>
              </a:rPr>
              <a:t>涉及库表：</a:t>
            </a:r>
            <a:r>
              <a:rPr lang="en-US" altLang="en-US" sz="1600" dirty="0">
                <a:solidFill>
                  <a:srgbClr val="000000"/>
                </a:solidFill>
              </a:rPr>
              <a:t> </a:t>
            </a:r>
            <a:r>
              <a:rPr lang="en-US" altLang="zh-CN" sz="1600" dirty="0">
                <a:solidFill>
                  <a:srgbClr val="000000"/>
                </a:solidFill>
                <a:ea typeface="宋体" pitchFamily="2" charset="-122"/>
              </a:rPr>
              <a:t>CH_PW_ADVINFO. CH_PW_RCVOBJ , CH_PW_ADVGROUPOBJ</a:t>
            </a:r>
            <a:endParaRPr lang="zh-CN" altLang="en-US" sz="16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600" dirty="0" smtClean="0">
                <a:solidFill>
                  <a:srgbClr val="000000"/>
                </a:solidFill>
                <a:ea typeface="宋体" pitchFamily="2" charset="-122"/>
              </a:rPr>
              <a:t>静态</a:t>
            </a:r>
            <a:r>
              <a:rPr lang="zh-CN" altLang="en-US" sz="1600" dirty="0">
                <a:solidFill>
                  <a:srgbClr val="000000"/>
                </a:solidFill>
                <a:ea typeface="宋体" pitchFamily="2" charset="-122"/>
              </a:rPr>
              <a:t>条件：</a:t>
            </a:r>
            <a:r>
              <a:rPr lang="en-US" altLang="zh-CN" sz="1600" dirty="0">
                <a:solidFill>
                  <a:srgbClr val="000000"/>
                </a:solidFill>
                <a:ea typeface="宋体" pitchFamily="2" charset="-122"/>
              </a:rPr>
              <a:t>CH_PW_ADVINFO.</a:t>
            </a:r>
            <a:r>
              <a:rPr lang="en-US" altLang="en-US" sz="1600" dirty="0">
                <a:solidFill>
                  <a:srgbClr val="000000"/>
                </a:solidFill>
              </a:rPr>
              <a:t> type</a:t>
            </a:r>
            <a:r>
              <a:rPr lang="en-US" altLang="zh-CN" sz="1600" dirty="0">
                <a:solidFill>
                  <a:srgbClr val="000000"/>
                </a:solidFill>
                <a:ea typeface="宋体" pitchFamily="2" charset="-122"/>
              </a:rPr>
              <a:t>=6</a:t>
            </a:r>
            <a:r>
              <a:rPr lang="zh-CN" altLang="en-US" sz="1600" dirty="0">
                <a:solidFill>
                  <a:srgbClr val="000000"/>
                </a:solidFill>
                <a:ea typeface="宋体" pitchFamily="2" charset="-122"/>
              </a:rPr>
              <a:t>（类型</a:t>
            </a:r>
            <a:r>
              <a:rPr lang="en-US" altLang="zh-CN" sz="1600" dirty="0">
                <a:solidFill>
                  <a:srgbClr val="000000"/>
                </a:solidFill>
                <a:ea typeface="宋体" pitchFamily="2" charset="-122"/>
              </a:rPr>
              <a:t>,6</a:t>
            </a:r>
            <a:r>
              <a:rPr lang="zh-CN" altLang="en-US" sz="1600" dirty="0">
                <a:solidFill>
                  <a:srgbClr val="000000"/>
                </a:solidFill>
                <a:ea typeface="宋体" pitchFamily="2" charset="-122"/>
              </a:rPr>
              <a:t>为业务信息）</a:t>
            </a:r>
            <a:r>
              <a:rPr lang="en-US" altLang="zh-CN" sz="1600" dirty="0">
                <a:solidFill>
                  <a:srgbClr val="000000"/>
                </a:solidFill>
                <a:ea typeface="宋体" pitchFamily="2" charset="-122"/>
              </a:rPr>
              <a:t>, CH_PW_ADVINFO.</a:t>
            </a:r>
            <a:r>
              <a:rPr lang="en-US" altLang="en-US" sz="1600" dirty="0">
                <a:solidFill>
                  <a:srgbClr val="000000"/>
                </a:solidFill>
              </a:rPr>
              <a:t> state</a:t>
            </a:r>
            <a:r>
              <a:rPr lang="en-US" altLang="zh-CN" sz="1600" dirty="0">
                <a:solidFill>
                  <a:srgbClr val="000000"/>
                </a:solidFill>
                <a:ea typeface="宋体" pitchFamily="2" charset="-122"/>
              </a:rPr>
              <a:t>=3</a:t>
            </a:r>
            <a:r>
              <a:rPr lang="zh-CN" altLang="en-US" sz="1600" dirty="0">
                <a:solidFill>
                  <a:srgbClr val="000000"/>
                </a:solidFill>
                <a:ea typeface="宋体" pitchFamily="2" charset="-122"/>
              </a:rPr>
              <a:t>（状态</a:t>
            </a:r>
            <a:r>
              <a:rPr lang="en-US" altLang="zh-CN" sz="1600" dirty="0">
                <a:solidFill>
                  <a:srgbClr val="000000"/>
                </a:solidFill>
                <a:ea typeface="宋体" pitchFamily="2" charset="-122"/>
              </a:rPr>
              <a:t>,3</a:t>
            </a:r>
            <a:r>
              <a:rPr lang="zh-CN" altLang="en-US" sz="1600" dirty="0">
                <a:solidFill>
                  <a:srgbClr val="000000"/>
                </a:solidFill>
                <a:ea typeface="宋体" pitchFamily="2" charset="-122"/>
              </a:rPr>
              <a:t>为已发布）</a:t>
            </a:r>
            <a:r>
              <a:rPr lang="en-US" altLang="zh-CN" sz="1600" dirty="0">
                <a:solidFill>
                  <a:srgbClr val="000000"/>
                </a:solidFill>
                <a:ea typeface="宋体" pitchFamily="2" charset="-122"/>
              </a:rPr>
              <a:t>,</a:t>
            </a:r>
            <a:r>
              <a:rPr lang="en-US" altLang="zh-CN" sz="1600" dirty="0" err="1">
                <a:solidFill>
                  <a:srgbClr val="000000"/>
                </a:solidFill>
                <a:ea typeface="宋体" pitchFamily="2" charset="-122"/>
              </a:rPr>
              <a:t>CH_PW_RCVOBJ.objid</a:t>
            </a:r>
            <a:r>
              <a:rPr lang="zh-CN" altLang="en-US" sz="1600" dirty="0">
                <a:solidFill>
                  <a:srgbClr val="000000"/>
                </a:solidFill>
                <a:ea typeface="宋体" pitchFamily="2" charset="-122"/>
              </a:rPr>
              <a:t>（工号）</a:t>
            </a:r>
            <a:r>
              <a:rPr lang="en-US" altLang="zh-CN" sz="1600" dirty="0">
                <a:solidFill>
                  <a:srgbClr val="000000"/>
                </a:solidFill>
                <a:ea typeface="宋体" pitchFamily="2" charset="-122"/>
              </a:rPr>
              <a:t>,</a:t>
            </a:r>
            <a:r>
              <a:rPr lang="en-US" altLang="zh-CN" sz="1600" dirty="0">
                <a:ea typeface="宋体" pitchFamily="2" charset="-122"/>
              </a:rPr>
              <a:t> CH_PW_ADVGROUPOBJ .</a:t>
            </a:r>
            <a:r>
              <a:rPr lang="en-US" altLang="zh-CN" sz="1600" dirty="0" err="1">
                <a:ea typeface="宋体" pitchFamily="2" charset="-122"/>
              </a:rPr>
              <a:t>oid</a:t>
            </a:r>
            <a:r>
              <a:rPr lang="zh-CN" altLang="en-US" sz="1600" dirty="0">
                <a:ea typeface="宋体" pitchFamily="2" charset="-122"/>
              </a:rPr>
              <a:t>（工号）</a:t>
            </a:r>
            <a:r>
              <a:rPr lang="en-US" altLang="zh-CN" sz="1600" dirty="0">
                <a:ea typeface="宋体" pitchFamily="2" charset="-122"/>
              </a:rPr>
              <a:t>,</a:t>
            </a:r>
            <a:r>
              <a:rPr lang="en-US" altLang="zh-CN" sz="1600" dirty="0">
                <a:solidFill>
                  <a:srgbClr val="000000"/>
                </a:solidFill>
                <a:ea typeface="宋体" pitchFamily="2" charset="-122"/>
              </a:rPr>
              <a:t> CH_PW_ADVINFO  info left outer join CH_PW_RCVOBJ  </a:t>
            </a:r>
            <a:r>
              <a:rPr lang="en-US" altLang="zh-CN" sz="1600" dirty="0" err="1">
                <a:solidFill>
                  <a:srgbClr val="000000"/>
                </a:solidFill>
                <a:ea typeface="宋体" pitchFamily="2" charset="-122"/>
              </a:rPr>
              <a:t>obj</a:t>
            </a:r>
            <a:r>
              <a:rPr lang="en-US" altLang="zh-CN" sz="1600" dirty="0">
                <a:solidFill>
                  <a:srgbClr val="000000"/>
                </a:solidFill>
                <a:ea typeface="宋体" pitchFamily="2" charset="-122"/>
              </a:rPr>
              <a:t> on </a:t>
            </a:r>
            <a:r>
              <a:rPr lang="en-US" altLang="zh-CN" sz="1600" dirty="0" err="1">
                <a:solidFill>
                  <a:srgbClr val="000000"/>
                </a:solidFill>
                <a:ea typeface="宋体" pitchFamily="2" charset="-122"/>
              </a:rPr>
              <a:t>info.advinfoid</a:t>
            </a:r>
            <a:r>
              <a:rPr lang="en-US" altLang="zh-CN" sz="1600" dirty="0">
                <a:solidFill>
                  <a:srgbClr val="000000"/>
                </a:solidFill>
                <a:ea typeface="宋体" pitchFamily="2" charset="-122"/>
              </a:rPr>
              <a:t> = </a:t>
            </a:r>
            <a:r>
              <a:rPr lang="en-US" altLang="zh-CN" sz="1600" dirty="0" err="1">
                <a:solidFill>
                  <a:srgbClr val="000000"/>
                </a:solidFill>
                <a:ea typeface="宋体" pitchFamily="2" charset="-122"/>
              </a:rPr>
              <a:t>obj.advinfoid</a:t>
            </a:r>
            <a:r>
              <a:rPr lang="en-US" altLang="zh-CN" sz="1600" dirty="0">
                <a:solidFill>
                  <a:srgbClr val="000000"/>
                </a:solidFill>
                <a:ea typeface="宋体" pitchFamily="2" charset="-122"/>
              </a:rPr>
              <a:t> </a:t>
            </a:r>
            <a:r>
              <a:rPr lang="zh-CN" altLang="en-US" sz="1600" dirty="0">
                <a:solidFill>
                  <a:srgbClr val="000000"/>
                </a:solidFill>
                <a:ea typeface="宋体" pitchFamily="2" charset="-122"/>
              </a:rPr>
              <a:t>（渠道对象表没有记录或者渠道对象表有记录但状态为打开）</a:t>
            </a:r>
            <a:r>
              <a:rPr lang="en-US" altLang="zh-CN" sz="1600" dirty="0">
                <a:solidFill>
                  <a:srgbClr val="000000"/>
                </a:solidFill>
                <a:ea typeface="宋体" pitchFamily="2" charset="-122"/>
              </a:rPr>
              <a:t>, CH_PW_ADVINFO.</a:t>
            </a:r>
            <a:r>
              <a:rPr lang="en-US" altLang="en-US" sz="1600" dirty="0">
                <a:solidFill>
                  <a:srgbClr val="000000"/>
                </a:solidFill>
              </a:rPr>
              <a:t> </a:t>
            </a:r>
            <a:r>
              <a:rPr lang="en-US" altLang="zh-CN" sz="1600" dirty="0" err="1">
                <a:solidFill>
                  <a:srgbClr val="000000"/>
                </a:solidFill>
                <a:ea typeface="宋体" pitchFamily="2" charset="-122"/>
              </a:rPr>
              <a:t>desttype</a:t>
            </a:r>
            <a:r>
              <a:rPr lang="zh-CN" altLang="en-US" sz="1600" dirty="0">
                <a:solidFill>
                  <a:srgbClr val="000000"/>
                </a:solidFill>
                <a:ea typeface="宋体" pitchFamily="2" charset="-122"/>
              </a:rPr>
              <a:t>（目标人群 </a:t>
            </a:r>
            <a:r>
              <a:rPr lang="en-US" altLang="zh-CN" sz="1600" dirty="0">
                <a:solidFill>
                  <a:srgbClr val="000000"/>
                </a:solidFill>
                <a:ea typeface="宋体" pitchFamily="2" charset="-122"/>
              </a:rPr>
              <a:t>2</a:t>
            </a:r>
            <a:r>
              <a:rPr lang="zh-CN" altLang="en-US" sz="1600" dirty="0">
                <a:solidFill>
                  <a:srgbClr val="000000"/>
                </a:solidFill>
                <a:ea typeface="宋体" pitchFamily="2" charset="-122"/>
              </a:rPr>
              <a:t>为签约渠道店主才包含该条件 </a:t>
            </a:r>
            <a:r>
              <a:rPr lang="en-US" altLang="zh-CN" sz="1600" dirty="0">
                <a:solidFill>
                  <a:srgbClr val="000000"/>
                </a:solidFill>
                <a:ea typeface="宋体" pitchFamily="2" charset="-122"/>
              </a:rPr>
              <a:t>3</a:t>
            </a:r>
            <a:r>
              <a:rPr lang="zh-CN" altLang="en-US" sz="1600" dirty="0">
                <a:solidFill>
                  <a:srgbClr val="000000"/>
                </a:solidFill>
                <a:ea typeface="宋体" pitchFamily="2" charset="-122"/>
              </a:rPr>
              <a:t>为签约渠道及其员工 </a:t>
            </a:r>
            <a:r>
              <a:rPr lang="en-US" altLang="zh-CN" sz="1600" dirty="0">
                <a:solidFill>
                  <a:srgbClr val="000000"/>
                </a:solidFill>
                <a:ea typeface="宋体" pitchFamily="2" charset="-122"/>
              </a:rPr>
              <a:t>4</a:t>
            </a:r>
            <a:r>
              <a:rPr lang="zh-CN" altLang="en-US" sz="1600" dirty="0">
                <a:solidFill>
                  <a:srgbClr val="000000"/>
                </a:solidFill>
                <a:ea typeface="宋体" pitchFamily="2" charset="-122"/>
              </a:rPr>
              <a:t>为特定人员 </a:t>
            </a:r>
            <a:r>
              <a:rPr lang="en-US" altLang="zh-CN" sz="1600" dirty="0">
                <a:solidFill>
                  <a:srgbClr val="000000"/>
                </a:solidFill>
                <a:ea typeface="宋体" pitchFamily="2" charset="-122"/>
              </a:rPr>
              <a:t>5</a:t>
            </a:r>
            <a:r>
              <a:rPr lang="zh-CN" altLang="en-US" sz="1600" dirty="0">
                <a:solidFill>
                  <a:srgbClr val="000000"/>
                </a:solidFill>
                <a:ea typeface="宋体" pitchFamily="2" charset="-122"/>
              </a:rPr>
              <a:t>为特定群组）</a:t>
            </a:r>
            <a:endParaRPr lang="en-US" altLang="zh-CN" sz="1600" dirty="0">
              <a:solidFill>
                <a:srgbClr val="000000"/>
              </a:solidFill>
              <a:ea typeface="宋体" pitchFamily="2" charset="-122"/>
            </a:endParaRPr>
          </a:p>
          <a:p>
            <a:pPr marL="342900" indent="-342900" algn="l" eaLnBrk="0" hangingPunct="0">
              <a:spcBef>
                <a:spcPct val="20000"/>
              </a:spcBef>
              <a:buClr>
                <a:schemeClr val="hlink"/>
              </a:buClr>
              <a:buFont typeface="Wingdings" pitchFamily="2" charset="2"/>
              <a:buChar char="v"/>
            </a:pPr>
            <a:r>
              <a:rPr lang="zh-CN" altLang="en-US" sz="1600" dirty="0">
                <a:solidFill>
                  <a:srgbClr val="000000"/>
                </a:solidFill>
                <a:latin typeface="Verdana" pitchFamily="34" charset="0"/>
                <a:ea typeface="宋体" pitchFamily="2" charset="-122"/>
              </a:rPr>
              <a:t>输出：标题</a:t>
            </a:r>
            <a:r>
              <a:rPr lang="en-US" altLang="zh-CN" sz="1600" dirty="0">
                <a:solidFill>
                  <a:srgbClr val="000000"/>
                </a:solidFill>
                <a:latin typeface="Verdana" pitchFamily="34" charset="0"/>
                <a:ea typeface="宋体" pitchFamily="2" charset="-122"/>
              </a:rPr>
              <a:t>(</a:t>
            </a:r>
            <a:r>
              <a:rPr lang="en-US" altLang="en-US" sz="1600" dirty="0" err="1">
                <a:solidFill>
                  <a:srgbClr val="000000"/>
                </a:solidFill>
              </a:rPr>
              <a:t>CH_PW_ADVINFO.title</a:t>
            </a:r>
            <a:r>
              <a:rPr lang="en-US" altLang="zh-CN" sz="1600" dirty="0">
                <a:solidFill>
                  <a:srgbClr val="000000"/>
                </a:solidFill>
                <a:latin typeface="Verdana" pitchFamily="34" charset="0"/>
                <a:ea typeface="宋体" pitchFamily="2" charset="-122"/>
              </a:rPr>
              <a:t>)</a:t>
            </a:r>
            <a:r>
              <a:rPr lang="zh-CN" altLang="en-US" sz="1600" dirty="0" smtClean="0">
                <a:solidFill>
                  <a:srgbClr val="000000"/>
                </a:solidFill>
                <a:latin typeface="Verdana" pitchFamily="34" charset="0"/>
                <a:ea typeface="宋体" pitchFamily="2" charset="-122"/>
              </a:rPr>
              <a:t>、内容（</a:t>
            </a:r>
            <a:r>
              <a:rPr lang="en-US" altLang="en-US" sz="1600" dirty="0" smtClean="0">
                <a:solidFill>
                  <a:srgbClr val="000000"/>
                </a:solidFill>
              </a:rPr>
              <a:t> </a:t>
            </a:r>
            <a:r>
              <a:rPr lang="en-US" altLang="en-US" sz="1600" dirty="0" err="1" smtClean="0">
                <a:solidFill>
                  <a:srgbClr val="000000"/>
                </a:solidFill>
              </a:rPr>
              <a:t>CH_PW_ADVINFO.</a:t>
            </a:r>
            <a:r>
              <a:rPr lang="en-US" altLang="zh-CN" sz="1600" dirty="0" err="1" smtClean="0">
                <a:solidFill>
                  <a:srgbClr val="000000"/>
                </a:solidFill>
              </a:rPr>
              <a:t>content</a:t>
            </a:r>
            <a:r>
              <a:rPr lang="zh-CN" altLang="en-US" sz="1600" dirty="0" smtClean="0">
                <a:solidFill>
                  <a:srgbClr val="000000"/>
                </a:solidFill>
                <a:latin typeface="Verdana" pitchFamily="34" charset="0"/>
                <a:ea typeface="宋体" pitchFamily="2" charset="-122"/>
              </a:rPr>
              <a:t>）</a:t>
            </a:r>
            <a:endParaRPr lang="zh-CN" altLang="en-US" sz="1600" dirty="0">
              <a:solidFill>
                <a:srgbClr val="000000"/>
              </a:solidFill>
              <a:latin typeface="Verdana" pitchFamily="34" charset="0"/>
              <a:ea typeface="宋体" pitchFamily="2" charset="-122"/>
            </a:endParaRPr>
          </a:p>
        </p:txBody>
      </p:sp>
    </p:spTree>
  </p:cSld>
  <p:clrMapOvr>
    <a:masterClrMapping/>
  </p:clrMapOvr>
</p:sld>
</file>

<file path=ppt/theme/theme1.xml><?xml version="1.0" encoding="utf-8"?>
<a:theme xmlns:a="http://schemas.openxmlformats.org/drawingml/2006/main" name="sample">
  <a:themeElements>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tx2"/>
            </a:gs>
            <a:gs pos="100000">
              <a:schemeClr val="hlink"/>
            </a:gs>
          </a:gsLst>
          <a:lin ang="0" scaled="1"/>
        </a:gradFill>
        <a:ln w="28575" cap="flat" cmpd="sng" algn="ctr">
          <a:solidFill>
            <a:srgbClr val="FFFFFF"/>
          </a:solidFill>
          <a:prstDash val="solid"/>
          <a:round/>
          <a:headEnd type="none" w="med" len="med"/>
          <a:tailEnd type="none" w="med" len="med"/>
        </a:ln>
        <a:effectLst>
          <a:outerShdw dist="107763" dir="2700000" algn="ctr" rotWithShape="0">
            <a:srgbClr val="B2B2B2">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tx2"/>
            </a:gs>
            <a:gs pos="100000">
              <a:schemeClr val="hlink"/>
            </a:gs>
          </a:gsLst>
          <a:lin ang="0" scaled="1"/>
        </a:gradFill>
        <a:ln w="28575" cap="flat" cmpd="sng" algn="ctr">
          <a:solidFill>
            <a:srgbClr val="FFFFFF"/>
          </a:solidFill>
          <a:prstDash val="solid"/>
          <a:round/>
          <a:headEnd type="none" w="med" len="med"/>
          <a:tailEnd type="none" w="med" len="med"/>
        </a:ln>
        <a:effectLst>
          <a:outerShdw dist="107763" dir="2700000" algn="ctr" rotWithShape="0">
            <a:srgbClr val="B2B2B2">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39209</TotalTime>
  <Words>5859</Words>
  <Application>Microsoft PowerPoint</Application>
  <PresentationFormat>全屏显示(4:3)</PresentationFormat>
  <Paragraphs>453</Paragraphs>
  <Slides>50</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54" baseType="lpstr">
      <vt:lpstr>sample</vt:lpstr>
      <vt:lpstr>文档</vt:lpstr>
      <vt:lpstr>Document</vt:lpstr>
      <vt:lpstr>Microsoft Office Word 文档</vt:lpstr>
      <vt:lpstr>幻灯片 1</vt:lpstr>
      <vt:lpstr>幻灯片 2</vt:lpstr>
      <vt:lpstr>平台背景概述</vt:lpstr>
      <vt:lpstr>平台背景概述</vt:lpstr>
      <vt:lpstr>幻灯片 5</vt:lpstr>
      <vt:lpstr>网站公共部分业务说明</vt:lpstr>
      <vt:lpstr>网站公共部分业务说明</vt:lpstr>
      <vt:lpstr>网站公共部分业务说明</vt:lpstr>
      <vt:lpstr>网站公共部分业务说明</vt:lpstr>
      <vt:lpstr>网站公共部分业务说明</vt:lpstr>
      <vt:lpstr>网站公共部分业务说明</vt:lpstr>
      <vt:lpstr>网站公共部分业务说明</vt:lpstr>
      <vt:lpstr>网站公共部分业务说明</vt:lpstr>
      <vt:lpstr>幻灯片 14</vt:lpstr>
      <vt:lpstr>《信息查询》业务说明</vt:lpstr>
      <vt:lpstr>《信息查询》业务说明</vt:lpstr>
      <vt:lpstr>《信息查询》业务说明</vt:lpstr>
      <vt:lpstr>《信息查询》业务说明</vt:lpstr>
      <vt:lpstr>《信息查询》业务说明</vt:lpstr>
      <vt:lpstr>《信息查询》业务说明</vt:lpstr>
      <vt:lpstr>《信息查询》业务说明</vt:lpstr>
      <vt:lpstr>幻灯片 22</vt:lpstr>
      <vt:lpstr>《基础服务》业务说明</vt:lpstr>
      <vt:lpstr>《基础服务》业务说明</vt:lpstr>
      <vt:lpstr>《基础服务》业务说明</vt:lpstr>
      <vt:lpstr>《基础服务》业务说明</vt:lpstr>
      <vt:lpstr>《基础服务》业务说明</vt:lpstr>
      <vt:lpstr>《基础服务》业务说明</vt:lpstr>
      <vt:lpstr>《基础服务》业务说明</vt:lpstr>
      <vt:lpstr>幻灯片 30</vt:lpstr>
      <vt:lpstr>《沟通平台》业务说明</vt:lpstr>
      <vt:lpstr>《沟通平台》业务说明</vt:lpstr>
      <vt:lpstr>《沟通平台》业务说明</vt:lpstr>
      <vt:lpstr>《沟通平台》业务说明</vt:lpstr>
      <vt:lpstr>《沟通平台》业务说明</vt:lpstr>
      <vt:lpstr>《沟通平台》业务说明</vt:lpstr>
      <vt:lpstr>幻灯片 37</vt:lpstr>
      <vt:lpstr>《我的酬金》业务说明</vt:lpstr>
      <vt:lpstr>《我的酬金》业务说明</vt:lpstr>
      <vt:lpstr>《我的酬金》业务说明</vt:lpstr>
      <vt:lpstr>《我的酬金》业务说明</vt:lpstr>
      <vt:lpstr>《我的酬金》业务说明</vt:lpstr>
      <vt:lpstr>《我的酬金》业务说明</vt:lpstr>
      <vt:lpstr>《我的酬金》业务说明</vt:lpstr>
      <vt:lpstr>幻灯片 45</vt:lpstr>
      <vt:lpstr>门户网站接口业务说明</vt:lpstr>
      <vt:lpstr>门户网站接口业务说明</vt:lpstr>
      <vt:lpstr>幻灯片 48</vt:lpstr>
      <vt:lpstr>疑问解答</vt:lpstr>
      <vt:lpstr>幻灯片 50</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余文俊</cp:lastModifiedBy>
  <cp:revision>412</cp:revision>
  <dcterms:created xsi:type="dcterms:W3CDTF">2004-08-26T06:30:40Z</dcterms:created>
  <dcterms:modified xsi:type="dcterms:W3CDTF">2010-02-03T09:41:03Z</dcterms:modified>
</cp:coreProperties>
</file>