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3" r:id="rId4"/>
    <p:sldId id="280" r:id="rId5"/>
    <p:sldId id="281" r:id="rId6"/>
    <p:sldId id="282" r:id="rId7"/>
    <p:sldId id="283" r:id="rId8"/>
    <p:sldId id="277" r:id="rId9"/>
    <p:sldId id="279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078"/>
    <a:srgbClr val="82866B"/>
    <a:srgbClr val="7A816A"/>
    <a:srgbClr val="FFFFFF"/>
    <a:srgbClr val="838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41" d="100"/>
          <a:sy n="41" d="100"/>
        </p:scale>
        <p:origin x="2582" y="115"/>
      </p:cViewPr>
      <p:guideLst>
        <p:guide orient="horz" pos="4032"/>
        <p:guide pos="30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3A19D-7F2F-49BF-B65A-182EF19BCBA0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A3E5E-0192-4CE9-B3FD-77AD07B067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A3E5E-0192-4CE9-B3FD-77AD07B0673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2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03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6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3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8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8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6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7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2F8B1-BDE9-474A-B042-B0BB21FE63D6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48091-3516-4ECB-88C0-A1432F242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oogle.com/imgres?q=https%3A%2F%2Fgithub.com%2F&amp;imgurl=https%3A%2F%2Fgithub.blog%2Fwp-content%2Fuploads%2F2024%2F07%2Fgithub-logo.png&amp;imgrefurl=https%3A%2F%2Fgithub.blog%2F&amp;docid=eRW3bVYpwnFbIM&amp;tbnid=OykTgE0lCGVs6M&amp;vet=12ahUKEwifkMnotZuKAxULB7kGHQdrAQwQM3oECEYQAA..i&amp;w=585&amp;h=368&amp;hcb=2&amp;itg=1&amp;ved=2ahUKEwifkMnotZuKAxULB7kGHQdrAQwQM3oECEYQA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in/renatojc2014comando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enina posando para foto&#10;&#10;Descrição gerada automaticamente">
            <a:extLst>
              <a:ext uri="{FF2B5EF4-FFF2-40B4-BE49-F238E27FC236}">
                <a16:creationId xmlns:a16="http://schemas.microsoft.com/office/drawing/2014/main" id="{2110143D-C6D7-D3C2-AC63-7A692741E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logo" descr="Logotipo&#10;&#10;Descrição gerada automaticamente">
            <a:extLst>
              <a:ext uri="{FF2B5EF4-FFF2-40B4-BE49-F238E27FC236}">
                <a16:creationId xmlns:a16="http://schemas.microsoft.com/office/drawing/2014/main" id="{90404BA8-53E3-A376-6F10-EADA2F9A8E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5F6158"/>
              </a:clrFrom>
              <a:clrTo>
                <a:srgbClr val="5F615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75" y="10711224"/>
            <a:ext cx="1618116" cy="1637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o">
            <a:extLst>
              <a:ext uri="{FF2B5EF4-FFF2-40B4-BE49-F238E27FC236}">
                <a16:creationId xmlns:a16="http://schemas.microsoft.com/office/drawing/2014/main" id="{635EB7B5-8CA5-C353-9FAB-59BEFBD24097}"/>
              </a:ext>
            </a:extLst>
          </p:cNvPr>
          <p:cNvSpPr txBox="1"/>
          <p:nvPr/>
        </p:nvSpPr>
        <p:spPr>
          <a:xfrm>
            <a:off x="4954532" y="7622899"/>
            <a:ext cx="483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IA Passo a Passo para Vencer</a:t>
            </a:r>
          </a:p>
        </p:txBody>
      </p:sp>
      <p:sp>
        <p:nvSpPr>
          <p:cNvPr id="14" name="titulo">
            <a:extLst>
              <a:ext uri="{FF2B5EF4-FFF2-40B4-BE49-F238E27FC236}">
                <a16:creationId xmlns:a16="http://schemas.microsoft.com/office/drawing/2014/main" id="{015FF2A3-A634-519E-98BD-BFECAD0BF93B}"/>
              </a:ext>
            </a:extLst>
          </p:cNvPr>
          <p:cNvSpPr txBox="1"/>
          <p:nvPr/>
        </p:nvSpPr>
        <p:spPr>
          <a:xfrm>
            <a:off x="4142793" y="931762"/>
            <a:ext cx="5163750" cy="1323439"/>
          </a:xfrm>
          <a:prstGeom prst="rect">
            <a:avLst/>
          </a:prstGeom>
          <a:noFill/>
          <a:effectLst>
            <a:glow rad="1219200">
              <a:srgbClr val="00B0F0">
                <a:alpha val="22000"/>
              </a:srgbClr>
            </a:glow>
            <a:outerShdw blurRad="50800" dist="50800" dir="15000000" algn="ctr" rotWithShape="0">
              <a:schemeClr val="tx2">
                <a:lumMod val="50000"/>
                <a:lumOff val="50000"/>
                <a:alpha val="90000"/>
              </a:schemeClr>
            </a:outerShdw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Elephant" panose="02020904090505020303" pitchFamily="18" charset="0"/>
              </a:rPr>
              <a:t>PROGRAMANDO A JOGADA</a:t>
            </a:r>
          </a:p>
        </p:txBody>
      </p:sp>
    </p:spTree>
    <p:extLst>
      <p:ext uri="{BB962C8B-B14F-4D97-AF65-F5344CB8AC3E}">
        <p14:creationId xmlns:p14="http://schemas.microsoft.com/office/powerpoint/2010/main" val="15624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2E79089-9015-BD91-0DF8-D31C97D2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AUTOR </a:t>
            </a:r>
            <a:r>
              <a:rPr lang="pt-BR" b="1" dirty="0">
                <a:solidFill>
                  <a:schemeClr val="tx1"/>
                </a:solidFill>
              </a:rPr>
              <a:t>RENATO</a:t>
            </a:r>
            <a:r>
              <a:rPr lang="pt-BR" dirty="0">
                <a:solidFill>
                  <a:schemeClr val="tx1"/>
                </a:solidFill>
              </a:rPr>
              <a:t> JC</a:t>
            </a:r>
          </a:p>
        </p:txBody>
      </p:sp>
      <p:sp useBgFill="1">
        <p:nvSpPr>
          <p:cNvPr id="2" name="CaixaDeTexto 1">
            <a:extLst>
              <a:ext uri="{FF2B5EF4-FFF2-40B4-BE49-F238E27FC236}">
                <a16:creationId xmlns:a16="http://schemas.microsoft.com/office/drawing/2014/main" id="{CEE77C3D-2798-550D-C4F0-62AD3F22F243}"/>
              </a:ext>
            </a:extLst>
          </p:cNvPr>
          <p:cNvSpPr txBox="1"/>
          <p:nvPr/>
        </p:nvSpPr>
        <p:spPr>
          <a:xfrm>
            <a:off x="2117693" y="6400800"/>
            <a:ext cx="529278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INTRODUÇÃO </a:t>
            </a:r>
            <a:r>
              <a:rPr lang="pt-BR" sz="54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7D249E-7103-DB3D-2338-A869CE7E4529}"/>
              </a:ext>
            </a:extLst>
          </p:cNvPr>
          <p:cNvSpPr txBox="1"/>
          <p:nvPr/>
        </p:nvSpPr>
        <p:spPr>
          <a:xfrm>
            <a:off x="1572985" y="7536519"/>
            <a:ext cx="7032171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A INTELIGÊNCIA ARTIFICIAL (IA) REVOLUCIONOU O MUNDO DA TECNOLOGIA E OFERECE UM ARSENAL DE FERRAMENTAS PARA RESOLVER PROBLEMAS DE FORMA INTELIGENTE. NESTE EBOOK, EXPLORAREMOS OS PRINCIPAIS SELETORES DE IA, ABORDANDO COMO UTILIZÁ-LOS NO DIA A DIA DE UM PROGRAMADOR. CADA TÉCNICA SERÁ APRESENTADA DE FORMA CLARA, COM EXEMPLOS PRÁTICOS PARA QUE VOCÊ POSSA APLICÁ-LA NO "CAMPO" DA PROGRAMAÇÃO. VAMOS COMEÇAR NOSSA ESCALADA RUMO À TÁTICA PERFEITA!: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E9686BA-E15A-6C1F-6911-8E56C601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91-3516-4ECB-88C0-A1432F242341}" type="slidenum">
              <a:rPr lang="pt-BR" smtClean="0"/>
              <a:t>2</a:t>
            </a:fld>
            <a:endParaRPr lang="pt-BR"/>
          </a:p>
        </p:txBody>
      </p:sp>
      <p:pic>
        <p:nvPicPr>
          <p:cNvPr id="6" name="Imagem 5" descr="Mulher com camisa azul&#10;&#10;Descrição gerada automaticamente">
            <a:extLst>
              <a:ext uri="{FF2B5EF4-FFF2-40B4-BE49-F238E27FC236}">
                <a16:creationId xmlns:a16="http://schemas.microsoft.com/office/drawing/2014/main" id="{533A5AE9-D1D2-D074-5685-3123CF16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916952"/>
            <a:ext cx="9601200" cy="54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0E8E9-F7B3-767E-7439-5DEB2043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ULO">
            <a:extLst>
              <a:ext uri="{FF2B5EF4-FFF2-40B4-BE49-F238E27FC236}">
                <a16:creationId xmlns:a16="http://schemas.microsoft.com/office/drawing/2014/main" id="{12B83100-0922-20DF-D586-44A94D046DDB}"/>
              </a:ext>
            </a:extLst>
          </p:cNvPr>
          <p:cNvSpPr txBox="1"/>
          <p:nvPr/>
        </p:nvSpPr>
        <p:spPr>
          <a:xfrm>
            <a:off x="1548880" y="3160975"/>
            <a:ext cx="576942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SELEÇÃO POR REGRESSÃO</a:t>
            </a:r>
            <a:endParaRPr lang="pt-BR" sz="5400" dirty="0"/>
          </a:p>
        </p:txBody>
      </p:sp>
      <p:sp>
        <p:nvSpPr>
          <p:cNvPr id="3" name="capítulo">
            <a:extLst>
              <a:ext uri="{FF2B5EF4-FFF2-40B4-BE49-F238E27FC236}">
                <a16:creationId xmlns:a16="http://schemas.microsoft.com/office/drawing/2014/main" id="{E7F895AE-1E7D-D616-1CFC-5F6684DC05DD}"/>
              </a:ext>
            </a:extLst>
          </p:cNvPr>
          <p:cNvSpPr txBox="1"/>
          <p:nvPr/>
        </p:nvSpPr>
        <p:spPr>
          <a:xfrm>
            <a:off x="2642895" y="483855"/>
            <a:ext cx="3581400" cy="3170099"/>
          </a:xfrm>
          <a:prstGeom prst="rect">
            <a:avLst/>
          </a:prstGeom>
          <a:noFill/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01</a:t>
            </a: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16EDF93E-1937-383E-6B1D-AB8BE2460973}"/>
              </a:ext>
            </a:extLst>
          </p:cNvPr>
          <p:cNvSpPr txBox="1"/>
          <p:nvPr/>
        </p:nvSpPr>
        <p:spPr>
          <a:xfrm>
            <a:off x="1050472" y="4915301"/>
            <a:ext cx="7500256" cy="19389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A REGRESSÃO É COMO O "MEIO-CAMPO" QUE CONECTA ENTRADAS E SAÍDAS PARA PREVER VALORES CONTÍNUOS. IMAGINE QUE VOCÊ QUER PREVER A NOTA DE UM ALUNO COM BASE NAS HORAS ESTUDADAS.</a:t>
            </a:r>
            <a:endParaRPr lang="pt-BR" sz="1200" dirty="0"/>
          </a:p>
        </p:txBody>
      </p:sp>
      <p:sp>
        <p:nvSpPr>
          <p:cNvPr id="20" name="RODAPÉ">
            <a:extLst>
              <a:ext uri="{FF2B5EF4-FFF2-40B4-BE49-F238E27FC236}">
                <a16:creationId xmlns:a16="http://schemas.microsoft.com/office/drawing/2014/main" id="{B257A582-05D9-E310-FD22-EB9423A0E8CC}"/>
              </a:ext>
            </a:extLst>
          </p:cNvPr>
          <p:cNvSpPr txBox="1"/>
          <p:nvPr/>
        </p:nvSpPr>
        <p:spPr>
          <a:xfrm>
            <a:off x="2030963" y="12260026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AUTOR </a:t>
            </a:r>
            <a:r>
              <a:rPr lang="pt-BR" b="1" dirty="0">
                <a:solidFill>
                  <a:schemeClr val="tx1"/>
                </a:solidFill>
              </a:rPr>
              <a:t>RENATO</a:t>
            </a:r>
            <a:r>
              <a:rPr lang="pt-BR" dirty="0">
                <a:solidFill>
                  <a:schemeClr val="tx1"/>
                </a:solidFill>
              </a:rPr>
              <a:t> JC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3570D-BF63-4B84-4944-E603660EE73C}"/>
              </a:ext>
            </a:extLst>
          </p:cNvPr>
          <p:cNvSpPr txBox="1"/>
          <p:nvPr/>
        </p:nvSpPr>
        <p:spPr>
          <a:xfrm>
            <a:off x="1050472" y="7029281"/>
            <a:ext cx="1467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</a:t>
            </a:r>
            <a:r>
              <a:rPr lang="pt-BR" b="1" dirty="0"/>
              <a:t>: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97C5D2-DEA3-F46D-44F4-66259E50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58" y="7650849"/>
            <a:ext cx="7500256" cy="42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2D986-2FDA-0C34-CED6-5ABB427D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ULO">
            <a:extLst>
              <a:ext uri="{FF2B5EF4-FFF2-40B4-BE49-F238E27FC236}">
                <a16:creationId xmlns:a16="http://schemas.microsoft.com/office/drawing/2014/main" id="{7BF94D00-B10E-2377-36F4-E3CEDBED9AFA}"/>
              </a:ext>
            </a:extLst>
          </p:cNvPr>
          <p:cNvSpPr txBox="1"/>
          <p:nvPr/>
        </p:nvSpPr>
        <p:spPr>
          <a:xfrm>
            <a:off x="1548880" y="3160975"/>
            <a:ext cx="576942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SELEÇÃO POR CLASSIFICAÇÃO</a:t>
            </a:r>
            <a:endParaRPr lang="pt-BR" sz="5400" dirty="0"/>
          </a:p>
        </p:txBody>
      </p:sp>
      <p:sp>
        <p:nvSpPr>
          <p:cNvPr id="3" name="capítulo">
            <a:extLst>
              <a:ext uri="{FF2B5EF4-FFF2-40B4-BE49-F238E27FC236}">
                <a16:creationId xmlns:a16="http://schemas.microsoft.com/office/drawing/2014/main" id="{12FCC21B-C8F5-3C70-108F-506234BA5009}"/>
              </a:ext>
            </a:extLst>
          </p:cNvPr>
          <p:cNvSpPr txBox="1"/>
          <p:nvPr/>
        </p:nvSpPr>
        <p:spPr>
          <a:xfrm>
            <a:off x="2642895" y="483855"/>
            <a:ext cx="3581400" cy="3170099"/>
          </a:xfrm>
          <a:prstGeom prst="rect">
            <a:avLst/>
          </a:prstGeom>
          <a:noFill/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02</a:t>
            </a: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25B8C13D-9277-1F52-37C4-97190E1CA417}"/>
              </a:ext>
            </a:extLst>
          </p:cNvPr>
          <p:cNvSpPr txBox="1"/>
          <p:nvPr/>
        </p:nvSpPr>
        <p:spPr>
          <a:xfrm>
            <a:off x="1050472" y="4915301"/>
            <a:ext cx="750025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A CLASSIFICAÇÃO ATUA COMO O "ZAGUEIRO", DEFENDENDO E ORGANIZANDO OS DADOS EM CATEGORIAS CLARAS. VAMOS CATEGORIZAR E-MAILS COMO "SPAM" OU "NÃO SPAM".</a:t>
            </a:r>
            <a:endParaRPr lang="pt-BR" sz="1200" dirty="0"/>
          </a:p>
        </p:txBody>
      </p:sp>
      <p:sp>
        <p:nvSpPr>
          <p:cNvPr id="20" name="RODAPÉ">
            <a:extLst>
              <a:ext uri="{FF2B5EF4-FFF2-40B4-BE49-F238E27FC236}">
                <a16:creationId xmlns:a16="http://schemas.microsoft.com/office/drawing/2014/main" id="{7B9A2819-DE1C-7FE6-581A-BFA2A966B3D3}"/>
              </a:ext>
            </a:extLst>
          </p:cNvPr>
          <p:cNvSpPr txBox="1"/>
          <p:nvPr/>
        </p:nvSpPr>
        <p:spPr>
          <a:xfrm>
            <a:off x="2030963" y="12260026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AUTOR </a:t>
            </a:r>
            <a:r>
              <a:rPr lang="pt-BR" b="1" dirty="0">
                <a:solidFill>
                  <a:schemeClr val="tx1"/>
                </a:solidFill>
              </a:rPr>
              <a:t>RENATO</a:t>
            </a:r>
            <a:r>
              <a:rPr lang="pt-BR" dirty="0">
                <a:solidFill>
                  <a:schemeClr val="tx1"/>
                </a:solidFill>
              </a:rPr>
              <a:t> JC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6A1D16-DB20-3B50-4A8A-200869E58735}"/>
              </a:ext>
            </a:extLst>
          </p:cNvPr>
          <p:cNvSpPr txBox="1"/>
          <p:nvPr/>
        </p:nvSpPr>
        <p:spPr>
          <a:xfrm>
            <a:off x="1050472" y="7029281"/>
            <a:ext cx="1467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</a:t>
            </a:r>
            <a:r>
              <a:rPr lang="pt-BR" b="1" dirty="0"/>
              <a:t>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A7E810-5C24-D611-5F4A-3386036E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4" y="7490946"/>
            <a:ext cx="7292824" cy="42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033D20-8C27-5FDD-4523-AAE8403FB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ULO">
            <a:extLst>
              <a:ext uri="{FF2B5EF4-FFF2-40B4-BE49-F238E27FC236}">
                <a16:creationId xmlns:a16="http://schemas.microsoft.com/office/drawing/2014/main" id="{FA996CA9-8045-CE1D-9656-4E154A66F31E}"/>
              </a:ext>
            </a:extLst>
          </p:cNvPr>
          <p:cNvSpPr txBox="1"/>
          <p:nvPr/>
        </p:nvSpPr>
        <p:spPr>
          <a:xfrm>
            <a:off x="1548880" y="3160975"/>
            <a:ext cx="576942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SELEÇÃO POR CLUSTERING</a:t>
            </a:r>
            <a:endParaRPr lang="pt-BR" sz="5400" dirty="0"/>
          </a:p>
        </p:txBody>
      </p:sp>
      <p:sp>
        <p:nvSpPr>
          <p:cNvPr id="3" name="capítulo">
            <a:extLst>
              <a:ext uri="{FF2B5EF4-FFF2-40B4-BE49-F238E27FC236}">
                <a16:creationId xmlns:a16="http://schemas.microsoft.com/office/drawing/2014/main" id="{FFFAF76F-F6FA-FB9D-39F9-C8F50CC949F3}"/>
              </a:ext>
            </a:extLst>
          </p:cNvPr>
          <p:cNvSpPr txBox="1"/>
          <p:nvPr/>
        </p:nvSpPr>
        <p:spPr>
          <a:xfrm>
            <a:off x="2642895" y="483855"/>
            <a:ext cx="3581400" cy="3170099"/>
          </a:xfrm>
          <a:prstGeom prst="rect">
            <a:avLst/>
          </a:prstGeom>
          <a:noFill/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03</a:t>
            </a: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1EC94223-7EFE-8E32-7D04-AD280020B0AD}"/>
              </a:ext>
            </a:extLst>
          </p:cNvPr>
          <p:cNvSpPr txBox="1"/>
          <p:nvPr/>
        </p:nvSpPr>
        <p:spPr>
          <a:xfrm>
            <a:off x="1050472" y="4915301"/>
            <a:ext cx="750025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O </a:t>
            </a:r>
            <a:r>
              <a:rPr lang="pt-BR" sz="2400" b="1" dirty="0" err="1"/>
              <a:t>clustering</a:t>
            </a:r>
            <a:r>
              <a:rPr lang="pt-BR" sz="2400" b="1" dirty="0"/>
              <a:t> é o "técnico" que divide jogadores em times com base em similaridades. Vamos agrupar clientes com comportamentos de compra semelhantes.</a:t>
            </a:r>
            <a:endParaRPr lang="pt-BR" sz="1200" dirty="0"/>
          </a:p>
        </p:txBody>
      </p:sp>
      <p:sp>
        <p:nvSpPr>
          <p:cNvPr id="20" name="RODAPÉ">
            <a:extLst>
              <a:ext uri="{FF2B5EF4-FFF2-40B4-BE49-F238E27FC236}">
                <a16:creationId xmlns:a16="http://schemas.microsoft.com/office/drawing/2014/main" id="{846F1D2E-F878-417C-41BA-FDFDF320ACDA}"/>
              </a:ext>
            </a:extLst>
          </p:cNvPr>
          <p:cNvSpPr txBox="1"/>
          <p:nvPr/>
        </p:nvSpPr>
        <p:spPr>
          <a:xfrm>
            <a:off x="2030963" y="12260026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AUTOR </a:t>
            </a:r>
            <a:r>
              <a:rPr lang="pt-BR" b="1" dirty="0">
                <a:solidFill>
                  <a:schemeClr val="tx1"/>
                </a:solidFill>
              </a:rPr>
              <a:t>RENATO</a:t>
            </a:r>
            <a:r>
              <a:rPr lang="pt-BR" dirty="0">
                <a:solidFill>
                  <a:schemeClr val="tx1"/>
                </a:solidFill>
              </a:rPr>
              <a:t> JC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06B69F-E955-DC24-A6FB-66FC270C584E}"/>
              </a:ext>
            </a:extLst>
          </p:cNvPr>
          <p:cNvSpPr txBox="1"/>
          <p:nvPr/>
        </p:nvSpPr>
        <p:spPr>
          <a:xfrm>
            <a:off x="1050472" y="7029281"/>
            <a:ext cx="1467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</a:t>
            </a:r>
            <a:r>
              <a:rPr lang="pt-BR" b="1" dirty="0"/>
              <a:t>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E0AB9D-C454-437E-1FA1-3E57FEBF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2" y="7577391"/>
            <a:ext cx="7500256" cy="42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72CFE-EEAA-6875-FD38-AF6EDAED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ULO">
            <a:extLst>
              <a:ext uri="{FF2B5EF4-FFF2-40B4-BE49-F238E27FC236}">
                <a16:creationId xmlns:a16="http://schemas.microsoft.com/office/drawing/2014/main" id="{51BC75E9-D1A8-7AEB-737F-176AEA42B5F3}"/>
              </a:ext>
            </a:extLst>
          </p:cNvPr>
          <p:cNvSpPr txBox="1"/>
          <p:nvPr/>
        </p:nvSpPr>
        <p:spPr>
          <a:xfrm>
            <a:off x="1516222" y="3160975"/>
            <a:ext cx="576942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SELEÇÃO POR REFORÇO</a:t>
            </a:r>
            <a:endParaRPr lang="pt-BR" sz="5400" dirty="0"/>
          </a:p>
        </p:txBody>
      </p:sp>
      <p:sp>
        <p:nvSpPr>
          <p:cNvPr id="3" name="capítulo">
            <a:extLst>
              <a:ext uri="{FF2B5EF4-FFF2-40B4-BE49-F238E27FC236}">
                <a16:creationId xmlns:a16="http://schemas.microsoft.com/office/drawing/2014/main" id="{762417EE-1BFD-49A5-4FCE-676DB0C97202}"/>
              </a:ext>
            </a:extLst>
          </p:cNvPr>
          <p:cNvSpPr txBox="1"/>
          <p:nvPr/>
        </p:nvSpPr>
        <p:spPr>
          <a:xfrm>
            <a:off x="2642895" y="483855"/>
            <a:ext cx="3581400" cy="3170099"/>
          </a:xfrm>
          <a:prstGeom prst="rect">
            <a:avLst/>
          </a:prstGeom>
          <a:noFill/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04</a:t>
            </a: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1A1E817F-CBC8-46B5-064C-A3D8580AA3B8}"/>
              </a:ext>
            </a:extLst>
          </p:cNvPr>
          <p:cNvSpPr txBox="1"/>
          <p:nvPr/>
        </p:nvSpPr>
        <p:spPr>
          <a:xfrm>
            <a:off x="1050472" y="4915301"/>
            <a:ext cx="750025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O aprendizado por reforço é como o "artilheiro" que aprende jogando e ajustando estratégias com base no resultado. Um exemplo é treinar um agente para navegar por um labirinto.</a:t>
            </a:r>
            <a:endParaRPr lang="pt-BR" sz="1200" dirty="0"/>
          </a:p>
        </p:txBody>
      </p:sp>
      <p:sp>
        <p:nvSpPr>
          <p:cNvPr id="20" name="RODAPÉ">
            <a:extLst>
              <a:ext uri="{FF2B5EF4-FFF2-40B4-BE49-F238E27FC236}">
                <a16:creationId xmlns:a16="http://schemas.microsoft.com/office/drawing/2014/main" id="{5ADC3D6F-0334-36B6-55E3-35B164663D15}"/>
              </a:ext>
            </a:extLst>
          </p:cNvPr>
          <p:cNvSpPr txBox="1"/>
          <p:nvPr/>
        </p:nvSpPr>
        <p:spPr>
          <a:xfrm>
            <a:off x="2030963" y="12260026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AUTOR </a:t>
            </a:r>
            <a:r>
              <a:rPr lang="pt-BR" b="1" dirty="0">
                <a:solidFill>
                  <a:schemeClr val="tx1"/>
                </a:solidFill>
              </a:rPr>
              <a:t>RENATO</a:t>
            </a:r>
            <a:r>
              <a:rPr lang="pt-BR" dirty="0">
                <a:solidFill>
                  <a:schemeClr val="tx1"/>
                </a:solidFill>
              </a:rPr>
              <a:t> JC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D641CC-C80E-131D-E6C7-5C1D34CBB25A}"/>
              </a:ext>
            </a:extLst>
          </p:cNvPr>
          <p:cNvSpPr txBox="1"/>
          <p:nvPr/>
        </p:nvSpPr>
        <p:spPr>
          <a:xfrm>
            <a:off x="1050472" y="7029281"/>
            <a:ext cx="1467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</a:t>
            </a:r>
            <a:r>
              <a:rPr lang="pt-BR" b="1" dirty="0"/>
              <a:t>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2DC8FC-3EB9-833D-73C3-4E9BFF0A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2" y="7768496"/>
            <a:ext cx="7500256" cy="42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3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8E609-709A-D484-9776-D608A32C4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ULO">
            <a:extLst>
              <a:ext uri="{FF2B5EF4-FFF2-40B4-BE49-F238E27FC236}">
                <a16:creationId xmlns:a16="http://schemas.microsoft.com/office/drawing/2014/main" id="{86505B7D-42B6-F1C1-1709-ADEBF8E1918E}"/>
              </a:ext>
            </a:extLst>
          </p:cNvPr>
          <p:cNvSpPr txBox="1"/>
          <p:nvPr/>
        </p:nvSpPr>
        <p:spPr>
          <a:xfrm>
            <a:off x="1516222" y="3160975"/>
            <a:ext cx="576942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SELEÇÃO COM REDES NEURAIS</a:t>
            </a:r>
          </a:p>
        </p:txBody>
      </p:sp>
      <p:sp>
        <p:nvSpPr>
          <p:cNvPr id="3" name="capítulo">
            <a:extLst>
              <a:ext uri="{FF2B5EF4-FFF2-40B4-BE49-F238E27FC236}">
                <a16:creationId xmlns:a16="http://schemas.microsoft.com/office/drawing/2014/main" id="{5A59F8C8-A48A-F282-E3D5-6DA2D048FB60}"/>
              </a:ext>
            </a:extLst>
          </p:cNvPr>
          <p:cNvSpPr txBox="1"/>
          <p:nvPr/>
        </p:nvSpPr>
        <p:spPr>
          <a:xfrm>
            <a:off x="2642895" y="483855"/>
            <a:ext cx="3581400" cy="3170099"/>
          </a:xfrm>
          <a:prstGeom prst="rect">
            <a:avLst/>
          </a:prstGeom>
          <a:noFill/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05</a:t>
            </a: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72A85CEA-94CE-74FE-6457-B59A6534B1E9}"/>
              </a:ext>
            </a:extLst>
          </p:cNvPr>
          <p:cNvSpPr txBox="1"/>
          <p:nvPr/>
        </p:nvSpPr>
        <p:spPr>
          <a:xfrm>
            <a:off x="1050472" y="4915301"/>
            <a:ext cx="750025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AS REDES NEURAIS SÃO O "CRAQUE" DO TIME, LIDANDO COM GRANDES VOLUMES DE DADOS E PROBLEMAS COMPLEXOS. VAMOS TREINAR UMA REDE PARA RECONHECER IMAGENS.</a:t>
            </a:r>
            <a:endParaRPr lang="pt-BR" sz="1200" dirty="0"/>
          </a:p>
        </p:txBody>
      </p:sp>
      <p:sp>
        <p:nvSpPr>
          <p:cNvPr id="20" name="RODAPÉ">
            <a:extLst>
              <a:ext uri="{FF2B5EF4-FFF2-40B4-BE49-F238E27FC236}">
                <a16:creationId xmlns:a16="http://schemas.microsoft.com/office/drawing/2014/main" id="{23635649-7AA5-7E6A-2F89-F8C963D706E7}"/>
              </a:ext>
            </a:extLst>
          </p:cNvPr>
          <p:cNvSpPr txBox="1"/>
          <p:nvPr/>
        </p:nvSpPr>
        <p:spPr>
          <a:xfrm>
            <a:off x="2030963" y="12260026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AUTOR </a:t>
            </a:r>
            <a:r>
              <a:rPr lang="pt-BR" b="1" dirty="0">
                <a:solidFill>
                  <a:schemeClr val="tx1"/>
                </a:solidFill>
              </a:rPr>
              <a:t>RENATO</a:t>
            </a:r>
            <a:r>
              <a:rPr lang="pt-BR" dirty="0">
                <a:solidFill>
                  <a:schemeClr val="tx1"/>
                </a:solidFill>
              </a:rPr>
              <a:t> JC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2C4A27-E06C-0E38-7E07-56818A82DCAE}"/>
              </a:ext>
            </a:extLst>
          </p:cNvPr>
          <p:cNvSpPr txBox="1"/>
          <p:nvPr/>
        </p:nvSpPr>
        <p:spPr>
          <a:xfrm>
            <a:off x="1050472" y="7029281"/>
            <a:ext cx="1467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</a:t>
            </a:r>
            <a:r>
              <a:rPr lang="pt-BR" b="1" dirty="0"/>
              <a:t>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364EF2-FB74-526F-C9D8-D8E5B43E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2" y="7746308"/>
            <a:ext cx="7603671" cy="42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9078"/>
            </a:gs>
            <a:gs pos="60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ULO">
            <a:extLst>
              <a:ext uri="{FF2B5EF4-FFF2-40B4-BE49-F238E27FC236}">
                <a16:creationId xmlns:a16="http://schemas.microsoft.com/office/drawing/2014/main" id="{CA6C2C90-A81B-8F36-EC39-E62EB5D6D7F3}"/>
              </a:ext>
            </a:extLst>
          </p:cNvPr>
          <p:cNvSpPr txBox="1"/>
          <p:nvPr/>
        </p:nvSpPr>
        <p:spPr>
          <a:xfrm>
            <a:off x="1751077" y="873067"/>
            <a:ext cx="602602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FFF00"/>
                </a:solidFill>
              </a:rPr>
              <a:t>OBRIGADO POR LER ATÉ AQUI</a:t>
            </a:r>
          </a:p>
        </p:txBody>
      </p:sp>
      <p:sp>
        <p:nvSpPr>
          <p:cNvPr id="4" name="Texto">
            <a:extLst>
              <a:ext uri="{FF2B5EF4-FFF2-40B4-BE49-F238E27FC236}">
                <a16:creationId xmlns:a16="http://schemas.microsoft.com/office/drawing/2014/main" id="{F8B3DA9B-061B-CB8B-5A06-3057289A4DBB}"/>
              </a:ext>
            </a:extLst>
          </p:cNvPr>
          <p:cNvSpPr txBox="1"/>
          <p:nvPr/>
        </p:nvSpPr>
        <p:spPr>
          <a:xfrm>
            <a:off x="1204459" y="3208794"/>
            <a:ext cx="750025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</a:rPr>
              <a:t>Esse Ebook foi gerado por IA, e diagramado por humano.</a:t>
            </a:r>
          </a:p>
          <a:p>
            <a:r>
              <a:rPr lang="pt-BR" sz="2400" b="1" dirty="0">
                <a:latin typeface="Calibri" panose="020F0502020204030204" pitchFamily="34" charset="0"/>
              </a:rPr>
              <a:t>O passo a passo se encontra no meu Github</a:t>
            </a:r>
          </a:p>
        </p:txBody>
      </p:sp>
      <p:pic>
        <p:nvPicPr>
          <p:cNvPr id="1026" name="Picture 2" descr="Home - The GitHub Blog">
            <a:hlinkClick r:id="rId2"/>
            <a:extLst>
              <a:ext uri="{FF2B5EF4-FFF2-40B4-BE49-F238E27FC236}">
                <a16:creationId xmlns:a16="http://schemas.microsoft.com/office/drawing/2014/main" id="{D90F3949-F846-0274-25D5-73792069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810248"/>
            <a:ext cx="5372100" cy="31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logo" descr="Logotipo&#10;&#10;Descrição gerada automaticamente">
            <a:extLst>
              <a:ext uri="{FF2B5EF4-FFF2-40B4-BE49-F238E27FC236}">
                <a16:creationId xmlns:a16="http://schemas.microsoft.com/office/drawing/2014/main" id="{0B284594-4108-4AE2-C48B-B4DD31AB5D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5F6158"/>
              </a:clrFrom>
              <a:clrTo>
                <a:srgbClr val="5F615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75" y="10711224"/>
            <a:ext cx="1618116" cy="1637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aixaDeTexto 8">
            <a:hlinkClick r:id="rId6"/>
            <a:extLst>
              <a:ext uri="{FF2B5EF4-FFF2-40B4-BE49-F238E27FC236}">
                <a16:creationId xmlns:a16="http://schemas.microsoft.com/office/drawing/2014/main" id="{AB98BD5D-08BA-AF8D-10FC-EEF38FEA8B2B}"/>
              </a:ext>
            </a:extLst>
          </p:cNvPr>
          <p:cNvSpPr txBox="1"/>
          <p:nvPr/>
        </p:nvSpPr>
        <p:spPr>
          <a:xfrm>
            <a:off x="2533650" y="9416534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www.linkedin.com/in/renatojc2014comando</a:t>
            </a:r>
          </a:p>
        </p:txBody>
      </p:sp>
    </p:spTree>
    <p:extLst>
      <p:ext uri="{BB962C8B-B14F-4D97-AF65-F5344CB8AC3E}">
        <p14:creationId xmlns:p14="http://schemas.microsoft.com/office/powerpoint/2010/main" val="62483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9078"/>
            </a:gs>
            <a:gs pos="60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BCEA2-04F6-A94C-9C99-D43DAEB3D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ULO">
            <a:extLst>
              <a:ext uri="{FF2B5EF4-FFF2-40B4-BE49-F238E27FC236}">
                <a16:creationId xmlns:a16="http://schemas.microsoft.com/office/drawing/2014/main" id="{82F57A94-5BF0-EFDA-3FE8-57F97B5F1318}"/>
              </a:ext>
            </a:extLst>
          </p:cNvPr>
          <p:cNvSpPr txBox="1"/>
          <p:nvPr/>
        </p:nvSpPr>
        <p:spPr>
          <a:xfrm>
            <a:off x="1787589" y="6073717"/>
            <a:ext cx="60260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CONCLUSÕES</a:t>
            </a: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7BA29A09-01A5-7297-D6FF-1D9EB4F3473F}"/>
              </a:ext>
            </a:extLst>
          </p:cNvPr>
          <p:cNvSpPr txBox="1"/>
          <p:nvPr/>
        </p:nvSpPr>
        <p:spPr>
          <a:xfrm>
            <a:off x="1050472" y="4915301"/>
            <a:ext cx="7500256" cy="26776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BR" sz="2400" b="1" dirty="0"/>
              <a:t>COM ESTE GUIA, VOCÊ APRENDEU OS PRINCIPAIS SELETORES DE IA, CADA UM DESEMPENHANDO UM PAPEL ESSENCIAL NO "JOGO" DA PROGRAMAÇÃO. AGORA, É SUA VEZ DE PRATICAR E CRIAR SUAS PRÓPRIAS SOLUÇÕES INTELIGENTES. PREPARE-SE PARA ENTRAR EM CAMPO E MARCAR GOLS NA INTELIGÊNCIA ARTIFICIAL!</a:t>
            </a:r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2030A7CF-6CB2-8876-9605-A4692580666A}"/>
              </a:ext>
            </a:extLst>
          </p:cNvPr>
          <p:cNvSpPr txBox="1"/>
          <p:nvPr/>
        </p:nvSpPr>
        <p:spPr>
          <a:xfrm>
            <a:off x="1787589" y="2181432"/>
            <a:ext cx="5769429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CONCLUSÃO</a:t>
            </a:r>
          </a:p>
        </p:txBody>
      </p:sp>
      <p:pic>
        <p:nvPicPr>
          <p:cNvPr id="10" name="logo" descr="Logotipo&#10;&#10;Descrição gerada automaticamente">
            <a:extLst>
              <a:ext uri="{FF2B5EF4-FFF2-40B4-BE49-F238E27FC236}">
                <a16:creationId xmlns:a16="http://schemas.microsoft.com/office/drawing/2014/main" id="{65E9BD1D-EA38-2004-95AB-86487AEEB5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5F6158"/>
              </a:clrFrom>
              <a:clrTo>
                <a:srgbClr val="5F615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75" y="10711224"/>
            <a:ext cx="1618116" cy="1637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719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5749</TotalTime>
  <Words>377</Words>
  <Application>Microsoft Office PowerPoint</Application>
  <PresentationFormat>Papel A3 (297 x 420 mm)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Algerian</vt:lpstr>
      <vt:lpstr>Aptos</vt:lpstr>
      <vt:lpstr>Aptos Display</vt:lpstr>
      <vt:lpstr>Arial</vt:lpstr>
      <vt:lpstr>Calibri</vt:lpstr>
      <vt:lpstr>Elephant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JOAO DA CRUZ</dc:creator>
  <cp:lastModifiedBy>RENATO JOAO DA CRUZ</cp:lastModifiedBy>
  <cp:revision>10</cp:revision>
  <dcterms:created xsi:type="dcterms:W3CDTF">2024-12-06T00:41:54Z</dcterms:created>
  <dcterms:modified xsi:type="dcterms:W3CDTF">2024-12-10T01:33:58Z</dcterms:modified>
</cp:coreProperties>
</file>