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08aff2953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08aff2953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8aff2953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08aff295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8aff2953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8aff2953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08aff29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08aff29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08aff29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08aff29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08aff295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08aff29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08aff29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08aff29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8aff295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8aff295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8aff2953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8aff2953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08aff295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08aff295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8aff295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8aff295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08aff2953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08aff2953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08aff2953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08aff2953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21200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Roboto"/>
                <a:ea typeface="Roboto"/>
                <a:cs typeface="Roboto"/>
                <a:sym typeface="Roboto"/>
              </a:rPr>
              <a:t>Clasificare empirică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70200" y="2983650"/>
            <a:ext cx="81384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Realizare algoritm de clasificare după numărul de cuvinte Offensive/Warning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12" y="824975"/>
            <a:ext cx="8138276" cy="2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Roboto"/>
                <a:ea typeface="Roboto"/>
                <a:cs typeface="Roboto"/>
                <a:sym typeface="Roboto"/>
              </a:rPr>
              <a:t>Analiza date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000" y="1322325"/>
            <a:ext cx="37147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250" y="1855000"/>
            <a:ext cx="3960350" cy="266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4580100" cy="949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Roboto"/>
                <a:ea typeface="Roboto"/>
                <a:cs typeface="Roboto"/>
                <a:sym typeface="Roboto"/>
              </a:rPr>
              <a:t>Algoritmi de Machine Learning utilizați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538500"/>
            <a:ext cx="4374600" cy="14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41.1% clasificare cu Decision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43.5% clasificare cu Random Forest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42.7% clasificare cu SVM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Roboto"/>
                <a:ea typeface="Roboto"/>
                <a:cs typeface="Roboto"/>
                <a:sym typeface="Roboto"/>
              </a:rPr>
              <a:t>Analiza rezultate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725" y="1331375"/>
            <a:ext cx="28860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2050" y="2449513"/>
            <a:ext cx="29051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6525" y="3558125"/>
            <a:ext cx="29146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416250" y="2091325"/>
            <a:ext cx="21930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39275" y="3199925"/>
            <a:ext cx="21930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267050" y="4373725"/>
            <a:ext cx="21930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SVM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Roboto"/>
                <a:ea typeface="Roboto"/>
                <a:cs typeface="Roboto"/>
                <a:sym typeface="Roboto"/>
              </a:rPr>
              <a:t>Scurtă descriere a proiectului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209175"/>
            <a:ext cx="39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Scopul proiectului este de a identifica limbajul ofensator în limba română și de a clasifica ”gravitatea” acestuia: warning pentru un limbaj deranjant, offensive pentru un limbaj deja către limita de a fi considerat obscen.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850" y="649600"/>
            <a:ext cx="3948299" cy="3458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755450"/>
            <a:ext cx="3187800" cy="19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Dorința de a ne bucura cu toții de un mediu online cât mai sigur, lipsit de hărțuire și de limbaj ofensator la tot pasul.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Roboto"/>
                <a:ea typeface="Roboto"/>
                <a:cs typeface="Roboto"/>
                <a:sym typeface="Roboto"/>
              </a:rPr>
              <a:t>Detalii la nivelul proiectului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60738"/>
            <a:ext cx="24507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o">
                <a:solidFill>
                  <a:srgbClr val="FF7C00"/>
                </a:solidFill>
                <a:latin typeface="Roboto"/>
                <a:ea typeface="Roboto"/>
                <a:cs typeface="Roboto"/>
                <a:sym typeface="Roboto"/>
              </a:rPr>
              <a:t>Motivația</a:t>
            </a:r>
            <a:endParaRPr b="1">
              <a:solidFill>
                <a:srgbClr val="FF7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174825" y="1755450"/>
            <a:ext cx="3999000" cy="21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Time Management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Resurse academice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Dezechilibru tehnic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Construire BD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Pachete cu documentație sumară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174825" y="1260738"/>
            <a:ext cx="24507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o">
                <a:solidFill>
                  <a:srgbClr val="FF7C00"/>
                </a:solidFill>
                <a:latin typeface="Roboto"/>
                <a:ea typeface="Roboto"/>
                <a:cs typeface="Roboto"/>
                <a:sym typeface="Roboto"/>
              </a:rPr>
              <a:t>Provocări</a:t>
            </a:r>
            <a:endParaRPr b="1">
              <a:solidFill>
                <a:srgbClr val="FF7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Roboto"/>
                <a:ea typeface="Roboto"/>
                <a:cs typeface="Roboto"/>
                <a:sym typeface="Roboto"/>
              </a:rPr>
              <a:t>State of the Art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09175"/>
            <a:ext cx="39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Deoarece nu am identificat un studiu ce să evidențieze întocmai aceeași temă, am ales să ne raportăm la o lucrare ce prezintă procesul de creare al unui algoritm ce identifică limbajul ofensator în limba engleză.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15000" y="1209175"/>
            <a:ext cx="39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Un model de învățare automată interpretabil (naive Bayes);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O metodă de explicație independentă de model (LIME);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O metodă de explicație bazată pe model (LRP);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Un model auto-explicativ (LSTM cu un ”attension mechanism”)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820775"/>
            <a:ext cx="832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Roboto"/>
              <a:buAutoNum type="alphaUcPeriod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Corpus / Bază de date cu texte + Listă de cuvinte (Warning / Offensive) clasificate manual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Roboto"/>
              <a:buAutoNum type="alphaUcPeriod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Script R eliminare diacritice, stopwords, numere și cuvinte de lungime 1 + Realizare algoritm de clasificare după numărul de cuvinte Offensive/Warning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Roboto"/>
              <a:buAutoNum type="alphaUcPeriod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Creare matrice de ponderi TF-IDF pe baza textelor preprocesate folosind librăria sklearn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Roboto"/>
              <a:buAutoNum type="alphaUcPeriod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Algoritmii Decision Tree, Random Forest și SVM (sklearn) pe baza matricei tf-idf și prezentarea rezultatelor obținute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25675"/>
            <a:ext cx="546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Roboto"/>
                <a:ea typeface="Roboto"/>
                <a:cs typeface="Roboto"/>
                <a:sym typeface="Roboto"/>
              </a:rPr>
              <a:t>Componentele proiectului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52200" y="1017725"/>
            <a:ext cx="843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Primul dataset conține cuvinte cu tentă ofensatoare/ obscenă din limba română. Punctul de plecare a fost baza de date Hatebase , însă fiindcă aceasta nu conținea tot ”repertoriul” românesc de cuvinte ofensatoare, echipa a completat cu o serie nouă de cuvinte.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Al doilea set de date conține texte preluate manual din diverse rețele de socializare, forumuri și grupuri de Facebook </a:t>
            </a:r>
            <a:r>
              <a:rPr b="1" lang="ro">
                <a:latin typeface="Roboto"/>
                <a:ea typeface="Roboto"/>
                <a:cs typeface="Roboto"/>
                <a:sym typeface="Roboto"/>
              </a:rPr>
              <a:t>(Text / Label / Count Offensive Words / Count Warning Words / Classification / Text_Preprocesat)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52200" y="445025"/>
            <a:ext cx="546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Roboto"/>
                <a:ea typeface="Roboto"/>
                <a:cs typeface="Roboto"/>
                <a:sym typeface="Roboto"/>
              </a:rPr>
              <a:t>Baza de date / Corpus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975" y="3499871"/>
            <a:ext cx="4570701" cy="11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3195" y="3435238"/>
            <a:ext cx="1194275" cy="14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075" y="270850"/>
            <a:ext cx="6313825" cy="41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63" y="125041"/>
            <a:ext cx="6288476" cy="416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763" y="369275"/>
            <a:ext cx="6288476" cy="408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Roboto"/>
                <a:ea typeface="Roboto"/>
                <a:cs typeface="Roboto"/>
                <a:sym typeface="Roboto"/>
              </a:rPr>
              <a:t>Preprocesare text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88575"/>
            <a:ext cx="51705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Script R eliminare diacritice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Cod Python pentru eliminare stopwords, numere și lematizare (libraria Spacy cu suport pentru limba română)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Matrice TF-IDF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