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9E9A5-C2DC-6B48-B341-710E9D1E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7E3B3-B170-A54D-B53A-508AEC88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95555-96BE-3641-972A-0E7BE9BD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C57BC-8C7E-4341-A6C6-82016C06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C4D53-157C-154D-AE8E-16263AB6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66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1FEE2-B294-3640-BB3A-6D6018DD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83C29-CDDE-AF42-B89D-360BFB55A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40902-6F2C-1042-8571-FDE93BBA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A4B5D-CF41-5044-B3CC-2C77A98B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76F87-E64E-F846-8988-AAF16686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0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FFD3C-3681-BA44-A2B2-A79959752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33A3E-F3FC-724A-AC26-418ECDD79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553F4-D463-AA41-A510-AD5F8899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7E61-228E-C24B-B641-C0013369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5EA81-1B11-B14A-8AA9-149F67A8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E5A7-BF94-3741-BE69-DEF2B2CD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1821-6375-3B40-9A48-7FEAC3B7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30698-A24D-714F-8078-1A16DC72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45A49-64B5-CD46-846C-27EEFAA0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25F2-DA85-E348-8CEB-A62A301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4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852D1-F7F3-B44C-9AA7-9597D318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9FA41-383E-D44C-B081-A86811BF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2764-34CE-BE4E-8882-57E8BEB0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9F79A-12A2-4643-ACBE-45E9C848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7B057-DCB2-3446-80B8-362EC57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0C96-877C-A34A-BF9A-366CDEE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8604F-F770-ED43-93F1-D60D64D9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934FC-D7A5-CB4B-9313-4EA8D906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6A2F6-0996-0E42-9FA2-9E397644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603AD-E1F4-2B42-9FFD-F1BE9D73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CF915-3364-9E44-A5EF-23319BA3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01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62D54-FAFA-C84F-BFF2-985AF670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39D48-AD53-2944-A57B-0FD39AE2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E3A77-9F02-1D4E-96E3-F7B09B84C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B1BC17-EA42-3149-A2BB-BFB4A202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0CA3D-A283-BD40-933A-ECAD26082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F67C6-905A-7B46-95E0-5D1732B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7028C-A4B2-A149-8B7F-149CEF29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73EFB4-3ADA-654A-AECE-89E8DD31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44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1A21-9C05-1743-941A-E713DBA2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32706C-C782-7349-9C32-B30D395D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D4EBA-331B-3E46-9763-38A4A47A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7273D-D146-5949-985F-4BFC5AC0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68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F820F-39B2-BC4A-A759-33A6A55B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25C08-1ABF-1B44-AE03-55216E4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AAE00-0C3F-B84F-B2B0-DB2FDC4C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99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8C8A3-9DC3-ED4C-B7FD-3389FEA8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5F993-38F8-BD47-913C-B70A99F6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45FD2-6869-B046-8C3F-D5750E71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053D7-9F29-AF49-8148-096CC078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B8E73-BD6A-D94A-B739-3F8B8733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C1CF1-580B-614C-941C-0B9ED9E3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9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6871-E5AB-1B43-B751-0A59504E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4B9D7C-1971-2A4B-843A-03894E851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3D6DF-BFEC-B243-B71E-237B7C9E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53CBC-53CB-5342-AFD9-6AAB9E03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19BF9-1176-E140-AF8F-3960532E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41D2E-EC91-C543-8D7A-5AD80BD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76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3CBA64-3183-E849-9EF0-A98803A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F601A-7D8C-2A4B-A4E7-C4F71CFC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747C7-2534-3E48-B5CF-6B6490894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5C0D-09B5-E344-A50A-C9025C3A3FBD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F822A-B8FA-AD47-BA43-CD47C4001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FB473-9EAC-8849-82C3-2B2883FF0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4276-96AB-044E-94D0-3FA7DFEB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36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9DA3-BB50-5D4B-A386-1F76C2F9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FM</a:t>
            </a:r>
            <a:r>
              <a:rPr kumimoji="1" lang="zh-CN" altLang="en-US" dirty="0"/>
              <a:t>公式推导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E88D4-7F5B-1F48-BE43-FBE6E8A7A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8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3DA0-8648-424F-8261-69639FB8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2487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什么是</a:t>
            </a:r>
            <a:r>
              <a:rPr lang="en-US" altLang="zh-CN" b="1" dirty="0"/>
              <a:t>FM</a:t>
            </a:r>
            <a:r>
              <a:rPr lang="zh-CN" altLang="en-US" b="1" dirty="0"/>
              <a:t>？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FM</a:t>
            </a:r>
            <a:r>
              <a:rPr lang="zh-CN" altLang="en-US" dirty="0"/>
              <a:t>即</a:t>
            </a:r>
            <a:r>
              <a:rPr lang="en-US" altLang="zh-CN" dirty="0"/>
              <a:t>Factor Machine</a:t>
            </a:r>
            <a:r>
              <a:rPr lang="zh-CN" altLang="en-US" dirty="0"/>
              <a:t>，因子分解机。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为什么需要</a:t>
            </a:r>
            <a:r>
              <a:rPr lang="en-US" altLang="zh-CN" b="1" dirty="0"/>
              <a:t>FM</a:t>
            </a:r>
            <a:r>
              <a:rPr lang="zh-CN" altLang="en-US" b="1" dirty="0"/>
              <a:t>？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、特征组合是许多机器学习建模过程中遇到的问题，如果对特征直接建模，很有可能会忽略掉特征与特征之间的关联信息，因此，可以通过构建新的交叉特征这一特征组合方式提高模型的效果。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、高维的稀疏矩阵是实际工程中常见的问题，并直接会导致计算量过大，特征权值更新缓慢。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    而</a:t>
            </a:r>
            <a:r>
              <a:rPr lang="en-US" altLang="zh-CN" dirty="0"/>
              <a:t>FM</a:t>
            </a:r>
            <a:r>
              <a:rPr lang="zh-CN" altLang="en-US" dirty="0"/>
              <a:t>的优势就在于对这两方面问题的处理。首先是特征组合，通过对两两特征组合，引入交叉项特征，提高模型得分；其次是高维灾难，通过引入隐向量（对参数矩阵进行矩阵分解），完成对特征的参数估计。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3. FM</a:t>
            </a:r>
            <a:r>
              <a:rPr lang="zh-CN" altLang="en-US" b="1" dirty="0"/>
              <a:t>用在哪？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我们已经知道了</a:t>
            </a:r>
            <a:r>
              <a:rPr lang="en-US" altLang="zh-CN" dirty="0"/>
              <a:t>FM</a:t>
            </a:r>
            <a:r>
              <a:rPr lang="zh-CN" altLang="en-US" dirty="0"/>
              <a:t>可以解决特征组合以及高维稀疏矩阵问题，而实际业务场景中，电商、豆瓣等推荐系统的场景是使用最广的领域。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9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684C2-05E1-7F4C-8B5A-8B1CB805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8"/>
            <a:ext cx="10515600" cy="4351338"/>
          </a:xfrm>
        </p:spPr>
        <p:txBody>
          <a:bodyPr/>
          <a:lstStyle/>
          <a:p>
            <a:r>
              <a:rPr lang="en-US" altLang="zh-CN" b="1" dirty="0"/>
              <a:t>4. FM</a:t>
            </a:r>
            <a:r>
              <a:rPr lang="zh-CN" altLang="en-US" b="1" dirty="0"/>
              <a:t>长什么样</a:t>
            </a:r>
          </a:p>
          <a:p>
            <a:pPr marL="0" indent="0">
              <a:buNone/>
            </a:pPr>
            <a:r>
              <a:rPr lang="zh-CN" altLang="en-US" sz="2400" dirty="0"/>
              <a:t>       普通线性表达式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3E7B9-2A25-634A-8FA3-E5EE333F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2283"/>
            <a:ext cx="4089400" cy="110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81F8A8-47C2-334C-989F-414FFC1A91EB}"/>
              </a:ext>
            </a:extLst>
          </p:cNvPr>
          <p:cNvSpPr/>
          <p:nvPr/>
        </p:nvSpPr>
        <p:spPr>
          <a:xfrm>
            <a:off x="1168401" y="3287183"/>
            <a:ext cx="9679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   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的表达式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A84341-F159-A645-9DFB-8C5B4426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4047298"/>
            <a:ext cx="5956300" cy="1612900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521AC00E-D542-8A46-BE05-F09B077A80D5}"/>
              </a:ext>
            </a:extLst>
          </p:cNvPr>
          <p:cNvSpPr/>
          <p:nvPr/>
        </p:nvSpPr>
        <p:spPr>
          <a:xfrm>
            <a:off x="6650182" y="4565011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33B10-1E53-AB48-B277-B6F78AEB6857}"/>
              </a:ext>
            </a:extLst>
          </p:cNvPr>
          <p:cNvSpPr txBox="1"/>
          <p:nvPr/>
        </p:nvSpPr>
        <p:spPr>
          <a:xfrm>
            <a:off x="7298549" y="4565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交叉项特征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4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60309-0929-1646-A94C-9F752A48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267"/>
            <a:ext cx="10515600" cy="5228696"/>
          </a:xfrm>
        </p:spPr>
        <p:txBody>
          <a:bodyPr/>
          <a:lstStyle/>
          <a:p>
            <a:r>
              <a:rPr lang="en-US" altLang="zh-CN" b="1" dirty="0"/>
              <a:t>5. FM</a:t>
            </a:r>
            <a:r>
              <a:rPr lang="zh-CN" altLang="en-US" b="1" dirty="0"/>
              <a:t>交叉项的展开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C89D6-F868-714F-B2F9-536F0B83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6" y="2036762"/>
            <a:ext cx="7763965" cy="3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F20AAB2-29DF-B94A-8611-7B9A25644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833" y="713051"/>
                <a:ext cx="11218334" cy="57028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1" dirty="0"/>
                  <a:t>6. </a:t>
                </a:r>
                <a:r>
                  <a:rPr lang="zh-CN" altLang="en-US" b="1" dirty="0"/>
                  <a:t>权值求解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800" dirty="0"/>
                  <a:t>利用梯度下降法，通过求损失函数对特征（输入项）的导数计算出梯度，从而更新权值。设</a:t>
                </a:r>
                <a:r>
                  <a:rPr lang="en-US" altLang="zh-CN" sz="1800" dirty="0"/>
                  <a:t>m</a:t>
                </a:r>
                <a:r>
                  <a:rPr lang="zh-CN" altLang="en-US" sz="1800" dirty="0"/>
                  <a:t>为样本个数，</a:t>
                </a:r>
                <a:r>
                  <a:rPr lang="el-GR" altLang="zh-CN" sz="1800" dirty="0"/>
                  <a:t>θ</a:t>
                </a:r>
                <a:r>
                  <a:rPr lang="zh-CN" altLang="en-US" sz="1800" dirty="0"/>
                  <a:t>为权值。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1</a:t>
                </a:r>
                <a:r>
                  <a:rPr lang="zh-CN" altLang="en-US" sz="1800" dirty="0"/>
                  <a:t>）如果是回归问题，损失函数一般是均方误差（</a:t>
                </a:r>
                <a:r>
                  <a:rPr lang="en-US" altLang="zh-CN" sz="1800" dirty="0"/>
                  <a:t>MSE</a:t>
                </a:r>
                <a:r>
                  <a:rPr lang="zh-CN" altLang="en-US" sz="1800" dirty="0"/>
                  <a:t>）</a:t>
                </a:r>
                <a:r>
                  <a:rPr lang="en-US" altLang="zh-CN" sz="1800" dirty="0"/>
                  <a:t>: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800" dirty="0"/>
                  <a:t>      所以回归问题的损失函数对权值的梯度（导数）为：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2</a:t>
                </a:r>
                <a:r>
                  <a:rPr lang="zh-CN" altLang="en-US" sz="1800" dirty="0"/>
                  <a:t>）如果是二分类问题，损失函数一般是</a:t>
                </a:r>
                <a:r>
                  <a:rPr lang="en-US" altLang="zh-CN" sz="1800" dirty="0"/>
                  <a:t>logit loss</a:t>
                </a:r>
                <a:r>
                  <a:rPr lang="zh-CN" altLang="en-US" sz="1800" dirty="0"/>
                  <a:t>：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800" dirty="0"/>
                  <a:t>表示的是阶跃函数</a:t>
                </a:r>
                <a:r>
                  <a:rPr lang="en-US" altLang="zh-CN" sz="1800" dirty="0"/>
                  <a:t>Sigmoid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F20AAB2-29DF-B94A-8611-7B9A25644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833" y="713051"/>
                <a:ext cx="11218334" cy="5702830"/>
              </a:xfrm>
              <a:blipFill>
                <a:blip r:embed="rId2"/>
                <a:stretch>
                  <a:fillRect l="-904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6BB12D5-0430-6F43-AA79-DAD373FC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83" y="2071954"/>
            <a:ext cx="49403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A30DBB-0638-7F47-926B-A80A0FF7B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24" y="3236515"/>
            <a:ext cx="3784600" cy="977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7780FF-AAC5-164A-A704-B496660B5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524" y="4731824"/>
            <a:ext cx="3619500" cy="838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176431-9E68-4343-BDCD-63BD5B037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333" y="5988579"/>
            <a:ext cx="2146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17B52-ADC7-934C-99ED-30F3CC3C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   所以分类问题的损失函数对权值的梯度（导数）为：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E9757-CD6C-5145-9DF7-2DC91328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01234"/>
            <a:ext cx="6019800" cy="1447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73C47-831B-7B40-AB32-7A3EEA5DE896}"/>
              </a:ext>
            </a:extLst>
          </p:cNvPr>
          <p:cNvSpPr/>
          <p:nvPr/>
        </p:nvSpPr>
        <p:spPr>
          <a:xfrm>
            <a:off x="1234234" y="3208615"/>
            <a:ext cx="555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相应的，对于常数项、一次项、交叉项的导数分别为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1191FD-E7F9-1542-B4E2-25DD85B40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4261505"/>
            <a:ext cx="6159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340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Helvetica Neue</vt:lpstr>
      <vt:lpstr>Office 主题​​</vt:lpstr>
      <vt:lpstr>FM公式推导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FM公式推导</dc:title>
  <dc:creator>luchen0730@sina.com</dc:creator>
  <cp:lastModifiedBy>luchen0730@sina.com</cp:lastModifiedBy>
  <cp:revision>3</cp:revision>
  <dcterms:created xsi:type="dcterms:W3CDTF">2019-05-24T05:47:30Z</dcterms:created>
  <dcterms:modified xsi:type="dcterms:W3CDTF">2019-05-24T06:15:16Z</dcterms:modified>
</cp:coreProperties>
</file>