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3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svg"/><Relationship Id="rId10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svg"/><Relationship Id="rId10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svg"/><Relationship Id="rId10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svg"/><Relationship Id="rId10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893" y="2130425"/>
            <a:ext cx="7772400" cy="1470025"/>
          </a:xfrm>
        </p:spPr>
        <p:txBody>
          <a:bodyPr/>
          <a:lstStyle/>
          <a:p>
            <a:r>
              <a:rPr lang="es-MX" dirty="0" smtClean="0">
                <a:solidFill>
                  <a:schemeClr val="tx2"/>
                </a:solidFill>
              </a:rPr>
              <a:t>E-</a:t>
            </a:r>
            <a:r>
              <a:rPr lang="es-MX" dirty="0" err="1" smtClean="0">
                <a:solidFill>
                  <a:schemeClr val="tx2"/>
                </a:solidFill>
              </a:rPr>
              <a:t>ShopMart</a:t>
            </a:r>
            <a:r>
              <a:rPr dirty="0" smtClean="0">
                <a:solidFill>
                  <a:schemeClr val="tx2"/>
                </a:solidFill>
              </a:rPr>
              <a:t> 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6400800" cy="1752600"/>
          </a:xfrm>
        </p:spPr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Descripción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Utilidad</a:t>
            </a:r>
            <a:r>
              <a:rPr dirty="0">
                <a:solidFill>
                  <a:schemeClr val="bg1"/>
                </a:solidFill>
              </a:rPr>
              <a:t> y </a:t>
            </a:r>
            <a:r>
              <a:rPr dirty="0" err="1">
                <a:solidFill>
                  <a:schemeClr val="bg1"/>
                </a:solidFill>
              </a:rPr>
              <a:t>Aplicaciones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Freeform 18"/>
          <p:cNvSpPr/>
          <p:nvPr/>
        </p:nvSpPr>
        <p:spPr>
          <a:xfrm rot="153213">
            <a:off x="6613351" y="1396695"/>
            <a:ext cx="2941884" cy="4712309"/>
          </a:xfrm>
          <a:custGeom>
            <a:avLst/>
            <a:gdLst/>
            <a:ahLst/>
            <a:cxnLst/>
            <a:rect l="l" t="t" r="r" b="b"/>
            <a:pathLst>
              <a:path w="5576355" h="9231482">
                <a:moveTo>
                  <a:pt x="0" y="0"/>
                </a:moveTo>
                <a:lnTo>
                  <a:pt x="5576355" y="0"/>
                </a:lnTo>
                <a:lnTo>
                  <a:pt x="5576355" y="9231482"/>
                </a:lnTo>
                <a:lnTo>
                  <a:pt x="0" y="9231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53" r="-32262"/>
            </a:stretch>
          </a:blipFill>
        </p:spPr>
      </p:sp>
      <p:sp>
        <p:nvSpPr>
          <p:cNvPr id="6" name="Freeform 11"/>
          <p:cNvSpPr/>
          <p:nvPr/>
        </p:nvSpPr>
        <p:spPr>
          <a:xfrm>
            <a:off x="3334659" y="6324602"/>
            <a:ext cx="1726867" cy="247650"/>
          </a:xfrm>
          <a:custGeom>
            <a:avLst/>
            <a:gdLst/>
            <a:ahLst/>
            <a:cxnLst/>
            <a:rect l="l" t="t" r="r" b="b"/>
            <a:pathLst>
              <a:path w="2477319" h="425871">
                <a:moveTo>
                  <a:pt x="0" y="0"/>
                </a:moveTo>
                <a:lnTo>
                  <a:pt x="2477318" y="0"/>
                </a:lnTo>
                <a:lnTo>
                  <a:pt x="2477318" y="425871"/>
                </a:lnTo>
                <a:lnTo>
                  <a:pt x="0" y="425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78" b="-1978"/>
            </a:stretch>
          </a:blipFill>
        </p:spPr>
      </p:sp>
      <p:grpSp>
        <p:nvGrpSpPr>
          <p:cNvPr id="7" name="Group 12"/>
          <p:cNvGrpSpPr/>
          <p:nvPr/>
        </p:nvGrpSpPr>
        <p:grpSpPr>
          <a:xfrm>
            <a:off x="207199" y="158261"/>
            <a:ext cx="2210180" cy="415923"/>
            <a:chOff x="0" y="0"/>
            <a:chExt cx="3399024" cy="634097"/>
          </a:xfrm>
        </p:grpSpPr>
        <p:grpSp>
          <p:nvGrpSpPr>
            <p:cNvPr id="8" name="Group 1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2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sp>
          <p:nvSpPr>
            <p:cNvPr id="9" name="Freeform 15"/>
            <p:cNvSpPr/>
            <p:nvPr/>
          </p:nvSpPr>
          <p:spPr>
            <a:xfrm>
              <a:off x="59131" y="59131"/>
              <a:ext cx="515836" cy="515836"/>
            </a:xfrm>
            <a:custGeom>
              <a:avLst/>
              <a:gdLst/>
              <a:ahLst/>
              <a:cxnLst/>
              <a:rect l="l" t="t" r="r" b="b"/>
              <a:pathLst>
                <a:path w="515836" h="515836">
                  <a:moveTo>
                    <a:pt x="0" y="0"/>
                  </a:moveTo>
                  <a:lnTo>
                    <a:pt x="515835" y="0"/>
                  </a:lnTo>
                  <a:lnTo>
                    <a:pt x="515835" y="515835"/>
                  </a:lnTo>
                  <a:lnTo>
                    <a:pt x="0" y="515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6"/>
            <p:cNvSpPr/>
            <p:nvPr/>
          </p:nvSpPr>
          <p:spPr>
            <a:xfrm>
              <a:off x="181981" y="227167"/>
              <a:ext cx="270136" cy="179763"/>
            </a:xfrm>
            <a:custGeom>
              <a:avLst/>
              <a:gdLst/>
              <a:ahLst/>
              <a:cxnLst/>
              <a:rect l="l" t="t" r="r" b="b"/>
              <a:pathLst>
                <a:path w="270136" h="179763">
                  <a:moveTo>
                    <a:pt x="0" y="0"/>
                  </a:moveTo>
                  <a:lnTo>
                    <a:pt x="270136" y="0"/>
                  </a:lnTo>
                  <a:lnTo>
                    <a:pt x="270136" y="179763"/>
                  </a:lnTo>
                  <a:lnTo>
                    <a:pt x="0" y="179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7"/>
            <p:cNvSpPr txBox="1"/>
            <p:nvPr/>
          </p:nvSpPr>
          <p:spPr>
            <a:xfrm>
              <a:off x="919503" y="93317"/>
              <a:ext cx="2479521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32" dirty="0">
                  <a:solidFill>
                    <a:srgbClr val="FFFFFF"/>
                  </a:solidFill>
                  <a:latin typeface="Gothic A1 Medium"/>
                </a:rPr>
                <a:t>Metaphorce.mx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>
                <a:solidFill>
                  <a:schemeClr val="bg1"/>
                </a:solidFill>
              </a:rPr>
              <a:t>Descripción</a:t>
            </a:r>
            <a:r>
              <a:rPr sz="4000" dirty="0">
                <a:solidFill>
                  <a:schemeClr val="bg1"/>
                </a:solidFill>
              </a:rPr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E-</a:t>
            </a:r>
            <a:r>
              <a:rPr lang="en-US" sz="2000" dirty="0" err="1" smtClean="0">
                <a:solidFill>
                  <a:schemeClr val="bg1"/>
                </a:solidFill>
              </a:rPr>
              <a:t>ShopMart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es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una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plataforma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comercio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electrónico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diseñada</a:t>
            </a:r>
            <a:r>
              <a:rPr sz="2000" dirty="0">
                <a:solidFill>
                  <a:schemeClr val="bg1"/>
                </a:solidFill>
              </a:rPr>
              <a:t> para </a:t>
            </a:r>
            <a:r>
              <a:rPr sz="2000" dirty="0" err="1">
                <a:solidFill>
                  <a:schemeClr val="bg1"/>
                </a:solidFill>
              </a:rPr>
              <a:t>ofrecer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una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amplia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variedad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productos</a:t>
            </a:r>
            <a:r>
              <a:rPr sz="2000" dirty="0">
                <a:solidFill>
                  <a:schemeClr val="bg1"/>
                </a:solidFill>
              </a:rPr>
              <a:t> a </a:t>
            </a:r>
            <a:r>
              <a:rPr sz="2000" dirty="0" err="1">
                <a:solidFill>
                  <a:schemeClr val="bg1"/>
                </a:solidFill>
              </a:rPr>
              <a:t>consumidores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todo</a:t>
            </a:r>
            <a:r>
              <a:rPr sz="2000" dirty="0">
                <a:solidFill>
                  <a:schemeClr val="bg1"/>
                </a:solidFill>
              </a:rPr>
              <a:t> el </a:t>
            </a:r>
            <a:r>
              <a:rPr sz="2000" dirty="0" err="1">
                <a:solidFill>
                  <a:schemeClr val="bg1"/>
                </a:solidFill>
              </a:rPr>
              <a:t>mundo</a:t>
            </a:r>
            <a:r>
              <a:rPr sz="2000" dirty="0">
                <a:solidFill>
                  <a:schemeClr val="bg1"/>
                </a:solidFill>
              </a:rPr>
              <a:t>. Su </a:t>
            </a:r>
            <a:r>
              <a:rPr sz="2000" dirty="0" err="1">
                <a:solidFill>
                  <a:schemeClr val="bg1"/>
                </a:solidFill>
              </a:rPr>
              <a:t>objetivo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es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proporcionar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una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experiencia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compra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intuitiva</a:t>
            </a:r>
            <a:r>
              <a:rPr sz="2000" dirty="0">
                <a:solidFill>
                  <a:schemeClr val="bg1"/>
                </a:solidFill>
              </a:rPr>
              <a:t> y </a:t>
            </a:r>
            <a:r>
              <a:rPr sz="2000" dirty="0" err="1">
                <a:solidFill>
                  <a:schemeClr val="bg1"/>
                </a:solidFill>
              </a:rPr>
              <a:t>segura</a:t>
            </a:r>
            <a:r>
              <a:rPr sz="2000" dirty="0">
                <a:solidFill>
                  <a:schemeClr val="bg1"/>
                </a:solidFill>
              </a:rPr>
              <a:t>, con la </a:t>
            </a:r>
            <a:r>
              <a:rPr sz="2000" dirty="0" err="1">
                <a:solidFill>
                  <a:schemeClr val="bg1"/>
                </a:solidFill>
              </a:rPr>
              <a:t>capacidad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escalar</a:t>
            </a:r>
            <a:r>
              <a:rPr sz="2000" dirty="0">
                <a:solidFill>
                  <a:schemeClr val="bg1"/>
                </a:solidFill>
              </a:rPr>
              <a:t> a </a:t>
            </a:r>
            <a:r>
              <a:rPr sz="2000" dirty="0" err="1">
                <a:solidFill>
                  <a:schemeClr val="bg1"/>
                </a:solidFill>
              </a:rPr>
              <a:t>medida</a:t>
            </a:r>
            <a:r>
              <a:rPr sz="2000" dirty="0">
                <a:solidFill>
                  <a:schemeClr val="bg1"/>
                </a:solidFill>
              </a:rPr>
              <a:t> que </a:t>
            </a:r>
            <a:r>
              <a:rPr sz="2000" dirty="0" err="1">
                <a:solidFill>
                  <a:schemeClr val="bg1"/>
                </a:solidFill>
              </a:rPr>
              <a:t>más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usuarios</a:t>
            </a:r>
            <a:r>
              <a:rPr sz="2000" dirty="0">
                <a:solidFill>
                  <a:schemeClr val="bg1"/>
                </a:solidFill>
              </a:rPr>
              <a:t> y </a:t>
            </a:r>
            <a:r>
              <a:rPr sz="2000" dirty="0" err="1">
                <a:solidFill>
                  <a:schemeClr val="bg1"/>
                </a:solidFill>
              </a:rPr>
              <a:t>vendedores</a:t>
            </a:r>
            <a:r>
              <a:rPr sz="2000" dirty="0">
                <a:solidFill>
                  <a:schemeClr val="bg1"/>
                </a:solidFill>
              </a:rPr>
              <a:t> se </a:t>
            </a:r>
            <a:r>
              <a:rPr sz="2000" dirty="0" err="1">
                <a:solidFill>
                  <a:schemeClr val="bg1"/>
                </a:solidFill>
              </a:rPr>
              <a:t>unen</a:t>
            </a:r>
            <a:r>
              <a:rPr sz="2000" dirty="0">
                <a:solidFill>
                  <a:schemeClr val="bg1"/>
                </a:solidFill>
              </a:rPr>
              <a:t> a la </a:t>
            </a:r>
            <a:r>
              <a:rPr sz="2000" dirty="0" err="1">
                <a:solidFill>
                  <a:schemeClr val="bg1"/>
                </a:solidFill>
              </a:rPr>
              <a:t>plataforma</a:t>
            </a:r>
            <a:r>
              <a:rPr sz="2000" dirty="0">
                <a:solidFill>
                  <a:schemeClr val="bg1"/>
                </a:solidFill>
              </a:rPr>
              <a:t>.</a:t>
            </a:r>
          </a:p>
          <a:p>
            <a:endParaRPr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2000" dirty="0" err="1">
                <a:solidFill>
                  <a:schemeClr val="bg1"/>
                </a:solidFill>
              </a:rPr>
              <a:t>Características</a:t>
            </a:r>
            <a:r>
              <a:rPr sz="2000" dirty="0">
                <a:solidFill>
                  <a:schemeClr val="bg1"/>
                </a:solidFill>
              </a:rPr>
              <a:t> Clave: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1. </a:t>
            </a:r>
            <a:r>
              <a:rPr sz="2000" dirty="0" err="1">
                <a:solidFill>
                  <a:schemeClr val="bg1"/>
                </a:solidFill>
              </a:rPr>
              <a:t>Usuarios</a:t>
            </a:r>
            <a:r>
              <a:rPr sz="2000" dirty="0">
                <a:solidFill>
                  <a:schemeClr val="bg1"/>
                </a:solidFill>
              </a:rPr>
              <a:t>: </a:t>
            </a:r>
            <a:endParaRPr lang="es-MX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2000" dirty="0" smtClean="0">
                <a:solidFill>
                  <a:schemeClr val="bg1"/>
                </a:solidFill>
              </a:rPr>
              <a:t>	</a:t>
            </a:r>
            <a:r>
              <a:rPr sz="2000" dirty="0" err="1" smtClean="0">
                <a:solidFill>
                  <a:schemeClr val="bg1"/>
                </a:solidFill>
              </a:rPr>
              <a:t>Compradores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>
                <a:solidFill>
                  <a:schemeClr val="bg1"/>
                </a:solidFill>
              </a:rPr>
              <a:t>y </a:t>
            </a:r>
            <a:r>
              <a:rPr sz="2000" dirty="0" err="1">
                <a:solidFill>
                  <a:schemeClr val="bg1"/>
                </a:solidFill>
              </a:rPr>
              <a:t>vendedores</a:t>
            </a:r>
            <a:r>
              <a:rPr sz="2000" dirty="0">
                <a:solidFill>
                  <a:schemeClr val="bg1"/>
                </a:solidFill>
              </a:rPr>
              <a:t>, </a:t>
            </a:r>
            <a:r>
              <a:rPr sz="2000" dirty="0" err="1">
                <a:solidFill>
                  <a:schemeClr val="bg1"/>
                </a:solidFill>
              </a:rPr>
              <a:t>cada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uno</a:t>
            </a:r>
            <a:r>
              <a:rPr sz="2000" dirty="0">
                <a:solidFill>
                  <a:schemeClr val="bg1"/>
                </a:solidFill>
              </a:rPr>
              <a:t> con </a:t>
            </a:r>
            <a:r>
              <a:rPr sz="2000" dirty="0" err="1">
                <a:solidFill>
                  <a:schemeClr val="bg1"/>
                </a:solidFill>
              </a:rPr>
              <a:t>funcionalidades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específicas</a:t>
            </a:r>
            <a:r>
              <a:rPr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2. </a:t>
            </a:r>
            <a:r>
              <a:rPr sz="2000" dirty="0" err="1">
                <a:solidFill>
                  <a:schemeClr val="bg1"/>
                </a:solidFill>
              </a:rPr>
              <a:t>Tipos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Productos</a:t>
            </a:r>
            <a:r>
              <a:rPr sz="2000" dirty="0">
                <a:solidFill>
                  <a:schemeClr val="bg1"/>
                </a:solidFill>
              </a:rPr>
              <a:t>: </a:t>
            </a:r>
            <a:endParaRPr lang="es-MX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2000" dirty="0" smtClean="0">
                <a:solidFill>
                  <a:schemeClr val="bg1"/>
                </a:solidFill>
              </a:rPr>
              <a:t>	</a:t>
            </a:r>
            <a:r>
              <a:rPr sz="2000" dirty="0" err="1" smtClean="0">
                <a:solidFill>
                  <a:schemeClr val="bg1"/>
                </a:solidFill>
              </a:rPr>
              <a:t>Incluye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categorías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como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electrónica</a:t>
            </a:r>
            <a:r>
              <a:rPr sz="2000" dirty="0">
                <a:solidFill>
                  <a:schemeClr val="bg1"/>
                </a:solidFill>
              </a:rPr>
              <a:t>, </a:t>
            </a:r>
            <a:r>
              <a:rPr sz="2000" dirty="0" err="1">
                <a:solidFill>
                  <a:schemeClr val="bg1"/>
                </a:solidFill>
              </a:rPr>
              <a:t>moda</a:t>
            </a:r>
            <a:r>
              <a:rPr sz="2000" dirty="0">
                <a:solidFill>
                  <a:schemeClr val="bg1"/>
                </a:solidFill>
              </a:rPr>
              <a:t>, </a:t>
            </a:r>
            <a:r>
              <a:rPr sz="2000" dirty="0" err="1">
                <a:solidFill>
                  <a:schemeClr val="bg1"/>
                </a:solidFill>
              </a:rPr>
              <a:t>hogar</a:t>
            </a:r>
            <a:r>
              <a:rPr sz="2000" dirty="0">
                <a:solidFill>
                  <a:schemeClr val="bg1"/>
                </a:solidFill>
              </a:rPr>
              <a:t>, </a:t>
            </a:r>
            <a:r>
              <a:rPr sz="2000" dirty="0" err="1">
                <a:solidFill>
                  <a:schemeClr val="bg1"/>
                </a:solidFill>
              </a:rPr>
              <a:t>deportes</a:t>
            </a:r>
            <a:r>
              <a:rPr sz="2000" dirty="0">
                <a:solidFill>
                  <a:schemeClr val="bg1"/>
                </a:solidFill>
              </a:rPr>
              <a:t>, y </a:t>
            </a:r>
            <a:r>
              <a:rPr sz="2000" dirty="0" err="1">
                <a:solidFill>
                  <a:schemeClr val="bg1"/>
                </a:solidFill>
              </a:rPr>
              <a:t>belleza</a:t>
            </a:r>
            <a:r>
              <a:rPr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3. </a:t>
            </a:r>
            <a:r>
              <a:rPr sz="2000" dirty="0" err="1">
                <a:solidFill>
                  <a:schemeClr val="bg1"/>
                </a:solidFill>
              </a:rPr>
              <a:t>Transacciones</a:t>
            </a:r>
            <a:r>
              <a:rPr sz="2000" dirty="0">
                <a:solidFill>
                  <a:schemeClr val="bg1"/>
                </a:solidFill>
              </a:rPr>
              <a:t>: </a:t>
            </a:r>
            <a:endParaRPr lang="es-MX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2000" dirty="0" smtClean="0">
                <a:solidFill>
                  <a:schemeClr val="bg1"/>
                </a:solidFill>
              </a:rPr>
              <a:t>	</a:t>
            </a:r>
            <a:r>
              <a:rPr sz="2000" dirty="0" err="1" smtClean="0">
                <a:solidFill>
                  <a:schemeClr val="bg1"/>
                </a:solidFill>
              </a:rPr>
              <a:t>Proceso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>
                <a:solidFill>
                  <a:schemeClr val="bg1"/>
                </a:solidFill>
              </a:rPr>
              <a:t>de </a:t>
            </a:r>
            <a:r>
              <a:rPr sz="2000" dirty="0" err="1">
                <a:solidFill>
                  <a:schemeClr val="bg1"/>
                </a:solidFill>
              </a:rPr>
              <a:t>compra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fluido</a:t>
            </a:r>
            <a:r>
              <a:rPr sz="2000" dirty="0">
                <a:solidFill>
                  <a:schemeClr val="bg1"/>
                </a:solidFill>
              </a:rPr>
              <a:t> y </a:t>
            </a:r>
            <a:r>
              <a:rPr sz="2000" dirty="0" err="1">
                <a:solidFill>
                  <a:schemeClr val="bg1"/>
                </a:solidFill>
              </a:rPr>
              <a:t>seguro</a:t>
            </a:r>
            <a:r>
              <a:rPr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reeform 11"/>
          <p:cNvSpPr/>
          <p:nvPr/>
        </p:nvSpPr>
        <p:spPr>
          <a:xfrm>
            <a:off x="3334659" y="6324602"/>
            <a:ext cx="1726867" cy="247650"/>
          </a:xfrm>
          <a:custGeom>
            <a:avLst/>
            <a:gdLst/>
            <a:ahLst/>
            <a:cxnLst/>
            <a:rect l="l" t="t" r="r" b="b"/>
            <a:pathLst>
              <a:path w="2477319" h="425871">
                <a:moveTo>
                  <a:pt x="0" y="0"/>
                </a:moveTo>
                <a:lnTo>
                  <a:pt x="2477318" y="0"/>
                </a:lnTo>
                <a:lnTo>
                  <a:pt x="2477318" y="425871"/>
                </a:lnTo>
                <a:lnTo>
                  <a:pt x="0" y="425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78" b="-1978"/>
            </a:stretch>
          </a:blipFill>
        </p:spPr>
      </p:sp>
      <p:grpSp>
        <p:nvGrpSpPr>
          <p:cNvPr id="5" name="Group 12"/>
          <p:cNvGrpSpPr/>
          <p:nvPr/>
        </p:nvGrpSpPr>
        <p:grpSpPr>
          <a:xfrm>
            <a:off x="207199" y="158261"/>
            <a:ext cx="2210180" cy="415923"/>
            <a:chOff x="0" y="0"/>
            <a:chExt cx="3399024" cy="634097"/>
          </a:xfrm>
        </p:grpSpPr>
        <p:grpSp>
          <p:nvGrpSpPr>
            <p:cNvPr id="6" name="Group 1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0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sp>
          <p:nvSpPr>
            <p:cNvPr id="7" name="Freeform 15"/>
            <p:cNvSpPr/>
            <p:nvPr/>
          </p:nvSpPr>
          <p:spPr>
            <a:xfrm>
              <a:off x="59131" y="59131"/>
              <a:ext cx="515836" cy="515836"/>
            </a:xfrm>
            <a:custGeom>
              <a:avLst/>
              <a:gdLst/>
              <a:ahLst/>
              <a:cxnLst/>
              <a:rect l="l" t="t" r="r" b="b"/>
              <a:pathLst>
                <a:path w="515836" h="515836">
                  <a:moveTo>
                    <a:pt x="0" y="0"/>
                  </a:moveTo>
                  <a:lnTo>
                    <a:pt x="515835" y="0"/>
                  </a:lnTo>
                  <a:lnTo>
                    <a:pt x="515835" y="515835"/>
                  </a:lnTo>
                  <a:lnTo>
                    <a:pt x="0" y="515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16"/>
            <p:cNvSpPr/>
            <p:nvPr/>
          </p:nvSpPr>
          <p:spPr>
            <a:xfrm>
              <a:off x="181981" y="227167"/>
              <a:ext cx="270136" cy="179763"/>
            </a:xfrm>
            <a:custGeom>
              <a:avLst/>
              <a:gdLst/>
              <a:ahLst/>
              <a:cxnLst/>
              <a:rect l="l" t="t" r="r" b="b"/>
              <a:pathLst>
                <a:path w="270136" h="179763">
                  <a:moveTo>
                    <a:pt x="0" y="0"/>
                  </a:moveTo>
                  <a:lnTo>
                    <a:pt x="270136" y="0"/>
                  </a:lnTo>
                  <a:lnTo>
                    <a:pt x="270136" y="179763"/>
                  </a:lnTo>
                  <a:lnTo>
                    <a:pt x="0" y="179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17"/>
            <p:cNvSpPr txBox="1"/>
            <p:nvPr/>
          </p:nvSpPr>
          <p:spPr>
            <a:xfrm>
              <a:off x="919503" y="93317"/>
              <a:ext cx="2479521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32" dirty="0">
                  <a:solidFill>
                    <a:srgbClr val="FFFFFF"/>
                  </a:solidFill>
                  <a:latin typeface="Gothic A1 Medium"/>
                </a:rPr>
                <a:t>Metaphorce.mx</a:t>
              </a:r>
            </a:p>
          </p:txBody>
        </p:sp>
      </p:grpSp>
      <p:sp>
        <p:nvSpPr>
          <p:cNvPr id="11" name="Freeform 26"/>
          <p:cNvSpPr/>
          <p:nvPr/>
        </p:nvSpPr>
        <p:spPr>
          <a:xfrm>
            <a:off x="267099" y="1683866"/>
            <a:ext cx="199104" cy="232857"/>
          </a:xfrm>
          <a:custGeom>
            <a:avLst/>
            <a:gdLst/>
            <a:ahLst/>
            <a:cxnLst/>
            <a:rect l="l" t="t" r="r" b="b"/>
            <a:pathLst>
              <a:path w="330774" h="330774">
                <a:moveTo>
                  <a:pt x="0" y="0"/>
                </a:moveTo>
                <a:lnTo>
                  <a:pt x="330774" y="0"/>
                </a:lnTo>
                <a:lnTo>
                  <a:pt x="330774" y="330774"/>
                </a:lnTo>
                <a:lnTo>
                  <a:pt x="0" y="3307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26"/>
          <p:cNvSpPr/>
          <p:nvPr/>
        </p:nvSpPr>
        <p:spPr>
          <a:xfrm>
            <a:off x="302079" y="3672157"/>
            <a:ext cx="199104" cy="232857"/>
          </a:xfrm>
          <a:custGeom>
            <a:avLst/>
            <a:gdLst/>
            <a:ahLst/>
            <a:cxnLst/>
            <a:rect l="l" t="t" r="r" b="b"/>
            <a:pathLst>
              <a:path w="330774" h="330774">
                <a:moveTo>
                  <a:pt x="0" y="0"/>
                </a:moveTo>
                <a:lnTo>
                  <a:pt x="330774" y="0"/>
                </a:lnTo>
                <a:lnTo>
                  <a:pt x="330774" y="330774"/>
                </a:lnTo>
                <a:lnTo>
                  <a:pt x="0" y="3307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>
                <a:solidFill>
                  <a:schemeClr val="bg1"/>
                </a:solidFill>
              </a:rPr>
              <a:t>Requerimientos</a:t>
            </a:r>
            <a:r>
              <a:rPr sz="4000" dirty="0">
                <a:solidFill>
                  <a:schemeClr val="bg1"/>
                </a:solidFill>
              </a:rPr>
              <a:t> </a:t>
            </a:r>
            <a:r>
              <a:rPr sz="4000" dirty="0" err="1">
                <a:solidFill>
                  <a:schemeClr val="bg1"/>
                </a:solidFill>
              </a:rPr>
              <a:t>Técnicos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1. </a:t>
            </a:r>
            <a:r>
              <a:rPr sz="2000" dirty="0" err="1">
                <a:solidFill>
                  <a:schemeClr val="bg1"/>
                </a:solidFill>
              </a:rPr>
              <a:t>Normalización</a:t>
            </a:r>
            <a:r>
              <a:rPr sz="2000" dirty="0">
                <a:solidFill>
                  <a:schemeClr val="bg1"/>
                </a:solidFill>
              </a:rPr>
              <a:t> de Bases de </a:t>
            </a:r>
            <a:r>
              <a:rPr sz="2000" dirty="0" err="1">
                <a:solidFill>
                  <a:schemeClr val="bg1"/>
                </a:solidFill>
              </a:rPr>
              <a:t>Datos</a:t>
            </a:r>
            <a:r>
              <a:rPr sz="2000" dirty="0">
                <a:solidFill>
                  <a:schemeClr val="bg1"/>
                </a:solidFill>
              </a:rPr>
              <a:t> hasta 3NF para </a:t>
            </a:r>
            <a:r>
              <a:rPr sz="2000" dirty="0" err="1">
                <a:solidFill>
                  <a:schemeClr val="bg1"/>
                </a:solidFill>
              </a:rPr>
              <a:t>reducir</a:t>
            </a:r>
            <a:r>
              <a:rPr sz="2000" dirty="0">
                <a:solidFill>
                  <a:schemeClr val="bg1"/>
                </a:solidFill>
              </a:rPr>
              <a:t> la </a:t>
            </a:r>
            <a:r>
              <a:rPr sz="2000" dirty="0" err="1">
                <a:solidFill>
                  <a:schemeClr val="bg1"/>
                </a:solidFill>
              </a:rPr>
              <a:t>redundancia</a:t>
            </a:r>
            <a:r>
              <a:rPr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2. </a:t>
            </a:r>
            <a:r>
              <a:rPr sz="2000" dirty="0" err="1">
                <a:solidFill>
                  <a:schemeClr val="bg1"/>
                </a:solidFill>
              </a:rPr>
              <a:t>Programación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Orientada</a:t>
            </a:r>
            <a:r>
              <a:rPr sz="2000" dirty="0">
                <a:solidFill>
                  <a:schemeClr val="bg1"/>
                </a:solidFill>
              </a:rPr>
              <a:t> a </a:t>
            </a:r>
            <a:r>
              <a:rPr sz="2000" dirty="0" err="1">
                <a:solidFill>
                  <a:schemeClr val="bg1"/>
                </a:solidFill>
              </a:rPr>
              <a:t>Objetos</a:t>
            </a:r>
            <a:r>
              <a:rPr sz="2000" dirty="0">
                <a:solidFill>
                  <a:schemeClr val="bg1"/>
                </a:solidFill>
              </a:rPr>
              <a:t> (POO) </a:t>
            </a:r>
            <a:r>
              <a:rPr sz="2000" dirty="0" err="1">
                <a:solidFill>
                  <a:schemeClr val="bg1"/>
                </a:solidFill>
              </a:rPr>
              <a:t>aplicando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principios</a:t>
            </a:r>
            <a:r>
              <a:rPr sz="2000" dirty="0">
                <a:solidFill>
                  <a:schemeClr val="bg1"/>
                </a:solidFill>
              </a:rPr>
              <a:t> SOLID.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3. </a:t>
            </a:r>
            <a:r>
              <a:rPr sz="2000" dirty="0" err="1">
                <a:solidFill>
                  <a:schemeClr val="bg1"/>
                </a:solidFill>
              </a:rPr>
              <a:t>Implementación</a:t>
            </a:r>
            <a:r>
              <a:rPr sz="2000" dirty="0">
                <a:solidFill>
                  <a:schemeClr val="bg1"/>
                </a:solidFill>
              </a:rPr>
              <a:t> de Spring Boot con </a:t>
            </a:r>
            <a:r>
              <a:rPr sz="2000" dirty="0" err="1">
                <a:solidFill>
                  <a:schemeClr val="bg1"/>
                </a:solidFill>
              </a:rPr>
              <a:t>separación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responsabilidades</a:t>
            </a:r>
            <a:r>
              <a:rPr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4. </a:t>
            </a:r>
            <a:r>
              <a:rPr sz="2000" dirty="0" err="1">
                <a:solidFill>
                  <a:schemeClr val="bg1"/>
                </a:solidFill>
              </a:rPr>
              <a:t>Manejo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Excepciones</a:t>
            </a:r>
            <a:r>
              <a:rPr sz="2000" dirty="0">
                <a:solidFill>
                  <a:schemeClr val="bg1"/>
                </a:solidFill>
              </a:rPr>
              <a:t> global con @</a:t>
            </a:r>
            <a:r>
              <a:rPr sz="2000" dirty="0" err="1">
                <a:solidFill>
                  <a:schemeClr val="bg1"/>
                </a:solidFill>
              </a:rPr>
              <a:t>ControllerAdvice</a:t>
            </a:r>
            <a:r>
              <a:rPr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5. </a:t>
            </a:r>
            <a:r>
              <a:rPr sz="2000" dirty="0" err="1">
                <a:solidFill>
                  <a:schemeClr val="bg1"/>
                </a:solidFill>
              </a:rPr>
              <a:t>Pruebas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Unitarias</a:t>
            </a:r>
            <a:r>
              <a:rPr sz="2000" dirty="0">
                <a:solidFill>
                  <a:schemeClr val="bg1"/>
                </a:solidFill>
              </a:rPr>
              <a:t> con JUnit y </a:t>
            </a:r>
            <a:r>
              <a:rPr sz="2000" dirty="0" err="1">
                <a:solidFill>
                  <a:schemeClr val="bg1"/>
                </a:solidFill>
              </a:rPr>
              <a:t>Mockito</a:t>
            </a:r>
            <a:r>
              <a:rPr sz="2000" dirty="0">
                <a:solidFill>
                  <a:schemeClr val="bg1"/>
                </a:solidFill>
              </a:rPr>
              <a:t> para </a:t>
            </a:r>
            <a:r>
              <a:rPr sz="2000" dirty="0" err="1">
                <a:solidFill>
                  <a:schemeClr val="bg1"/>
                </a:solidFill>
              </a:rPr>
              <a:t>asegurar</a:t>
            </a:r>
            <a:r>
              <a:rPr sz="2000" dirty="0">
                <a:solidFill>
                  <a:schemeClr val="bg1"/>
                </a:solidFill>
              </a:rPr>
              <a:t> la </a:t>
            </a:r>
            <a:r>
              <a:rPr sz="2000" dirty="0" err="1">
                <a:solidFill>
                  <a:schemeClr val="bg1"/>
                </a:solidFill>
              </a:rPr>
              <a:t>cobertura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smtClean="0">
                <a:solidFill>
                  <a:schemeClr val="bg1"/>
                </a:solidFill>
              </a:rPr>
              <a:t>de </a:t>
            </a:r>
            <a:r>
              <a:rPr sz="2000" dirty="0" err="1" smtClean="0">
                <a:solidFill>
                  <a:schemeClr val="bg1"/>
                </a:solidFill>
              </a:rPr>
              <a:t>código</a:t>
            </a:r>
            <a:r>
              <a:rPr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6. </a:t>
            </a:r>
            <a:r>
              <a:rPr sz="2000" dirty="0" err="1">
                <a:solidFill>
                  <a:schemeClr val="bg1"/>
                </a:solidFill>
              </a:rPr>
              <a:t>Seguridad</a:t>
            </a:r>
            <a:r>
              <a:rPr sz="2000" dirty="0">
                <a:solidFill>
                  <a:schemeClr val="bg1"/>
                </a:solidFill>
              </a:rPr>
              <a:t> con </a:t>
            </a:r>
            <a:r>
              <a:rPr sz="2000" dirty="0" err="1">
                <a:solidFill>
                  <a:schemeClr val="bg1"/>
                </a:solidFill>
              </a:rPr>
              <a:t>autenticación</a:t>
            </a:r>
            <a:r>
              <a:rPr sz="2000" dirty="0">
                <a:solidFill>
                  <a:schemeClr val="bg1"/>
                </a:solidFill>
              </a:rPr>
              <a:t> y </a:t>
            </a:r>
            <a:r>
              <a:rPr sz="2000" dirty="0" err="1">
                <a:solidFill>
                  <a:schemeClr val="bg1"/>
                </a:solidFill>
              </a:rPr>
              <a:t>autorización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mediante</a:t>
            </a:r>
            <a:r>
              <a:rPr sz="2000" dirty="0">
                <a:solidFill>
                  <a:schemeClr val="bg1"/>
                </a:solidFill>
              </a:rPr>
              <a:t> Spring Security y JWT.</a:t>
            </a:r>
          </a:p>
          <a:p>
            <a:pPr marL="0" indent="0">
              <a:buNone/>
            </a:pPr>
            <a:r>
              <a:rPr sz="2000" dirty="0">
                <a:solidFill>
                  <a:schemeClr val="bg1"/>
                </a:solidFill>
              </a:rPr>
              <a:t>7. </a:t>
            </a:r>
            <a:r>
              <a:rPr sz="2000" dirty="0" err="1">
                <a:solidFill>
                  <a:schemeClr val="bg1"/>
                </a:solidFill>
              </a:rPr>
              <a:t>Gestión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código</a:t>
            </a:r>
            <a:r>
              <a:rPr sz="2000" dirty="0">
                <a:solidFill>
                  <a:schemeClr val="bg1"/>
                </a:solidFill>
              </a:rPr>
              <a:t> con </a:t>
            </a:r>
            <a:r>
              <a:rPr sz="2000" dirty="0" err="1">
                <a:solidFill>
                  <a:schemeClr val="bg1"/>
                </a:solidFill>
              </a:rPr>
              <a:t>Git</a:t>
            </a:r>
            <a:r>
              <a:rPr sz="2000" dirty="0">
                <a:solidFill>
                  <a:schemeClr val="bg1"/>
                </a:solidFill>
              </a:rPr>
              <a:t>, </a:t>
            </a:r>
            <a:r>
              <a:rPr sz="2000" dirty="0" err="1">
                <a:solidFill>
                  <a:schemeClr val="bg1"/>
                </a:solidFill>
              </a:rPr>
              <a:t>utilizando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estructura</a:t>
            </a:r>
            <a:r>
              <a:rPr sz="2000" dirty="0">
                <a:solidFill>
                  <a:schemeClr val="bg1"/>
                </a:solidFill>
              </a:rPr>
              <a:t> de </a:t>
            </a:r>
            <a:r>
              <a:rPr sz="2000" dirty="0" err="1">
                <a:solidFill>
                  <a:schemeClr val="bg1"/>
                </a:solidFill>
              </a:rPr>
              <a:t>ramas</a:t>
            </a:r>
            <a:r>
              <a:rPr sz="2000" dirty="0">
                <a:solidFill>
                  <a:schemeClr val="bg1"/>
                </a:solidFill>
              </a:rPr>
              <a:t> y </a:t>
            </a:r>
            <a:r>
              <a:rPr sz="2000" dirty="0" err="1">
                <a:solidFill>
                  <a:schemeClr val="bg1"/>
                </a:solidFill>
              </a:rPr>
              <a:t>estrategias</a:t>
            </a:r>
            <a:r>
              <a:rPr sz="2000" dirty="0">
                <a:solidFill>
                  <a:schemeClr val="bg1"/>
                </a:solidFill>
              </a:rPr>
              <a:t> de merge.</a:t>
            </a:r>
          </a:p>
        </p:txBody>
      </p:sp>
      <p:sp>
        <p:nvSpPr>
          <p:cNvPr id="4" name="Freeform 11"/>
          <p:cNvSpPr/>
          <p:nvPr/>
        </p:nvSpPr>
        <p:spPr>
          <a:xfrm>
            <a:off x="3334659" y="6324602"/>
            <a:ext cx="1726867" cy="247650"/>
          </a:xfrm>
          <a:custGeom>
            <a:avLst/>
            <a:gdLst/>
            <a:ahLst/>
            <a:cxnLst/>
            <a:rect l="l" t="t" r="r" b="b"/>
            <a:pathLst>
              <a:path w="2477319" h="425871">
                <a:moveTo>
                  <a:pt x="0" y="0"/>
                </a:moveTo>
                <a:lnTo>
                  <a:pt x="2477318" y="0"/>
                </a:lnTo>
                <a:lnTo>
                  <a:pt x="2477318" y="425871"/>
                </a:lnTo>
                <a:lnTo>
                  <a:pt x="0" y="425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78" b="-1978"/>
            </a:stretch>
          </a:blipFill>
        </p:spPr>
      </p:sp>
      <p:grpSp>
        <p:nvGrpSpPr>
          <p:cNvPr id="5" name="Group 12"/>
          <p:cNvGrpSpPr/>
          <p:nvPr/>
        </p:nvGrpSpPr>
        <p:grpSpPr>
          <a:xfrm>
            <a:off x="207199" y="158261"/>
            <a:ext cx="2210180" cy="415923"/>
            <a:chOff x="0" y="0"/>
            <a:chExt cx="3399024" cy="634097"/>
          </a:xfrm>
        </p:grpSpPr>
        <p:grpSp>
          <p:nvGrpSpPr>
            <p:cNvPr id="6" name="Group 1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0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sp>
          <p:nvSpPr>
            <p:cNvPr id="7" name="Freeform 15"/>
            <p:cNvSpPr/>
            <p:nvPr/>
          </p:nvSpPr>
          <p:spPr>
            <a:xfrm>
              <a:off x="59131" y="59131"/>
              <a:ext cx="515836" cy="515836"/>
            </a:xfrm>
            <a:custGeom>
              <a:avLst/>
              <a:gdLst/>
              <a:ahLst/>
              <a:cxnLst/>
              <a:rect l="l" t="t" r="r" b="b"/>
              <a:pathLst>
                <a:path w="515836" h="515836">
                  <a:moveTo>
                    <a:pt x="0" y="0"/>
                  </a:moveTo>
                  <a:lnTo>
                    <a:pt x="515835" y="0"/>
                  </a:lnTo>
                  <a:lnTo>
                    <a:pt x="515835" y="515835"/>
                  </a:lnTo>
                  <a:lnTo>
                    <a:pt x="0" y="515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16"/>
            <p:cNvSpPr/>
            <p:nvPr/>
          </p:nvSpPr>
          <p:spPr>
            <a:xfrm>
              <a:off x="181981" y="227167"/>
              <a:ext cx="270136" cy="179763"/>
            </a:xfrm>
            <a:custGeom>
              <a:avLst/>
              <a:gdLst/>
              <a:ahLst/>
              <a:cxnLst/>
              <a:rect l="l" t="t" r="r" b="b"/>
              <a:pathLst>
                <a:path w="270136" h="179763">
                  <a:moveTo>
                    <a:pt x="0" y="0"/>
                  </a:moveTo>
                  <a:lnTo>
                    <a:pt x="270136" y="0"/>
                  </a:lnTo>
                  <a:lnTo>
                    <a:pt x="270136" y="179763"/>
                  </a:lnTo>
                  <a:lnTo>
                    <a:pt x="0" y="179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17"/>
            <p:cNvSpPr txBox="1"/>
            <p:nvPr/>
          </p:nvSpPr>
          <p:spPr>
            <a:xfrm>
              <a:off x="919503" y="93317"/>
              <a:ext cx="2479521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32" dirty="0">
                  <a:solidFill>
                    <a:srgbClr val="FFFFFF"/>
                  </a:solidFill>
                  <a:latin typeface="Gothic A1 Medium"/>
                </a:rPr>
                <a:t>Metaphorce.mx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468"/>
            <a:ext cx="8229600" cy="1143000"/>
          </a:xfrm>
        </p:spPr>
        <p:txBody>
          <a:bodyPr>
            <a:normAutofit/>
          </a:bodyPr>
          <a:lstStyle/>
          <a:p>
            <a:r>
              <a:rPr sz="4000" dirty="0" err="1">
                <a:solidFill>
                  <a:schemeClr val="bg1"/>
                </a:solidFill>
              </a:rPr>
              <a:t>Utilidad</a:t>
            </a:r>
            <a:r>
              <a:rPr sz="4000" dirty="0">
                <a:solidFill>
                  <a:schemeClr val="bg1"/>
                </a:solidFill>
              </a:rPr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1. </a:t>
            </a:r>
            <a:r>
              <a:rPr sz="2400" dirty="0" err="1">
                <a:solidFill>
                  <a:schemeClr val="bg1"/>
                </a:solidFill>
              </a:rPr>
              <a:t>Facilitar</a:t>
            </a:r>
            <a:r>
              <a:rPr sz="2400" dirty="0">
                <a:solidFill>
                  <a:schemeClr val="bg1"/>
                </a:solidFill>
              </a:rPr>
              <a:t> el </a:t>
            </a:r>
            <a:r>
              <a:rPr sz="2400" dirty="0" err="1">
                <a:solidFill>
                  <a:schemeClr val="bg1"/>
                </a:solidFill>
              </a:rPr>
              <a:t>Comercio</a:t>
            </a:r>
            <a:r>
              <a:rPr sz="2400" dirty="0">
                <a:solidFill>
                  <a:schemeClr val="bg1"/>
                </a:solidFill>
              </a:rPr>
              <a:t> Digital a </a:t>
            </a:r>
            <a:r>
              <a:rPr sz="2400" dirty="0" err="1">
                <a:solidFill>
                  <a:schemeClr val="bg1"/>
                </a:solidFill>
              </a:rPr>
              <a:t>nivel</a:t>
            </a:r>
            <a:r>
              <a:rPr sz="2400" dirty="0">
                <a:solidFill>
                  <a:schemeClr val="bg1"/>
                </a:solidFill>
              </a:rPr>
              <a:t> global.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2. </a:t>
            </a:r>
            <a:r>
              <a:rPr sz="2400" dirty="0" err="1">
                <a:solidFill>
                  <a:schemeClr val="bg1"/>
                </a:solidFill>
              </a:rPr>
              <a:t>Escalabilidad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Negocios</a:t>
            </a:r>
            <a:r>
              <a:rPr sz="2400" dirty="0">
                <a:solidFill>
                  <a:schemeClr val="bg1"/>
                </a:solidFill>
              </a:rPr>
              <a:t>, </a:t>
            </a:r>
            <a:r>
              <a:rPr sz="2400" dirty="0" err="1">
                <a:solidFill>
                  <a:schemeClr val="bg1"/>
                </a:solidFill>
              </a:rPr>
              <a:t>permitiendo</a:t>
            </a:r>
            <a:r>
              <a:rPr sz="2400" dirty="0">
                <a:solidFill>
                  <a:schemeClr val="bg1"/>
                </a:solidFill>
              </a:rPr>
              <a:t> la </a:t>
            </a:r>
            <a:r>
              <a:rPr sz="2400" dirty="0" err="1">
                <a:solidFill>
                  <a:schemeClr val="bg1"/>
                </a:solidFill>
              </a:rPr>
              <a:t>expansión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smtClean="0">
                <a:solidFill>
                  <a:schemeClr val="bg1"/>
                </a:solidFill>
              </a:rPr>
              <a:t>sin </a:t>
            </a:r>
            <a:r>
              <a:rPr sz="2400" dirty="0" err="1" smtClean="0">
                <a:solidFill>
                  <a:schemeClr val="bg1"/>
                </a:solidFill>
              </a:rPr>
              <a:t>infraestructura</a:t>
            </a:r>
            <a:r>
              <a:rPr sz="2400" dirty="0" smtClean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física</a:t>
            </a:r>
            <a:r>
              <a:rPr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3. </a:t>
            </a:r>
            <a:r>
              <a:rPr sz="2400" dirty="0" err="1">
                <a:solidFill>
                  <a:schemeClr val="bg1"/>
                </a:solidFill>
              </a:rPr>
              <a:t>Automatización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Procesos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Venta</a:t>
            </a:r>
            <a:r>
              <a:rPr sz="2400" dirty="0">
                <a:solidFill>
                  <a:schemeClr val="bg1"/>
                </a:solidFill>
              </a:rPr>
              <a:t>, </a:t>
            </a:r>
            <a:r>
              <a:rPr sz="2400" dirty="0" err="1">
                <a:solidFill>
                  <a:schemeClr val="bg1"/>
                </a:solidFill>
              </a:rPr>
              <a:t>reduciendo</a:t>
            </a:r>
            <a:r>
              <a:rPr sz="2400" dirty="0">
                <a:solidFill>
                  <a:schemeClr val="bg1"/>
                </a:solidFill>
              </a:rPr>
              <a:t> la </a:t>
            </a:r>
            <a:r>
              <a:rPr sz="2400" dirty="0" err="1">
                <a:solidFill>
                  <a:schemeClr val="bg1"/>
                </a:solidFill>
              </a:rPr>
              <a:t>carga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operativa</a:t>
            </a:r>
            <a:r>
              <a:rPr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4. </a:t>
            </a:r>
            <a:r>
              <a:rPr sz="2400" dirty="0" err="1">
                <a:solidFill>
                  <a:schemeClr val="bg1"/>
                </a:solidFill>
              </a:rPr>
              <a:t>Recopilación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Datos</a:t>
            </a:r>
            <a:r>
              <a:rPr sz="2400" dirty="0">
                <a:solidFill>
                  <a:schemeClr val="bg1"/>
                </a:solidFill>
              </a:rPr>
              <a:t> e </a:t>
            </a:r>
            <a:r>
              <a:rPr sz="2400" dirty="0" err="1">
                <a:solidFill>
                  <a:schemeClr val="bg1"/>
                </a:solidFill>
              </a:rPr>
              <a:t>Inteligencia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Negocios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smtClean="0">
                <a:solidFill>
                  <a:schemeClr val="bg1"/>
                </a:solidFill>
              </a:rPr>
              <a:t>para </a:t>
            </a:r>
            <a:r>
              <a:rPr sz="2400" dirty="0" err="1" smtClean="0">
                <a:solidFill>
                  <a:schemeClr val="bg1"/>
                </a:solidFill>
              </a:rPr>
              <a:t>decisiones</a:t>
            </a:r>
            <a:r>
              <a:rPr sz="2400" dirty="0" smtClean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informadas</a:t>
            </a:r>
            <a:r>
              <a:rPr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5. </a:t>
            </a:r>
            <a:r>
              <a:rPr sz="2400" dirty="0" err="1">
                <a:solidFill>
                  <a:schemeClr val="bg1"/>
                </a:solidFill>
              </a:rPr>
              <a:t>Seguridad</a:t>
            </a:r>
            <a:r>
              <a:rPr sz="2400" dirty="0">
                <a:solidFill>
                  <a:schemeClr val="bg1"/>
                </a:solidFill>
              </a:rPr>
              <a:t> y </a:t>
            </a:r>
            <a:r>
              <a:rPr sz="2400" dirty="0" err="1">
                <a:solidFill>
                  <a:schemeClr val="bg1"/>
                </a:solidFill>
              </a:rPr>
              <a:t>Confianza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en</a:t>
            </a:r>
            <a:r>
              <a:rPr sz="2400" dirty="0">
                <a:solidFill>
                  <a:schemeClr val="bg1"/>
                </a:solidFill>
              </a:rPr>
              <a:t> las </a:t>
            </a:r>
            <a:r>
              <a:rPr sz="2400" dirty="0" err="1">
                <a:solidFill>
                  <a:schemeClr val="bg1"/>
                </a:solidFill>
              </a:rPr>
              <a:t>transacciones</a:t>
            </a:r>
            <a:r>
              <a:rPr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reeform 11"/>
          <p:cNvSpPr/>
          <p:nvPr/>
        </p:nvSpPr>
        <p:spPr>
          <a:xfrm>
            <a:off x="3334659" y="6324602"/>
            <a:ext cx="1726867" cy="247650"/>
          </a:xfrm>
          <a:custGeom>
            <a:avLst/>
            <a:gdLst/>
            <a:ahLst/>
            <a:cxnLst/>
            <a:rect l="l" t="t" r="r" b="b"/>
            <a:pathLst>
              <a:path w="2477319" h="425871">
                <a:moveTo>
                  <a:pt x="0" y="0"/>
                </a:moveTo>
                <a:lnTo>
                  <a:pt x="2477318" y="0"/>
                </a:lnTo>
                <a:lnTo>
                  <a:pt x="2477318" y="425871"/>
                </a:lnTo>
                <a:lnTo>
                  <a:pt x="0" y="425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78" b="-1978"/>
            </a:stretch>
          </a:blipFill>
        </p:spPr>
      </p:sp>
      <p:grpSp>
        <p:nvGrpSpPr>
          <p:cNvPr id="5" name="Group 12"/>
          <p:cNvGrpSpPr/>
          <p:nvPr/>
        </p:nvGrpSpPr>
        <p:grpSpPr>
          <a:xfrm>
            <a:off x="207199" y="158261"/>
            <a:ext cx="2210180" cy="415923"/>
            <a:chOff x="0" y="0"/>
            <a:chExt cx="3399024" cy="634097"/>
          </a:xfrm>
        </p:grpSpPr>
        <p:grpSp>
          <p:nvGrpSpPr>
            <p:cNvPr id="6" name="Group 1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0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sp>
          <p:nvSpPr>
            <p:cNvPr id="7" name="Freeform 15"/>
            <p:cNvSpPr/>
            <p:nvPr/>
          </p:nvSpPr>
          <p:spPr>
            <a:xfrm>
              <a:off x="59131" y="59131"/>
              <a:ext cx="515836" cy="515836"/>
            </a:xfrm>
            <a:custGeom>
              <a:avLst/>
              <a:gdLst/>
              <a:ahLst/>
              <a:cxnLst/>
              <a:rect l="l" t="t" r="r" b="b"/>
              <a:pathLst>
                <a:path w="515836" h="515836">
                  <a:moveTo>
                    <a:pt x="0" y="0"/>
                  </a:moveTo>
                  <a:lnTo>
                    <a:pt x="515835" y="0"/>
                  </a:lnTo>
                  <a:lnTo>
                    <a:pt x="515835" y="515835"/>
                  </a:lnTo>
                  <a:lnTo>
                    <a:pt x="0" y="515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16"/>
            <p:cNvSpPr/>
            <p:nvPr/>
          </p:nvSpPr>
          <p:spPr>
            <a:xfrm>
              <a:off x="181981" y="227167"/>
              <a:ext cx="270136" cy="179763"/>
            </a:xfrm>
            <a:custGeom>
              <a:avLst/>
              <a:gdLst/>
              <a:ahLst/>
              <a:cxnLst/>
              <a:rect l="l" t="t" r="r" b="b"/>
              <a:pathLst>
                <a:path w="270136" h="179763">
                  <a:moveTo>
                    <a:pt x="0" y="0"/>
                  </a:moveTo>
                  <a:lnTo>
                    <a:pt x="270136" y="0"/>
                  </a:lnTo>
                  <a:lnTo>
                    <a:pt x="270136" y="179763"/>
                  </a:lnTo>
                  <a:lnTo>
                    <a:pt x="0" y="179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17"/>
            <p:cNvSpPr txBox="1"/>
            <p:nvPr/>
          </p:nvSpPr>
          <p:spPr>
            <a:xfrm>
              <a:off x="919503" y="93317"/>
              <a:ext cx="2479521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32" dirty="0">
                  <a:solidFill>
                    <a:srgbClr val="FFFFFF"/>
                  </a:solidFill>
                  <a:latin typeface="Gothic A1 Medium"/>
                </a:rPr>
                <a:t>Metaphorce.mx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>
                <a:solidFill>
                  <a:schemeClr val="bg1"/>
                </a:solidFill>
              </a:rPr>
              <a:t>Aplicaciones</a:t>
            </a:r>
            <a:r>
              <a:rPr sz="4000" dirty="0">
                <a:solidFill>
                  <a:schemeClr val="bg1"/>
                </a:solidFill>
              </a:rPr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1. E-commerce para </a:t>
            </a:r>
            <a:r>
              <a:rPr sz="2400" dirty="0" err="1">
                <a:solidFill>
                  <a:schemeClr val="bg1"/>
                </a:solidFill>
              </a:rPr>
              <a:t>Empresas</a:t>
            </a:r>
            <a:r>
              <a:rPr sz="2400" dirty="0">
                <a:solidFill>
                  <a:schemeClr val="bg1"/>
                </a:solidFill>
              </a:rPr>
              <a:t> de Retail.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2. </a:t>
            </a:r>
            <a:r>
              <a:rPr sz="2400" dirty="0" err="1">
                <a:solidFill>
                  <a:schemeClr val="bg1"/>
                </a:solidFill>
              </a:rPr>
              <a:t>Mercados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Nicho</a:t>
            </a:r>
            <a:r>
              <a:rPr sz="2400" dirty="0">
                <a:solidFill>
                  <a:schemeClr val="bg1"/>
                </a:solidFill>
              </a:rPr>
              <a:t> para </a:t>
            </a:r>
            <a:r>
              <a:rPr sz="2400" dirty="0" err="1">
                <a:solidFill>
                  <a:schemeClr val="bg1"/>
                </a:solidFill>
              </a:rPr>
              <a:t>productos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especializados</a:t>
            </a:r>
            <a:r>
              <a:rPr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3. </a:t>
            </a:r>
            <a:r>
              <a:rPr sz="2400" dirty="0" err="1">
                <a:solidFill>
                  <a:schemeClr val="bg1"/>
                </a:solidFill>
              </a:rPr>
              <a:t>Expansión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Empresas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Tradicionales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hacia</a:t>
            </a:r>
            <a:r>
              <a:rPr sz="2400" dirty="0">
                <a:solidFill>
                  <a:schemeClr val="bg1"/>
                </a:solidFill>
              </a:rPr>
              <a:t> el </a:t>
            </a:r>
            <a:r>
              <a:rPr sz="2400" dirty="0" err="1">
                <a:solidFill>
                  <a:schemeClr val="bg1"/>
                </a:solidFill>
              </a:rPr>
              <a:t>comercio</a:t>
            </a:r>
            <a:r>
              <a:rPr sz="2400" dirty="0">
                <a:solidFill>
                  <a:schemeClr val="bg1"/>
                </a:solidFill>
              </a:rPr>
              <a:t> digital.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4. </a:t>
            </a:r>
            <a:r>
              <a:rPr sz="2400" dirty="0" err="1">
                <a:solidFill>
                  <a:schemeClr val="bg1"/>
                </a:solidFill>
              </a:rPr>
              <a:t>Empresas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Logística</a:t>
            </a:r>
            <a:r>
              <a:rPr sz="2400" dirty="0">
                <a:solidFill>
                  <a:schemeClr val="bg1"/>
                </a:solidFill>
              </a:rPr>
              <a:t> y </a:t>
            </a:r>
            <a:r>
              <a:rPr sz="2400" dirty="0" err="1">
                <a:solidFill>
                  <a:schemeClr val="bg1"/>
                </a:solidFill>
              </a:rPr>
              <a:t>Distribución</a:t>
            </a:r>
            <a:r>
              <a:rPr sz="2400" dirty="0">
                <a:solidFill>
                  <a:schemeClr val="bg1"/>
                </a:solidFill>
              </a:rPr>
              <a:t> para </a:t>
            </a:r>
            <a:r>
              <a:rPr sz="2400" dirty="0" err="1">
                <a:solidFill>
                  <a:schemeClr val="bg1"/>
                </a:solidFill>
              </a:rPr>
              <a:t>optimización</a:t>
            </a:r>
            <a:r>
              <a:rPr sz="2400" dirty="0">
                <a:solidFill>
                  <a:schemeClr val="bg1"/>
                </a:solidFill>
              </a:rPr>
              <a:t> de </a:t>
            </a:r>
            <a:r>
              <a:rPr sz="2400" dirty="0" err="1">
                <a:solidFill>
                  <a:schemeClr val="bg1"/>
                </a:solidFill>
              </a:rPr>
              <a:t>entregas</a:t>
            </a:r>
            <a:r>
              <a:rPr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5. </a:t>
            </a:r>
            <a:r>
              <a:rPr sz="2400" dirty="0" err="1">
                <a:solidFill>
                  <a:schemeClr val="bg1"/>
                </a:solidFill>
              </a:rPr>
              <a:t>Proyectos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Educativos</a:t>
            </a:r>
            <a:r>
              <a:rPr sz="2400" dirty="0">
                <a:solidFill>
                  <a:schemeClr val="bg1"/>
                </a:solidFill>
              </a:rPr>
              <a:t> y de </a:t>
            </a:r>
            <a:r>
              <a:rPr sz="2400" dirty="0" err="1">
                <a:solidFill>
                  <a:schemeClr val="bg1"/>
                </a:solidFill>
              </a:rPr>
              <a:t>Capacitación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en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desarrollo</a:t>
            </a:r>
            <a:r>
              <a:rPr sz="2400" dirty="0">
                <a:solidFill>
                  <a:schemeClr val="bg1"/>
                </a:solidFill>
              </a:rPr>
              <a:t> de software y </a:t>
            </a:r>
            <a:r>
              <a:rPr sz="2400" dirty="0" err="1">
                <a:solidFill>
                  <a:schemeClr val="bg1"/>
                </a:solidFill>
              </a:rPr>
              <a:t>negocios</a:t>
            </a:r>
            <a:r>
              <a:rPr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reeform 11"/>
          <p:cNvSpPr/>
          <p:nvPr/>
        </p:nvSpPr>
        <p:spPr>
          <a:xfrm>
            <a:off x="3334659" y="6324602"/>
            <a:ext cx="1726867" cy="247650"/>
          </a:xfrm>
          <a:custGeom>
            <a:avLst/>
            <a:gdLst/>
            <a:ahLst/>
            <a:cxnLst/>
            <a:rect l="l" t="t" r="r" b="b"/>
            <a:pathLst>
              <a:path w="2477319" h="425871">
                <a:moveTo>
                  <a:pt x="0" y="0"/>
                </a:moveTo>
                <a:lnTo>
                  <a:pt x="2477318" y="0"/>
                </a:lnTo>
                <a:lnTo>
                  <a:pt x="2477318" y="425871"/>
                </a:lnTo>
                <a:lnTo>
                  <a:pt x="0" y="425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78" b="-1978"/>
            </a:stretch>
          </a:blipFill>
        </p:spPr>
      </p:sp>
      <p:grpSp>
        <p:nvGrpSpPr>
          <p:cNvPr id="5" name="Group 12"/>
          <p:cNvGrpSpPr/>
          <p:nvPr/>
        </p:nvGrpSpPr>
        <p:grpSpPr>
          <a:xfrm>
            <a:off x="207199" y="158261"/>
            <a:ext cx="2210180" cy="415923"/>
            <a:chOff x="0" y="0"/>
            <a:chExt cx="3399024" cy="634097"/>
          </a:xfrm>
        </p:grpSpPr>
        <p:grpSp>
          <p:nvGrpSpPr>
            <p:cNvPr id="6" name="Group 13"/>
            <p:cNvGrpSpPr/>
            <p:nvPr/>
          </p:nvGrpSpPr>
          <p:grpSpPr>
            <a:xfrm>
              <a:off x="0" y="0"/>
              <a:ext cx="634097" cy="634097"/>
              <a:chOff x="0" y="0"/>
              <a:chExt cx="6350000" cy="6350000"/>
            </a:xfrm>
          </p:grpSpPr>
          <p:sp>
            <p:nvSpPr>
              <p:cNvPr id="10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C2AE8">
                  <a:alpha val="14902"/>
                </a:srgbClr>
              </a:solidFill>
            </p:spPr>
          </p:sp>
        </p:grpSp>
        <p:sp>
          <p:nvSpPr>
            <p:cNvPr id="7" name="Freeform 15"/>
            <p:cNvSpPr/>
            <p:nvPr/>
          </p:nvSpPr>
          <p:spPr>
            <a:xfrm>
              <a:off x="59131" y="59131"/>
              <a:ext cx="515836" cy="515836"/>
            </a:xfrm>
            <a:custGeom>
              <a:avLst/>
              <a:gdLst/>
              <a:ahLst/>
              <a:cxnLst/>
              <a:rect l="l" t="t" r="r" b="b"/>
              <a:pathLst>
                <a:path w="515836" h="515836">
                  <a:moveTo>
                    <a:pt x="0" y="0"/>
                  </a:moveTo>
                  <a:lnTo>
                    <a:pt x="515835" y="0"/>
                  </a:lnTo>
                  <a:lnTo>
                    <a:pt x="515835" y="515835"/>
                  </a:lnTo>
                  <a:lnTo>
                    <a:pt x="0" y="515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16"/>
            <p:cNvSpPr/>
            <p:nvPr/>
          </p:nvSpPr>
          <p:spPr>
            <a:xfrm>
              <a:off x="181981" y="227167"/>
              <a:ext cx="270136" cy="179763"/>
            </a:xfrm>
            <a:custGeom>
              <a:avLst/>
              <a:gdLst/>
              <a:ahLst/>
              <a:cxnLst/>
              <a:rect l="l" t="t" r="r" b="b"/>
              <a:pathLst>
                <a:path w="270136" h="179763">
                  <a:moveTo>
                    <a:pt x="0" y="0"/>
                  </a:moveTo>
                  <a:lnTo>
                    <a:pt x="270136" y="0"/>
                  </a:lnTo>
                  <a:lnTo>
                    <a:pt x="270136" y="179763"/>
                  </a:lnTo>
                  <a:lnTo>
                    <a:pt x="0" y="179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17"/>
            <p:cNvSpPr txBox="1"/>
            <p:nvPr/>
          </p:nvSpPr>
          <p:spPr>
            <a:xfrm>
              <a:off x="919503" y="93317"/>
              <a:ext cx="2479521" cy="38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 spc="32" dirty="0">
                  <a:solidFill>
                    <a:srgbClr val="FFFFFF"/>
                  </a:solidFill>
                  <a:latin typeface="Gothic A1 Medium"/>
                </a:rPr>
                <a:t>Metaphorce.mx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gramarfacil.com/wp-content/uploads/2015/12/web-servic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8" b="11903"/>
          <a:stretch/>
        </p:blipFill>
        <p:spPr bwMode="auto">
          <a:xfrm>
            <a:off x="0" y="-70338"/>
            <a:ext cx="9144000" cy="69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55397"/>
          <a:stretch/>
        </p:blipFill>
        <p:spPr>
          <a:xfrm>
            <a:off x="3403411" y="1381677"/>
            <a:ext cx="2962219" cy="38082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507" y="1999150"/>
            <a:ext cx="1657350" cy="2314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997" y="4330012"/>
            <a:ext cx="1074860" cy="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330</Words>
  <Application>Microsoft Office PowerPoint</Application>
  <PresentationFormat>Presentación en pantalla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Gothic A1 Medium</vt:lpstr>
      <vt:lpstr>Office Theme</vt:lpstr>
      <vt:lpstr>E-ShopMart  </vt:lpstr>
      <vt:lpstr>Descripción del Proyecto</vt:lpstr>
      <vt:lpstr>Requerimientos Técnicos</vt:lpstr>
      <vt:lpstr>Utilidad del Proyecto</vt:lpstr>
      <vt:lpstr>Aplicaciones del Proyecto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ShopAll - Resumen del Proyecto</dc:title>
  <dc:subject/>
  <dc:creator/>
  <cp:keywords/>
  <dc:description>generated using python-pptx</dc:description>
  <cp:lastModifiedBy>Omar Cortes Casillas</cp:lastModifiedBy>
  <cp:revision>13</cp:revision>
  <dcterms:created xsi:type="dcterms:W3CDTF">2013-01-27T09:14:16Z</dcterms:created>
  <dcterms:modified xsi:type="dcterms:W3CDTF">2024-08-24T13:41:01Z</dcterms:modified>
  <cp:category/>
</cp:coreProperties>
</file>