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59" r:id="rId4"/>
    <p:sldId id="265" r:id="rId5"/>
    <p:sldId id="257" r:id="rId6"/>
    <p:sldId id="262" r:id="rId7"/>
    <p:sldId id="261" r:id="rId8"/>
    <p:sldId id="276" r:id="rId9"/>
    <p:sldId id="267" r:id="rId10"/>
    <p:sldId id="264" r:id="rId11"/>
    <p:sldId id="268" r:id="rId12"/>
    <p:sldId id="269" r:id="rId13"/>
    <p:sldId id="270" r:id="rId14"/>
    <p:sldId id="277" r:id="rId15"/>
    <p:sldId id="271" r:id="rId16"/>
    <p:sldId id="275" r:id="rId17"/>
    <p:sldId id="273" r:id="rId18"/>
    <p:sldId id="272" r:id="rId19"/>
    <p:sldId id="274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97FF"/>
    <a:srgbClr val="FE8602"/>
    <a:srgbClr val="009A46"/>
    <a:srgbClr val="0097CC"/>
    <a:srgbClr val="5891C5"/>
    <a:srgbClr val="9A4D00"/>
    <a:srgbClr val="C46700"/>
    <a:srgbClr val="D68B1C"/>
    <a:srgbClr val="5B9DFF"/>
    <a:srgbClr val="60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799720-3531-4A01-A6F7-40666DD48F22}" type="doc">
      <dgm:prSet loTypeId="urn:microsoft.com/office/officeart/2005/8/layout/equation2" loCatId="process" qsTypeId="urn:microsoft.com/office/officeart/2005/8/quickstyle/3d2" qsCatId="3D" csTypeId="urn:microsoft.com/office/officeart/2005/8/colors/colorful5" csCatId="colorful" phldr="1"/>
      <dgm:spPr/>
    </dgm:pt>
    <dgm:pt modelId="{C6CCEAD1-D658-401F-AFB3-627CD17ED0D2}">
      <dgm:prSet phldrT="[Text]"/>
      <dgm:spPr/>
      <dgm:t>
        <a:bodyPr/>
        <a:lstStyle/>
        <a:p>
          <a:r>
            <a:rPr lang="en-US" dirty="0" smtClean="0"/>
            <a:t>Social Media</a:t>
          </a:r>
          <a:endParaRPr lang="en-US" dirty="0"/>
        </a:p>
      </dgm:t>
    </dgm:pt>
    <dgm:pt modelId="{9F095350-8423-465B-8200-7B8B86CA5B10}" type="parTrans" cxnId="{974E70D3-6DC1-4F39-B882-E12775C82DB3}">
      <dgm:prSet/>
      <dgm:spPr/>
      <dgm:t>
        <a:bodyPr/>
        <a:lstStyle/>
        <a:p>
          <a:endParaRPr lang="en-US"/>
        </a:p>
      </dgm:t>
    </dgm:pt>
    <dgm:pt modelId="{90EC3504-320F-469C-BCDC-940824C64160}" type="sibTrans" cxnId="{974E70D3-6DC1-4F39-B882-E12775C82DB3}">
      <dgm:prSet/>
      <dgm:spPr/>
      <dgm:t>
        <a:bodyPr/>
        <a:lstStyle/>
        <a:p>
          <a:endParaRPr lang="en-US"/>
        </a:p>
      </dgm:t>
    </dgm:pt>
    <dgm:pt modelId="{85BC31E5-B526-4E80-B780-59ACCBF6C6A9}">
      <dgm:prSet phldrT="[Text]"/>
      <dgm:spPr/>
      <dgm:t>
        <a:bodyPr/>
        <a:lstStyle/>
        <a:p>
          <a:r>
            <a:rPr lang="en-US" dirty="0" smtClean="0"/>
            <a:t>Social Workers</a:t>
          </a:r>
          <a:endParaRPr lang="en-US" dirty="0"/>
        </a:p>
      </dgm:t>
    </dgm:pt>
    <dgm:pt modelId="{509948C1-941C-49F1-9376-DC14BC67BBB2}" type="parTrans" cxnId="{D3E0283A-D0B7-4FC2-AF1D-DE6D56854280}">
      <dgm:prSet/>
      <dgm:spPr/>
      <dgm:t>
        <a:bodyPr/>
        <a:lstStyle/>
        <a:p>
          <a:endParaRPr lang="en-US"/>
        </a:p>
      </dgm:t>
    </dgm:pt>
    <dgm:pt modelId="{F78F6602-72AE-4420-B479-96FA3A21DCD7}" type="sibTrans" cxnId="{D3E0283A-D0B7-4FC2-AF1D-DE6D56854280}">
      <dgm:prSet/>
      <dgm:spPr/>
      <dgm:t>
        <a:bodyPr/>
        <a:lstStyle/>
        <a:p>
          <a:endParaRPr lang="en-US"/>
        </a:p>
      </dgm:t>
    </dgm:pt>
    <dgm:pt modelId="{43D8E172-9855-48B4-BBB8-D3CE5E9B27BC}">
      <dgm:prSet phldrT="[Text]"/>
      <dgm:spPr/>
      <dgm:t>
        <a:bodyPr/>
        <a:lstStyle/>
        <a:p>
          <a:r>
            <a:rPr lang="en-US" dirty="0" smtClean="0"/>
            <a:t>Socialites Hub</a:t>
          </a:r>
          <a:endParaRPr lang="en-US" dirty="0"/>
        </a:p>
      </dgm:t>
    </dgm:pt>
    <dgm:pt modelId="{CCB1178B-F693-4C55-AC43-AB4A110E1714}" type="parTrans" cxnId="{9693642A-120C-41A9-99A6-5E58F2E38FC4}">
      <dgm:prSet/>
      <dgm:spPr/>
      <dgm:t>
        <a:bodyPr/>
        <a:lstStyle/>
        <a:p>
          <a:endParaRPr lang="en-US"/>
        </a:p>
      </dgm:t>
    </dgm:pt>
    <dgm:pt modelId="{D1FAF212-4B97-4132-BB5C-2E411D85AA75}" type="sibTrans" cxnId="{9693642A-120C-41A9-99A6-5E58F2E38FC4}">
      <dgm:prSet/>
      <dgm:spPr/>
      <dgm:t>
        <a:bodyPr/>
        <a:lstStyle/>
        <a:p>
          <a:endParaRPr lang="en-US"/>
        </a:p>
      </dgm:t>
    </dgm:pt>
    <dgm:pt modelId="{D3560B95-790E-4190-975E-ACEA4E562D37}" type="pres">
      <dgm:prSet presAssocID="{9B799720-3531-4A01-A6F7-40666DD48F22}" presName="Name0" presStyleCnt="0">
        <dgm:presLayoutVars>
          <dgm:dir/>
          <dgm:resizeHandles val="exact"/>
        </dgm:presLayoutVars>
      </dgm:prSet>
      <dgm:spPr/>
    </dgm:pt>
    <dgm:pt modelId="{103A7476-0E1D-4EB3-8E78-6D930974A6AB}" type="pres">
      <dgm:prSet presAssocID="{9B799720-3531-4A01-A6F7-40666DD48F22}" presName="vNodes" presStyleCnt="0"/>
      <dgm:spPr/>
    </dgm:pt>
    <dgm:pt modelId="{754EB40A-A9C9-4BCD-AE1B-F4AFED60CD7B}" type="pres">
      <dgm:prSet presAssocID="{C6CCEAD1-D658-401F-AFB3-627CD17ED0D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F5E534-AB1B-4F60-9AAD-D4389ED218F1}" type="pres">
      <dgm:prSet presAssocID="{90EC3504-320F-469C-BCDC-940824C64160}" presName="spacerT" presStyleCnt="0"/>
      <dgm:spPr/>
    </dgm:pt>
    <dgm:pt modelId="{2AACFE68-D619-4625-A5E6-F145EC9D50A6}" type="pres">
      <dgm:prSet presAssocID="{90EC3504-320F-469C-BCDC-940824C64160}" presName="sibTrans" presStyleLbl="sibTrans2D1" presStyleIdx="0" presStyleCnt="2"/>
      <dgm:spPr/>
      <dgm:t>
        <a:bodyPr/>
        <a:lstStyle/>
        <a:p>
          <a:endParaRPr lang="en-US"/>
        </a:p>
      </dgm:t>
    </dgm:pt>
    <dgm:pt modelId="{F301636D-4346-45D7-9C34-9420553977A1}" type="pres">
      <dgm:prSet presAssocID="{90EC3504-320F-469C-BCDC-940824C64160}" presName="spacerB" presStyleCnt="0"/>
      <dgm:spPr/>
    </dgm:pt>
    <dgm:pt modelId="{DCBF90A2-51BA-42C3-9E30-185BC68F5034}" type="pres">
      <dgm:prSet presAssocID="{85BC31E5-B526-4E80-B780-59ACCBF6C6A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32F39C-D9AE-49E4-81BD-BA9D16891DF4}" type="pres">
      <dgm:prSet presAssocID="{9B799720-3531-4A01-A6F7-40666DD48F22}" presName="sibTransLast" presStyleLbl="sibTrans2D1" presStyleIdx="1" presStyleCnt="2"/>
      <dgm:spPr/>
      <dgm:t>
        <a:bodyPr/>
        <a:lstStyle/>
        <a:p>
          <a:endParaRPr lang="en-US"/>
        </a:p>
      </dgm:t>
    </dgm:pt>
    <dgm:pt modelId="{7EBC8132-6A6C-46EA-8485-7451B73EF324}" type="pres">
      <dgm:prSet presAssocID="{9B799720-3531-4A01-A6F7-40666DD48F2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2B81BF9-778E-4A83-AE98-433B6643C7CA}" type="pres">
      <dgm:prSet presAssocID="{9B799720-3531-4A01-A6F7-40666DD48F22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5F064D-8D8A-4DC2-A119-695CF6C57DFE}" type="presOf" srcId="{85BC31E5-B526-4E80-B780-59ACCBF6C6A9}" destId="{DCBF90A2-51BA-42C3-9E30-185BC68F5034}" srcOrd="0" destOrd="0" presId="urn:microsoft.com/office/officeart/2005/8/layout/equation2"/>
    <dgm:cxn modelId="{ADE51A1F-ABA4-4DE0-91DF-E42A1474DF14}" type="presOf" srcId="{F78F6602-72AE-4420-B479-96FA3A21DCD7}" destId="{7EBC8132-6A6C-46EA-8485-7451B73EF324}" srcOrd="1" destOrd="0" presId="urn:microsoft.com/office/officeart/2005/8/layout/equation2"/>
    <dgm:cxn modelId="{974E70D3-6DC1-4F39-B882-E12775C82DB3}" srcId="{9B799720-3531-4A01-A6F7-40666DD48F22}" destId="{C6CCEAD1-D658-401F-AFB3-627CD17ED0D2}" srcOrd="0" destOrd="0" parTransId="{9F095350-8423-465B-8200-7B8B86CA5B10}" sibTransId="{90EC3504-320F-469C-BCDC-940824C64160}"/>
    <dgm:cxn modelId="{9693642A-120C-41A9-99A6-5E58F2E38FC4}" srcId="{9B799720-3531-4A01-A6F7-40666DD48F22}" destId="{43D8E172-9855-48B4-BBB8-D3CE5E9B27BC}" srcOrd="2" destOrd="0" parTransId="{CCB1178B-F693-4C55-AC43-AB4A110E1714}" sibTransId="{D1FAF212-4B97-4132-BB5C-2E411D85AA75}"/>
    <dgm:cxn modelId="{CC53113D-D209-46C3-9F87-6BBA40ED70E1}" type="presOf" srcId="{C6CCEAD1-D658-401F-AFB3-627CD17ED0D2}" destId="{754EB40A-A9C9-4BCD-AE1B-F4AFED60CD7B}" srcOrd="0" destOrd="0" presId="urn:microsoft.com/office/officeart/2005/8/layout/equation2"/>
    <dgm:cxn modelId="{D3E0283A-D0B7-4FC2-AF1D-DE6D56854280}" srcId="{9B799720-3531-4A01-A6F7-40666DD48F22}" destId="{85BC31E5-B526-4E80-B780-59ACCBF6C6A9}" srcOrd="1" destOrd="0" parTransId="{509948C1-941C-49F1-9376-DC14BC67BBB2}" sibTransId="{F78F6602-72AE-4420-B479-96FA3A21DCD7}"/>
    <dgm:cxn modelId="{71C6190E-BD96-4997-B52B-B00C44540E1A}" type="presOf" srcId="{9B799720-3531-4A01-A6F7-40666DD48F22}" destId="{D3560B95-790E-4190-975E-ACEA4E562D37}" srcOrd="0" destOrd="0" presId="urn:microsoft.com/office/officeart/2005/8/layout/equation2"/>
    <dgm:cxn modelId="{F0C3D451-BEC0-4F7E-AA62-256C4C9F4FA4}" type="presOf" srcId="{90EC3504-320F-469C-BCDC-940824C64160}" destId="{2AACFE68-D619-4625-A5E6-F145EC9D50A6}" srcOrd="0" destOrd="0" presId="urn:microsoft.com/office/officeart/2005/8/layout/equation2"/>
    <dgm:cxn modelId="{32AAE1DD-3223-4B7E-AE7F-FC41A6C08A06}" type="presOf" srcId="{43D8E172-9855-48B4-BBB8-D3CE5E9B27BC}" destId="{E2B81BF9-778E-4A83-AE98-433B6643C7CA}" srcOrd="0" destOrd="0" presId="urn:microsoft.com/office/officeart/2005/8/layout/equation2"/>
    <dgm:cxn modelId="{B4842ECA-FD88-42B4-B60E-007739D8827D}" type="presOf" srcId="{F78F6602-72AE-4420-B479-96FA3A21DCD7}" destId="{5932F39C-D9AE-49E4-81BD-BA9D16891DF4}" srcOrd="0" destOrd="0" presId="urn:microsoft.com/office/officeart/2005/8/layout/equation2"/>
    <dgm:cxn modelId="{5DF789F1-B1FA-42E4-9BF8-029AD525DD9B}" type="presParOf" srcId="{D3560B95-790E-4190-975E-ACEA4E562D37}" destId="{103A7476-0E1D-4EB3-8E78-6D930974A6AB}" srcOrd="0" destOrd="0" presId="urn:microsoft.com/office/officeart/2005/8/layout/equation2"/>
    <dgm:cxn modelId="{D6136B79-7D34-4A67-AC8D-79372717DF84}" type="presParOf" srcId="{103A7476-0E1D-4EB3-8E78-6D930974A6AB}" destId="{754EB40A-A9C9-4BCD-AE1B-F4AFED60CD7B}" srcOrd="0" destOrd="0" presId="urn:microsoft.com/office/officeart/2005/8/layout/equation2"/>
    <dgm:cxn modelId="{596BEE0A-5C2C-4CE1-969D-8579E9CEAD86}" type="presParOf" srcId="{103A7476-0E1D-4EB3-8E78-6D930974A6AB}" destId="{BBF5E534-AB1B-4F60-9AAD-D4389ED218F1}" srcOrd="1" destOrd="0" presId="urn:microsoft.com/office/officeart/2005/8/layout/equation2"/>
    <dgm:cxn modelId="{69FA66A1-30C0-430D-8203-639FA962FEEF}" type="presParOf" srcId="{103A7476-0E1D-4EB3-8E78-6D930974A6AB}" destId="{2AACFE68-D619-4625-A5E6-F145EC9D50A6}" srcOrd="2" destOrd="0" presId="urn:microsoft.com/office/officeart/2005/8/layout/equation2"/>
    <dgm:cxn modelId="{4A1F9283-E2EA-4D9C-82A1-57C36D9F5799}" type="presParOf" srcId="{103A7476-0E1D-4EB3-8E78-6D930974A6AB}" destId="{F301636D-4346-45D7-9C34-9420553977A1}" srcOrd="3" destOrd="0" presId="urn:microsoft.com/office/officeart/2005/8/layout/equation2"/>
    <dgm:cxn modelId="{152DC79F-D48C-4A52-B591-A0D89C7838AD}" type="presParOf" srcId="{103A7476-0E1D-4EB3-8E78-6D930974A6AB}" destId="{DCBF90A2-51BA-42C3-9E30-185BC68F5034}" srcOrd="4" destOrd="0" presId="urn:microsoft.com/office/officeart/2005/8/layout/equation2"/>
    <dgm:cxn modelId="{F0DBED9C-8BAD-4D4E-B868-6ED6424A6EFA}" type="presParOf" srcId="{D3560B95-790E-4190-975E-ACEA4E562D37}" destId="{5932F39C-D9AE-49E4-81BD-BA9D16891DF4}" srcOrd="1" destOrd="0" presId="urn:microsoft.com/office/officeart/2005/8/layout/equation2"/>
    <dgm:cxn modelId="{B89E8950-D74B-4787-8514-58ACF6062F61}" type="presParOf" srcId="{5932F39C-D9AE-49E4-81BD-BA9D16891DF4}" destId="{7EBC8132-6A6C-46EA-8485-7451B73EF324}" srcOrd="0" destOrd="0" presId="urn:microsoft.com/office/officeart/2005/8/layout/equation2"/>
    <dgm:cxn modelId="{3EF973DF-48B5-4B87-A1AD-29A6EF99C36D}" type="presParOf" srcId="{D3560B95-790E-4190-975E-ACEA4E562D37}" destId="{E2B81BF9-778E-4A83-AE98-433B6643C7CA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4EB40A-A9C9-4BCD-AE1B-F4AFED60CD7B}">
      <dsp:nvSpPr>
        <dsp:cNvPr id="0" name=""/>
        <dsp:cNvSpPr/>
      </dsp:nvSpPr>
      <dsp:spPr>
        <a:xfrm>
          <a:off x="591242" y="727"/>
          <a:ext cx="1750341" cy="175034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Social Media</a:t>
          </a:r>
          <a:endParaRPr lang="en-US" sz="2700" kern="1200" dirty="0"/>
        </a:p>
      </dsp:txBody>
      <dsp:txXfrm>
        <a:off x="847574" y="257059"/>
        <a:ext cx="1237677" cy="1237677"/>
      </dsp:txXfrm>
    </dsp:sp>
    <dsp:sp modelId="{2AACFE68-D619-4625-A5E6-F145EC9D50A6}">
      <dsp:nvSpPr>
        <dsp:cNvPr id="0" name=""/>
        <dsp:cNvSpPr/>
      </dsp:nvSpPr>
      <dsp:spPr>
        <a:xfrm>
          <a:off x="958814" y="1893196"/>
          <a:ext cx="1015197" cy="1015197"/>
        </a:xfrm>
        <a:prstGeom prst="mathPlus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093378" y="2281407"/>
        <a:ext cx="746069" cy="238775"/>
      </dsp:txXfrm>
    </dsp:sp>
    <dsp:sp modelId="{DCBF90A2-51BA-42C3-9E30-185BC68F5034}">
      <dsp:nvSpPr>
        <dsp:cNvPr id="0" name=""/>
        <dsp:cNvSpPr/>
      </dsp:nvSpPr>
      <dsp:spPr>
        <a:xfrm>
          <a:off x="591242" y="3050522"/>
          <a:ext cx="1750341" cy="1750341"/>
        </a:xfrm>
        <a:prstGeom prst="ellipse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Social Workers</a:t>
          </a:r>
          <a:endParaRPr lang="en-US" sz="2700" kern="1200" dirty="0"/>
        </a:p>
      </dsp:txBody>
      <dsp:txXfrm>
        <a:off x="847574" y="3306854"/>
        <a:ext cx="1237677" cy="1237677"/>
      </dsp:txXfrm>
    </dsp:sp>
    <dsp:sp modelId="{5932F39C-D9AE-49E4-81BD-BA9D16891DF4}">
      <dsp:nvSpPr>
        <dsp:cNvPr id="0" name=""/>
        <dsp:cNvSpPr/>
      </dsp:nvSpPr>
      <dsp:spPr>
        <a:xfrm>
          <a:off x="2604135" y="2075232"/>
          <a:ext cx="556608" cy="651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2604135" y="2205457"/>
        <a:ext cx="389626" cy="390676"/>
      </dsp:txXfrm>
    </dsp:sp>
    <dsp:sp modelId="{E2B81BF9-778E-4A83-AE98-433B6643C7CA}">
      <dsp:nvSpPr>
        <dsp:cNvPr id="0" name=""/>
        <dsp:cNvSpPr/>
      </dsp:nvSpPr>
      <dsp:spPr>
        <a:xfrm>
          <a:off x="3391788" y="650454"/>
          <a:ext cx="3500682" cy="3500682"/>
        </a:xfrm>
        <a:prstGeom prst="ellips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Socialites Hub</a:t>
          </a:r>
          <a:endParaRPr lang="en-US" sz="4800" kern="1200" dirty="0"/>
        </a:p>
      </dsp:txBody>
      <dsp:txXfrm>
        <a:off x="3904451" y="1163117"/>
        <a:ext cx="2475356" cy="2475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6E5AE-D124-4231-989A-A00E1EE00162}" type="datetimeFigureOut">
              <a:rPr lang="en-US" smtClean="0"/>
              <a:t>26-Apr-16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EB494-EDDD-4CC0-B97B-CF400929F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78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2054655"/>
            <a:ext cx="8246070" cy="1374345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2597FF"/>
                </a:solidFill>
                <a:effectLst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80" y="3429000"/>
            <a:ext cx="7787956" cy="122164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26-Apr-16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26-Apr-16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26-Apr-16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26-Apr-16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527605"/>
            <a:ext cx="7940659" cy="61082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2597FF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443835"/>
            <a:ext cx="7940661" cy="4581148"/>
          </a:xfrm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26-Apr-16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4" y="374900"/>
            <a:ext cx="6108201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2597FF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451856"/>
            <a:ext cx="6108201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26-Apr-16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26-Apr-16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26-Apr-16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74900"/>
            <a:ext cx="8229600" cy="684885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2597FF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443834"/>
            <a:ext cx="4123035" cy="571629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rgbClr val="2597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054654"/>
            <a:ext cx="4123035" cy="3493173"/>
          </a:xfrm>
        </p:spPr>
        <p:txBody>
          <a:bodyPr/>
          <a:lstStyle>
            <a:lvl1pPr algn="l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443835"/>
            <a:ext cx="4106566" cy="571630"/>
          </a:xfrm>
        </p:spPr>
        <p:txBody>
          <a:bodyPr anchor="b"/>
          <a:lstStyle>
            <a:lvl1pPr marL="0" indent="0" algn="l">
              <a:buNone/>
              <a:defRPr sz="2400" b="1">
                <a:solidFill>
                  <a:srgbClr val="2597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54655"/>
            <a:ext cx="4106566" cy="3493173"/>
          </a:xfrm>
        </p:spPr>
        <p:txBody>
          <a:bodyPr/>
          <a:lstStyle>
            <a:lvl1pPr algn="l"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algn="l"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algn="l"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algn="l"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algn="l"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26-Apr-16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26-Apr-16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26-Apr-16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26-Apr-16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26-Apr-16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thanksgiving&amp;utm_content=0056&amp;utm_campaign=pp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09570" y="1291130"/>
            <a:ext cx="3385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2597FF"/>
                </a:solidFill>
                <a:latin typeface="AR JULIAN" panose="02000000000000000000" pitchFamily="2" charset="0"/>
              </a:rPr>
              <a:t>SAD Project</a:t>
            </a:r>
            <a:endParaRPr lang="en-US" sz="4400" dirty="0">
              <a:solidFill>
                <a:srgbClr val="2597FF"/>
              </a:solidFill>
              <a:latin typeface="AR JULIAN" panose="02000000000000000000" pitchFamily="2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113885" y="2207360"/>
            <a:ext cx="5512611" cy="1777598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rgbClr val="FE8602"/>
                </a:solidFill>
                <a:latin typeface="AR JULIAN" panose="02000000000000000000" pitchFamily="2" charset="0"/>
              </a:rPr>
              <a:t>Socialites Hub-</a:t>
            </a:r>
            <a:r>
              <a:rPr lang="en-US" sz="3400" dirty="0" smtClean="0">
                <a:solidFill>
                  <a:srgbClr val="FE8602"/>
                </a:solidFill>
                <a:latin typeface="AR JULIAN" panose="02000000000000000000" pitchFamily="2" charset="0"/>
              </a:rPr>
              <a:t/>
            </a:r>
            <a:br>
              <a:rPr lang="en-US" sz="3400" dirty="0" smtClean="0">
                <a:solidFill>
                  <a:srgbClr val="FE8602"/>
                </a:solidFill>
                <a:latin typeface="AR JULIAN" panose="02000000000000000000" pitchFamily="2" charset="0"/>
              </a:rPr>
            </a:br>
            <a:r>
              <a:rPr lang="en-US" sz="2600" dirty="0" smtClean="0">
                <a:solidFill>
                  <a:srgbClr val="FE8602"/>
                </a:solidFill>
                <a:latin typeface="AR JULIAN" panose="02000000000000000000" pitchFamily="2" charset="0"/>
              </a:rPr>
              <a:t>Networking for Welfare</a:t>
            </a:r>
            <a:endParaRPr lang="en-US" sz="2600" dirty="0">
              <a:solidFill>
                <a:srgbClr val="FE8602"/>
              </a:solidFill>
              <a:latin typeface="AR JULIAN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2268" y="4541770"/>
            <a:ext cx="35517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2597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r>
              <a:rPr lang="en-US" sz="2000" dirty="0" smtClean="0">
                <a:solidFill>
                  <a:srgbClr val="2597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Kriti Singhal (IPG-2014050)</a:t>
            </a:r>
          </a:p>
          <a:p>
            <a:r>
              <a:rPr lang="en-US" sz="2000" dirty="0" smtClean="0">
                <a:solidFill>
                  <a:srgbClr val="2597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 Agarwal (IPG-2014108)</a:t>
            </a:r>
          </a:p>
          <a:p>
            <a:r>
              <a:rPr lang="en-US" sz="2000" dirty="0" smtClean="0">
                <a:solidFill>
                  <a:srgbClr val="2597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Mona Singh (IPG-2014056)</a:t>
            </a:r>
            <a:endParaRPr lang="en-US" sz="2000" dirty="0">
              <a:solidFill>
                <a:srgbClr val="2597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23414" y="5934551"/>
            <a:ext cx="28568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2597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of-</a:t>
            </a:r>
          </a:p>
          <a:p>
            <a:r>
              <a:rPr lang="en-US" sz="2200" dirty="0" smtClean="0">
                <a:solidFill>
                  <a:srgbClr val="2597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Anurag Srivastava</a:t>
            </a:r>
            <a:endParaRPr lang="en-US" sz="2200" dirty="0">
              <a:solidFill>
                <a:srgbClr val="2597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AR JULIAN" panose="02000000000000000000" pitchFamily="2" charset="0"/>
              </a:rPr>
              <a:t>News Feed</a:t>
            </a:r>
            <a:endParaRPr lang="en-US" sz="4000" dirty="0"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813734"/>
            <a:ext cx="7940661" cy="4581148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Feed displays the constantly updating list of stories in the home page. 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post in the News Feed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contains:</a:t>
            </a:r>
          </a:p>
          <a:p>
            <a:pPr marL="0" lv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</a:p>
          <a:p>
            <a:pPr marL="0" lv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Recommend a Friend</a:t>
            </a:r>
          </a:p>
          <a:p>
            <a:pPr marL="0" lv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Suggestions</a:t>
            </a:r>
          </a:p>
          <a:p>
            <a:pPr marL="0" lv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Favorites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373440" y="4104308"/>
            <a:ext cx="610820" cy="175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1373440" y="4560125"/>
            <a:ext cx="610820" cy="1759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373440" y="3677616"/>
            <a:ext cx="610820" cy="20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20"/>
          <a:stretch/>
        </p:blipFill>
        <p:spPr>
          <a:xfrm>
            <a:off x="5968050" y="2498870"/>
            <a:ext cx="2574279" cy="412250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503065" y="4736033"/>
            <a:ext cx="4581150" cy="525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86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785" y="607153"/>
            <a:ext cx="6108201" cy="763525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AR JULIAN" panose="02000000000000000000" pitchFamily="2" charset="0"/>
              </a:rPr>
              <a:t>Issues tab</a:t>
            </a:r>
            <a:endParaRPr lang="en-US" sz="4000" dirty="0"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451855"/>
            <a:ext cx="6719020" cy="5183949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problems posted by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problem posted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contains:</a:t>
            </a:r>
          </a:p>
          <a:p>
            <a:pPr marL="1257300" lvl="3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 a friend</a:t>
            </a:r>
          </a:p>
          <a:p>
            <a:pPr marL="1257300" lvl="3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</a:t>
            </a:r>
          </a:p>
          <a:p>
            <a:pPr marL="1257300" lvl="3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Favorites</a:t>
            </a:r>
          </a:p>
          <a:p>
            <a:pPr marL="1257300" lvl="3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Event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842483" y="3335091"/>
            <a:ext cx="610820" cy="20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2842483" y="3841754"/>
            <a:ext cx="610820" cy="20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2842483" y="2923799"/>
            <a:ext cx="610820" cy="20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842483" y="2445464"/>
            <a:ext cx="610820" cy="20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8" b="9920"/>
          <a:stretch/>
        </p:blipFill>
        <p:spPr>
          <a:xfrm>
            <a:off x="6251755" y="2168780"/>
            <a:ext cx="2748690" cy="451457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5640935" y="3945354"/>
            <a:ext cx="2901395" cy="19269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81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latin typeface="AR JULIAN" panose="02000000000000000000" pitchFamily="2" charset="0"/>
              </a:rPr>
              <a:t>Events Tab</a:t>
            </a:r>
            <a:endParaRPr lang="en-US" dirty="0"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events being organized by the users will be listed under Event tab.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 post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 a Friend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Favorites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 the Event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601670" y="3131066"/>
            <a:ext cx="610820" cy="178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601670" y="3634415"/>
            <a:ext cx="610820" cy="20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601670" y="4099467"/>
            <a:ext cx="610820" cy="20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601670" y="4654547"/>
            <a:ext cx="610820" cy="20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20"/>
          <a:stretch/>
        </p:blipFill>
        <p:spPr>
          <a:xfrm>
            <a:off x="5946345" y="2062118"/>
            <a:ext cx="2941395" cy="471041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655770" y="4654547"/>
            <a:ext cx="4733855" cy="1370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01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6015" y="1596540"/>
            <a:ext cx="3664920" cy="503926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ontain user’s account details and settings such as no. of friends, cities and issues of interest.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send friend requests to each other and also can avail the chat facility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35526" y="527605"/>
            <a:ext cx="3206804" cy="610820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AR JULIAN" panose="02000000000000000000" pitchFamily="2" charset="0"/>
              </a:rPr>
              <a:t>My Profile </a:t>
            </a:r>
            <a:endParaRPr lang="en-US" sz="4400" dirty="0">
              <a:latin typeface="AR JULIAN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" t="-3240" r="-1461" b="26520"/>
          <a:stretch/>
        </p:blipFill>
        <p:spPr>
          <a:xfrm>
            <a:off x="5640935" y="1291130"/>
            <a:ext cx="3276212" cy="512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1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 JULIAN" panose="02000000000000000000" pitchFamily="2" charset="0"/>
              </a:rPr>
              <a:t> Some Special </a:t>
            </a:r>
            <a:r>
              <a:rPr lang="en-US" dirty="0" smtClean="0">
                <a:latin typeface="AR JULIAN" panose="02000000000000000000" pitchFamily="2" charset="0"/>
              </a:rPr>
              <a:t>Characteristics…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4" y="1596540"/>
            <a:ext cx="6108201" cy="427574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city page will list all the activities, posts, stories, issues and events related to the city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page contains a database of orphanages, old age homes, and polluted areas of the cities as well.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49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138425"/>
            <a:ext cx="8542330" cy="610820"/>
          </a:xfrm>
        </p:spPr>
        <p:txBody>
          <a:bodyPr>
            <a:noAutofit/>
          </a:bodyPr>
          <a:lstStyle/>
          <a:p>
            <a:r>
              <a:rPr lang="en-US" sz="3400" dirty="0" smtClean="0">
                <a:latin typeface="AR JULIAN" panose="02000000000000000000" pitchFamily="2" charset="0"/>
              </a:rPr>
              <a:t> Some Special Characteristics..</a:t>
            </a:r>
            <a:endParaRPr lang="en-US" sz="3400" dirty="0"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2129055"/>
            <a:ext cx="8079718" cy="4733856"/>
          </a:xfrm>
        </p:spPr>
        <p:txBody>
          <a:bodyPr>
            <a:normAutofit/>
          </a:bodyPr>
          <a:lstStyle/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 with highest ‘Service Points’ gets to become “City Ambassador”.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are the credits earned by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users, based on their active participation.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act as a measure of the social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contribution, motivating and creating competitive environment.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01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82" t="11328" r="26489" b="8867"/>
          <a:stretch/>
        </p:blipFill>
        <p:spPr>
          <a:xfrm>
            <a:off x="2967931" y="902505"/>
            <a:ext cx="6176069" cy="595549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86835" y="291685"/>
            <a:ext cx="4581150" cy="61082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latin typeface="AR JULIAN" panose="02000000000000000000" pitchFamily="2" charset="0"/>
              </a:rPr>
              <a:t>Overview Flowchart </a:t>
            </a:r>
            <a:endParaRPr lang="en-US" dirty="0">
              <a:latin typeface="AR JULI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54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latin typeface="AR JULIAN" panose="02000000000000000000" pitchFamily="2" charset="0"/>
              </a:rPr>
              <a:t>User Classes</a:t>
            </a:r>
            <a:endParaRPr lang="en-US" sz="4000" dirty="0"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749245"/>
            <a:ext cx="7940661" cy="458114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 can be used by people of any educational level, experience and technical expertise.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anticipated users of the application are all public-spirited, humanitarian and charitable people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individual may or may not be a part of any social service club.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0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 JULIAN" panose="02000000000000000000" pitchFamily="2" charset="0"/>
              </a:rPr>
              <a:t>Product Perspective</a:t>
            </a:r>
            <a:endParaRPr lang="en-US" dirty="0"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9541" y="1749244"/>
            <a:ext cx="5802790" cy="473385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of the development of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Socialites 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evolved by taking into consideration the problems faced by various college level social clubs in organizing events which requires reaching out to mass and involve their participation. Hence, a technology with solutions of above mentioned problems was created.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39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605" y="680310"/>
            <a:ext cx="7711603" cy="916229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 JULIAN" panose="02000000000000000000" pitchFamily="2" charset="0"/>
              </a:rPr>
              <a:t>BENEFIT AS A MOBILE APPLICATION </a:t>
            </a:r>
            <a:br>
              <a:rPr lang="en-US" sz="3200" dirty="0">
                <a:latin typeface="AR JULIAN" panose="02000000000000000000" pitchFamily="2" charset="0"/>
              </a:rPr>
            </a:br>
            <a:endParaRPr lang="en-US" sz="3200" dirty="0"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4950" y="1851224"/>
            <a:ext cx="5955495" cy="5031244"/>
          </a:xfrm>
        </p:spPr>
        <p:txBody>
          <a:bodyPr/>
          <a:lstStyle/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favor apps due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convenience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speed and ease of use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umber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target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audience increases due to increased promptness.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ontains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of all the orphanages or old-age-homes which can be accessed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anywhere due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mobile’s portability.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24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527605"/>
            <a:ext cx="6862576" cy="1221640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latin typeface="AR JULIAN" panose="02000000000000000000" pitchFamily="2" charset="0"/>
              </a:rPr>
              <a:t>Social Media –</a:t>
            </a:r>
            <a:br>
              <a:rPr lang="en-US" sz="4400" dirty="0" smtClean="0">
                <a:latin typeface="AR JULIAN" panose="02000000000000000000" pitchFamily="2" charset="0"/>
              </a:rPr>
            </a:br>
            <a:r>
              <a:rPr lang="en-US" sz="4400" dirty="0" smtClean="0">
                <a:latin typeface="AR JULIAN" panose="02000000000000000000" pitchFamily="2" charset="0"/>
              </a:rPr>
              <a:t> Influencing People</a:t>
            </a:r>
            <a:endParaRPr lang="en-US" sz="4400" dirty="0"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080" y="1901950"/>
            <a:ext cx="7482545" cy="3512215"/>
          </a:xfrm>
        </p:spPr>
        <p:txBody>
          <a:bodyPr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is everywhere.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production and management of services to workforce development and community engagement strategy, social media tends to have an ever increasing potential.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has become ingrained in society.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17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195" y="2207360"/>
            <a:ext cx="6413610" cy="3512215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>
                <a:latin typeface="Algerian" panose="04020705040A02060702" pitchFamily="82" charset="0"/>
              </a:rPr>
              <a:t>Thank </a:t>
            </a:r>
            <a:br>
              <a:rPr lang="en-US" sz="8800" dirty="0" smtClean="0">
                <a:latin typeface="Algerian" panose="04020705040A02060702" pitchFamily="82" charset="0"/>
              </a:rPr>
            </a:br>
            <a:r>
              <a:rPr lang="en-US" sz="8800" dirty="0" smtClean="0">
                <a:latin typeface="Algerian" panose="04020705040A02060702" pitchFamily="82" charset="0"/>
              </a:rPr>
              <a:t>You </a:t>
            </a:r>
            <a:endParaRPr lang="en-US" sz="8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8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9858" y="374900"/>
            <a:ext cx="6108201" cy="763525"/>
          </a:xfrm>
        </p:spPr>
        <p:txBody>
          <a:bodyPr>
            <a:normAutofit/>
          </a:bodyPr>
          <a:lstStyle/>
          <a:p>
            <a:r>
              <a:rPr lang="en-US" sz="4200" dirty="0" smtClean="0">
                <a:latin typeface="AR JULIAN" panose="02000000000000000000" pitchFamily="2" charset="0"/>
              </a:rPr>
              <a:t>PROBLEM STATEMENT</a:t>
            </a:r>
            <a:endParaRPr lang="en-US" sz="4200" dirty="0">
              <a:latin typeface="AR JULIAN" panose="02000000000000000000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49857" y="1443835"/>
            <a:ext cx="6108201" cy="5087752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eople willing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serve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humanity couldn’t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ways and proper guidance to do so.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clubs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large amount of contributors (individuals or other such social clubs) in their locality to assist and aid them.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times people who are the most down at heel remain deprived of the social services provided by the charity givers.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30685795"/>
              </p:ext>
            </p:extLst>
          </p:nvPr>
        </p:nvGraphicFramePr>
        <p:xfrm>
          <a:off x="448965" y="1749245"/>
          <a:ext cx="7483714" cy="4801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419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4EB40A-A9C9-4BCD-AE1B-F4AFED60CD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4EB40A-A9C9-4BCD-AE1B-F4AFED60CD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4EB40A-A9C9-4BCD-AE1B-F4AFED60CD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4EB40A-A9C9-4BCD-AE1B-F4AFED60CD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4EB40A-A9C9-4BCD-AE1B-F4AFED60CD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4EB40A-A9C9-4BCD-AE1B-F4AFED60CD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4EB40A-A9C9-4BCD-AE1B-F4AFED60CD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4EB40A-A9C9-4BCD-AE1B-F4AFED60CD7B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4EB40A-A9C9-4BCD-AE1B-F4AFED60CD7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4EB40A-A9C9-4BCD-AE1B-F4AFED60CD7B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4EB40A-A9C9-4BCD-AE1B-F4AFED60CD7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4EB40A-A9C9-4BCD-AE1B-F4AFED60CD7B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4EB40A-A9C9-4BCD-AE1B-F4AFED60CD7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4EB40A-A9C9-4BCD-AE1B-F4AFED60CD7B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4EB40A-A9C9-4BCD-AE1B-F4AFED60CD7B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ACFE68-D619-4625-A5E6-F145EC9D50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ACFE68-D619-4625-A5E6-F145EC9D50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ACFE68-D619-4625-A5E6-F145EC9D50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ACFE68-D619-4625-A5E6-F145EC9D50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ACFE68-D619-4625-A5E6-F145EC9D50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ACFE68-D619-4625-A5E6-F145EC9D50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ACFE68-D619-4625-A5E6-F145EC9D50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ACFE68-D619-4625-A5E6-F145EC9D50A6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ACFE68-D619-4625-A5E6-F145EC9D50A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ACFE68-D619-4625-A5E6-F145EC9D50A6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ACFE68-D619-4625-A5E6-F145EC9D50A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ACFE68-D619-4625-A5E6-F145EC9D50A6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ACFE68-D619-4625-A5E6-F145EC9D50A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ACFE68-D619-4625-A5E6-F145EC9D50A6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AACFE68-D619-4625-A5E6-F145EC9D50A6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BF90A2-51BA-42C3-9E30-185BC68F50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BF90A2-51BA-42C3-9E30-185BC68F50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BF90A2-51BA-42C3-9E30-185BC68F50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BF90A2-51BA-42C3-9E30-185BC68F50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BF90A2-51BA-42C3-9E30-185BC68F50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BF90A2-51BA-42C3-9E30-185BC68F50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BF90A2-51BA-42C3-9E30-185BC68F50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BF90A2-51BA-42C3-9E30-185BC68F5034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BF90A2-51BA-42C3-9E30-185BC68F503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BF90A2-51BA-42C3-9E30-185BC68F5034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BF90A2-51BA-42C3-9E30-185BC68F503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BF90A2-51BA-42C3-9E30-185BC68F5034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BF90A2-51BA-42C3-9E30-185BC68F503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BF90A2-51BA-42C3-9E30-185BC68F5034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BF90A2-51BA-42C3-9E30-185BC68F503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32F39C-D9AE-49E4-81BD-BA9D16891D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32F39C-D9AE-49E4-81BD-BA9D16891D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32F39C-D9AE-49E4-81BD-BA9D16891D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32F39C-D9AE-49E4-81BD-BA9D16891D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32F39C-D9AE-49E4-81BD-BA9D16891D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32F39C-D9AE-49E4-81BD-BA9D16891D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32F39C-D9AE-49E4-81BD-BA9D16891D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32F39C-D9AE-49E4-81BD-BA9D16891DF4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32F39C-D9AE-49E4-81BD-BA9D16891DF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32F39C-D9AE-49E4-81BD-BA9D16891DF4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32F39C-D9AE-49E4-81BD-BA9D16891DF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32F39C-D9AE-49E4-81BD-BA9D16891DF4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32F39C-D9AE-49E4-81BD-BA9D16891DF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32F39C-D9AE-49E4-81BD-BA9D16891DF4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32F39C-D9AE-49E4-81BD-BA9D16891DF4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B81BF9-778E-4A83-AE98-433B6643C7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B81BF9-778E-4A83-AE98-433B6643C7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B81BF9-778E-4A83-AE98-433B6643C7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B81BF9-778E-4A83-AE98-433B6643C7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B81BF9-778E-4A83-AE98-433B6643C7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B81BF9-778E-4A83-AE98-433B6643C7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B81BF9-778E-4A83-AE98-433B6643C7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B81BF9-778E-4A83-AE98-433B6643C7CA}"/>
                                            </p:graphic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B81BF9-778E-4A83-AE98-433B6643C7C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B81BF9-778E-4A83-AE98-433B6643C7CA}"/>
                                            </p:graphic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B81BF9-778E-4A83-AE98-433B6643C7C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B81BF9-778E-4A83-AE98-433B6643C7CA}"/>
                                            </p:graphic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B81BF9-778E-4A83-AE98-433B6643C7C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B81BF9-778E-4A83-AE98-433B6643C7CA}"/>
                                            </p:graphic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B81BF9-778E-4A83-AE98-433B6643C7CA}"/>
                                            </p:graphic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5525" y="1596540"/>
            <a:ext cx="3704437" cy="47823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Socialites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online community of philanthropists, charity clubs and various other do-gooders worldwide.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platform for all such people to collectively function and accomplish the task of service to humanity.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674" y="6531587"/>
            <a:ext cx="1161288" cy="2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8965" y="2537631"/>
            <a:ext cx="39703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 smtClean="0">
                <a:solidFill>
                  <a:srgbClr val="2597FF"/>
                </a:solidFill>
                <a:latin typeface="AR JULIAN" panose="02000000000000000000" pitchFamily="2" charset="0"/>
              </a:rPr>
              <a:t>Our Solution:</a:t>
            </a:r>
            <a:endParaRPr lang="en-US" sz="4200" dirty="0">
              <a:solidFill>
                <a:srgbClr val="2597FF"/>
              </a:solidFill>
              <a:latin typeface="AR JULIAN" panose="020000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3555" y="3276295"/>
            <a:ext cx="50495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97CC"/>
                </a:solidFill>
                <a:latin typeface="AR JULIAN" panose="02000000000000000000" pitchFamily="2" charset="0"/>
              </a:rPr>
              <a:t>Socialites Hub-</a:t>
            </a:r>
          </a:p>
          <a:p>
            <a:pPr algn="ctr"/>
            <a:r>
              <a:rPr lang="en-US" sz="3600" dirty="0" smtClean="0">
                <a:solidFill>
                  <a:srgbClr val="0097CC"/>
                </a:solidFill>
                <a:latin typeface="AR JULIAN" panose="02000000000000000000" pitchFamily="2" charset="0"/>
              </a:rPr>
              <a:t>Networking for Welfare</a:t>
            </a:r>
            <a:endParaRPr lang="en-US" sz="3600" dirty="0">
              <a:solidFill>
                <a:srgbClr val="0097CC"/>
              </a:solidFill>
              <a:latin typeface="AR JULIAN" panose="020000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765" y="5261923"/>
            <a:ext cx="1411164" cy="144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195" y="374900"/>
            <a:ext cx="6108201" cy="763525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latin typeface="AR JULIAN" panose="02000000000000000000" pitchFamily="2" charset="0"/>
              </a:rPr>
              <a:t>Purpose</a:t>
            </a:r>
            <a:endParaRPr lang="en-US" sz="4800" dirty="0"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9540" y="1443835"/>
            <a:ext cx="6108200" cy="518394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an opportunity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residing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areas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collectively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charity events.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medium to spread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awareness among the underprivileged ones.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with benevolent feelings to locate “people-in-need” areas of different cities in order to provide a helping hand to them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14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102" y="527605"/>
            <a:ext cx="7940659" cy="61082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 JULIAN" panose="02000000000000000000" pitchFamily="2" charset="0"/>
              </a:rPr>
              <a:t>Product Description</a:t>
            </a:r>
            <a:endParaRPr lang="en-US" sz="4000" dirty="0">
              <a:latin typeface="AR JULIAN" panose="020000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901950"/>
            <a:ext cx="4581150" cy="458114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introducing an application that would serve as a hub for carrying out all social care and welfare activities.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create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profiles by signing up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Cities and issues of interest are asked.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35" y="1596540"/>
            <a:ext cx="2815498" cy="500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7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35" y="1257196"/>
            <a:ext cx="2941394" cy="52291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6260" y="2054655"/>
            <a:ext cx="427574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search bar at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bottom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app page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Provision of filters for each tab page.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 include date, issue, city etc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Reminders will be sent as notifications.</a:t>
            </a:r>
          </a:p>
          <a:p>
            <a:pPr lvl="0"/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320690" y="739696"/>
            <a:ext cx="916230" cy="704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>
            <a:off x="4266590" y="6177690"/>
            <a:ext cx="1374345" cy="15270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24180" y="5886120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Search Bar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86110" y="371350"/>
            <a:ext cx="1669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81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8721" y="1596540"/>
            <a:ext cx="5191970" cy="335951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design features four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Issues</a:t>
            </a: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Events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2730" b="35794"/>
          <a:stretch/>
        </p:blipFill>
        <p:spPr>
          <a:xfrm>
            <a:off x="5488230" y="2207360"/>
            <a:ext cx="3054100" cy="434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9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699</Words>
  <Application>Microsoft Office PowerPoint</Application>
  <PresentationFormat>On-screen Show (4:3)</PresentationFormat>
  <Paragraphs>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Algerian</vt:lpstr>
      <vt:lpstr>AR JULIAN</vt:lpstr>
      <vt:lpstr>Arial</vt:lpstr>
      <vt:lpstr>Calibri</vt:lpstr>
      <vt:lpstr>Times New Roman</vt:lpstr>
      <vt:lpstr>Office Theme</vt:lpstr>
      <vt:lpstr>Socialites Hub- Networking for Welfare</vt:lpstr>
      <vt:lpstr>Social Media –  Influencing People</vt:lpstr>
      <vt:lpstr>PROBLEM STATEMENT</vt:lpstr>
      <vt:lpstr>PowerPoint Presentation</vt:lpstr>
      <vt:lpstr>PowerPoint Presentation</vt:lpstr>
      <vt:lpstr>Purpose</vt:lpstr>
      <vt:lpstr>Product Description</vt:lpstr>
      <vt:lpstr>PowerPoint Presentation</vt:lpstr>
      <vt:lpstr>PowerPoint Presentation</vt:lpstr>
      <vt:lpstr>News Feed</vt:lpstr>
      <vt:lpstr>Issues tab</vt:lpstr>
      <vt:lpstr>Events Tab</vt:lpstr>
      <vt:lpstr>My Profile </vt:lpstr>
      <vt:lpstr> Some Special Characteristics…</vt:lpstr>
      <vt:lpstr> Some Special Characteristics..</vt:lpstr>
      <vt:lpstr>Overview Flowchart </vt:lpstr>
      <vt:lpstr>User Classes</vt:lpstr>
      <vt:lpstr>Product Perspective</vt:lpstr>
      <vt:lpstr>BENEFIT AS A MOBILE APPLICATION  </vt:lpstr>
      <vt:lpstr>Thank 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2014-06-03T04:58:32Z</dcterms:created>
  <dcterms:modified xsi:type="dcterms:W3CDTF">2016-04-26T13:16:06Z</dcterms:modified>
</cp:coreProperties>
</file>