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1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/>
    <p:restoredTop sz="94703"/>
  </p:normalViewPr>
  <p:slideViewPr>
    <p:cSldViewPr snapToGrid="0" snapToObjects="1">
      <p:cViewPr varScale="1">
        <p:scale>
          <a:sx n="101" d="100"/>
          <a:sy n="101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2537F-3459-1C48-87D1-B660E5E74BB0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75C0-07CC-2C42-B9D1-9C0D10BD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Newt is a new open source, web based viewer and editor for SBGN maps.</a:t>
            </a:r>
          </a:p>
          <a:p>
            <a:r>
              <a:rPr lang="en-US" dirty="0" smtClean="0"/>
              <a:t>SBGN</a:t>
            </a:r>
            <a:r>
              <a:rPr lang="en-US" baseline="0" dirty="0" smtClean="0"/>
              <a:t> maps (PD and AF) can be imported from SBGML or exported to SBGNML or as images (PNG, JPG; SVG coming soon)</a:t>
            </a:r>
          </a:p>
          <a:p>
            <a:r>
              <a:rPr lang="en-US" baseline="0" dirty="0" smtClean="0"/>
              <a:t>SBGN glyphs can be inspected, interactively edited and annotated</a:t>
            </a:r>
          </a:p>
          <a:p>
            <a:r>
              <a:rPr lang="en-US" baseline="0" dirty="0" smtClean="0"/>
              <a:t>Part of the map can be highlighted</a:t>
            </a:r>
          </a:p>
          <a:p>
            <a:r>
              <a:rPr lang="en-US" baseline="0" dirty="0" smtClean="0"/>
              <a:t>Objects may be searched by label</a:t>
            </a:r>
          </a:p>
          <a:p>
            <a:r>
              <a:rPr lang="en-US" dirty="0" smtClean="0"/>
              <a:t>Full support</a:t>
            </a:r>
            <a:r>
              <a:rPr lang="en-US" baseline="0" dirty="0" smtClean="0"/>
              <a:t> for compound structures (compartments and complexes) including automatic layout</a:t>
            </a:r>
          </a:p>
          <a:p>
            <a:r>
              <a:rPr lang="en-US" baseline="0" dirty="0" smtClean="0"/>
              <a:t>Complexity management (expand-collapse and hide-show) support with incremental layout (rearrangement)</a:t>
            </a:r>
          </a:p>
          <a:p>
            <a:r>
              <a:rPr lang="en-US" baseline="0" dirty="0" smtClean="0"/>
              <a:t>Alignment and distance guidelines for convenient manual layout of glyphs</a:t>
            </a:r>
          </a:p>
          <a:p>
            <a:r>
              <a:rPr lang="en-US" baseline="0" dirty="0" smtClean="0"/>
              <a:t>Querying support for maps in </a:t>
            </a:r>
            <a:r>
              <a:rPr lang="en-US" baseline="0" dirty="0" err="1" smtClean="0"/>
              <a:t>PathwayCommons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80F9-51B2-F24D-A9B2-72573D5C4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A4EC-2585-6D44-BF2B-22193E28260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BE40-17E2-B840-BAAE-80A8C07A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-based SBGN tools: </a:t>
            </a:r>
            <a:r>
              <a:rPr lang="en-US" dirty="0" smtClean="0"/>
              <a:t>Newt/</a:t>
            </a:r>
            <a:r>
              <a:rPr lang="en-US" dirty="0" err="1" smtClean="0"/>
              <a:t>SBGNViz.js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libSBGN.js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Augustin Luna </a:t>
            </a:r>
          </a:p>
          <a:p>
            <a:r>
              <a:rPr lang="en-US" dirty="0" smtClean="0"/>
              <a:t>Dana-Farber Cancer Institute</a:t>
            </a:r>
          </a:p>
          <a:p>
            <a:r>
              <a:rPr lang="en-US" dirty="0" err="1" smtClean="0"/>
              <a:t>aluna@jimmy.harvard.edu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4" y="1111129"/>
            <a:ext cx="3679968" cy="740868"/>
          </a:xfrm>
          <a:prstGeom prst="rect">
            <a:avLst/>
          </a:prstGeom>
        </p:spPr>
      </p:pic>
      <p:pic>
        <p:nvPicPr>
          <p:cNvPr id="6" name="Picture 5" descr="neuronal_muscle_signalling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138" y="2329173"/>
            <a:ext cx="7243482" cy="3313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15" y="1457457"/>
            <a:ext cx="2471223" cy="5006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036" y="325438"/>
            <a:ext cx="6868463" cy="533459"/>
          </a:xfrm>
        </p:spPr>
        <p:txBody>
          <a:bodyPr>
            <a:noAutofit/>
          </a:bodyPr>
          <a:lstStyle/>
          <a:p>
            <a:r>
              <a:rPr lang="en-US" sz="3200" dirty="0" smtClean="0"/>
              <a:t>a web viewer &amp; editor for SBGN maps</a:t>
            </a:r>
            <a:endParaRPr lang="en-US" sz="3200" dirty="0"/>
          </a:p>
        </p:txBody>
      </p:sp>
      <p:pic>
        <p:nvPicPr>
          <p:cNvPr id="5" name="Picture 4" descr="newt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" y="396329"/>
            <a:ext cx="1310557" cy="426198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1308656" y="4545534"/>
            <a:ext cx="2106963" cy="909115"/>
          </a:xfrm>
          <a:prstGeom prst="wedgeRoundRectCallout">
            <a:avLst>
              <a:gd name="adj1" fmla="val -26998"/>
              <a:gd name="adj2" fmla="val -80524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Collapsed compartments/complexes and hidden neighborhood for complexity management</a:t>
            </a:r>
            <a:endParaRPr lang="en-US" sz="1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077727" y="1141573"/>
            <a:ext cx="2458617" cy="740868"/>
          </a:xfrm>
          <a:prstGeom prst="wedgeRoundRectCallout">
            <a:avLst>
              <a:gd name="adj1" fmla="val -29473"/>
              <a:gd name="adj2" fmla="val 103856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Full automated global and incremental layout support for compound structures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33677" y="1882441"/>
            <a:ext cx="1874318" cy="535340"/>
          </a:xfrm>
          <a:prstGeom prst="wedgeRoundRectCallout">
            <a:avLst>
              <a:gd name="adj1" fmla="val -14414"/>
              <a:gd name="adj2" fmla="val -85380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Alignment and distance guideline support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405431" y="1882441"/>
            <a:ext cx="1592039" cy="353537"/>
          </a:xfrm>
          <a:prstGeom prst="wedgeRoundRectCallout">
            <a:avLst>
              <a:gd name="adj1" fmla="val -12614"/>
              <a:gd name="adj2" fmla="val 48026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PD and AF support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0029" y="5873854"/>
            <a:ext cx="1592039" cy="482533"/>
          </a:xfrm>
          <a:prstGeom prst="wedgeRoundRectCallout">
            <a:avLst>
              <a:gd name="adj1" fmla="val -12614"/>
              <a:gd name="adj2" fmla="val 48026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Query and visualize </a:t>
            </a:r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PathwayCommons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906272" y="4985504"/>
            <a:ext cx="1592039" cy="482533"/>
          </a:xfrm>
          <a:prstGeom prst="wedgeRoundRectCallout">
            <a:avLst>
              <a:gd name="adj1" fmla="val 36335"/>
              <a:gd name="adj2" fmla="val -89539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Highlight, search by label facilities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901009" y="5873854"/>
            <a:ext cx="1462158" cy="482533"/>
          </a:xfrm>
          <a:prstGeom prst="wedgeRoundRectCallout">
            <a:avLst>
              <a:gd name="adj1" fmla="val 75227"/>
              <a:gd name="adj2" fmla="val -47671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inspection and annotation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814901" y="5873854"/>
            <a:ext cx="1182569" cy="482533"/>
          </a:xfrm>
          <a:prstGeom prst="wedgeRoundRectCallout">
            <a:avLst>
              <a:gd name="adj1" fmla="val -12614"/>
              <a:gd name="adj2" fmla="val 48026"/>
              <a:gd name="adj3" fmla="val 16667"/>
            </a:avLst>
          </a:prstGeom>
          <a:solidFill>
            <a:srgbClr val="1589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100" tIns="38100" rIns="38100" bIns="38100"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SBGN import/export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02400"/>
            <a:ext cx="923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Code Repos: https</a:t>
            </a:r>
            <a:r>
              <a:rPr lang="en-US" sz="1400" dirty="0"/>
              <a:t>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iVis</a:t>
            </a:r>
            <a:r>
              <a:rPr lang="en-US" sz="1400" dirty="0" smtClean="0"/>
              <a:t>-at-</a:t>
            </a:r>
            <a:r>
              <a:rPr lang="en-US" sz="1400" dirty="0" err="1" smtClean="0"/>
              <a:t>Bilkent</a:t>
            </a:r>
            <a:r>
              <a:rPr lang="en-US" sz="1400" dirty="0" smtClean="0"/>
              <a:t>/newt; https</a:t>
            </a:r>
            <a:r>
              <a:rPr lang="en-US" sz="1400" dirty="0"/>
              <a:t>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PathwayCommons</a:t>
            </a:r>
            <a:r>
              <a:rPr lang="en-US" sz="1400" dirty="0"/>
              <a:t>/pathways-search; </a:t>
            </a:r>
          </a:p>
        </p:txBody>
      </p:sp>
    </p:spTree>
    <p:extLst>
      <p:ext uri="{BB962C8B-B14F-4D97-AF65-F5344CB8AC3E}">
        <p14:creationId xmlns:p14="http://schemas.microsoft.com/office/powerpoint/2010/main" val="12236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5" y="159404"/>
            <a:ext cx="2265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/>
              <a:t>libsbgn.js</a:t>
            </a:r>
            <a:endParaRPr lang="en-US" sz="3300" dirty="0"/>
          </a:p>
        </p:txBody>
      </p:sp>
      <p:pic>
        <p:nvPicPr>
          <p:cNvPr id="1028" name="Picture 4" descr="ttp://tholman.com/github-corners/twitter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10355" y="1095267"/>
            <a:ext cx="4530903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libsbgnjs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require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en-US" sz="1050" b="1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libsbgn.js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endParaRPr lang="en-US" sz="1050" b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050" b="1" i="1" dirty="0">
                <a:solidFill>
                  <a:schemeClr val="bg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parsing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sbgn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libsbgnjs.Sbgn.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fromXML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sbgnml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glyphs =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sbgn.map.glyphs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; </a:t>
            </a:r>
            <a:r>
              <a:rPr lang="en-US" sz="1050" b="1" i="1" dirty="0">
                <a:solidFill>
                  <a:schemeClr val="bg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-&gt; [glyph1, glyph2</a:t>
            </a:r>
            <a:r>
              <a:rPr lang="fr-FR" sz="1050" b="1" i="1" dirty="0">
                <a:solidFill>
                  <a:schemeClr val="bg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...</a:t>
            </a:r>
            <a:r>
              <a:rPr lang="en-US" sz="1050" b="1" i="1" dirty="0">
                <a:solidFill>
                  <a:schemeClr val="bg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endParaRPr lang="en-US" sz="1050" b="1" i="1" dirty="0">
              <a:solidFill>
                <a:schemeClr val="bg2">
                  <a:lumMod val="7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050" b="1" i="1" dirty="0">
                <a:solidFill>
                  <a:schemeClr val="bg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serializing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sbgnml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050" b="1" dirty="0" err="1">
                <a:latin typeface="Andale Mono" charset="0"/>
                <a:ea typeface="Andale Mono" charset="0"/>
                <a:cs typeface="Andale Mono" charset="0"/>
              </a:rPr>
              <a:t>sbgn.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toXML</a:t>
            </a:r>
            <a:r>
              <a:rPr lang="en-US" sz="1050" b="1" dirty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171" y="1140849"/>
            <a:ext cx="33673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350" dirty="0"/>
              <a:t>Alpha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Aims to be fully compliant with SBGN specification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Used in Newt / </a:t>
            </a:r>
            <a:r>
              <a:rPr lang="en-US" sz="1350" dirty="0" err="1" smtClean="0"/>
              <a:t>SBGNViz</a:t>
            </a:r>
            <a:endParaRPr lang="en-US" sz="1350" dirty="0" smtClean="0"/>
          </a:p>
          <a:p>
            <a:pPr marL="214313" indent="-214313">
              <a:buFont typeface="Arial" charset="0"/>
              <a:buChar char="•"/>
            </a:pPr>
            <a:r>
              <a:rPr lang="en-US" sz="1350" dirty="0" smtClean="0"/>
              <a:t>Repo: https</a:t>
            </a:r>
            <a:r>
              <a:rPr lang="en-US" sz="1350" dirty="0"/>
              <a:t>://</a:t>
            </a:r>
            <a:r>
              <a:rPr lang="en-US" sz="1350" dirty="0" err="1"/>
              <a:t>github.com</a:t>
            </a:r>
            <a:r>
              <a:rPr lang="en-US" sz="1350" dirty="0"/>
              <a:t>/</a:t>
            </a:r>
            <a:r>
              <a:rPr lang="en-US" sz="1350" dirty="0" err="1"/>
              <a:t>eisbm</a:t>
            </a:r>
            <a:r>
              <a:rPr lang="en-US" sz="1350" dirty="0"/>
              <a:t>/</a:t>
            </a:r>
            <a:r>
              <a:rPr lang="en-US" sz="1350" dirty="0" err="1"/>
              <a:t>libsbgn.js</a:t>
            </a: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3762911" y="3166019"/>
            <a:ext cx="1618180" cy="477749"/>
          </a:xfrm>
          <a:prstGeom prst="round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SBGN-ML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7568" y="3927591"/>
            <a:ext cx="3581828" cy="2366115"/>
          </a:xfrm>
          <a:prstGeom prst="roundRect">
            <a:avLst>
              <a:gd name="adj" fmla="val 33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/>
              <a:t>+ Annotation extension </a:t>
            </a:r>
            <a:r>
              <a:rPr lang="en-US" sz="1350" dirty="0"/>
              <a:t>(based on SBML)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4972" y="3927591"/>
            <a:ext cx="3581828" cy="2366115"/>
          </a:xfrm>
          <a:prstGeom prst="roundRect">
            <a:avLst>
              <a:gd name="adj" fmla="val 33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/>
              <a:t>+ Render extension </a:t>
            </a:r>
            <a:r>
              <a:rPr lang="en-US" sz="1350" dirty="0"/>
              <a:t>(based on SBML)</a:t>
            </a:r>
          </a:p>
        </p:txBody>
      </p:sp>
      <p:cxnSp>
        <p:nvCxnSpPr>
          <p:cNvPr id="11" name="Elbow Connector 10"/>
          <p:cNvCxnSpPr>
            <a:stCxn id="7" idx="1"/>
            <a:endCxn id="10" idx="0"/>
          </p:cNvCxnSpPr>
          <p:nvPr/>
        </p:nvCxnSpPr>
        <p:spPr>
          <a:xfrm rot="10800000" flipV="1">
            <a:off x="2238482" y="3404893"/>
            <a:ext cx="1524429" cy="52269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12" idx="0"/>
          </p:cNvCxnSpPr>
          <p:nvPr/>
        </p:nvCxnSpPr>
        <p:spPr>
          <a:xfrm>
            <a:off x="5381090" y="3404893"/>
            <a:ext cx="1514796" cy="52269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3071" y="4634835"/>
            <a:ext cx="13947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Can store: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Fonts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Colors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Line width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Text alignment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561" y="4307070"/>
            <a:ext cx="2946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Can store metadata through RDF using: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MIRIAM resources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350" dirty="0" err="1"/>
              <a:t>BioModels.net</a:t>
            </a:r>
            <a:r>
              <a:rPr lang="en-US" sz="1350" dirty="0"/>
              <a:t> qualifiers</a:t>
            </a:r>
          </a:p>
          <a:p>
            <a:r>
              <a:rPr lang="mr-IN" sz="1350" dirty="0"/>
              <a:t>…</a:t>
            </a:r>
            <a:endParaRPr lang="en-US" sz="1350" dirty="0"/>
          </a:p>
          <a:p>
            <a:pPr marL="214313" indent="-214313">
              <a:buFont typeface="Arial" charset="0"/>
              <a:buChar char="•"/>
            </a:pPr>
            <a:r>
              <a:rPr lang="en-US" sz="1350" dirty="0"/>
              <a:t>And arbitrary key-value properties!</a:t>
            </a:r>
          </a:p>
          <a:p>
            <a:pPr marL="214313" indent="-214313">
              <a:buFont typeface="Arial" charset="0"/>
              <a:buChar char="•"/>
            </a:pPr>
            <a:endParaRPr lang="en-US" sz="1350" dirty="0"/>
          </a:p>
          <a:p>
            <a:r>
              <a:rPr lang="en-US" sz="1350" dirty="0"/>
              <a:t>Allows to attach any kind of data to any</a:t>
            </a:r>
          </a:p>
          <a:p>
            <a:r>
              <a:rPr lang="en-US" sz="1350" dirty="0"/>
              <a:t>SBGN element.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67" y="4399957"/>
            <a:ext cx="1784655" cy="1778726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7653621" y="5186175"/>
            <a:ext cx="193256" cy="2062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076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2350" y="1812925"/>
            <a:ext cx="4159250" cy="4351338"/>
          </a:xfrm>
        </p:spPr>
        <p:txBody>
          <a:bodyPr>
            <a:normAutofit/>
          </a:bodyPr>
          <a:lstStyle/>
          <a:p>
            <a:r>
              <a:rPr lang="en-US" dirty="0" err="1"/>
              <a:t>sbgnviz.js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2200" dirty="0" err="1" smtClean="0"/>
              <a:t>Metin</a:t>
            </a:r>
            <a:r>
              <a:rPr lang="en-US" sz="2200" dirty="0" smtClean="0"/>
              <a:t> </a:t>
            </a:r>
            <a:r>
              <a:rPr lang="en-US" sz="2200" dirty="0"/>
              <a:t>Can </a:t>
            </a:r>
            <a:r>
              <a:rPr lang="en-US" sz="2200" dirty="0" err="1"/>
              <a:t>Siper</a:t>
            </a:r>
            <a:r>
              <a:rPr lang="en-US" sz="2200" dirty="0"/>
              <a:t> (</a:t>
            </a:r>
            <a:r>
              <a:rPr lang="en-US" sz="2200" dirty="0" err="1"/>
              <a:t>Bilkent</a:t>
            </a:r>
            <a:r>
              <a:rPr lang="en-US" sz="2200" dirty="0"/>
              <a:t> U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Istemi</a:t>
            </a:r>
            <a:r>
              <a:rPr lang="en-US" sz="2200" dirty="0" smtClean="0"/>
              <a:t> </a:t>
            </a:r>
            <a:r>
              <a:rPr lang="en-US" sz="2200" dirty="0" err="1"/>
              <a:t>Bahceci</a:t>
            </a:r>
            <a:r>
              <a:rPr lang="en-US" sz="2200" dirty="0"/>
              <a:t> (</a:t>
            </a:r>
            <a:r>
              <a:rPr lang="en-US" sz="2200" dirty="0" err="1"/>
              <a:t>Bilkent</a:t>
            </a:r>
            <a:r>
              <a:rPr lang="en-US" sz="2200" dirty="0"/>
              <a:t> U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/>
              <a:t>Ugur</a:t>
            </a:r>
            <a:r>
              <a:rPr lang="en-US" sz="2200" dirty="0"/>
              <a:t> </a:t>
            </a:r>
            <a:r>
              <a:rPr lang="en-US" sz="2200" dirty="0" err="1"/>
              <a:t>Dogrusoz</a:t>
            </a:r>
            <a:r>
              <a:rPr lang="en-US" sz="2200" dirty="0"/>
              <a:t> (</a:t>
            </a:r>
            <a:r>
              <a:rPr lang="en-US" sz="2200" dirty="0" err="1"/>
              <a:t>Bilkent</a:t>
            </a:r>
            <a:r>
              <a:rPr lang="en-US" sz="2200" dirty="0"/>
              <a:t> U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Emek</a:t>
            </a:r>
            <a:r>
              <a:rPr lang="en-US" sz="2200" dirty="0" smtClean="0"/>
              <a:t> </a:t>
            </a:r>
            <a:r>
              <a:rPr lang="en-US" sz="2200" dirty="0" err="1"/>
              <a:t>Demir</a:t>
            </a:r>
            <a:r>
              <a:rPr lang="en-US" sz="2200" dirty="0"/>
              <a:t> (OHSU</a:t>
            </a:r>
            <a:r>
              <a:rPr lang="en-US" sz="2200" dirty="0" smtClean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1812925"/>
            <a:ext cx="4203700" cy="4351338"/>
          </a:xfrm>
        </p:spPr>
        <p:txBody>
          <a:bodyPr>
            <a:normAutofit/>
          </a:bodyPr>
          <a:lstStyle/>
          <a:p>
            <a:r>
              <a:rPr lang="en-US" dirty="0" err="1"/>
              <a:t>libsbgn.js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2200" dirty="0" err="1"/>
              <a:t>Ludovic</a:t>
            </a:r>
            <a:r>
              <a:rPr lang="en-US" sz="2200" dirty="0"/>
              <a:t> Roy (EISBM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Alexander </a:t>
            </a:r>
            <a:r>
              <a:rPr lang="en-US" sz="2200" dirty="0" err="1"/>
              <a:t>Mazein</a:t>
            </a:r>
            <a:r>
              <a:rPr lang="en-US" sz="2200" dirty="0"/>
              <a:t> (EISBM</a:t>
            </a:r>
            <a:r>
              <a:rPr lang="en-US" sz="2200" dirty="0" smtClean="0"/>
              <a:t>)</a:t>
            </a:r>
          </a:p>
          <a:p>
            <a:r>
              <a:rPr lang="en-US" sz="2400" dirty="0" smtClean="0"/>
              <a:t>Pathway Commons Viewer</a:t>
            </a:r>
            <a:endParaRPr lang="en-US" sz="2400" dirty="0"/>
          </a:p>
          <a:p>
            <a:pPr lvl="1"/>
            <a:r>
              <a:rPr lang="en-US" sz="2200" dirty="0" smtClean="0"/>
              <a:t>Max </a:t>
            </a:r>
            <a:r>
              <a:rPr lang="en-US" sz="2200" dirty="0"/>
              <a:t>Franz (U Toronto)</a:t>
            </a:r>
          </a:p>
          <a:p>
            <a:pPr lvl="1"/>
            <a:r>
              <a:rPr lang="en-US" sz="2200" dirty="0"/>
              <a:t>Dylan Fong (U Toronto)</a:t>
            </a:r>
          </a:p>
          <a:p>
            <a:pPr lvl="1"/>
            <a:r>
              <a:rPr lang="en-US" sz="2200" dirty="0"/>
              <a:t>Igor </a:t>
            </a:r>
            <a:r>
              <a:rPr lang="en-US" sz="2200" dirty="0" err="1"/>
              <a:t>Rodchenkov</a:t>
            </a:r>
            <a:r>
              <a:rPr lang="en-US" sz="2200" dirty="0"/>
              <a:t> (U Toronto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Gary Bader (U Toronto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Chris Sander (DFCI)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96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367</Words>
  <Application>Microsoft Macintosh PowerPoint</Application>
  <PresentationFormat>On-screen Show (4:3)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Andale Mono</vt:lpstr>
      <vt:lpstr>Calibri</vt:lpstr>
      <vt:lpstr>Calibri Light</vt:lpstr>
      <vt:lpstr>Mangal</vt:lpstr>
      <vt:lpstr>Arial</vt:lpstr>
      <vt:lpstr>Office Theme</vt:lpstr>
      <vt:lpstr>Javascript-based SBGN tools: Newt/SBGNViz.js and libSBGN.js </vt:lpstr>
      <vt:lpstr>a web viewer &amp; editor for SBGN maps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</cp:lastModifiedBy>
  <cp:revision>59</cp:revision>
  <dcterms:created xsi:type="dcterms:W3CDTF">2017-06-14T10:05:18Z</dcterms:created>
  <dcterms:modified xsi:type="dcterms:W3CDTF">2017-06-26T17:47:03Z</dcterms:modified>
</cp:coreProperties>
</file>