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6" r:id="rId6"/>
    <p:sldId id="284" r:id="rId7"/>
    <p:sldId id="285" r:id="rId8"/>
    <p:sldId id="287" r:id="rId9"/>
    <p:sldId id="277" r:id="rId10"/>
    <p:sldId id="257" r:id="rId11"/>
    <p:sldId id="278" r:id="rId12"/>
    <p:sldId id="27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295" r:id="rId23"/>
    <p:sldId id="296" r:id="rId24"/>
    <p:sldId id="280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bml.org/Documents/Specifications/SBML_Level_3/Packages/distrib" TargetMode="External"/><Relationship Id="rId2" Type="http://schemas.openxmlformats.org/officeDocument/2006/relationships/hyperlink" Target="http://sourceforge.net/p/sbml/code/HEAD/tree/trunk/specifications/sbml-level-3/version-1/distrib/sbml-level-3-distrib-package-proposal.pdf?format=ra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iansmith/stochastic-distrib-test-su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Distributions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Lucian Smith</a:t>
            </a:r>
          </a:p>
        </p:txBody>
      </p:sp>
    </p:spTree>
    <p:extLst>
      <p:ext uri="{BB962C8B-B14F-4D97-AF65-F5344CB8AC3E}">
        <p14:creationId xmlns:p14="http://schemas.microsoft.com/office/powerpoint/2010/main" val="190562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Two Replacement Options: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 particular distributions explicitly in the ‘</a:t>
            </a:r>
            <a:r>
              <a:rPr lang="en-US" sz="3200" dirty="0" err="1"/>
              <a:t>distrib</a:t>
            </a:r>
            <a:r>
              <a:rPr lang="en-US" sz="3200" dirty="0"/>
              <a:t>’ spec.</a:t>
            </a:r>
          </a:p>
          <a:p>
            <a:r>
              <a:rPr lang="en-US" sz="3200" dirty="0"/>
              <a:t>Define a way to reference externally-defined distributions (i.e. </a:t>
            </a:r>
            <a:r>
              <a:rPr lang="en-US" sz="3200" dirty="0" err="1"/>
              <a:t>ProbOnto</a:t>
            </a:r>
            <a:r>
              <a:rPr lang="en-US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92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6A5C-EF96-4A37-9900-5FABCA83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both!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F9F2-7097-4EEB-AE49-5A84536B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set of ‘common’ distributions, defined in the spec itself.</a:t>
            </a:r>
          </a:p>
          <a:p>
            <a:r>
              <a:rPr lang="en-US" dirty="0"/>
              <a:t>An additional way to reference external definitions</a:t>
            </a:r>
          </a:p>
          <a:p>
            <a:r>
              <a:rPr lang="en-US" dirty="0"/>
              <a:t>Could reduce to only one if people wanted</a:t>
            </a:r>
          </a:p>
        </p:txBody>
      </p:sp>
    </p:spTree>
    <p:extLst>
      <p:ext uri="{BB962C8B-B14F-4D97-AF65-F5344CB8AC3E}">
        <p14:creationId xmlns:p14="http://schemas.microsoft.com/office/powerpoint/2010/main" val="398063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Pre-defined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64F8B-C9B8-4FAC-BD44-839BF5C2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12"/>
          <a:stretch/>
        </p:blipFill>
        <p:spPr>
          <a:xfrm>
            <a:off x="2592925" y="1497330"/>
            <a:ext cx="5956715" cy="49720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BF0F3B-9569-41FE-8D0F-B386E239AC2C}"/>
              </a:ext>
            </a:extLst>
          </p:cNvPr>
          <p:cNvSpPr txBox="1">
            <a:spLocks/>
          </p:cNvSpPr>
          <p:nvPr/>
        </p:nvSpPr>
        <p:spPr>
          <a:xfrm>
            <a:off x="8252739" y="6440163"/>
            <a:ext cx="3555948" cy="417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…and many </a:t>
            </a:r>
            <a:r>
              <a:rPr lang="en-US" sz="2400" dirty="0" err="1"/>
              <a:t>many</a:t>
            </a:r>
            <a:r>
              <a:rPr lang="en-US" sz="2400" dirty="0"/>
              <a:t> more.</a:t>
            </a:r>
          </a:p>
        </p:txBody>
      </p:sp>
    </p:spTree>
    <p:extLst>
      <p:ext uri="{BB962C8B-B14F-4D97-AF65-F5344CB8AC3E}">
        <p14:creationId xmlns:p14="http://schemas.microsoft.com/office/powerpoint/2010/main" val="12928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Pre-defined 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69396-9C5E-4644-AA87-73140B9B8CB3}"/>
              </a:ext>
            </a:extLst>
          </p:cNvPr>
          <p:cNvSpPr/>
          <p:nvPr/>
        </p:nvSpPr>
        <p:spPr>
          <a:xfrm>
            <a:off x="2592925" y="1905000"/>
            <a:ext cx="9368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&lt;</a:t>
            </a:r>
            <a:r>
              <a:rPr lang="en-US" sz="2400" dirty="0" err="1"/>
              <a:t>functionDefinition</a:t>
            </a:r>
            <a:r>
              <a:rPr lang="en-US" sz="2400" dirty="0"/>
              <a:t> id="normal"&gt;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distrib:distribInput</a:t>
            </a:r>
            <a:r>
              <a:rPr lang="en-US" sz="2400" dirty="0"/>
              <a:t> </a:t>
            </a:r>
            <a:r>
              <a:rPr lang="en-US" sz="2400" dirty="0" err="1"/>
              <a:t>distrib:id</a:t>
            </a:r>
            <a:r>
              <a:rPr lang="en-US" sz="2400" dirty="0"/>
              <a:t>="mu" </a:t>
            </a:r>
            <a:r>
              <a:rPr lang="en-US" sz="2400" dirty="0" err="1"/>
              <a:t>distrib:index</a:t>
            </a:r>
            <a:r>
              <a:rPr lang="en-US" sz="2400" dirty="0"/>
              <a:t>="0"/&gt;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distrib:distribInput</a:t>
            </a:r>
            <a:r>
              <a:rPr lang="en-US" sz="2400" dirty="0"/>
              <a:t> </a:t>
            </a:r>
            <a:r>
              <a:rPr lang="en-US" sz="2400" dirty="0" err="1"/>
              <a:t>distrib:id</a:t>
            </a:r>
            <a:r>
              <a:rPr lang="en-US" sz="2400" dirty="0"/>
              <a:t>="</a:t>
            </a:r>
            <a:r>
              <a:rPr lang="en-US" sz="2400" dirty="0" err="1"/>
              <a:t>sdev</a:t>
            </a:r>
            <a:r>
              <a:rPr lang="en-US" sz="2400" dirty="0"/>
              <a:t>" </a:t>
            </a:r>
            <a:r>
              <a:rPr lang="en-US" sz="2400" dirty="0" err="1"/>
              <a:t>distrib:index</a:t>
            </a:r>
            <a:r>
              <a:rPr lang="en-US" sz="2400" dirty="0"/>
              <a:t>="1"/&gt;</a:t>
            </a:r>
          </a:p>
          <a:p>
            <a:r>
              <a:rPr lang="en-US" sz="2400" dirty="0"/>
              <a:t>          &lt;/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</a:t>
            </a:r>
            <a:r>
              <a:rPr lang="en-US" sz="2400" b="1" dirty="0"/>
              <a:t>&lt;</a:t>
            </a:r>
            <a:r>
              <a:rPr lang="en-US" sz="2400" b="1" dirty="0" err="1"/>
              <a:t>distrib:normalDistribution</a:t>
            </a:r>
            <a:r>
              <a:rPr lang="en-US" sz="2400" b="1" dirty="0"/>
              <a:t>&gt;</a:t>
            </a:r>
          </a:p>
          <a:p>
            <a:r>
              <a:rPr lang="en-US" sz="2400" b="1" dirty="0"/>
              <a:t>            &lt;</a:t>
            </a:r>
            <a:r>
              <a:rPr lang="en-US" sz="2400" b="1" dirty="0" err="1"/>
              <a:t>distrib:mean</a:t>
            </a:r>
            <a:r>
              <a:rPr lang="en-US" sz="2400" b="1" dirty="0"/>
              <a:t> </a:t>
            </a:r>
            <a:r>
              <a:rPr lang="en-US" sz="2400" b="1" dirty="0" err="1"/>
              <a:t>distrib:var</a:t>
            </a:r>
            <a:r>
              <a:rPr lang="en-US" sz="2400" b="1" dirty="0"/>
              <a:t>="mu"/&gt;</a:t>
            </a:r>
          </a:p>
          <a:p>
            <a:r>
              <a:rPr lang="en-US" sz="2400" b="1" dirty="0"/>
              <a:t>            &lt;</a:t>
            </a:r>
            <a:r>
              <a:rPr lang="en-US" sz="2400" b="1" dirty="0" err="1"/>
              <a:t>distrib:stddev</a:t>
            </a:r>
            <a:r>
              <a:rPr lang="en-US" sz="2400" b="1" dirty="0"/>
              <a:t> </a:t>
            </a:r>
            <a:r>
              <a:rPr lang="en-US" sz="2400" b="1" dirty="0" err="1"/>
              <a:t>distrib:var</a:t>
            </a:r>
            <a:r>
              <a:rPr lang="en-US" sz="2400" b="1" dirty="0"/>
              <a:t>="</a:t>
            </a:r>
            <a:r>
              <a:rPr lang="en-US" sz="2400" b="1" dirty="0" err="1"/>
              <a:t>sdev</a:t>
            </a:r>
            <a:r>
              <a:rPr lang="en-US" sz="2400" b="1" dirty="0"/>
              <a:t>"/&gt;</a:t>
            </a:r>
          </a:p>
          <a:p>
            <a:r>
              <a:rPr lang="en-US" sz="2400" b="1" dirty="0"/>
              <a:t>          &lt;/</a:t>
            </a:r>
            <a:r>
              <a:rPr lang="en-US" sz="2400" b="1" dirty="0" err="1"/>
              <a:t>distrib:normalDistribution</a:t>
            </a:r>
            <a:r>
              <a:rPr lang="en-US" sz="2400" b="1" dirty="0"/>
              <a:t>&gt;</a:t>
            </a:r>
          </a:p>
          <a:p>
            <a:r>
              <a:rPr lang="en-US" sz="2400" dirty="0"/>
              <a:t>        &lt;/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&lt;/</a:t>
            </a:r>
            <a:r>
              <a:rPr lang="en-US" sz="2400" dirty="0" err="1"/>
              <a:t>functionDefinition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077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External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02AA6-E76C-4E6A-AFF7-5E67AFDC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9159049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External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CC1B6-E746-4C07-BEA5-2F49CD5452E4}"/>
              </a:ext>
            </a:extLst>
          </p:cNvPr>
          <p:cNvSpPr/>
          <p:nvPr/>
        </p:nvSpPr>
        <p:spPr>
          <a:xfrm>
            <a:off x="1722120" y="1607255"/>
            <a:ext cx="101079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&lt;</a:t>
            </a:r>
            <a:r>
              <a:rPr lang="en-US" sz="2400" dirty="0" err="1"/>
              <a:t>functionDefinition</a:t>
            </a:r>
            <a:r>
              <a:rPr lang="en-US" sz="2400" dirty="0"/>
              <a:t> id="Exponential2"&gt;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distrib:distribInput</a:t>
            </a:r>
            <a:r>
              <a:rPr lang="en-US" sz="2400" dirty="0"/>
              <a:t> id="beta" </a:t>
            </a:r>
            <a:r>
              <a:rPr lang="en-US" sz="2400" dirty="0" err="1"/>
              <a:t>distrib:index</a:t>
            </a:r>
            <a:r>
              <a:rPr lang="en-US" sz="2400" dirty="0"/>
              <a:t>="0"/&gt;</a:t>
            </a:r>
          </a:p>
          <a:p>
            <a:r>
              <a:rPr lang="en-US" sz="2400" dirty="0"/>
              <a:t>          &lt;/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</a:t>
            </a:r>
            <a:r>
              <a:rPr lang="en-US" sz="2400" dirty="0" err="1"/>
              <a:t>distrib:externalDistribution</a:t>
            </a:r>
            <a:r>
              <a:rPr lang="en-US" sz="2400" dirty="0"/>
              <a:t> name="Exponential 2"</a:t>
            </a:r>
          </a:p>
          <a:p>
            <a:r>
              <a:rPr lang="en-US" dirty="0"/>
              <a:t>              </a:t>
            </a:r>
            <a:r>
              <a:rPr lang="en-US" b="1" dirty="0" err="1"/>
              <a:t>distrib:definitionURL</a:t>
            </a:r>
            <a:r>
              <a:rPr lang="en-US" b="1" dirty="0"/>
              <a:t>="http://www.probonto.org/ontology#PROB_k0000353</a:t>
            </a:r>
            <a:r>
              <a:rPr lang="en-US" dirty="0"/>
              <a:t>"&gt;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distrib:listOfExternalParameters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  &lt;</a:t>
            </a:r>
            <a:r>
              <a:rPr lang="en-US" sz="2400" dirty="0" err="1"/>
              <a:t>distrib:externalParameter</a:t>
            </a:r>
            <a:r>
              <a:rPr lang="en-US" sz="2400" dirty="0"/>
              <a:t> name="Beta" </a:t>
            </a:r>
            <a:r>
              <a:rPr lang="en-US" sz="2400" dirty="0" err="1"/>
              <a:t>distrib:var</a:t>
            </a:r>
            <a:r>
              <a:rPr lang="en-US" sz="2400" dirty="0"/>
              <a:t>="beta"</a:t>
            </a:r>
          </a:p>
          <a:p>
            <a:r>
              <a:rPr lang="en-US" sz="1600" dirty="0"/>
              <a:t>                </a:t>
            </a:r>
            <a:r>
              <a:rPr lang="en-US" b="1" dirty="0" err="1"/>
              <a:t>distrib:definitionURL</a:t>
            </a:r>
            <a:r>
              <a:rPr lang="en-US" b="1" dirty="0"/>
              <a:t>="http://www.probonto.org/ontology#PROB_k0000362"</a:t>
            </a:r>
            <a:r>
              <a:rPr lang="en-US" sz="1600" dirty="0"/>
              <a:t>/&gt;</a:t>
            </a:r>
          </a:p>
          <a:p>
            <a:r>
              <a:rPr lang="en-US" sz="2400" dirty="0"/>
              <a:t>            &lt;/</a:t>
            </a:r>
            <a:r>
              <a:rPr lang="en-US" sz="2400" dirty="0" err="1"/>
              <a:t>distrib:listOfExternalParameters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&lt;/</a:t>
            </a:r>
            <a:r>
              <a:rPr lang="en-US" sz="2400" dirty="0" err="1"/>
              <a:t>distrib:externalDistribution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&lt;/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&lt;/</a:t>
            </a:r>
            <a:r>
              <a:rPr lang="en-US" sz="2400" dirty="0" err="1"/>
              <a:t>functionDefinition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147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FB764-1349-4210-85A7-BF809448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626869"/>
            <a:ext cx="7739795" cy="51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8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Uncertainty (predefined)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5AE3B-E70E-47A9-AEC3-A4D3441F992E}"/>
              </a:ext>
            </a:extLst>
          </p:cNvPr>
          <p:cNvSpPr/>
          <p:nvPr/>
        </p:nvSpPr>
        <p:spPr>
          <a:xfrm>
            <a:off x="1554480" y="1905000"/>
            <a:ext cx="10510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&lt;species id="s1" compartment="C" </a:t>
            </a:r>
            <a:r>
              <a:rPr lang="en-US" sz="2800" dirty="0" err="1"/>
              <a:t>initialAmount</a:t>
            </a:r>
            <a:r>
              <a:rPr lang="en-US" sz="2800" dirty="0"/>
              <a:t>="3.22“</a:t>
            </a:r>
          </a:p>
          <a:p>
            <a:r>
              <a:rPr lang="en-US" sz="2800" dirty="0"/>
              <a:t> 			</a:t>
            </a:r>
            <a:r>
              <a:rPr lang="en-US" sz="2800" dirty="0" err="1"/>
              <a:t>hasOnlySubstanceUnits</a:t>
            </a:r>
            <a:r>
              <a:rPr lang="en-US" sz="2800" dirty="0"/>
              <a:t>="true"</a:t>
            </a:r>
          </a:p>
          <a:p>
            <a:r>
              <a:rPr lang="en-US" sz="2800" dirty="0"/>
              <a:t>              </a:t>
            </a:r>
            <a:r>
              <a:rPr lang="en-US" sz="2800" dirty="0" err="1"/>
              <a:t>boundaryCondition</a:t>
            </a:r>
            <a:r>
              <a:rPr lang="en-US" sz="2800" dirty="0"/>
              <a:t>="false" constant="false"&gt;</a:t>
            </a:r>
          </a:p>
          <a:p>
            <a:r>
              <a:rPr lang="en-US" sz="2800" dirty="0"/>
              <a:t>        &lt;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</a:t>
            </a:r>
            <a:r>
              <a:rPr lang="en-US" sz="2800" b="1" dirty="0"/>
              <a:t>&lt;</a:t>
            </a:r>
            <a:r>
              <a:rPr lang="en-US" sz="2800" b="1" dirty="0" err="1"/>
              <a:t>distrib:uncertStatistics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            &lt;</a:t>
            </a:r>
            <a:r>
              <a:rPr lang="en-US" sz="2800" b="1" dirty="0" err="1"/>
              <a:t>distrib:standardDeviation</a:t>
            </a:r>
            <a:r>
              <a:rPr lang="en-US" sz="2800" b="1" dirty="0"/>
              <a:t> </a:t>
            </a:r>
            <a:r>
              <a:rPr lang="en-US" sz="2800" b="1" dirty="0" err="1"/>
              <a:t>distrib:value</a:t>
            </a:r>
            <a:r>
              <a:rPr lang="en-US" sz="2800" b="1" dirty="0"/>
              <a:t>="0.3"/&gt;</a:t>
            </a:r>
          </a:p>
          <a:p>
            <a:r>
              <a:rPr lang="en-US" sz="2800" b="1" dirty="0"/>
              <a:t>          &lt;/</a:t>
            </a:r>
            <a:r>
              <a:rPr lang="en-US" sz="2800" b="1" dirty="0" err="1"/>
              <a:t>distrib:uncertStatistics</a:t>
            </a:r>
            <a:r>
              <a:rPr lang="en-US" sz="2800" b="1" dirty="0"/>
              <a:t>&gt;</a:t>
            </a:r>
          </a:p>
          <a:p>
            <a:r>
              <a:rPr lang="en-US" sz="2800" dirty="0"/>
              <a:t>        &lt;/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&lt;/species&gt;</a:t>
            </a:r>
          </a:p>
        </p:txBody>
      </p:sp>
    </p:spTree>
    <p:extLst>
      <p:ext uri="{BB962C8B-B14F-4D97-AF65-F5344CB8AC3E}">
        <p14:creationId xmlns:p14="http://schemas.microsoft.com/office/powerpoint/2010/main" val="61537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E76-10F1-4CEB-872E-8C5F72FA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Uncertainty (external)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5AE3B-E70E-47A9-AEC3-A4D3441F992E}"/>
              </a:ext>
            </a:extLst>
          </p:cNvPr>
          <p:cNvSpPr/>
          <p:nvPr/>
        </p:nvSpPr>
        <p:spPr>
          <a:xfrm>
            <a:off x="559838" y="1503783"/>
            <a:ext cx="116725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&lt;species id="s1" compartment="C" </a:t>
            </a:r>
            <a:r>
              <a:rPr lang="en-US" sz="2800" dirty="0" err="1"/>
              <a:t>initialAmount</a:t>
            </a:r>
            <a:r>
              <a:rPr lang="en-US" sz="2800" dirty="0"/>
              <a:t>="3.22“</a:t>
            </a:r>
          </a:p>
          <a:p>
            <a:r>
              <a:rPr lang="en-US" sz="2800" dirty="0"/>
              <a:t> 			</a:t>
            </a:r>
            <a:r>
              <a:rPr lang="en-US" sz="2800" dirty="0" err="1"/>
              <a:t>hasOnlySubstanceUnits</a:t>
            </a:r>
            <a:r>
              <a:rPr lang="en-US" sz="2800" dirty="0"/>
              <a:t>="true"</a:t>
            </a:r>
          </a:p>
          <a:p>
            <a:r>
              <a:rPr lang="en-US" sz="2800" dirty="0"/>
              <a:t>              </a:t>
            </a:r>
            <a:r>
              <a:rPr lang="en-US" sz="2800" dirty="0" err="1"/>
              <a:t>boundaryCondition</a:t>
            </a:r>
            <a:r>
              <a:rPr lang="en-US" sz="2800" dirty="0"/>
              <a:t>="false" constant="false"&gt;</a:t>
            </a:r>
          </a:p>
          <a:p>
            <a:r>
              <a:rPr lang="en-US" sz="2800" dirty="0"/>
              <a:t>        &lt;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</a:t>
            </a:r>
            <a:r>
              <a:rPr lang="en-US" sz="2800" b="1" dirty="0"/>
              <a:t>&lt;</a:t>
            </a:r>
            <a:r>
              <a:rPr lang="en-US" sz="2800" b="1" dirty="0" err="1"/>
              <a:t>distrib:uncertStatistics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             &lt;</a:t>
            </a:r>
            <a:r>
              <a:rPr lang="en-US" sz="2800" b="1" dirty="0" err="1"/>
              <a:t>distrib:listOfExternalParameters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              &lt;</a:t>
            </a:r>
            <a:r>
              <a:rPr lang="en-US" sz="2800" b="1" dirty="0" err="1"/>
              <a:t>distrib:externalParameter</a:t>
            </a:r>
            <a:r>
              <a:rPr lang="en-US" sz="2800" b="1" dirty="0"/>
              <a:t> name=“</a:t>
            </a:r>
            <a:r>
              <a:rPr lang="en-US" sz="2800" b="1" dirty="0" err="1"/>
              <a:t>stddev</a:t>
            </a:r>
            <a:r>
              <a:rPr lang="en-US" sz="2800" b="1" dirty="0"/>
              <a:t>" </a:t>
            </a:r>
            <a:r>
              <a:rPr lang="en-US" sz="2800" b="1" dirty="0" err="1"/>
              <a:t>distrib:val</a:t>
            </a:r>
            <a:r>
              <a:rPr lang="en-US" sz="2800" b="1" dirty="0"/>
              <a:t>=“0.3"</a:t>
            </a:r>
          </a:p>
          <a:p>
            <a:r>
              <a:rPr lang="en-US" sz="2800" b="1" dirty="0"/>
              <a:t>                </a:t>
            </a:r>
            <a:r>
              <a:rPr lang="en-US" sz="2000" b="1" dirty="0" err="1"/>
              <a:t>distrib:definitionURL</a:t>
            </a:r>
            <a:r>
              <a:rPr lang="en-US" sz="2000" b="1" dirty="0"/>
              <a:t>="https://en.wikipedia.org/wiki/</a:t>
            </a:r>
            <a:r>
              <a:rPr lang="en-US" sz="2000" b="1" dirty="0" err="1"/>
              <a:t>Standard_deviation</a:t>
            </a:r>
            <a:r>
              <a:rPr lang="en-US" sz="2000" b="1" dirty="0"/>
              <a:t>"/&gt;</a:t>
            </a:r>
            <a:endParaRPr lang="en-US" sz="2800" b="1" dirty="0"/>
          </a:p>
          <a:p>
            <a:r>
              <a:rPr lang="en-US" sz="2800" b="1" dirty="0"/>
              <a:t>            &lt;/</a:t>
            </a:r>
            <a:r>
              <a:rPr lang="en-US" sz="2800" b="1" dirty="0" err="1"/>
              <a:t>distrib:listOfExternalParameters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          &lt;/</a:t>
            </a:r>
            <a:r>
              <a:rPr lang="en-US" sz="2800" b="1" dirty="0" err="1"/>
              <a:t>distrib:uncertStatistics</a:t>
            </a:r>
            <a:r>
              <a:rPr lang="en-US" sz="2800" b="1" dirty="0"/>
              <a:t>&gt;</a:t>
            </a:r>
          </a:p>
          <a:p>
            <a:r>
              <a:rPr lang="en-US" sz="2800" dirty="0"/>
              <a:t>        &lt;/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&lt;/species&gt;</a:t>
            </a:r>
          </a:p>
        </p:txBody>
      </p:sp>
    </p:spTree>
    <p:extLst>
      <p:ext uri="{BB962C8B-B14F-4D97-AF65-F5344CB8AC3E}">
        <p14:creationId xmlns:p14="http://schemas.microsoft.com/office/powerpoint/2010/main" val="385645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3356D-6787-4728-BB94-BB4BC3B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474F-E9D7-4B84-830D-3DC7B6882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1A64-764C-4BA4-92B7-7EE4A174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Two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9EE2-8400-4664-A3FF-5AACB6E3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5861"/>
          </a:xfrm>
        </p:spPr>
        <p:txBody>
          <a:bodyPr>
            <a:normAutofit/>
          </a:bodyPr>
          <a:lstStyle/>
          <a:p>
            <a:r>
              <a:rPr lang="en-US" dirty="0"/>
              <a:t>Allows you to ‘overwrite’ a function definition to be a draw from a distribution</a:t>
            </a:r>
          </a:p>
          <a:p>
            <a:r>
              <a:rPr lang="en-US" dirty="0"/>
              <a:t>Allows you to annotate an element with information about its uncertainty (</a:t>
            </a:r>
            <a:r>
              <a:rPr lang="en-US" dirty="0" err="1"/>
              <a:t>stdev</a:t>
            </a:r>
            <a:r>
              <a:rPr lang="en-US" dirty="0"/>
              <a:t>, range, etc.)</a:t>
            </a:r>
          </a:p>
        </p:txBody>
      </p:sp>
    </p:spTree>
    <p:extLst>
      <p:ext uri="{BB962C8B-B14F-4D97-AF65-F5344CB8AC3E}">
        <p14:creationId xmlns:p14="http://schemas.microsoft.com/office/powerpoint/2010/main" val="417897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A46-0D26-403A-BFDA-8595C0D0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9" y="624110"/>
            <a:ext cx="10011714" cy="1280890"/>
          </a:xfrm>
        </p:spPr>
        <p:txBody>
          <a:bodyPr/>
          <a:lstStyle/>
          <a:p>
            <a:r>
              <a:rPr lang="en-US" dirty="0"/>
              <a:t>Is hybrid approach 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57E6-4D95-41BC-81E4-13F6414C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hybrid</a:t>
            </a:r>
          </a:p>
          <a:p>
            <a:r>
              <a:rPr lang="en-US" dirty="0"/>
              <a:t>Keep predefined; ditch external</a:t>
            </a:r>
          </a:p>
          <a:p>
            <a:r>
              <a:rPr lang="en-US" dirty="0"/>
              <a:t>Keep external; ditch predefined</a:t>
            </a:r>
          </a:p>
        </p:txBody>
      </p:sp>
    </p:spTree>
    <p:extLst>
      <p:ext uri="{BB962C8B-B14F-4D97-AF65-F5344CB8AC3E}">
        <p14:creationId xmlns:p14="http://schemas.microsoft.com/office/powerpoint/2010/main" val="192755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2FF7-AE51-4D57-B015-3750767E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51" y="624110"/>
            <a:ext cx="9965061" cy="1280890"/>
          </a:xfrm>
        </p:spPr>
        <p:txBody>
          <a:bodyPr/>
          <a:lstStyle/>
          <a:p>
            <a:r>
              <a:rPr lang="en-US" sz="5400" dirty="0"/>
              <a:t>Which distributions to keep?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08B7-388F-4D38-A840-46968A92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plan: </a:t>
            </a:r>
          </a:p>
          <a:p>
            <a:pPr lvl="1"/>
            <a:r>
              <a:rPr lang="en-US" dirty="0"/>
              <a:t>See what people implement</a:t>
            </a:r>
          </a:p>
          <a:p>
            <a:pPr lvl="1"/>
            <a:r>
              <a:rPr lang="en-US" dirty="0"/>
              <a:t>Keep those; ditch the rest</a:t>
            </a:r>
          </a:p>
          <a:p>
            <a:pPr lvl="1"/>
            <a:r>
              <a:rPr lang="en-US" dirty="0"/>
              <a:t>If one person implemented something, ask everyone else to </a:t>
            </a:r>
            <a:r>
              <a:rPr lang="en-US"/>
              <a:t>implement that,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EAD91-77A3-4104-AB7A-6C16BD3C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31721-C349-4005-9580-4045E687A03D}"/>
              </a:ext>
            </a:extLst>
          </p:cNvPr>
          <p:cNvSpPr/>
          <p:nvPr/>
        </p:nvSpPr>
        <p:spPr>
          <a:xfrm>
            <a:off x="1156997" y="2500603"/>
            <a:ext cx="109541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"http://www.sbml.org/sbml/level3/distrib/version1"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r>
              <a:rPr lang="en-US" sz="2800" dirty="0"/>
              <a:t>"http://www.sbml.org/sbml/level3/version1/distrib/version1"</a:t>
            </a:r>
          </a:p>
          <a:p>
            <a:pPr algn="ctr"/>
            <a:r>
              <a:rPr lang="en-US" sz="2800" dirty="0"/>
              <a:t>vs.</a:t>
            </a:r>
          </a:p>
          <a:p>
            <a:pPr algn="ctr"/>
            <a:r>
              <a:rPr lang="en-US" sz="2800" dirty="0"/>
              <a:t>"http://www.sbml.org/sbml/level3/version2/distrib/version1"</a:t>
            </a:r>
          </a:p>
        </p:txBody>
      </p:sp>
    </p:spTree>
    <p:extLst>
      <p:ext uri="{BB962C8B-B14F-4D97-AF65-F5344CB8AC3E}">
        <p14:creationId xmlns:p14="http://schemas.microsoft.com/office/powerpoint/2010/main" val="362236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C122-AB68-4FAB-931A-EA4C299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8F3C8-D681-47DC-9588-ADE7D7A4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947" y="4096139"/>
            <a:ext cx="9417665" cy="2668555"/>
          </a:xfrm>
        </p:spPr>
        <p:txBody>
          <a:bodyPr>
            <a:normAutofit/>
          </a:bodyPr>
          <a:lstStyle/>
          <a:p>
            <a:r>
              <a:rPr lang="en-US" dirty="0"/>
              <a:t>Option 2 in spec now; was in </a:t>
            </a:r>
            <a:r>
              <a:rPr lang="en-US" dirty="0" err="1"/>
              <a:t>UncertML</a:t>
            </a:r>
            <a:endParaRPr lang="en-US" dirty="0"/>
          </a:p>
          <a:p>
            <a:r>
              <a:rPr lang="en-US" dirty="0"/>
              <a:t>Option 1 may have more computational support: switch?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9F9FF-D522-4D7D-9736-8B7187927074}"/>
              </a:ext>
            </a:extLst>
          </p:cNvPr>
          <p:cNvSpPr/>
          <p:nvPr/>
        </p:nvSpPr>
        <p:spPr>
          <a:xfrm>
            <a:off x="2086947" y="1760196"/>
            <a:ext cx="98095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MR10"/>
              </a:rPr>
              <a:t>The possible formulations are</a:t>
            </a:r>
            <a:br>
              <a:rPr lang="en-US" sz="2400" dirty="0">
                <a:solidFill>
                  <a:srgbClr val="000000"/>
                </a:solidFill>
                <a:latin typeface="CMR10"/>
              </a:rPr>
            </a:br>
            <a:r>
              <a:rPr lang="en-US" sz="2400" b="1" dirty="0">
                <a:solidFill>
                  <a:srgbClr val="000000"/>
                </a:solidFill>
                <a:latin typeface="CMBX10"/>
              </a:rPr>
              <a:t>Option 1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observing k failures before obtaining the </a:t>
            </a:r>
            <a:r>
              <a:rPr lang="en-US" sz="2400" dirty="0" err="1">
                <a:solidFill>
                  <a:srgbClr val="000000"/>
                </a:solidFill>
                <a:latin typeface="CMR10"/>
              </a:rPr>
              <a:t>r</a:t>
            </a:r>
            <a:r>
              <a:rPr lang="en-US" sz="2400" baseline="30000" dirty="0" err="1">
                <a:solidFill>
                  <a:srgbClr val="000000"/>
                </a:solidFill>
                <a:latin typeface="CMR10"/>
              </a:rPr>
              <a:t>th</a:t>
            </a:r>
            <a:r>
              <a:rPr lang="en-US" sz="10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success (most common)</a:t>
            </a:r>
            <a:br>
              <a:rPr lang="en-US" sz="2400" dirty="0">
                <a:solidFill>
                  <a:srgbClr val="000000"/>
                </a:solidFill>
                <a:latin typeface="CMR10"/>
              </a:rPr>
            </a:br>
            <a:r>
              <a:rPr lang="en-US" sz="2400" b="1" dirty="0">
                <a:solidFill>
                  <a:srgbClr val="000000"/>
                </a:solidFill>
                <a:latin typeface="CMBX10"/>
              </a:rPr>
              <a:t>Option 2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obtaining r successes until k failures have occurred</a:t>
            </a:r>
            <a:br>
              <a:rPr lang="en-US" sz="2400" dirty="0">
                <a:solidFill>
                  <a:srgbClr val="000000"/>
                </a:solidFill>
                <a:latin typeface="CMR10"/>
              </a:rPr>
            </a:br>
            <a:r>
              <a:rPr lang="en-US" sz="2400" b="1" dirty="0">
                <a:solidFill>
                  <a:srgbClr val="000000"/>
                </a:solidFill>
                <a:latin typeface="CMBX10"/>
              </a:rPr>
              <a:t>Option 3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number of trials (successes or failures), </a:t>
            </a:r>
            <a:r>
              <a:rPr lang="en-US" sz="2400" i="1" dirty="0">
                <a:solidFill>
                  <a:srgbClr val="000000"/>
                </a:solidFill>
                <a:latin typeface="CMMI1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, required before the </a:t>
            </a:r>
            <a:r>
              <a:rPr lang="en-US" sz="2400" dirty="0" err="1">
                <a:solidFill>
                  <a:srgbClr val="000000"/>
                </a:solidFill>
                <a:latin typeface="CMR10"/>
              </a:rPr>
              <a:t>r</a:t>
            </a:r>
            <a:r>
              <a:rPr lang="en-US" sz="2400" baseline="30000" dirty="0" err="1">
                <a:solidFill>
                  <a:srgbClr val="000000"/>
                </a:solidFill>
                <a:latin typeface="CMR10"/>
              </a:rPr>
              <a:t>th</a:t>
            </a:r>
            <a:r>
              <a:rPr lang="en-US" sz="2400" baseline="3000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success occurs.</a:t>
            </a:r>
            <a:r>
              <a:rPr lang="en-US" sz="2400" dirty="0"/>
              <a:t> </a:t>
            </a:r>
          </a:p>
          <a:p>
            <a:pPr algn="r"/>
            <a:r>
              <a:rPr lang="en-US" sz="2400" i="1" dirty="0"/>
              <a:t>From the </a:t>
            </a:r>
            <a:r>
              <a:rPr lang="en-US" sz="2400" i="1" dirty="0" err="1"/>
              <a:t>ProbOnto</a:t>
            </a:r>
            <a:r>
              <a:rPr lang="en-US" sz="2400" i="1" dirty="0"/>
              <a:t> 2.5 specification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416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CF991-A784-4487-B5B8-189166D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36E1-D803-409E-ADB3-AF0866671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6A0E-3FB4-4F27-A392-CDF8D99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21ADF-D5C9-4F98-8624-EBF10D7BAA8B}"/>
              </a:ext>
            </a:extLst>
          </p:cNvPr>
          <p:cNvSpPr/>
          <p:nvPr/>
        </p:nvSpPr>
        <p:spPr>
          <a:xfrm>
            <a:off x="1716833" y="3956380"/>
            <a:ext cx="9993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http://sourceforge.net/p/sbml/code/HEAD/tree/trunk/specifications/sbml-level-3/version-1/distrib/sbml-level-3-distrib-package-proposal.pdf?format=raw</a:t>
            </a:r>
            <a:r>
              <a:rPr lang="en-US" sz="36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911CA-D194-4040-ABE5-A28244306D7E}"/>
              </a:ext>
            </a:extLst>
          </p:cNvPr>
          <p:cNvSpPr/>
          <p:nvPr/>
        </p:nvSpPr>
        <p:spPr>
          <a:xfrm>
            <a:off x="1119674" y="1668921"/>
            <a:ext cx="105902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3"/>
              </a:rPr>
              <a:t>http://sbml.org/Documents/Specifications/SBML_Level_3/Packages/distrib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43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225C-2755-4B8B-8618-3BF7A5D7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Test Suite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F8DC0-2280-480E-9791-ED949FF8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00604"/>
            <a:ext cx="8915400" cy="4000228"/>
          </a:xfrm>
        </p:spPr>
        <p:txBody>
          <a:bodyPr>
            <a:normAutofit fontScale="92500"/>
          </a:bodyPr>
          <a:lstStyle/>
          <a:p>
            <a:r>
              <a:rPr lang="en-US" dirty="0"/>
              <a:t>Same format as SBML stochastic test suite (itself modeled after Darin’s stochastic test suite).</a:t>
            </a:r>
          </a:p>
          <a:p>
            <a:r>
              <a:rPr lang="en-US" dirty="0"/>
              <a:t>Tests each distribution, and variations to many distributions (truncation, alternate formulations)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9C3DE-7CD5-4C99-9C3B-DD21B65BF440}"/>
              </a:ext>
            </a:extLst>
          </p:cNvPr>
          <p:cNvSpPr/>
          <p:nvPr/>
        </p:nvSpPr>
        <p:spPr>
          <a:xfrm>
            <a:off x="606490" y="1743566"/>
            <a:ext cx="1173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https://github.com/luciansmith/stochastic-distrib-test-suite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8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B7A-E2DC-4B4E-B2C5-6DD27B1B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1557" cy="1280890"/>
          </a:xfrm>
        </p:spPr>
        <p:txBody>
          <a:bodyPr/>
          <a:lstStyle/>
          <a:p>
            <a:r>
              <a:rPr lang="en-US" dirty="0"/>
              <a:t>The Function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883DA-515C-4367-A24D-A3790220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81" y="1750072"/>
            <a:ext cx="9618696" cy="48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1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B7A-E2DC-4B4E-B2C5-6DD27B1B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1557" cy="1280890"/>
          </a:xfrm>
        </p:spPr>
        <p:txBody>
          <a:bodyPr/>
          <a:lstStyle/>
          <a:p>
            <a:r>
              <a:rPr lang="en-US" dirty="0"/>
              <a:t>The Function Definition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CCE04-6994-40E1-9F85-EF718ECD86B2}"/>
              </a:ext>
            </a:extLst>
          </p:cNvPr>
          <p:cNvSpPr/>
          <p:nvPr/>
        </p:nvSpPr>
        <p:spPr>
          <a:xfrm>
            <a:off x="1885950" y="1905000"/>
            <a:ext cx="10075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&lt;</a:t>
            </a:r>
            <a:r>
              <a:rPr lang="en-US" sz="2400" dirty="0" err="1"/>
              <a:t>functionDefinition</a:t>
            </a:r>
            <a:r>
              <a:rPr lang="en-US" sz="2400" dirty="0"/>
              <a:t> id="</a:t>
            </a:r>
            <a:r>
              <a:rPr lang="en-US" sz="2400" b="1" dirty="0"/>
              <a:t>normal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   &lt;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distrib:distribInput</a:t>
            </a:r>
            <a:r>
              <a:rPr lang="en-US" sz="2400" dirty="0"/>
              <a:t> </a:t>
            </a:r>
            <a:r>
              <a:rPr lang="en-US" sz="2400" dirty="0" err="1"/>
              <a:t>distrib:id</a:t>
            </a:r>
            <a:r>
              <a:rPr lang="en-US" sz="2400" dirty="0"/>
              <a:t>="mu" </a:t>
            </a:r>
            <a:r>
              <a:rPr lang="en-US" sz="2400" dirty="0" err="1"/>
              <a:t>distrib:index</a:t>
            </a:r>
            <a:r>
              <a:rPr lang="en-US" sz="2400" dirty="0"/>
              <a:t>="0"/&gt;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distrib:distribInput</a:t>
            </a:r>
            <a:r>
              <a:rPr lang="en-US" sz="2400" dirty="0"/>
              <a:t> </a:t>
            </a:r>
            <a:r>
              <a:rPr lang="en-US" sz="2400" dirty="0" err="1"/>
              <a:t>distrib:id</a:t>
            </a:r>
            <a:r>
              <a:rPr lang="en-US" sz="2400" dirty="0"/>
              <a:t>="</a:t>
            </a:r>
            <a:r>
              <a:rPr lang="en-US" sz="2400" dirty="0" err="1"/>
              <a:t>sdev</a:t>
            </a:r>
            <a:r>
              <a:rPr lang="en-US" sz="2400" dirty="0"/>
              <a:t>" </a:t>
            </a:r>
            <a:r>
              <a:rPr lang="en-US" sz="2400" dirty="0" err="1"/>
              <a:t>distrib:index</a:t>
            </a:r>
            <a:r>
              <a:rPr lang="en-US" sz="2400" dirty="0"/>
              <a:t>="1"/&gt;</a:t>
            </a:r>
          </a:p>
          <a:p>
            <a:r>
              <a:rPr lang="en-US" sz="2400" dirty="0"/>
              <a:t>          &lt;/</a:t>
            </a:r>
            <a:r>
              <a:rPr lang="en-US" sz="2400" dirty="0" err="1"/>
              <a:t>distrib:listOfDistribInputs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&lt;</a:t>
            </a:r>
            <a:r>
              <a:rPr lang="en-US" sz="2400" dirty="0" err="1"/>
              <a:t>distrib:normalDistribution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distrib:mean</a:t>
            </a:r>
            <a:r>
              <a:rPr lang="en-US" sz="2400" dirty="0"/>
              <a:t> </a:t>
            </a:r>
            <a:r>
              <a:rPr lang="en-US" sz="2400" dirty="0" err="1"/>
              <a:t>distrib:var</a:t>
            </a:r>
            <a:r>
              <a:rPr lang="en-US" sz="2400" dirty="0"/>
              <a:t>="mu"/&gt;</a:t>
            </a:r>
          </a:p>
          <a:p>
            <a:r>
              <a:rPr lang="en-US" sz="2400" dirty="0"/>
              <a:t>            &lt;</a:t>
            </a:r>
            <a:r>
              <a:rPr lang="en-US" sz="2400" dirty="0" err="1"/>
              <a:t>distrib:stddev</a:t>
            </a:r>
            <a:r>
              <a:rPr lang="en-US" sz="2400" dirty="0"/>
              <a:t> </a:t>
            </a:r>
            <a:r>
              <a:rPr lang="en-US" sz="2400" dirty="0" err="1"/>
              <a:t>distrib:var</a:t>
            </a:r>
            <a:r>
              <a:rPr lang="en-US" sz="2400" dirty="0"/>
              <a:t>="</a:t>
            </a:r>
            <a:r>
              <a:rPr lang="en-US" sz="2400" dirty="0" err="1"/>
              <a:t>sdev</a:t>
            </a:r>
            <a:r>
              <a:rPr lang="en-US" sz="2400" dirty="0"/>
              <a:t>"/&gt;</a:t>
            </a:r>
          </a:p>
          <a:p>
            <a:r>
              <a:rPr lang="en-US" sz="2400" dirty="0"/>
              <a:t>          &lt;/</a:t>
            </a:r>
            <a:r>
              <a:rPr lang="en-US" sz="2400" dirty="0" err="1"/>
              <a:t>distrib:normalDistribution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&lt;/</a:t>
            </a:r>
            <a:r>
              <a:rPr lang="en-US" sz="2400" dirty="0" err="1"/>
              <a:t>distrib:drawFromDistribution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&lt;/</a:t>
            </a:r>
            <a:r>
              <a:rPr lang="en-US" sz="2400" dirty="0" err="1"/>
              <a:t>functionDefinition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9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B7A-E2DC-4B4E-B2C5-6DD27B1B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1557" cy="1280890"/>
          </a:xfrm>
        </p:spPr>
        <p:txBody>
          <a:bodyPr/>
          <a:lstStyle/>
          <a:p>
            <a:r>
              <a:rPr lang="en-US" dirty="0"/>
              <a:t>The Function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E888-8CB2-454B-AA39-DB72467D775A}"/>
              </a:ext>
            </a:extLst>
          </p:cNvPr>
          <p:cNvSpPr/>
          <p:nvPr/>
        </p:nvSpPr>
        <p:spPr>
          <a:xfrm>
            <a:off x="1380931" y="1997839"/>
            <a:ext cx="10683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&lt;</a:t>
            </a:r>
            <a:r>
              <a:rPr lang="en-US" sz="2800" dirty="0" err="1"/>
              <a:t>initialAssignment</a:t>
            </a:r>
            <a:r>
              <a:rPr lang="en-US" sz="2800" dirty="0"/>
              <a:t> symbol="x"&gt;</a:t>
            </a:r>
          </a:p>
          <a:p>
            <a:r>
              <a:rPr lang="en-US" sz="2800" dirty="0"/>
              <a:t>        &lt;math </a:t>
            </a:r>
            <a:r>
              <a:rPr lang="en-US" sz="2800" dirty="0" err="1"/>
              <a:t>xmlns</a:t>
            </a:r>
            <a:r>
              <a:rPr lang="en-US" sz="2800" dirty="0"/>
              <a:t>="http://www.w3.org/1998/Math/MathML"&gt;</a:t>
            </a:r>
          </a:p>
          <a:p>
            <a:r>
              <a:rPr lang="en-US" sz="2800" dirty="0"/>
              <a:t>          &lt;apply&gt;</a:t>
            </a:r>
          </a:p>
          <a:p>
            <a:r>
              <a:rPr lang="en-US" sz="2800" dirty="0"/>
              <a:t>            &lt;ci&gt; </a:t>
            </a:r>
            <a:r>
              <a:rPr lang="en-US" sz="2800" b="1" dirty="0"/>
              <a:t>normal</a:t>
            </a:r>
            <a:r>
              <a:rPr lang="en-US" sz="2800" dirty="0"/>
              <a:t> &lt;/ci&gt;</a:t>
            </a:r>
          </a:p>
          <a:p>
            <a:r>
              <a:rPr lang="en-US" sz="2800" dirty="0"/>
              <a:t>            &lt;</a:t>
            </a:r>
            <a:r>
              <a:rPr lang="en-US" sz="2800" dirty="0" err="1"/>
              <a:t>cn</a:t>
            </a:r>
            <a:r>
              <a:rPr lang="en-US" sz="2800" dirty="0"/>
              <a:t>&gt; 3 &lt;/</a:t>
            </a:r>
            <a:r>
              <a:rPr lang="en-US" sz="2800" dirty="0" err="1"/>
              <a:t>cn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  &lt;</a:t>
            </a:r>
            <a:r>
              <a:rPr lang="en-US" sz="2800" dirty="0" err="1"/>
              <a:t>cn</a:t>
            </a:r>
            <a:r>
              <a:rPr lang="en-US" sz="2800" dirty="0"/>
              <a:t>&gt; 0.2 &lt;/</a:t>
            </a:r>
            <a:r>
              <a:rPr lang="en-US" sz="2800" dirty="0" err="1"/>
              <a:t>cn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&lt;/apply&gt;</a:t>
            </a:r>
          </a:p>
          <a:p>
            <a:r>
              <a:rPr lang="en-US" sz="2800" dirty="0"/>
              <a:t>        &lt;/math&gt;</a:t>
            </a:r>
          </a:p>
          <a:p>
            <a:r>
              <a:rPr lang="en-US" sz="2800" dirty="0"/>
              <a:t>      &lt;/</a:t>
            </a:r>
            <a:r>
              <a:rPr lang="en-US" sz="2800" dirty="0" err="1"/>
              <a:t>initialAssignment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04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B7A-E2DC-4B4E-B2C5-6DD27B1B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1557" cy="1280890"/>
          </a:xfrm>
        </p:spPr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SBase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F5F51-C8A6-46F4-9E23-F5A8E990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430512" cy="33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B7A-E2DC-4B4E-B2C5-6DD27B1B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1557" cy="1280890"/>
          </a:xfrm>
        </p:spPr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SBase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A16F4-DF11-4C67-A1E0-352F6828BDC2}"/>
              </a:ext>
            </a:extLst>
          </p:cNvPr>
          <p:cNvSpPr/>
          <p:nvPr/>
        </p:nvSpPr>
        <p:spPr>
          <a:xfrm>
            <a:off x="1554480" y="1905000"/>
            <a:ext cx="10510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 &lt;species id="s1" compartment="C" </a:t>
            </a:r>
            <a:r>
              <a:rPr lang="en-US" sz="2800" dirty="0" err="1"/>
              <a:t>initialAmount</a:t>
            </a:r>
            <a:r>
              <a:rPr lang="en-US" sz="2800" dirty="0"/>
              <a:t>="3.22“</a:t>
            </a:r>
          </a:p>
          <a:p>
            <a:r>
              <a:rPr lang="en-US" sz="2800" dirty="0"/>
              <a:t> 			</a:t>
            </a:r>
            <a:r>
              <a:rPr lang="en-US" sz="2800" dirty="0" err="1"/>
              <a:t>hasOnlySubstanceUnits</a:t>
            </a:r>
            <a:r>
              <a:rPr lang="en-US" sz="2800" dirty="0"/>
              <a:t>="true"</a:t>
            </a:r>
          </a:p>
          <a:p>
            <a:r>
              <a:rPr lang="en-US" sz="2800" dirty="0"/>
              <a:t>              </a:t>
            </a:r>
            <a:r>
              <a:rPr lang="en-US" sz="2800" dirty="0" err="1"/>
              <a:t>boundaryCondition</a:t>
            </a:r>
            <a:r>
              <a:rPr lang="en-US" sz="2800" dirty="0"/>
              <a:t>="false" constant="false"&gt;</a:t>
            </a:r>
          </a:p>
          <a:p>
            <a:r>
              <a:rPr lang="en-US" sz="2800" dirty="0"/>
              <a:t>        &lt;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&lt;</a:t>
            </a:r>
            <a:r>
              <a:rPr lang="en-US" sz="2800" dirty="0" err="1"/>
              <a:t>distrib:uncertStatistics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    &lt;</a:t>
            </a:r>
            <a:r>
              <a:rPr lang="en-US" sz="2800" dirty="0" err="1"/>
              <a:t>distrib:standardDeviation</a:t>
            </a:r>
            <a:r>
              <a:rPr lang="en-US" sz="2800" dirty="0"/>
              <a:t> </a:t>
            </a:r>
            <a:r>
              <a:rPr lang="en-US" sz="2800" dirty="0" err="1"/>
              <a:t>distrib:value</a:t>
            </a:r>
            <a:r>
              <a:rPr lang="en-US" sz="2800" dirty="0"/>
              <a:t>="0.3"/&gt;</a:t>
            </a:r>
          </a:p>
          <a:p>
            <a:r>
              <a:rPr lang="en-US" sz="2800" dirty="0"/>
              <a:t>          &lt;/</a:t>
            </a:r>
            <a:r>
              <a:rPr lang="en-US" sz="2800" dirty="0" err="1"/>
              <a:t>distrib:uncertStatistics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  &lt;/</a:t>
            </a:r>
            <a:r>
              <a:rPr lang="en-US" sz="2800" dirty="0" err="1"/>
              <a:t>distrib:uncertainty</a:t>
            </a:r>
            <a:r>
              <a:rPr lang="en-US" sz="2800" dirty="0"/>
              <a:t>&gt;</a:t>
            </a:r>
          </a:p>
          <a:p>
            <a:r>
              <a:rPr lang="en-US" sz="2800" dirty="0"/>
              <a:t>      &lt;/species&gt;</a:t>
            </a:r>
          </a:p>
        </p:txBody>
      </p:sp>
    </p:spTree>
    <p:extLst>
      <p:ext uri="{BB962C8B-B14F-4D97-AF65-F5344CB8AC3E}">
        <p14:creationId xmlns:p14="http://schemas.microsoft.com/office/powerpoint/2010/main" val="18605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B46A3-F2C9-49E4-902F-164113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57C1C-0E0A-4733-880F-FADC97DB0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1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D542-2E4A-4189-A999-AA517CB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82849"/>
            <a:ext cx="8911687" cy="1280890"/>
          </a:xfrm>
        </p:spPr>
        <p:txBody>
          <a:bodyPr/>
          <a:lstStyle/>
          <a:p>
            <a:r>
              <a:rPr lang="en-US" dirty="0" err="1"/>
              <a:t>UncertML</a:t>
            </a:r>
            <a:r>
              <a:rPr lang="en-US" dirty="0"/>
              <a:t> is dead!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CA664-1A02-44A9-B63A-FD1A4C5F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78" y="1441131"/>
            <a:ext cx="6297482" cy="49990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C1B0C9-A9D9-4212-B101-60D9E9667EB7}"/>
              </a:ext>
            </a:extLst>
          </p:cNvPr>
          <p:cNvSpPr txBox="1">
            <a:spLocks/>
          </p:cNvSpPr>
          <p:nvPr/>
        </p:nvSpPr>
        <p:spPr>
          <a:xfrm>
            <a:off x="8252739" y="6440163"/>
            <a:ext cx="3555948" cy="417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(Long live </a:t>
            </a:r>
            <a:r>
              <a:rPr lang="en-US" sz="2400" dirty="0" err="1"/>
              <a:t>UncertML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5906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5887</TotalTime>
  <Words>841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Century Gothic</vt:lpstr>
      <vt:lpstr>CMBX10</vt:lpstr>
      <vt:lpstr>CMMI10</vt:lpstr>
      <vt:lpstr>CMMI7</vt:lpstr>
      <vt:lpstr>CMR10</vt:lpstr>
      <vt:lpstr>Wingdings 3</vt:lpstr>
      <vt:lpstr>Wisp</vt:lpstr>
      <vt:lpstr>The Distributions Package</vt:lpstr>
      <vt:lpstr>Recap: Two things</vt:lpstr>
      <vt:lpstr>The Function Definition</vt:lpstr>
      <vt:lpstr>The Function Definition</vt:lpstr>
      <vt:lpstr>The Function Definition</vt:lpstr>
      <vt:lpstr>Extended SBase</vt:lpstr>
      <vt:lpstr>Extended SBase</vt:lpstr>
      <vt:lpstr>What’s changed?</vt:lpstr>
      <vt:lpstr>UncertML is dead!</vt:lpstr>
      <vt:lpstr>Two Replacement Options:</vt:lpstr>
      <vt:lpstr>Solution: use both!</vt:lpstr>
      <vt:lpstr>Pre-defined distributions</vt:lpstr>
      <vt:lpstr>Pre-defined distributions</vt:lpstr>
      <vt:lpstr>External distributions</vt:lpstr>
      <vt:lpstr>External distributions</vt:lpstr>
      <vt:lpstr>Uncertainty</vt:lpstr>
      <vt:lpstr>Uncertainty (predefined)</vt:lpstr>
      <vt:lpstr>Uncertainty (external)</vt:lpstr>
      <vt:lpstr>Outstanding Decisions</vt:lpstr>
      <vt:lpstr>Is hybrid approach OK?</vt:lpstr>
      <vt:lpstr>Which distributions to keep?</vt:lpstr>
      <vt:lpstr>Namespace!</vt:lpstr>
      <vt:lpstr>Negative Binomial</vt:lpstr>
      <vt:lpstr>Resources</vt:lpstr>
      <vt:lpstr>The Specification</vt:lpstr>
      <vt:lpstr>A Test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Distributions Package</dc:title>
  <dc:creator>Lucian</dc:creator>
  <cp:lastModifiedBy>Lucian</cp:lastModifiedBy>
  <cp:revision>35</cp:revision>
  <dcterms:created xsi:type="dcterms:W3CDTF">2013-05-10T22:37:26Z</dcterms:created>
  <dcterms:modified xsi:type="dcterms:W3CDTF">2017-06-24T00:54:13Z</dcterms:modified>
</cp:coreProperties>
</file>