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57" r:id="rId5"/>
    <p:sldId id="265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5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32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Updating the </a:t>
            </a:r>
            <a:br>
              <a:rPr lang="en-US" dirty="0"/>
            </a:br>
            <a:r>
              <a:rPr lang="en-US" dirty="0"/>
              <a:t>SBML Test Suite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4519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Lucian Smith</a:t>
            </a:r>
          </a:p>
          <a:p>
            <a:r>
              <a:rPr lang="en-US" dirty="0"/>
              <a:t>SBML Team, Caltech</a:t>
            </a:r>
          </a:p>
          <a:p>
            <a:r>
              <a:rPr lang="en-US" dirty="0"/>
              <a:t>With Michael </a:t>
            </a:r>
            <a:r>
              <a:rPr lang="en-US" dirty="0" err="1"/>
              <a:t>Hucka</a:t>
            </a:r>
            <a:r>
              <a:rPr lang="en-US" dirty="0"/>
              <a:t>, Sarah Keating, Frank Bergmann, and Brett Olivier</a:t>
            </a:r>
          </a:p>
        </p:txBody>
      </p:sp>
    </p:spTree>
    <p:extLst>
      <p:ext uri="{BB962C8B-B14F-4D97-AF65-F5344CB8AC3E}">
        <p14:creationId xmlns:p14="http://schemas.microsoft.com/office/powerpoint/2010/main" val="3364830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4264"/>
            <a:ext cx="8946541" cy="4754136"/>
          </a:xfrm>
        </p:spPr>
        <p:txBody>
          <a:bodyPr>
            <a:normAutofit/>
          </a:bodyPr>
          <a:lstStyle/>
          <a:p>
            <a:r>
              <a:rPr lang="en-US" dirty="0"/>
              <a:t>558 new tests in the test suite!</a:t>
            </a:r>
          </a:p>
          <a:p>
            <a:r>
              <a:rPr lang="en-US" dirty="0"/>
              <a:t>All tests now have l3v2 versions</a:t>
            </a:r>
          </a:p>
          <a:p>
            <a:endParaRPr lang="en-US" dirty="0"/>
          </a:p>
          <a:p>
            <a:r>
              <a:rPr lang="en-US" sz="4000" dirty="0"/>
              <a:t>If you pass the test suite, you fully support SBML Level 3 Version 2!</a:t>
            </a:r>
          </a:p>
          <a:p>
            <a:endParaRPr lang="en-US" sz="4000" dirty="0"/>
          </a:p>
          <a:p>
            <a:r>
              <a:rPr lang="en-US" sz="3000" dirty="0"/>
              <a:t>https://github.com/sbmlteam/sbml-test-suite/</a:t>
            </a:r>
          </a:p>
        </p:txBody>
      </p:sp>
    </p:spTree>
    <p:extLst>
      <p:ext uri="{BB962C8B-B14F-4D97-AF65-F5344CB8AC3E}">
        <p14:creationId xmlns:p14="http://schemas.microsoft.com/office/powerpoint/2010/main" val="21837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13011" cy="1400530"/>
          </a:xfrm>
        </p:spPr>
        <p:txBody>
          <a:bodyPr/>
          <a:lstStyle/>
          <a:p>
            <a:r>
              <a:rPr lang="en-US" dirty="0"/>
              <a:t>What is the SBML Test Suite?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standard SBML input files and expected simulator output</a:t>
            </a:r>
          </a:p>
          <a:p>
            <a:r>
              <a:rPr lang="en-US" dirty="0"/>
              <a:t>Started in 2003 by Michael </a:t>
            </a:r>
            <a:r>
              <a:rPr lang="en-US" dirty="0" err="1"/>
              <a:t>Hucka</a:t>
            </a:r>
            <a:r>
              <a:rPr lang="en-US" dirty="0"/>
              <a:t>, Sarah Keating, and Andrew Finney</a:t>
            </a:r>
          </a:p>
          <a:p>
            <a:r>
              <a:rPr lang="en-US" dirty="0"/>
              <a:t>Now contains 1778 ‘semantic’ tests, 735 ‘syntactic’ tests, and 39 ‘stochastic’ tests. </a:t>
            </a:r>
          </a:p>
        </p:txBody>
      </p:sp>
    </p:spTree>
    <p:extLst>
      <p:ext uri="{BB962C8B-B14F-4D97-AF65-F5344CB8AC3E}">
        <p14:creationId xmlns:p14="http://schemas.microsoft.com/office/powerpoint/2010/main" val="249875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486" y="452718"/>
            <a:ext cx="9404723" cy="1400530"/>
          </a:xfrm>
        </p:spPr>
        <p:txBody>
          <a:bodyPr/>
          <a:lstStyle/>
          <a:p>
            <a:r>
              <a:rPr lang="en-US" dirty="0"/>
              <a:t>Organized by concept and component ‘tags’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051744"/>
              </p:ext>
            </p:extLst>
          </p:nvPr>
        </p:nvGraphicFramePr>
        <p:xfrm>
          <a:off x="598486" y="2304540"/>
          <a:ext cx="1849439" cy="4230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9439">
                  <a:extLst>
                    <a:ext uri="{9D8B030D-6E8A-4147-A177-3AD203B41FA5}">
                      <a16:colId xmlns:a16="http://schemas.microsoft.com/office/drawing/2014/main" val="408740751"/>
                    </a:ext>
                  </a:extLst>
                </a:gridCol>
              </a:tblGrid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AlgebraicRule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986804048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AssignmentRule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3218997898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Compartment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4015314377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CSymbolAvogadro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269388894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CSymbolDelay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922846042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CSymbolRateOf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907010695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err="1">
                          <a:effectLst/>
                        </a:rPr>
                        <a:t>CSymbolTime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2718078590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EventNoDelay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3277154618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EventPriority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966920115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EventWithDelay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3700449590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FunctionDefinition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1902765107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InitialAssignment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1269961596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Parameter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2123921549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RateRule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1469198786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Reaction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3076602263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Species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1568782739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err="1">
                          <a:effectLst/>
                        </a:rPr>
                        <a:t>StoichiometryMath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383973244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586668"/>
              </p:ext>
            </p:extLst>
          </p:nvPr>
        </p:nvGraphicFramePr>
        <p:xfrm>
          <a:off x="2779713" y="2304540"/>
          <a:ext cx="2735262" cy="4230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5262">
                  <a:extLst>
                    <a:ext uri="{9D8B030D-6E8A-4147-A177-3AD203B41FA5}">
                      <a16:colId xmlns:a16="http://schemas.microsoft.com/office/drawing/2014/main" val="759002976"/>
                    </a:ext>
                  </a:extLst>
                </a:gridCol>
              </a:tblGrid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comp:Deletion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4073756888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comp:ExternalModelDefinition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676999133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comp:ModelDefintion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3871336459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err="1">
                          <a:effectLst/>
                        </a:rPr>
                        <a:t>comp:Port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2286229753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comp:ReplacedBy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2577512157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comp:ReplacedElement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1521790108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comp:SBaseRef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1058733253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comp:Submodel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2983854886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0D-Compartment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1635121530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Amount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1354385087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AssignedConstantStoichiometry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2362917530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AssignedVariableStoichiometry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416419323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BoolNumericSwap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2689368633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BoundaryCondition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1538463785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Concentration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127945807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ConstantSpecies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3802456135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err="1">
                          <a:effectLst/>
                        </a:rPr>
                        <a:t>ConversionFactors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4597594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867881"/>
              </p:ext>
            </p:extLst>
          </p:nvPr>
        </p:nvGraphicFramePr>
        <p:xfrm>
          <a:off x="5768539" y="2304540"/>
          <a:ext cx="2840037" cy="4230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0037">
                  <a:extLst>
                    <a:ext uri="{9D8B030D-6E8A-4147-A177-3AD203B41FA5}">
                      <a16:colId xmlns:a16="http://schemas.microsoft.com/office/drawing/2014/main" val="820755103"/>
                    </a:ext>
                  </a:extLst>
                </a:gridCol>
              </a:tblGrid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err="1">
                          <a:effectLst/>
                        </a:rPr>
                        <a:t>EventIsNotPersistent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673991250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EventIsPersistent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2128026890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EventT0Firing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3897141464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EventUsesAssignmentTimeValues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805373502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EventUsesTriggerTimeValues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3906846554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FastReaction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2606470362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HasOnlySubstanceUnits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3969248203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InitialValueReassigned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544341301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L3v2MathML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3566884048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LocalParameters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3374334756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MultiCompartment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155050434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NoMathML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31469244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NonConstantCompartment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3174198413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NonConstantParameter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2313053011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NonUnityCompartment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2621245760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NonUnityStoichiometry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424797724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err="1">
                          <a:effectLst/>
                        </a:rPr>
                        <a:t>RandomEventExecution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102912552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452253"/>
              </p:ext>
            </p:extLst>
          </p:nvPr>
        </p:nvGraphicFramePr>
        <p:xfrm>
          <a:off x="8931274" y="2304540"/>
          <a:ext cx="3041651" cy="3856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1651">
                  <a:extLst>
                    <a:ext uri="{9D8B030D-6E8A-4147-A177-3AD203B41FA5}">
                      <a16:colId xmlns:a16="http://schemas.microsoft.com/office/drawing/2014/main" val="246516294"/>
                    </a:ext>
                  </a:extLst>
                </a:gridCol>
              </a:tblGrid>
              <a:tr h="25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ReversibleReaction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88685398"/>
                  </a:ext>
                </a:extLst>
              </a:tr>
              <a:tr h="25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SpeciesReferenceInMath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79255512"/>
                  </a:ext>
                </a:extLst>
              </a:tr>
              <a:tr h="25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UncommonMathML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57799489"/>
                  </a:ext>
                </a:extLst>
              </a:tr>
              <a:tr h="25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VolumeConcentrationRates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49816413"/>
                  </a:ext>
                </a:extLst>
              </a:tr>
              <a:tr h="25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comp:ConversionFactor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11223679"/>
                  </a:ext>
                </a:extLst>
              </a:tr>
              <a:tr h="25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comp:ExtentConversionFactor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28625095"/>
                  </a:ext>
                </a:extLst>
              </a:tr>
              <a:tr h="25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comp:TimeConversionFactor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80708302"/>
                  </a:ext>
                </a:extLst>
              </a:tr>
              <a:tr h="25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comp:NotRequired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78267863"/>
                  </a:ext>
                </a:extLst>
              </a:tr>
              <a:tr h="25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comp:SubmodelOutput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73118822"/>
                  </a:ext>
                </a:extLst>
              </a:tr>
              <a:tr h="25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fbc:BoundEqual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22206287"/>
                  </a:ext>
                </a:extLst>
              </a:tr>
              <a:tr h="25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fbc:BoundGreaterEqual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05899213"/>
                  </a:ext>
                </a:extLst>
              </a:tr>
              <a:tr h="25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fbc:BoundLessEqual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85661157"/>
                  </a:ext>
                </a:extLst>
              </a:tr>
              <a:tr h="25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fbc:MaximizeObjective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00853967"/>
                  </a:ext>
                </a:extLst>
              </a:tr>
              <a:tr h="25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fbc:MinimizeObjective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70961547"/>
                  </a:ext>
                </a:extLst>
              </a:tr>
              <a:tr h="25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err="1">
                          <a:effectLst/>
                        </a:rPr>
                        <a:t>fbc:NonStrict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54295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31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91430" cy="1400530"/>
          </a:xfrm>
        </p:spPr>
        <p:txBody>
          <a:bodyPr/>
          <a:lstStyle/>
          <a:p>
            <a:r>
              <a:rPr lang="en-US" sz="4400" dirty="0"/>
              <a:t>New tests for SBML Level 3 Version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38868"/>
            <a:ext cx="8946541" cy="4709531"/>
          </a:xfrm>
        </p:spPr>
        <p:txBody>
          <a:bodyPr/>
          <a:lstStyle/>
          <a:p>
            <a:r>
              <a:rPr lang="en-US" dirty="0"/>
              <a:t>New MathML:</a:t>
            </a:r>
          </a:p>
          <a:p>
            <a:pPr lvl="1"/>
            <a:r>
              <a:rPr lang="en-US" dirty="0"/>
              <a:t>min, max, rem, quotient, implies, </a:t>
            </a:r>
            <a:r>
              <a:rPr lang="en-US" dirty="0" err="1"/>
              <a:t>rateOf</a:t>
            </a:r>
            <a:endParaRPr lang="en-US" dirty="0"/>
          </a:p>
          <a:p>
            <a:r>
              <a:rPr lang="en-US" dirty="0"/>
              <a:t>Use of Booleans in numeric contexts, and visa versa</a:t>
            </a:r>
          </a:p>
          <a:p>
            <a:r>
              <a:rPr lang="en-US" dirty="0"/>
              <a:t>Missing elements:</a:t>
            </a:r>
          </a:p>
          <a:p>
            <a:pPr lvl="1"/>
            <a:r>
              <a:rPr lang="en-US" dirty="0"/>
              <a:t>Rules/assignments with no MathML</a:t>
            </a:r>
          </a:p>
          <a:p>
            <a:pPr lvl="1"/>
            <a:r>
              <a:rPr lang="en-US" dirty="0"/>
              <a:t>Events with no Trigger, or no Trigger MathML</a:t>
            </a:r>
          </a:p>
        </p:txBody>
      </p:sp>
    </p:spTree>
    <p:extLst>
      <p:ext uri="{BB962C8B-B14F-4D97-AF65-F5344CB8AC3E}">
        <p14:creationId xmlns:p14="http://schemas.microsoft.com/office/powerpoint/2010/main" val="48721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76" y="452718"/>
            <a:ext cx="11076841" cy="1400530"/>
          </a:xfrm>
        </p:spPr>
        <p:txBody>
          <a:bodyPr/>
          <a:lstStyle/>
          <a:p>
            <a:r>
              <a:rPr lang="en-US" dirty="0"/>
              <a:t>New tests for tag interactions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8486" y="1535113"/>
          <a:ext cx="1849439" cy="4230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9439">
                  <a:extLst>
                    <a:ext uri="{9D8B030D-6E8A-4147-A177-3AD203B41FA5}">
                      <a16:colId xmlns:a16="http://schemas.microsoft.com/office/drawing/2014/main" val="408740751"/>
                    </a:ext>
                  </a:extLst>
                </a:gridCol>
              </a:tblGrid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AlgebraicRule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986804048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AssignmentRule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3218997898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Compartment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4015314377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CSymbolAvogadro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269388894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CSymbolDelay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922846042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CSymbolRateOf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907010695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CSymbolTime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2718078590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EventNoDelay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3277154618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EventPriority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966920115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EventWithDelay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3700449590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FunctionDefinition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1902765107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InitialAssignment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1269961596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Parameter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2123921549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RateRule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1469198786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Reaction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3076602263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Species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1568782739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err="1">
                          <a:effectLst/>
                        </a:rPr>
                        <a:t>StoichiometryMath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383973244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779713" y="1535113"/>
          <a:ext cx="2735262" cy="4230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5262">
                  <a:extLst>
                    <a:ext uri="{9D8B030D-6E8A-4147-A177-3AD203B41FA5}">
                      <a16:colId xmlns:a16="http://schemas.microsoft.com/office/drawing/2014/main" val="759002976"/>
                    </a:ext>
                  </a:extLst>
                </a:gridCol>
              </a:tblGrid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comp:Deletion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4073756888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comp:ExternalModelDefinition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676999133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comp:ModelDefintion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3871336459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err="1">
                          <a:effectLst/>
                        </a:rPr>
                        <a:t>comp:Port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2286229753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comp:ReplacedBy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2577512157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comp:ReplacedElement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1521790108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comp:SBaseRef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1058733253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comp:Submodel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2983854886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0D-Compartment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1635121530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Amount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1354385087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AssignedConstantStoichiometry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2362917530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AssignedVariableStoichiometry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416419323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BoolNumericSwap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2689368633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BoundaryCondition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1538463785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Concentration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127945807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ConstantSpecies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3802456135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err="1">
                          <a:effectLst/>
                        </a:rPr>
                        <a:t>ConversionFactors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4597594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768539" y="1535113"/>
          <a:ext cx="2840037" cy="4230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0037">
                  <a:extLst>
                    <a:ext uri="{9D8B030D-6E8A-4147-A177-3AD203B41FA5}">
                      <a16:colId xmlns:a16="http://schemas.microsoft.com/office/drawing/2014/main" val="820755103"/>
                    </a:ext>
                  </a:extLst>
                </a:gridCol>
              </a:tblGrid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err="1">
                          <a:effectLst/>
                        </a:rPr>
                        <a:t>EventIsNotPersistent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673991250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EventIsPersistent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2128026890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EventT0Firing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3897141464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EventUsesAssignmentTimeValues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805373502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EventUsesTriggerTimeValues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3906846554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FastReaction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2606470362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HasOnlySubstanceUnits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3969248203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InitialValueReassigned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544341301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L3v2MathML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3566884048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LocalParameters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3374334756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MultiCompartment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155050434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NoMathML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31469244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NonConstantCompartment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3174198413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NonConstantParameter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2313053011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NonUnityCompartment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2621245760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NonUnityStoichiometry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424797724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err="1">
                          <a:effectLst/>
                        </a:rPr>
                        <a:t>RandomEventExecution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42010" anchor="b"/>
                </a:tc>
                <a:extLst>
                  <a:ext uri="{0D108BD9-81ED-4DB2-BD59-A6C34878D82A}">
                    <a16:rowId xmlns:a16="http://schemas.microsoft.com/office/drawing/2014/main" val="102912552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931274" y="1535113"/>
          <a:ext cx="3041651" cy="3856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1651">
                  <a:extLst>
                    <a:ext uri="{9D8B030D-6E8A-4147-A177-3AD203B41FA5}">
                      <a16:colId xmlns:a16="http://schemas.microsoft.com/office/drawing/2014/main" val="246516294"/>
                    </a:ext>
                  </a:extLst>
                </a:gridCol>
              </a:tblGrid>
              <a:tr h="25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ReversibleReaction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88685398"/>
                  </a:ext>
                </a:extLst>
              </a:tr>
              <a:tr h="25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SpeciesReferenceInMath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79255512"/>
                  </a:ext>
                </a:extLst>
              </a:tr>
              <a:tr h="25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UncommonMathML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57799489"/>
                  </a:ext>
                </a:extLst>
              </a:tr>
              <a:tr h="25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VolumeConcentrationRates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49816413"/>
                  </a:ext>
                </a:extLst>
              </a:tr>
              <a:tr h="25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comp:ConversionFactor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11223679"/>
                  </a:ext>
                </a:extLst>
              </a:tr>
              <a:tr h="25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comp:ExtentConversionFactor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28625095"/>
                  </a:ext>
                </a:extLst>
              </a:tr>
              <a:tr h="25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comp:TimeConversionFactor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80708302"/>
                  </a:ext>
                </a:extLst>
              </a:tr>
              <a:tr h="25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comp:NotRequired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78267863"/>
                  </a:ext>
                </a:extLst>
              </a:tr>
              <a:tr h="25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comp:SubmodelOutput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73118822"/>
                  </a:ext>
                </a:extLst>
              </a:tr>
              <a:tr h="25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fbc:BoundEqual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22206287"/>
                  </a:ext>
                </a:extLst>
              </a:tr>
              <a:tr h="25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fbc:BoundGreaterEqual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05899213"/>
                  </a:ext>
                </a:extLst>
              </a:tr>
              <a:tr h="25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fbc:BoundLessEqual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85661157"/>
                  </a:ext>
                </a:extLst>
              </a:tr>
              <a:tr h="25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fbc:MaximizeObjective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00853967"/>
                  </a:ext>
                </a:extLst>
              </a:tr>
              <a:tr h="25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fbc:MinimizeObjective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70961547"/>
                  </a:ext>
                </a:extLst>
              </a:tr>
              <a:tr h="25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err="1">
                          <a:effectLst/>
                        </a:rPr>
                        <a:t>fbc:NonStrict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54295116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38150" y="1743710"/>
            <a:ext cx="6953250" cy="1304290"/>
            <a:chOff x="438150" y="1743710"/>
            <a:chExt cx="6953250" cy="1304290"/>
          </a:xfrm>
        </p:grpSpPr>
        <p:sp>
          <p:nvSpPr>
            <p:cNvPr id="15" name="Oval 14"/>
            <p:cNvSpPr/>
            <p:nvPr/>
          </p:nvSpPr>
          <p:spPr>
            <a:xfrm>
              <a:off x="438150" y="2752725"/>
              <a:ext cx="1857375" cy="29527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534025" y="1743710"/>
              <a:ext cx="1857375" cy="29527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5807" y="3484085"/>
            <a:ext cx="6963134" cy="298965"/>
            <a:chOff x="438150" y="2749035"/>
            <a:chExt cx="6963134" cy="298965"/>
          </a:xfrm>
        </p:grpSpPr>
        <p:sp>
          <p:nvSpPr>
            <p:cNvPr id="19" name="Oval 18"/>
            <p:cNvSpPr/>
            <p:nvPr/>
          </p:nvSpPr>
          <p:spPr>
            <a:xfrm>
              <a:off x="438150" y="2752725"/>
              <a:ext cx="1857375" cy="29527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543909" y="2749035"/>
              <a:ext cx="1857375" cy="29527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233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many combinations!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4226 pairs, of which 2012 weren’t present in any existing test.</a:t>
            </a:r>
          </a:p>
          <a:p>
            <a:r>
              <a:rPr lang="en-US" sz="3600" dirty="0"/>
              <a:t>Most of them would be pointless. </a:t>
            </a:r>
          </a:p>
        </p:txBody>
      </p:sp>
    </p:spTree>
    <p:extLst>
      <p:ext uri="{BB962C8B-B14F-4D97-AF65-F5344CB8AC3E}">
        <p14:creationId xmlns:p14="http://schemas.microsoft.com/office/powerpoint/2010/main" val="294769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Solution: group tags semantically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716209"/>
              </p:ext>
            </p:extLst>
          </p:nvPr>
        </p:nvGraphicFramePr>
        <p:xfrm>
          <a:off x="323386" y="1543050"/>
          <a:ext cx="11329640" cy="49529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5999">
                  <a:extLst>
                    <a:ext uri="{9D8B030D-6E8A-4147-A177-3AD203B41FA5}">
                      <a16:colId xmlns:a16="http://schemas.microsoft.com/office/drawing/2014/main" val="779948595"/>
                    </a:ext>
                  </a:extLst>
                </a:gridCol>
                <a:gridCol w="1884556">
                  <a:extLst>
                    <a:ext uri="{9D8B030D-6E8A-4147-A177-3AD203B41FA5}">
                      <a16:colId xmlns:a16="http://schemas.microsoft.com/office/drawing/2014/main" val="3997638619"/>
                    </a:ext>
                  </a:extLst>
                </a:gridCol>
                <a:gridCol w="2430966">
                  <a:extLst>
                    <a:ext uri="{9D8B030D-6E8A-4147-A177-3AD203B41FA5}">
                      <a16:colId xmlns:a16="http://schemas.microsoft.com/office/drawing/2014/main" val="3431312780"/>
                    </a:ext>
                  </a:extLst>
                </a:gridCol>
                <a:gridCol w="2364059">
                  <a:extLst>
                    <a:ext uri="{9D8B030D-6E8A-4147-A177-3AD203B41FA5}">
                      <a16:colId xmlns:a16="http://schemas.microsoft.com/office/drawing/2014/main" val="1763385773"/>
                    </a:ext>
                  </a:extLst>
                </a:gridCol>
                <a:gridCol w="2364060">
                  <a:extLst>
                    <a:ext uri="{9D8B030D-6E8A-4147-A177-3AD203B41FA5}">
                      <a16:colId xmlns:a16="http://schemas.microsoft.com/office/drawing/2014/main" val="488317764"/>
                    </a:ext>
                  </a:extLst>
                </a:gridCol>
              </a:tblGrid>
              <a:tr h="699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Things that have values: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77527" marT="8614" marB="4134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Compartment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8614" marT="8614" marB="41348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Parameter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8614" marT="8614" marB="41348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Reaction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8614" marT="8614" marB="41348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Species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8614" marT="8614" marB="41348" anchor="ctr"/>
                </a:tc>
                <a:extLst>
                  <a:ext uri="{0D108BD9-81ED-4DB2-BD59-A6C34878D82A}">
                    <a16:rowId xmlns:a16="http://schemas.microsoft.com/office/drawing/2014/main" val="687096437"/>
                  </a:ext>
                </a:extLst>
              </a:tr>
              <a:tr h="1019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Things that assign values to other things: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77527" marT="8614" marB="4134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AlgebraicRule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8614" marT="8614" marB="41348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AssignmentRule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8614" marT="8614" marB="41348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EventNoDelay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8614" marT="8614" marB="41348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EventWithDelay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8614" marT="8614" marB="41348" anchor="ctr"/>
                </a:tc>
                <a:extLst>
                  <a:ext uri="{0D108BD9-81ED-4DB2-BD59-A6C34878D82A}">
                    <a16:rowId xmlns:a16="http://schemas.microsoft.com/office/drawing/2014/main" val="1316053392"/>
                  </a:ext>
                </a:extLst>
              </a:tr>
              <a:tr h="699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Things that affect math: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77527" marT="8614" marB="4134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ConversionFactors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8614" marT="8614" marB="41348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CSymbolAvogadro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8614" marT="8614" marB="41348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CSymbolDelay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8614" marT="8614" marB="41348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CSymbolRateOf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8614" marT="8614" marB="41348" anchor="ctr"/>
                </a:tc>
                <a:extLst>
                  <a:ext uri="{0D108BD9-81ED-4DB2-BD59-A6C34878D82A}">
                    <a16:rowId xmlns:a16="http://schemas.microsoft.com/office/drawing/2014/main" val="4153244453"/>
                  </a:ext>
                </a:extLst>
              </a:tr>
              <a:tr h="699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Things that affect reactions: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77527" marT="8614" marB="4134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BoundaryCondition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8614" marT="8614" marB="41348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AssignedConstantStoichiometry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8614" marT="8614" marB="41348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AssignedVariableStoichiometry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8614" marT="8614" marB="41348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FastReaction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8614" marT="8614" marB="41348" anchor="ctr"/>
                </a:tc>
                <a:extLst>
                  <a:ext uri="{0D108BD9-81ED-4DB2-BD59-A6C34878D82A}">
                    <a16:rowId xmlns:a16="http://schemas.microsoft.com/office/drawing/2014/main" val="678467245"/>
                  </a:ext>
                </a:extLst>
              </a:tr>
              <a:tr h="699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Things that affect events: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77527" marT="8614" marB="4134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EventIsNotPersistent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8614" marT="8614" marB="41348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EventIsPersistent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8614" marT="8614" marB="41348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EventPriority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8614" marT="8614" marB="41348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EventT0Firing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8614" marT="8614" marB="41348" anchor="ctr"/>
                </a:tc>
                <a:extLst>
                  <a:ext uri="{0D108BD9-81ED-4DB2-BD59-A6C34878D82A}">
                    <a16:rowId xmlns:a16="http://schemas.microsoft.com/office/drawing/2014/main" val="183904287"/>
                  </a:ext>
                </a:extLst>
              </a:tr>
              <a:tr h="378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Hierarchy: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77527" marT="8614" marB="4134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comp:ConversionFactor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8614" marT="8614" marB="41348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comp:Deletion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8614" marT="8614" marB="41348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comp:ExtentConversionFactor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8614" marT="8614" marB="41348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comp:ExternalModelDefinition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8614" marT="8614" marB="41348" anchor="ctr"/>
                </a:tc>
                <a:extLst>
                  <a:ext uri="{0D108BD9-81ED-4DB2-BD59-A6C34878D82A}">
                    <a16:rowId xmlns:a16="http://schemas.microsoft.com/office/drawing/2014/main" val="1700995525"/>
                  </a:ext>
                </a:extLst>
              </a:tr>
              <a:tr h="378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FBC: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77527" marT="8614" marB="4134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fbc:BoundEqual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8614" marT="8614" marB="41348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fbc:BoundGreaterEqual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8614" marT="8614" marB="41348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fbc:BoundLessEqual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8614" marT="8614" marB="41348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fbc:MaximizeObjective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8614" marT="8614" marB="41348" anchor="ctr"/>
                </a:tc>
                <a:extLst>
                  <a:ext uri="{0D108BD9-81ED-4DB2-BD59-A6C34878D82A}">
                    <a16:rowId xmlns:a16="http://schemas.microsoft.com/office/drawing/2014/main" val="1432945676"/>
                  </a:ext>
                </a:extLst>
              </a:tr>
              <a:tr h="378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nuisance: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77527" marT="8614" marB="4134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8614" marT="8614" marB="41348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Concentration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8614" marT="8614" marB="41348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InitialValueReassigned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8614" marT="8614" marB="41348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NonConstantCompartment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4" marR="8614" marT="8614" marB="41348" anchor="ctr"/>
                </a:tc>
                <a:extLst>
                  <a:ext uri="{0D108BD9-81ED-4DB2-BD59-A6C34878D82A}">
                    <a16:rowId xmlns:a16="http://schemas.microsoft.com/office/drawing/2014/main" val="2479813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4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only some group pairs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568678"/>
              </p:ext>
            </p:extLst>
          </p:nvPr>
        </p:nvGraphicFramePr>
        <p:xfrm>
          <a:off x="356178" y="1683834"/>
          <a:ext cx="11274543" cy="4263129"/>
        </p:xfrm>
        <a:graphic>
          <a:graphicData uri="http://schemas.openxmlformats.org/drawingml/2006/table">
            <a:tbl>
              <a:tblPr/>
              <a:tblGrid>
                <a:gridCol w="1271450">
                  <a:extLst>
                    <a:ext uri="{9D8B030D-6E8A-4147-A177-3AD203B41FA5}">
                      <a16:colId xmlns:a16="http://schemas.microsoft.com/office/drawing/2014/main" val="4286146709"/>
                    </a:ext>
                  </a:extLst>
                </a:gridCol>
                <a:gridCol w="1125922">
                  <a:extLst>
                    <a:ext uri="{9D8B030D-6E8A-4147-A177-3AD203B41FA5}">
                      <a16:colId xmlns:a16="http://schemas.microsoft.com/office/drawing/2014/main" val="1865353051"/>
                    </a:ext>
                  </a:extLst>
                </a:gridCol>
                <a:gridCol w="1248472">
                  <a:extLst>
                    <a:ext uri="{9D8B030D-6E8A-4147-A177-3AD203B41FA5}">
                      <a16:colId xmlns:a16="http://schemas.microsoft.com/office/drawing/2014/main" val="2346064631"/>
                    </a:ext>
                  </a:extLst>
                </a:gridCol>
                <a:gridCol w="1462931">
                  <a:extLst>
                    <a:ext uri="{9D8B030D-6E8A-4147-A177-3AD203B41FA5}">
                      <a16:colId xmlns:a16="http://schemas.microsoft.com/office/drawing/2014/main" val="583918916"/>
                    </a:ext>
                  </a:extLst>
                </a:gridCol>
                <a:gridCol w="1531867">
                  <a:extLst>
                    <a:ext uri="{9D8B030D-6E8A-4147-A177-3AD203B41FA5}">
                      <a16:colId xmlns:a16="http://schemas.microsoft.com/office/drawing/2014/main" val="1887401384"/>
                    </a:ext>
                  </a:extLst>
                </a:gridCol>
                <a:gridCol w="1416978">
                  <a:extLst>
                    <a:ext uri="{9D8B030D-6E8A-4147-A177-3AD203B41FA5}">
                      <a16:colId xmlns:a16="http://schemas.microsoft.com/office/drawing/2014/main" val="4249746407"/>
                    </a:ext>
                  </a:extLst>
                </a:gridCol>
                <a:gridCol w="1202516">
                  <a:extLst>
                    <a:ext uri="{9D8B030D-6E8A-4147-A177-3AD203B41FA5}">
                      <a16:colId xmlns:a16="http://schemas.microsoft.com/office/drawing/2014/main" val="2433878775"/>
                    </a:ext>
                  </a:extLst>
                </a:gridCol>
                <a:gridCol w="932740">
                  <a:extLst>
                    <a:ext uri="{9D8B030D-6E8A-4147-A177-3AD203B41FA5}">
                      <a16:colId xmlns:a16="http://schemas.microsoft.com/office/drawing/2014/main" val="3217358850"/>
                    </a:ext>
                  </a:extLst>
                </a:gridCol>
                <a:gridCol w="1081667">
                  <a:extLst>
                    <a:ext uri="{9D8B030D-6E8A-4147-A177-3AD203B41FA5}">
                      <a16:colId xmlns:a16="http://schemas.microsoft.com/office/drawing/2014/main" val="3761379036"/>
                    </a:ext>
                  </a:extLst>
                </a:gridCol>
              </a:tblGrid>
              <a:tr h="251308"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Have values</a:t>
                      </a: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 values</a:t>
                      </a: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Affect math</a:t>
                      </a: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Affect Reactions</a:t>
                      </a: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Affect Events</a:t>
                      </a: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Hierarchy</a:t>
                      </a: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FBC</a:t>
                      </a: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nuisance</a:t>
                      </a: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33601"/>
                  </a:ext>
                </a:extLst>
              </a:tr>
              <a:tr h="25130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Have values</a:t>
                      </a: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123517"/>
                  </a:ext>
                </a:extLst>
              </a:tr>
              <a:tr h="25130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 values</a:t>
                      </a: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925291"/>
                  </a:ext>
                </a:extLst>
              </a:tr>
              <a:tr h="25130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Affect math</a:t>
                      </a: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801788"/>
                  </a:ext>
                </a:extLst>
              </a:tr>
              <a:tr h="471969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Affect Reactions</a:t>
                      </a: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917837"/>
                  </a:ext>
                </a:extLst>
              </a:tr>
              <a:tr h="25130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Affect Events</a:t>
                      </a: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526386"/>
                  </a:ext>
                </a:extLst>
              </a:tr>
              <a:tr h="25130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Hierarchy</a:t>
                      </a: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858145"/>
                  </a:ext>
                </a:extLst>
              </a:tr>
              <a:tr h="25130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FBC</a:t>
                      </a: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405161"/>
                  </a:ext>
                </a:extLst>
              </a:tr>
              <a:tr h="25130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nuisance</a:t>
                      </a: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699680"/>
                  </a:ext>
                </a:extLst>
              </a:tr>
              <a:tr h="692630">
                <a:tc rowSpan="2"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Test these combinations</a:t>
                      </a:r>
                    </a:p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5"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54499"/>
                  </a:ext>
                </a:extLst>
              </a:tr>
              <a:tr h="913291">
                <a:tc vMerge="1"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Do not test these combinations</a:t>
                      </a:r>
                    </a:p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18235" marR="18235" marT="12156" marB="1215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87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03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reasonable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92873" cy="4195481"/>
          </a:xfrm>
        </p:spPr>
        <p:txBody>
          <a:bodyPr/>
          <a:lstStyle/>
          <a:p>
            <a:r>
              <a:rPr lang="en-US" sz="3600" dirty="0"/>
              <a:t>258 tag pairs not covered by existing tests</a:t>
            </a:r>
          </a:p>
          <a:p>
            <a:pPr lvl="1"/>
            <a:r>
              <a:rPr lang="en-US" sz="3200" dirty="0"/>
              <a:t>83 not usefully testable</a:t>
            </a:r>
          </a:p>
          <a:p>
            <a:pPr lvl="1"/>
            <a:r>
              <a:rPr lang="en-US" sz="3200" dirty="0"/>
              <a:t>175 testable, and added!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60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353</TotalTime>
  <Words>555</Words>
  <Application>Microsoft Office PowerPoint</Application>
  <PresentationFormat>Widescreen</PresentationFormat>
  <Paragraphs>223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Updating the  SBML Test Suite</vt:lpstr>
      <vt:lpstr>What is the SBML Test Suite?</vt:lpstr>
      <vt:lpstr>Organized by concept and component ‘tags’</vt:lpstr>
      <vt:lpstr>New tests for SBML Level 3 Version 2</vt:lpstr>
      <vt:lpstr>New tests for tag interactions</vt:lpstr>
      <vt:lpstr>Too many combinations!</vt:lpstr>
      <vt:lpstr>Solution: group tags semantically</vt:lpstr>
      <vt:lpstr>Test only some group pairs</vt:lpstr>
      <vt:lpstr>More reasonable numbers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Updating the  SBML Test Suite</dc:title>
  <dc:creator>Lucian</dc:creator>
  <cp:lastModifiedBy>Lucian</cp:lastModifiedBy>
  <cp:revision>15</cp:revision>
  <dcterms:created xsi:type="dcterms:W3CDTF">2017-06-09T18:30:38Z</dcterms:created>
  <dcterms:modified xsi:type="dcterms:W3CDTF">2017-06-26T16:54:42Z</dcterms:modified>
</cp:coreProperties>
</file>