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4.png"/><Relationship Id="rId13" Type="http://schemas.openxmlformats.org/officeDocument/2006/relationships/image" Target="../media/image16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5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0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26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8595" y="17349665"/>
            <a:ext cx="2021543" cy="640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Shape 90"/>
          <p:cNvGrpSpPr/>
          <p:nvPr/>
        </p:nvGrpSpPr>
        <p:grpSpPr>
          <a:xfrm>
            <a:off x="836300" y="1938146"/>
            <a:ext cx="7497472" cy="2353842"/>
            <a:chOff x="836300" y="1938146"/>
            <a:chExt cx="7497472" cy="2353842"/>
          </a:xfrm>
        </p:grpSpPr>
        <p:sp>
          <p:nvSpPr>
            <p:cNvPr id="91" name="Shape 91"/>
            <p:cNvSpPr txBox="1"/>
            <p:nvPr/>
          </p:nvSpPr>
          <p:spPr>
            <a:xfrm>
              <a:off x="844241" y="1983672"/>
              <a:ext cx="7489532" cy="2308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3000">
                  <a:latin typeface="Calibri"/>
                  <a:ea typeface="Calibri"/>
                  <a:cs typeface="Calibri"/>
                  <a:sym typeface="Calibri"/>
                </a:rPr>
                <a:t>Extending SBOL for Combinatorial Design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3000" u="none" cap="none" strike="noStrike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Nicholas Roehner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000">
                  <a:latin typeface="Calibri"/>
                  <a:ea typeface="Calibri"/>
                  <a:cs typeface="Calibri"/>
                  <a:sym typeface="Calibri"/>
                </a:rPr>
                <a:t>Lattice Automation, Inc.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3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3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Shape 92"/>
            <p:cNvCxnSpPr/>
            <p:nvPr/>
          </p:nvCxnSpPr>
          <p:spPr>
            <a:xfrm>
              <a:off x="836300" y="1938146"/>
              <a:ext cx="7473331" cy="2857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850587" y="2620790"/>
              <a:ext cx="7473331" cy="2857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Class v2</a:t>
            </a:r>
          </a:p>
        </p:txBody>
      </p:sp>
      <p:pic>
        <p:nvPicPr>
          <p:cNvPr descr="alternative_v2.png"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01" y="1914475"/>
            <a:ext cx="7032599" cy="3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3576725" y="3281250"/>
            <a:ext cx="1492800" cy="2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oice_from_derv_example.png"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012"/>
            <a:ext cx="8839201" cy="5707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87" name="Shape 387"/>
          <p:cNvPicPr preferRelativeResize="0"/>
          <p:nvPr/>
        </p:nvPicPr>
        <p:blipFill rotWithShape="1">
          <a:blip r:embed="rId4">
            <a:alphaModFix/>
          </a:blip>
          <a:srcRect b="46978" l="21458" r="67395" t="36632"/>
          <a:stretch/>
        </p:blipFill>
        <p:spPr>
          <a:xfrm>
            <a:off x="966850" y="10069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388" name="Shape 388"/>
          <p:cNvPicPr preferRelativeResize="0"/>
          <p:nvPr/>
        </p:nvPicPr>
        <p:blipFill rotWithShape="1">
          <a:blip r:embed="rId5">
            <a:alphaModFix/>
          </a:blip>
          <a:srcRect b="47960" l="39679" r="50316" t="43483"/>
          <a:stretch/>
        </p:blipFill>
        <p:spPr>
          <a:xfrm>
            <a:off x="1277850" y="115609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89" name="Shape 389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1619925" y="103149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90" name="Shape 390"/>
          <p:cNvPicPr preferRelativeResize="0"/>
          <p:nvPr/>
        </p:nvPicPr>
        <p:blipFill rotWithShape="1">
          <a:blip r:embed="rId4">
            <a:alphaModFix/>
          </a:blip>
          <a:srcRect b="43475" l="69497" r="21880" t="36633"/>
          <a:stretch/>
        </p:blipFill>
        <p:spPr>
          <a:xfrm>
            <a:off x="2194391" y="1019218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91" name="Shape 391"/>
          <p:cNvPicPr preferRelativeResize="0"/>
          <p:nvPr/>
        </p:nvPicPr>
        <p:blipFill rotWithShape="1">
          <a:blip r:embed="rId6">
            <a:alphaModFix/>
          </a:blip>
          <a:srcRect b="47838" l="21593" r="67347" t="37705"/>
          <a:stretch/>
        </p:blipFill>
        <p:spPr>
          <a:xfrm>
            <a:off x="4350987" y="1002240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92" name="Shape 392"/>
          <p:cNvPicPr preferRelativeResize="0"/>
          <p:nvPr/>
        </p:nvPicPr>
        <p:blipFill rotWithShape="1">
          <a:blip r:embed="rId7">
            <a:alphaModFix/>
          </a:blip>
          <a:srcRect b="43063" l="21728" r="66977" t="36784"/>
          <a:stretch/>
        </p:blipFill>
        <p:spPr>
          <a:xfrm>
            <a:off x="4421550" y="1053380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93" name="Shape 393"/>
          <p:cNvPicPr preferRelativeResize="0"/>
          <p:nvPr/>
        </p:nvPicPr>
        <p:blipFill rotWithShape="1">
          <a:blip r:embed="rId8">
            <a:alphaModFix/>
          </a:blip>
          <a:srcRect b="42277" l="49210" r="30313" t="37339"/>
          <a:stretch/>
        </p:blipFill>
        <p:spPr>
          <a:xfrm>
            <a:off x="6250275" y="974149"/>
            <a:ext cx="426853" cy="371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94" name="Shape 394"/>
          <p:cNvPicPr preferRelativeResize="0"/>
          <p:nvPr/>
        </p:nvPicPr>
        <p:blipFill rotWithShape="1">
          <a:blip r:embed="rId6">
            <a:alphaModFix/>
          </a:blip>
          <a:srcRect b="43284" l="69482" r="21961" t="37705"/>
          <a:stretch/>
        </p:blipFill>
        <p:spPr>
          <a:xfrm>
            <a:off x="7272191" y="1013122"/>
            <a:ext cx="257097" cy="475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95" name="Shape 395"/>
          <p:cNvPicPr preferRelativeResize="0"/>
          <p:nvPr/>
        </p:nvPicPr>
        <p:blipFill rotWithShape="1">
          <a:blip r:embed="rId7">
            <a:alphaModFix/>
          </a:blip>
          <a:srcRect b="43063" l="69351" r="21819" t="36784"/>
          <a:stretch/>
        </p:blipFill>
        <p:spPr>
          <a:xfrm>
            <a:off x="7342329" y="1058549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96" name="Shape 396"/>
          <p:cNvPicPr preferRelativeResize="0"/>
          <p:nvPr/>
        </p:nvPicPr>
        <p:blipFill rotWithShape="1">
          <a:blip r:embed="rId8">
            <a:alphaModFix/>
          </a:blip>
          <a:srcRect b="42277" l="69404" r="21758" t="37339"/>
          <a:stretch/>
        </p:blipFill>
        <p:spPr>
          <a:xfrm>
            <a:off x="7410300" y="1136062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397" name="Shape 397"/>
          <p:cNvPicPr preferRelativeResize="0"/>
          <p:nvPr/>
        </p:nvPicPr>
        <p:blipFill rotWithShape="1">
          <a:blip r:embed="rId5">
            <a:alphaModFix/>
          </a:blip>
          <a:srcRect b="47960" l="39679" r="50316" t="43483"/>
          <a:stretch/>
        </p:blipFill>
        <p:spPr>
          <a:xfrm>
            <a:off x="5265100" y="108649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98" name="Shape 398"/>
          <p:cNvPicPr preferRelativeResize="0"/>
          <p:nvPr/>
        </p:nvPicPr>
        <p:blipFill rotWithShape="1">
          <a:blip r:embed="rId7">
            <a:alphaModFix/>
          </a:blip>
          <a:srcRect b="43063" l="48912" r="30069" t="36784"/>
          <a:stretch/>
        </p:blipFill>
        <p:spPr>
          <a:xfrm>
            <a:off x="6315811" y="1094128"/>
            <a:ext cx="426856" cy="345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99" name="Shape 399"/>
          <p:cNvPicPr preferRelativeResize="0"/>
          <p:nvPr/>
        </p:nvPicPr>
        <p:blipFill rotWithShape="1">
          <a:blip r:embed="rId6">
            <a:alphaModFix/>
          </a:blip>
          <a:srcRect b="43284" l="49151" r="30473" t="37705"/>
          <a:stretch/>
        </p:blipFill>
        <p:spPr>
          <a:xfrm>
            <a:off x="6397893" y="1213029"/>
            <a:ext cx="426856" cy="345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400" name="Shape 400"/>
          <p:cNvPicPr preferRelativeResize="0"/>
          <p:nvPr/>
        </p:nvPicPr>
        <p:blipFill rotWithShape="1">
          <a:blip r:embed="rId9">
            <a:alphaModFix/>
          </a:blip>
          <a:srcRect b="47960" l="39679" r="50316" t="43483"/>
          <a:stretch/>
        </p:blipFill>
        <p:spPr>
          <a:xfrm>
            <a:off x="5350600" y="118564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401" name="Shape 401"/>
          <p:cNvPicPr preferRelativeResize="0"/>
          <p:nvPr/>
        </p:nvPicPr>
        <p:blipFill rotWithShape="1">
          <a:blip r:embed="rId10">
            <a:alphaModFix/>
          </a:blip>
          <a:srcRect b="47960" l="39679" r="50316" t="43483"/>
          <a:stretch/>
        </p:blipFill>
        <p:spPr>
          <a:xfrm>
            <a:off x="5444200" y="127682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02" name="Shape 402"/>
          <p:cNvPicPr preferRelativeResize="0"/>
          <p:nvPr/>
        </p:nvPicPr>
        <p:blipFill rotWithShape="1">
          <a:blip r:embed="rId11">
            <a:alphaModFix/>
          </a:blip>
          <a:srcRect b="46978" l="21458" r="67395" t="36632"/>
          <a:stretch/>
        </p:blipFill>
        <p:spPr>
          <a:xfrm>
            <a:off x="4482012" y="11112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403" name="Shape 403"/>
          <p:cNvPicPr preferRelativeResize="0"/>
          <p:nvPr/>
        </p:nvPicPr>
        <p:blipFill rotWithShape="1">
          <a:blip r:embed="rId5">
            <a:alphaModFix/>
          </a:blip>
          <a:srcRect b="47960" l="39679" r="50316" t="43483"/>
          <a:stretch/>
        </p:blipFill>
        <p:spPr>
          <a:xfrm>
            <a:off x="5350600" y="564647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04" name="Shape 404"/>
          <p:cNvPicPr preferRelativeResize="0"/>
          <p:nvPr/>
        </p:nvPicPr>
        <p:blipFill rotWithShape="1">
          <a:blip r:embed="rId12">
            <a:alphaModFix/>
          </a:blip>
          <a:srcRect b="46978" l="21458" r="67395" t="36632"/>
          <a:stretch/>
        </p:blipFill>
        <p:spPr>
          <a:xfrm>
            <a:off x="4421537" y="5563125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05" name="Shape 405"/>
          <p:cNvPicPr preferRelativeResize="0"/>
          <p:nvPr/>
        </p:nvPicPr>
        <p:blipFill rotWithShape="1">
          <a:blip r:embed="rId13">
            <a:alphaModFix/>
          </a:blip>
          <a:srcRect b="42277" l="49210" r="30313" t="37339"/>
          <a:stretch/>
        </p:blipFill>
        <p:spPr>
          <a:xfrm>
            <a:off x="6249742" y="5476550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06" name="Shape 406"/>
          <p:cNvPicPr preferRelativeResize="0"/>
          <p:nvPr/>
        </p:nvPicPr>
        <p:blipFill rotWithShape="1">
          <a:blip r:embed="rId13">
            <a:alphaModFix/>
          </a:blip>
          <a:srcRect b="42277" l="69404" r="21758" t="37339"/>
          <a:stretch/>
        </p:blipFill>
        <p:spPr>
          <a:xfrm>
            <a:off x="7365800" y="5563112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407" name="Shape 407"/>
          <p:cNvPicPr preferRelativeResize="0"/>
          <p:nvPr/>
        </p:nvPicPr>
        <p:blipFill rotWithShape="1">
          <a:blip r:embed="rId5">
            <a:alphaModFix/>
          </a:blip>
          <a:srcRect b="47960" l="39679" r="50316" t="43483"/>
          <a:stretch/>
        </p:blipFill>
        <p:spPr>
          <a:xfrm>
            <a:off x="1277825" y="569059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08" name="Shape 408"/>
          <p:cNvPicPr preferRelativeResize="0"/>
          <p:nvPr/>
        </p:nvPicPr>
        <p:blipFill rotWithShape="1">
          <a:blip r:embed="rId12">
            <a:alphaModFix/>
          </a:blip>
          <a:srcRect b="46978" l="21458" r="67395" t="36632"/>
          <a:stretch/>
        </p:blipFill>
        <p:spPr>
          <a:xfrm>
            <a:off x="966837" y="55433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09" name="Shape 409"/>
          <p:cNvPicPr preferRelativeResize="0"/>
          <p:nvPr/>
        </p:nvPicPr>
        <p:blipFill rotWithShape="1">
          <a:blip r:embed="rId13">
            <a:alphaModFix/>
          </a:blip>
          <a:srcRect b="42277" l="49210" r="30313" t="37339"/>
          <a:stretch/>
        </p:blipFill>
        <p:spPr>
          <a:xfrm>
            <a:off x="1619892" y="5595150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10" name="Shape 410"/>
          <p:cNvPicPr preferRelativeResize="0"/>
          <p:nvPr/>
        </p:nvPicPr>
        <p:blipFill rotWithShape="1">
          <a:blip r:embed="rId13">
            <a:alphaModFix/>
          </a:blip>
          <a:srcRect b="42277" l="69404" r="21758" t="37339"/>
          <a:stretch/>
        </p:blipFill>
        <p:spPr>
          <a:xfrm>
            <a:off x="2178875" y="5582862"/>
            <a:ext cx="257097" cy="49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Encode One or More?</a:t>
            </a:r>
          </a:p>
        </p:txBody>
      </p:sp>
      <p:sp>
        <p:nvSpPr>
          <p:cNvPr id="416" name="Shape 416"/>
          <p:cNvSpPr/>
          <p:nvPr/>
        </p:nvSpPr>
        <p:spPr>
          <a:xfrm>
            <a:off x="2578237" y="4146625"/>
            <a:ext cx="266400" cy="2538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483768" y="4146625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8" name="Shape 418"/>
          <p:cNvCxnSpPr>
            <a:stCxn id="416" idx="6"/>
            <a:endCxn id="417" idx="2"/>
          </p:cNvCxnSpPr>
          <p:nvPr/>
        </p:nvCxnSpPr>
        <p:spPr>
          <a:xfrm>
            <a:off x="2844637" y="4273525"/>
            <a:ext cx="639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9" name="Shape 419"/>
          <p:cNvSpPr/>
          <p:nvPr/>
        </p:nvSpPr>
        <p:spPr>
          <a:xfrm>
            <a:off x="4417544" y="4146635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0" name="Shape 420"/>
          <p:cNvCxnSpPr>
            <a:stCxn id="417" idx="6"/>
            <a:endCxn id="419" idx="2"/>
          </p:cNvCxnSpPr>
          <p:nvPr/>
        </p:nvCxnSpPr>
        <p:spPr>
          <a:xfrm>
            <a:off x="3750168" y="4273525"/>
            <a:ext cx="667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5358451" y="4146635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2" name="Shape 422"/>
          <p:cNvCxnSpPr>
            <a:stCxn id="419" idx="6"/>
            <a:endCxn id="421" idx="2"/>
          </p:cNvCxnSpPr>
          <p:nvPr/>
        </p:nvCxnSpPr>
        <p:spPr>
          <a:xfrm>
            <a:off x="4683944" y="4273535"/>
            <a:ext cx="67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3" name="Shape 423"/>
          <p:cNvSpPr/>
          <p:nvPr/>
        </p:nvSpPr>
        <p:spPr>
          <a:xfrm>
            <a:off x="6299359" y="4146635"/>
            <a:ext cx="266400" cy="253800"/>
          </a:xfrm>
          <a:prstGeom prst="ellipse">
            <a:avLst/>
          </a:prstGeom>
          <a:solidFill>
            <a:srgbClr val="CC4125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4" name="Shape 424"/>
          <p:cNvCxnSpPr>
            <a:stCxn id="421" idx="6"/>
            <a:endCxn id="423" idx="2"/>
          </p:cNvCxnSpPr>
          <p:nvPr/>
        </p:nvCxnSpPr>
        <p:spPr>
          <a:xfrm>
            <a:off x="5624851" y="4273535"/>
            <a:ext cx="67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ha.png" id="425" name="Shape 425"/>
          <p:cNvPicPr preferRelativeResize="0"/>
          <p:nvPr/>
        </p:nvPicPr>
        <p:blipFill rotWithShape="1">
          <a:blip r:embed="rId3">
            <a:alphaModFix/>
          </a:blip>
          <a:srcRect b="46978" l="21458" r="67395" t="36632"/>
          <a:stretch/>
        </p:blipFill>
        <p:spPr>
          <a:xfrm>
            <a:off x="2913900" y="3581925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426" name="Shape 426"/>
          <p:cNvPicPr preferRelativeResize="0"/>
          <p:nvPr/>
        </p:nvPicPr>
        <p:blipFill rotWithShape="1">
          <a:blip r:embed="rId4">
            <a:alphaModFix/>
          </a:blip>
          <a:srcRect b="47838" l="21593" r="67347" t="37705"/>
          <a:stretch/>
        </p:blipFill>
        <p:spPr>
          <a:xfrm>
            <a:off x="2975825" y="3667765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427" name="Shape 427"/>
          <p:cNvPicPr preferRelativeResize="0"/>
          <p:nvPr/>
        </p:nvPicPr>
        <p:blipFill rotWithShape="1">
          <a:blip r:embed="rId5">
            <a:alphaModFix/>
          </a:blip>
          <a:srcRect b="43063" l="21728" r="66977" t="36784"/>
          <a:stretch/>
        </p:blipFill>
        <p:spPr>
          <a:xfrm>
            <a:off x="3046387" y="3718905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428" name="Shape 428"/>
          <p:cNvPicPr preferRelativeResize="0"/>
          <p:nvPr/>
        </p:nvPicPr>
        <p:blipFill rotWithShape="1">
          <a:blip r:embed="rId6">
            <a:alphaModFix/>
          </a:blip>
          <a:srcRect b="47960" l="39679" r="50316" t="43483"/>
          <a:stretch/>
        </p:blipFill>
        <p:spPr>
          <a:xfrm>
            <a:off x="3871100" y="3787787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29" name="Shape 429"/>
          <p:cNvPicPr preferRelativeResize="0"/>
          <p:nvPr/>
        </p:nvPicPr>
        <p:blipFill rotWithShape="1">
          <a:blip r:embed="rId3">
            <a:alphaModFix/>
          </a:blip>
          <a:srcRect b="43475" l="49150" r="30314" t="36633"/>
          <a:stretch/>
        </p:blipFill>
        <p:spPr>
          <a:xfrm>
            <a:off x="4689825" y="3478953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30" name="Shape 430"/>
          <p:cNvPicPr preferRelativeResize="0"/>
          <p:nvPr/>
        </p:nvPicPr>
        <p:blipFill rotWithShape="1">
          <a:blip r:embed="rId7">
            <a:alphaModFix/>
          </a:blip>
          <a:srcRect b="42277" l="49210" r="30313" t="37339"/>
          <a:stretch/>
        </p:blipFill>
        <p:spPr>
          <a:xfrm>
            <a:off x="4793479" y="3636137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31" name="Shape 431"/>
          <p:cNvPicPr preferRelativeResize="0"/>
          <p:nvPr/>
        </p:nvPicPr>
        <p:blipFill rotWithShape="1">
          <a:blip r:embed="rId3">
            <a:alphaModFix/>
          </a:blip>
          <a:srcRect b="43475" l="69497" r="21880" t="36633"/>
          <a:stretch/>
        </p:blipFill>
        <p:spPr>
          <a:xfrm>
            <a:off x="5730016" y="3505318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432" name="Shape 432"/>
          <p:cNvPicPr preferRelativeResize="0"/>
          <p:nvPr/>
        </p:nvPicPr>
        <p:blipFill rotWithShape="1">
          <a:blip r:embed="rId4">
            <a:alphaModFix/>
          </a:blip>
          <a:srcRect b="43284" l="69482" r="21961" t="37705"/>
          <a:stretch/>
        </p:blipFill>
        <p:spPr>
          <a:xfrm>
            <a:off x="5798991" y="3587284"/>
            <a:ext cx="257097" cy="475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433" name="Shape 433"/>
          <p:cNvPicPr preferRelativeResize="0"/>
          <p:nvPr/>
        </p:nvPicPr>
        <p:blipFill rotWithShape="1">
          <a:blip r:embed="rId5">
            <a:alphaModFix/>
          </a:blip>
          <a:srcRect b="43063" l="69351" r="21819" t="36784"/>
          <a:stretch/>
        </p:blipFill>
        <p:spPr>
          <a:xfrm>
            <a:off x="5869129" y="3632712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34" name="Shape 434"/>
          <p:cNvPicPr preferRelativeResize="0"/>
          <p:nvPr/>
        </p:nvPicPr>
        <p:blipFill rotWithShape="1">
          <a:blip r:embed="rId7">
            <a:alphaModFix/>
          </a:blip>
          <a:srcRect b="42277" l="69404" r="21758" t="37339"/>
          <a:stretch/>
        </p:blipFill>
        <p:spPr>
          <a:xfrm>
            <a:off x="5937100" y="3710225"/>
            <a:ext cx="257097" cy="493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Shape 435"/>
          <p:cNvCxnSpPr>
            <a:stCxn id="421" idx="4"/>
            <a:endCxn id="417" idx="4"/>
          </p:cNvCxnSpPr>
          <p:nvPr/>
        </p:nvCxnSpPr>
        <p:spPr>
          <a:xfrm rot="5400000">
            <a:off x="4554001" y="3463385"/>
            <a:ext cx="600" cy="1874700"/>
          </a:xfrm>
          <a:prstGeom prst="curvedConnector3">
            <a:avLst>
              <a:gd fmla="val 9598162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0" l="15354" r="0" t="0"/>
          <a:stretch/>
        </p:blipFill>
        <p:spPr>
          <a:xfrm>
            <a:off x="1992087" y="238125"/>
            <a:ext cx="5159825" cy="638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41" name="Shape 441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3837675" y="64094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42" name="Shape 442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2687904" y="67981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43" name="Shape 443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6199875" y="64094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44" name="Shape 444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5050104" y="67981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45" name="Shape 445"/>
          <p:cNvPicPr preferRelativeResize="0"/>
          <p:nvPr/>
        </p:nvPicPr>
        <p:blipFill rotWithShape="1">
          <a:blip r:embed="rId6">
            <a:alphaModFix/>
          </a:blip>
          <a:srcRect b="42277" l="49210" r="30313" t="37339"/>
          <a:stretch/>
        </p:blipFill>
        <p:spPr>
          <a:xfrm>
            <a:off x="3532667" y="5921725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46" name="Shape 446"/>
          <p:cNvPicPr preferRelativeResize="0"/>
          <p:nvPr/>
        </p:nvPicPr>
        <p:blipFill rotWithShape="1">
          <a:blip r:embed="rId6">
            <a:alphaModFix/>
          </a:blip>
          <a:srcRect b="42277" l="49210" r="30313" t="37339"/>
          <a:stretch/>
        </p:blipFill>
        <p:spPr>
          <a:xfrm>
            <a:off x="5364592" y="5921725"/>
            <a:ext cx="558970" cy="46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ursive_derv_example.png"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4" y="1197425"/>
            <a:ext cx="9056873" cy="56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Recursively Derived ComponentDefinition</a:t>
            </a:r>
          </a:p>
        </p:txBody>
      </p:sp>
      <p:pic>
        <p:nvPicPr>
          <p:cNvPr descr="rha.png" id="453" name="Shape 453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2290325" y="6169303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54" name="Shape 454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4215029" y="5129037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55" name="Shape 455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6171329" y="411511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56" name="Shape 456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8072200" y="3056003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57" name="Shape 457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681829" y="6169312"/>
            <a:ext cx="558970" cy="46923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5823725" y="4432050"/>
            <a:ext cx="30189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Pro: Doesn’t require additional properties, allows for context-free patterns (?)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Con: Structure of derived ComponentDefinition matches parse tree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Class v3 - No Cyclic Component Derivation Allowed</a:t>
            </a:r>
          </a:p>
        </p:txBody>
      </p:sp>
      <p:pic>
        <p:nvPicPr>
          <p:cNvPr descr="alternative_v2.png"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01" y="2023325"/>
            <a:ext cx="7032599" cy="39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 Property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b="31093" l="15645" r="17177" t="29583"/>
          <a:stretch/>
        </p:blipFill>
        <p:spPr>
          <a:xfrm>
            <a:off x="366700" y="2705874"/>
            <a:ext cx="8410598" cy="27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n-recursive_example.png"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300" y="241450"/>
            <a:ext cx="2833375" cy="637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76" name="Shape 476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4855750" y="718716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77" name="Shape 477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3713779" y="757587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78" name="Shape 478"/>
          <p:cNvPicPr preferRelativeResize="0"/>
          <p:nvPr/>
        </p:nvPicPr>
        <p:blipFill rotWithShape="1">
          <a:blip r:embed="rId6">
            <a:alphaModFix/>
          </a:blip>
          <a:srcRect b="42277" l="49210" r="30313" t="37339"/>
          <a:stretch/>
        </p:blipFill>
        <p:spPr>
          <a:xfrm>
            <a:off x="4292504" y="5906175"/>
            <a:ext cx="558970" cy="46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n-recursive_derv_example.png"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651600"/>
            <a:ext cx="65722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84" name="Shape 484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3021225" y="278854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85" name="Shape 485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4292517" y="282741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86" name="Shape 486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5455979" y="282741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487" name="Shape 487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6705800" y="278854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488" name="Shape 488"/>
          <p:cNvPicPr preferRelativeResize="0"/>
          <p:nvPr/>
        </p:nvPicPr>
        <p:blipFill rotWithShape="1">
          <a:blip r:embed="rId5">
            <a:alphaModFix/>
          </a:blip>
          <a:srcRect b="42277" l="49210" r="30313" t="37339"/>
          <a:stretch/>
        </p:blipFill>
        <p:spPr>
          <a:xfrm>
            <a:off x="1879254" y="2827412"/>
            <a:ext cx="558970" cy="46923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1850562" y="3676575"/>
            <a:ext cx="54429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Pro: Structure of ComponentDefinition derived for one-or-more is more natural, pattern is defined more explicitly through properties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Con: Structure of derived ComponentDefinition still reflects parse tree (albeit to a lesser degree) since you need a new parent CD every time you branch or repeat.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ComponentDerivation Class</a:t>
            </a:r>
          </a:p>
        </p:txBody>
      </p:sp>
      <p:pic>
        <p:nvPicPr>
          <p:cNvPr descr="component_derivation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" y="2356825"/>
            <a:ext cx="8397075" cy="28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</a:t>
            </a: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</a:p>
        </p:txBody>
      </p:sp>
      <p:pic>
        <p:nvPicPr>
          <p:cNvPr descr="alternative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75" y="2180425"/>
            <a:ext cx="7249225" cy="32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Classes Enable Specification of NxNx… Designs</a:t>
            </a:r>
          </a:p>
        </p:txBody>
      </p:sp>
      <p:pic>
        <p:nvPicPr>
          <p:cNvPr descr="rha.png" id="111" name="Shape 111"/>
          <p:cNvPicPr preferRelativeResize="0"/>
          <p:nvPr/>
        </p:nvPicPr>
        <p:blipFill rotWithShape="1">
          <a:blip r:embed="rId3">
            <a:alphaModFix/>
          </a:blip>
          <a:srcRect b="46978" l="21458" r="67395" t="36632"/>
          <a:stretch/>
        </p:blipFill>
        <p:spPr>
          <a:xfrm>
            <a:off x="1593224" y="221810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12" name="Shape 112"/>
          <p:cNvPicPr preferRelativeResize="0"/>
          <p:nvPr/>
        </p:nvPicPr>
        <p:blipFill rotWithShape="1">
          <a:blip r:embed="rId4">
            <a:alphaModFix/>
          </a:blip>
          <a:srcRect b="47838" l="21593" r="67347" t="37705"/>
          <a:stretch/>
        </p:blipFill>
        <p:spPr>
          <a:xfrm>
            <a:off x="1593224" y="2801965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13" name="Shape 113"/>
          <p:cNvPicPr preferRelativeResize="0"/>
          <p:nvPr/>
        </p:nvPicPr>
        <p:blipFill rotWithShape="1">
          <a:blip r:embed="rId5">
            <a:alphaModFix/>
          </a:blip>
          <a:srcRect b="43063" l="21728" r="66977" t="36784"/>
          <a:stretch/>
        </p:blipFill>
        <p:spPr>
          <a:xfrm>
            <a:off x="1593225" y="3319855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114" name="Shape 114"/>
          <p:cNvPicPr preferRelativeResize="0"/>
          <p:nvPr/>
        </p:nvPicPr>
        <p:blipFill rotWithShape="1">
          <a:blip r:embed="rId6">
            <a:alphaModFix/>
          </a:blip>
          <a:srcRect b="47960" l="39679" r="50316" t="43483"/>
          <a:stretch/>
        </p:blipFill>
        <p:spPr>
          <a:xfrm>
            <a:off x="3420825" y="299817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15" name="Shape 115"/>
          <p:cNvPicPr preferRelativeResize="0"/>
          <p:nvPr/>
        </p:nvPicPr>
        <p:blipFill rotWithShape="1">
          <a:blip r:embed="rId3">
            <a:alphaModFix/>
          </a:blip>
          <a:srcRect b="43475" l="49150" r="30314" t="36633"/>
          <a:stretch/>
        </p:blipFill>
        <p:spPr>
          <a:xfrm>
            <a:off x="5279500" y="308214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16" name="Shape 116"/>
          <p:cNvPicPr preferRelativeResize="0"/>
          <p:nvPr/>
        </p:nvPicPr>
        <p:blipFill rotWithShape="1">
          <a:blip r:embed="rId7">
            <a:alphaModFix/>
          </a:blip>
          <a:srcRect b="42277" l="49210" r="30313" t="37339"/>
          <a:stretch/>
        </p:blipFill>
        <p:spPr>
          <a:xfrm>
            <a:off x="5287267" y="2546350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17" name="Shape 117"/>
          <p:cNvPicPr preferRelativeResize="0"/>
          <p:nvPr/>
        </p:nvPicPr>
        <p:blipFill rotWithShape="1">
          <a:blip r:embed="rId3">
            <a:alphaModFix/>
          </a:blip>
          <a:srcRect b="43475" l="69497" r="21880" t="36633"/>
          <a:stretch/>
        </p:blipFill>
        <p:spPr>
          <a:xfrm>
            <a:off x="7290991" y="2479006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18" name="Shape 118"/>
          <p:cNvPicPr preferRelativeResize="0"/>
          <p:nvPr/>
        </p:nvPicPr>
        <p:blipFill rotWithShape="1">
          <a:blip r:embed="rId4">
            <a:alphaModFix/>
          </a:blip>
          <a:srcRect b="43284" l="69482" r="21961" t="37705"/>
          <a:stretch/>
        </p:blipFill>
        <p:spPr>
          <a:xfrm>
            <a:off x="7290991" y="2998309"/>
            <a:ext cx="257097" cy="475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19" name="Shape 119"/>
          <p:cNvPicPr preferRelativeResize="0"/>
          <p:nvPr/>
        </p:nvPicPr>
        <p:blipFill rotWithShape="1">
          <a:blip r:embed="rId5">
            <a:alphaModFix/>
          </a:blip>
          <a:srcRect b="43063" l="69351" r="21819" t="36784"/>
          <a:stretch/>
        </p:blipFill>
        <p:spPr>
          <a:xfrm>
            <a:off x="7290991" y="3472362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20" name="Shape 120"/>
          <p:cNvPicPr preferRelativeResize="0"/>
          <p:nvPr/>
        </p:nvPicPr>
        <p:blipFill rotWithShape="1">
          <a:blip r:embed="rId7">
            <a:alphaModFix/>
          </a:blip>
          <a:srcRect b="42277" l="69404" r="21758" t="37339"/>
          <a:stretch/>
        </p:blipFill>
        <p:spPr>
          <a:xfrm>
            <a:off x="7290975" y="2011575"/>
            <a:ext cx="257097" cy="493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361424" y="2725775"/>
            <a:ext cx="5745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266424" y="2725775"/>
            <a:ext cx="5745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6247624" y="2725775"/>
            <a:ext cx="5745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578262" y="5312950"/>
            <a:ext cx="266400" cy="2538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483793" y="531295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24" idx="6"/>
            <a:endCxn id="125" idx="2"/>
          </p:cNvCxnSpPr>
          <p:nvPr/>
        </p:nvCxnSpPr>
        <p:spPr>
          <a:xfrm>
            <a:off x="2844662" y="5439850"/>
            <a:ext cx="639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/>
          <p:nvPr/>
        </p:nvSpPr>
        <p:spPr>
          <a:xfrm>
            <a:off x="4417569" y="531296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8" name="Shape 128"/>
          <p:cNvCxnSpPr>
            <a:stCxn id="125" idx="6"/>
            <a:endCxn id="127" idx="2"/>
          </p:cNvCxnSpPr>
          <p:nvPr/>
        </p:nvCxnSpPr>
        <p:spPr>
          <a:xfrm>
            <a:off x="3750193" y="5439850"/>
            <a:ext cx="667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/>
          <p:nvPr/>
        </p:nvSpPr>
        <p:spPr>
          <a:xfrm>
            <a:off x="5358476" y="531296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>
            <a:stCxn id="127" idx="6"/>
            <a:endCxn id="129" idx="2"/>
          </p:cNvCxnSpPr>
          <p:nvPr/>
        </p:nvCxnSpPr>
        <p:spPr>
          <a:xfrm>
            <a:off x="4683969" y="5439860"/>
            <a:ext cx="67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/>
          <p:nvPr/>
        </p:nvSpPr>
        <p:spPr>
          <a:xfrm>
            <a:off x="6299384" y="5312960"/>
            <a:ext cx="266400" cy="253800"/>
          </a:xfrm>
          <a:prstGeom prst="ellipse">
            <a:avLst/>
          </a:prstGeom>
          <a:solidFill>
            <a:srgbClr val="CC4125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>
            <a:stCxn id="129" idx="6"/>
            <a:endCxn id="131" idx="2"/>
          </p:cNvCxnSpPr>
          <p:nvPr/>
        </p:nvCxnSpPr>
        <p:spPr>
          <a:xfrm>
            <a:off x="5624876" y="5439860"/>
            <a:ext cx="67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ha.png" id="133" name="Shape 133"/>
          <p:cNvPicPr preferRelativeResize="0"/>
          <p:nvPr/>
        </p:nvPicPr>
        <p:blipFill rotWithShape="1">
          <a:blip r:embed="rId3">
            <a:alphaModFix/>
          </a:blip>
          <a:srcRect b="46978" l="21458" r="67395" t="36632"/>
          <a:stretch/>
        </p:blipFill>
        <p:spPr>
          <a:xfrm>
            <a:off x="2913925" y="47482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34" name="Shape 134"/>
          <p:cNvPicPr preferRelativeResize="0"/>
          <p:nvPr/>
        </p:nvPicPr>
        <p:blipFill rotWithShape="1">
          <a:blip r:embed="rId4">
            <a:alphaModFix/>
          </a:blip>
          <a:srcRect b="47838" l="21593" r="67347" t="37705"/>
          <a:stretch/>
        </p:blipFill>
        <p:spPr>
          <a:xfrm>
            <a:off x="2975850" y="4834090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35" name="Shape 135"/>
          <p:cNvPicPr preferRelativeResize="0"/>
          <p:nvPr/>
        </p:nvPicPr>
        <p:blipFill rotWithShape="1">
          <a:blip r:embed="rId5">
            <a:alphaModFix/>
          </a:blip>
          <a:srcRect b="43063" l="21728" r="66977" t="36784"/>
          <a:stretch/>
        </p:blipFill>
        <p:spPr>
          <a:xfrm>
            <a:off x="3046412" y="4885230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136" name="Shape 136"/>
          <p:cNvPicPr preferRelativeResize="0"/>
          <p:nvPr/>
        </p:nvPicPr>
        <p:blipFill rotWithShape="1">
          <a:blip r:embed="rId6">
            <a:alphaModFix/>
          </a:blip>
          <a:srcRect b="47960" l="39679" r="50316" t="43483"/>
          <a:stretch/>
        </p:blipFill>
        <p:spPr>
          <a:xfrm>
            <a:off x="3871125" y="4954112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37" name="Shape 137"/>
          <p:cNvPicPr preferRelativeResize="0"/>
          <p:nvPr/>
        </p:nvPicPr>
        <p:blipFill rotWithShape="1">
          <a:blip r:embed="rId3">
            <a:alphaModFix/>
          </a:blip>
          <a:srcRect b="43475" l="49150" r="30314" t="36633"/>
          <a:stretch/>
        </p:blipFill>
        <p:spPr>
          <a:xfrm>
            <a:off x="4689850" y="4645278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38" name="Shape 138"/>
          <p:cNvPicPr preferRelativeResize="0"/>
          <p:nvPr/>
        </p:nvPicPr>
        <p:blipFill rotWithShape="1">
          <a:blip r:embed="rId7">
            <a:alphaModFix/>
          </a:blip>
          <a:srcRect b="42277" l="49210" r="30313" t="37339"/>
          <a:stretch/>
        </p:blipFill>
        <p:spPr>
          <a:xfrm>
            <a:off x="4793504" y="480246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39" name="Shape 139"/>
          <p:cNvPicPr preferRelativeResize="0"/>
          <p:nvPr/>
        </p:nvPicPr>
        <p:blipFill rotWithShape="1">
          <a:blip r:embed="rId3">
            <a:alphaModFix/>
          </a:blip>
          <a:srcRect b="43475" l="69497" r="21880" t="36633"/>
          <a:stretch/>
        </p:blipFill>
        <p:spPr>
          <a:xfrm>
            <a:off x="5730041" y="4671643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40" name="Shape 140"/>
          <p:cNvPicPr preferRelativeResize="0"/>
          <p:nvPr/>
        </p:nvPicPr>
        <p:blipFill rotWithShape="1">
          <a:blip r:embed="rId4">
            <a:alphaModFix/>
          </a:blip>
          <a:srcRect b="43284" l="69482" r="21961" t="37705"/>
          <a:stretch/>
        </p:blipFill>
        <p:spPr>
          <a:xfrm>
            <a:off x="5799016" y="4753609"/>
            <a:ext cx="257097" cy="475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41" name="Shape 141"/>
          <p:cNvPicPr preferRelativeResize="0"/>
          <p:nvPr/>
        </p:nvPicPr>
        <p:blipFill rotWithShape="1">
          <a:blip r:embed="rId5">
            <a:alphaModFix/>
          </a:blip>
          <a:srcRect b="43063" l="69351" r="21819" t="36784"/>
          <a:stretch/>
        </p:blipFill>
        <p:spPr>
          <a:xfrm>
            <a:off x="5869154" y="4799037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42" name="Shape 142"/>
          <p:cNvPicPr preferRelativeResize="0"/>
          <p:nvPr/>
        </p:nvPicPr>
        <p:blipFill rotWithShape="1">
          <a:blip r:embed="rId7">
            <a:alphaModFix/>
          </a:blip>
          <a:srcRect b="42277" l="69404" r="21758" t="37339"/>
          <a:stretch/>
        </p:blipFill>
        <p:spPr>
          <a:xfrm>
            <a:off x="5937125" y="4876550"/>
            <a:ext cx="257097" cy="49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xn_example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7" y="283287"/>
            <a:ext cx="8104824" cy="6291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48" name="Shape 148"/>
          <p:cNvPicPr preferRelativeResize="0"/>
          <p:nvPr/>
        </p:nvPicPr>
        <p:blipFill rotWithShape="1">
          <a:blip r:embed="rId4">
            <a:alphaModFix/>
          </a:blip>
          <a:srcRect b="46978" l="21458" r="67395" t="36632"/>
          <a:stretch/>
        </p:blipFill>
        <p:spPr>
          <a:xfrm>
            <a:off x="1010050" y="8962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49" name="Shape 149"/>
          <p:cNvPicPr preferRelativeResize="0"/>
          <p:nvPr/>
        </p:nvPicPr>
        <p:blipFill rotWithShape="1">
          <a:blip r:embed="rId5">
            <a:alphaModFix/>
          </a:blip>
          <a:srcRect b="47838" l="21593" r="67347" t="37705"/>
          <a:stretch/>
        </p:blipFill>
        <p:spPr>
          <a:xfrm>
            <a:off x="2118062" y="919590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50" name="Shape 150"/>
          <p:cNvPicPr preferRelativeResize="0"/>
          <p:nvPr/>
        </p:nvPicPr>
        <p:blipFill rotWithShape="1">
          <a:blip r:embed="rId6">
            <a:alphaModFix/>
          </a:blip>
          <a:srcRect b="43063" l="21728" r="66977" t="36784"/>
          <a:stretch/>
        </p:blipFill>
        <p:spPr>
          <a:xfrm>
            <a:off x="3226075" y="882943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151" name="Shape 151"/>
          <p:cNvPicPr preferRelativeResize="0"/>
          <p:nvPr/>
        </p:nvPicPr>
        <p:blipFill rotWithShape="1">
          <a:blip r:embed="rId7">
            <a:alphaModFix/>
          </a:blip>
          <a:srcRect b="47960" l="39679" r="50316" t="43483"/>
          <a:stretch/>
        </p:blipFill>
        <p:spPr>
          <a:xfrm>
            <a:off x="3887350" y="604617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52" name="Shape 152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6068712" y="67244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53" name="Shape 153"/>
          <p:cNvPicPr preferRelativeResize="0"/>
          <p:nvPr/>
        </p:nvPicPr>
        <p:blipFill rotWithShape="1">
          <a:blip r:embed="rId8">
            <a:alphaModFix/>
          </a:blip>
          <a:srcRect b="42277" l="49210" r="30313" t="37339"/>
          <a:stretch/>
        </p:blipFill>
        <p:spPr>
          <a:xfrm>
            <a:off x="4968492" y="711325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54" name="Shape 154"/>
          <p:cNvPicPr preferRelativeResize="0"/>
          <p:nvPr/>
        </p:nvPicPr>
        <p:blipFill rotWithShape="1">
          <a:blip r:embed="rId9">
            <a:alphaModFix/>
          </a:blip>
          <a:srcRect b="46978" l="21458" r="67395" t="36632"/>
          <a:stretch/>
        </p:blipFill>
        <p:spPr>
          <a:xfrm>
            <a:off x="2118062" y="5962825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55" name="Shape 155"/>
          <p:cNvPicPr preferRelativeResize="0"/>
          <p:nvPr/>
        </p:nvPicPr>
        <p:blipFill rotWithShape="1">
          <a:blip r:embed="rId10">
            <a:alphaModFix/>
          </a:blip>
          <a:srcRect b="42277" l="49210" r="30313" t="37339"/>
          <a:stretch/>
        </p:blipFill>
        <p:spPr>
          <a:xfrm>
            <a:off x="5555992" y="5867425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56" name="Shape 156"/>
          <p:cNvPicPr preferRelativeResize="0"/>
          <p:nvPr/>
        </p:nvPicPr>
        <p:blipFill rotWithShape="1">
          <a:blip r:embed="rId10">
            <a:alphaModFix/>
          </a:blip>
          <a:srcRect b="42277" l="69404" r="21758" t="37339"/>
          <a:stretch/>
        </p:blipFill>
        <p:spPr>
          <a:xfrm>
            <a:off x="7441550" y="5962812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57" name="Shape 157"/>
          <p:cNvPicPr preferRelativeResize="0"/>
          <p:nvPr/>
        </p:nvPicPr>
        <p:blipFill rotWithShape="1">
          <a:blip r:embed="rId4">
            <a:alphaModFix/>
          </a:blip>
          <a:srcRect b="43475" l="69497" r="21880" t="36633"/>
          <a:stretch/>
        </p:blipFill>
        <p:spPr>
          <a:xfrm>
            <a:off x="7338004" y="596581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58" name="Shape 158"/>
          <p:cNvPicPr preferRelativeResize="0"/>
          <p:nvPr/>
        </p:nvPicPr>
        <p:blipFill rotWithShape="1">
          <a:blip r:embed="rId5">
            <a:alphaModFix/>
          </a:blip>
          <a:srcRect b="43284" l="69482" r="21961" t="37705"/>
          <a:stretch/>
        </p:blipFill>
        <p:spPr>
          <a:xfrm>
            <a:off x="7406979" y="678547"/>
            <a:ext cx="257097" cy="475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59" name="Shape 159"/>
          <p:cNvPicPr preferRelativeResize="0"/>
          <p:nvPr/>
        </p:nvPicPr>
        <p:blipFill rotWithShape="1">
          <a:blip r:embed="rId6">
            <a:alphaModFix/>
          </a:blip>
          <a:srcRect b="43063" l="69351" r="21819" t="36784"/>
          <a:stretch/>
        </p:blipFill>
        <p:spPr>
          <a:xfrm>
            <a:off x="7477116" y="723974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60" name="Shape 160"/>
          <p:cNvPicPr preferRelativeResize="0"/>
          <p:nvPr/>
        </p:nvPicPr>
        <p:blipFill rotWithShape="1">
          <a:blip r:embed="rId8">
            <a:alphaModFix/>
          </a:blip>
          <a:srcRect b="42277" l="69404" r="21758" t="37339"/>
          <a:stretch/>
        </p:blipFill>
        <p:spPr>
          <a:xfrm>
            <a:off x="7545087" y="801487"/>
            <a:ext cx="257097" cy="49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xn_derv_example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4" y="1458475"/>
            <a:ext cx="8631644" cy="5154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66" name="Shape 166"/>
          <p:cNvPicPr preferRelativeResize="0"/>
          <p:nvPr/>
        </p:nvPicPr>
        <p:blipFill rotWithShape="1">
          <a:blip r:embed="rId4">
            <a:alphaModFix/>
          </a:blip>
          <a:srcRect b="46978" l="21458" r="67395" t="36632"/>
          <a:stretch/>
        </p:blipFill>
        <p:spPr>
          <a:xfrm>
            <a:off x="2194262" y="2193175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167" name="Shape 167"/>
          <p:cNvPicPr preferRelativeResize="0"/>
          <p:nvPr/>
        </p:nvPicPr>
        <p:blipFill rotWithShape="1">
          <a:blip r:embed="rId5">
            <a:alphaModFix/>
          </a:blip>
          <a:srcRect b="47960" l="39679" r="50316" t="43483"/>
          <a:stretch/>
        </p:blipFill>
        <p:spPr>
          <a:xfrm>
            <a:off x="3781825" y="577089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68" name="Shape 168"/>
          <p:cNvPicPr preferRelativeResize="0"/>
          <p:nvPr/>
        </p:nvPicPr>
        <p:blipFill rotWithShape="1">
          <a:blip r:embed="rId6">
            <a:alphaModFix/>
          </a:blip>
          <a:srcRect b="42277" l="49210" r="30313" t="37339"/>
          <a:stretch/>
        </p:blipFill>
        <p:spPr>
          <a:xfrm>
            <a:off x="5400467" y="2168800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69" name="Shape 169"/>
          <p:cNvPicPr preferRelativeResize="0"/>
          <p:nvPr/>
        </p:nvPicPr>
        <p:blipFill rotWithShape="1">
          <a:blip r:embed="rId7">
            <a:alphaModFix/>
          </a:blip>
          <a:srcRect b="43063" l="69351" r="21819" t="36784"/>
          <a:stretch/>
        </p:blipFill>
        <p:spPr>
          <a:xfrm>
            <a:off x="7183091" y="2156524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70" name="Shape 170"/>
          <p:cNvPicPr preferRelativeResize="0"/>
          <p:nvPr/>
        </p:nvPicPr>
        <p:blipFill rotWithShape="1">
          <a:blip r:embed="rId8">
            <a:alphaModFix/>
          </a:blip>
          <a:srcRect b="46978" l="21458" r="67395" t="36632"/>
          <a:stretch/>
        </p:blipFill>
        <p:spPr>
          <a:xfrm>
            <a:off x="2194262" y="56875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71" name="Shape 171"/>
          <p:cNvPicPr preferRelativeResize="0"/>
          <p:nvPr/>
        </p:nvPicPr>
        <p:blipFill rotWithShape="1">
          <a:blip r:embed="rId9">
            <a:alphaModFix/>
          </a:blip>
          <a:srcRect b="42277" l="49210" r="30313" t="37339"/>
          <a:stretch/>
        </p:blipFill>
        <p:spPr>
          <a:xfrm>
            <a:off x="5400467" y="5663175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72" name="Shape 172"/>
          <p:cNvPicPr preferRelativeResize="0"/>
          <p:nvPr/>
        </p:nvPicPr>
        <p:blipFill rotWithShape="1">
          <a:blip r:embed="rId9">
            <a:alphaModFix/>
          </a:blip>
          <a:srcRect b="42277" l="69404" r="21758" t="37339"/>
          <a:stretch/>
        </p:blipFill>
        <p:spPr>
          <a:xfrm>
            <a:off x="7184450" y="5650887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173" name="Shape 173"/>
          <p:cNvPicPr preferRelativeResize="0"/>
          <p:nvPr/>
        </p:nvPicPr>
        <p:blipFill rotWithShape="1">
          <a:blip r:embed="rId5">
            <a:alphaModFix/>
          </a:blip>
          <a:srcRect b="47960" l="39679" r="50316" t="43483"/>
          <a:stretch/>
        </p:blipFill>
        <p:spPr>
          <a:xfrm>
            <a:off x="3781825" y="2276524"/>
            <a:ext cx="342071" cy="2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Derived ComponentDefinition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Encode Choice Between NxNx… Designs?</a:t>
            </a:r>
          </a:p>
        </p:txBody>
      </p:sp>
      <p:sp>
        <p:nvSpPr>
          <p:cNvPr id="180" name="Shape 180"/>
          <p:cNvSpPr/>
          <p:nvPr/>
        </p:nvSpPr>
        <p:spPr>
          <a:xfrm>
            <a:off x="2578237" y="3971950"/>
            <a:ext cx="266400" cy="2538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483768" y="359095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417544" y="359096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>
            <a:stCxn id="181" idx="6"/>
            <a:endCxn id="182" idx="2"/>
          </p:cNvCxnSpPr>
          <p:nvPr/>
        </p:nvCxnSpPr>
        <p:spPr>
          <a:xfrm>
            <a:off x="3750168" y="3717850"/>
            <a:ext cx="667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/>
          <p:nvPr/>
        </p:nvSpPr>
        <p:spPr>
          <a:xfrm>
            <a:off x="5358451" y="359096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>
            <a:stCxn id="182" idx="6"/>
            <a:endCxn id="184" idx="2"/>
          </p:cNvCxnSpPr>
          <p:nvPr/>
        </p:nvCxnSpPr>
        <p:spPr>
          <a:xfrm>
            <a:off x="4683944" y="3717860"/>
            <a:ext cx="67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6299359" y="3971960"/>
            <a:ext cx="266400" cy="253800"/>
          </a:xfrm>
          <a:prstGeom prst="ellipse">
            <a:avLst/>
          </a:prstGeom>
          <a:solidFill>
            <a:srgbClr val="CC4125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ha.png" id="187" name="Shape 187"/>
          <p:cNvPicPr preferRelativeResize="0"/>
          <p:nvPr/>
        </p:nvPicPr>
        <p:blipFill rotWithShape="1">
          <a:blip r:embed="rId3">
            <a:alphaModFix/>
          </a:blip>
          <a:srcRect b="46978" l="21458" r="67395" t="36632"/>
          <a:stretch/>
        </p:blipFill>
        <p:spPr>
          <a:xfrm>
            <a:off x="2913900" y="30262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88" name="Shape 188"/>
          <p:cNvPicPr preferRelativeResize="0"/>
          <p:nvPr/>
        </p:nvPicPr>
        <p:blipFill rotWithShape="1">
          <a:blip r:embed="rId4">
            <a:alphaModFix/>
          </a:blip>
          <a:srcRect b="47838" l="21593" r="67347" t="37705"/>
          <a:stretch/>
        </p:blipFill>
        <p:spPr>
          <a:xfrm>
            <a:off x="2899625" y="4788490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89" name="Shape 189"/>
          <p:cNvPicPr preferRelativeResize="0"/>
          <p:nvPr/>
        </p:nvPicPr>
        <p:blipFill rotWithShape="1">
          <a:blip r:embed="rId5">
            <a:alphaModFix/>
          </a:blip>
          <a:srcRect b="43063" l="21728" r="66977" t="36784"/>
          <a:stretch/>
        </p:blipFill>
        <p:spPr>
          <a:xfrm>
            <a:off x="2970187" y="4839630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190" name="Shape 190"/>
          <p:cNvPicPr preferRelativeResize="0"/>
          <p:nvPr/>
        </p:nvPicPr>
        <p:blipFill rotWithShape="1">
          <a:blip r:embed="rId6">
            <a:alphaModFix/>
          </a:blip>
          <a:srcRect b="47960" l="39679" r="50316" t="43483"/>
          <a:stretch/>
        </p:blipFill>
        <p:spPr>
          <a:xfrm>
            <a:off x="3871100" y="319327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91" name="Shape 191"/>
          <p:cNvPicPr preferRelativeResize="0"/>
          <p:nvPr/>
        </p:nvPicPr>
        <p:blipFill rotWithShape="1">
          <a:blip r:embed="rId3">
            <a:alphaModFix/>
          </a:blip>
          <a:srcRect b="43475" l="49150" r="30314" t="36633"/>
          <a:stretch/>
        </p:blipFill>
        <p:spPr>
          <a:xfrm>
            <a:off x="4684350" y="3001866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92" name="Shape 192"/>
          <p:cNvPicPr preferRelativeResize="0"/>
          <p:nvPr/>
        </p:nvPicPr>
        <p:blipFill rotWithShape="1">
          <a:blip r:embed="rId7">
            <a:alphaModFix/>
          </a:blip>
          <a:srcRect b="42277" l="49210" r="30313" t="37339"/>
          <a:stretch/>
        </p:blipFill>
        <p:spPr>
          <a:xfrm>
            <a:off x="4684354" y="4614562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193" name="Shape 193"/>
          <p:cNvPicPr preferRelativeResize="0"/>
          <p:nvPr/>
        </p:nvPicPr>
        <p:blipFill rotWithShape="1">
          <a:blip r:embed="rId3">
            <a:alphaModFix/>
          </a:blip>
          <a:srcRect b="43475" l="69497" r="21880" t="36633"/>
          <a:stretch/>
        </p:blipFill>
        <p:spPr>
          <a:xfrm>
            <a:off x="5729991" y="3007468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194" name="Shape 194"/>
          <p:cNvPicPr preferRelativeResize="0"/>
          <p:nvPr/>
        </p:nvPicPr>
        <p:blipFill rotWithShape="1">
          <a:blip r:embed="rId4">
            <a:alphaModFix/>
          </a:blip>
          <a:srcRect b="43284" l="69482" r="21961" t="37705"/>
          <a:stretch/>
        </p:blipFill>
        <p:spPr>
          <a:xfrm>
            <a:off x="5707041" y="4727022"/>
            <a:ext cx="257097" cy="475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195" name="Shape 195"/>
          <p:cNvPicPr preferRelativeResize="0"/>
          <p:nvPr/>
        </p:nvPicPr>
        <p:blipFill rotWithShape="1">
          <a:blip r:embed="rId5">
            <a:alphaModFix/>
          </a:blip>
          <a:srcRect b="43063" l="69351" r="21819" t="36784"/>
          <a:stretch/>
        </p:blipFill>
        <p:spPr>
          <a:xfrm>
            <a:off x="5777179" y="4772449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196" name="Shape 196"/>
          <p:cNvPicPr preferRelativeResize="0"/>
          <p:nvPr/>
        </p:nvPicPr>
        <p:blipFill rotWithShape="1">
          <a:blip r:embed="rId7">
            <a:alphaModFix/>
          </a:blip>
          <a:srcRect b="42277" l="69404" r="21758" t="37339"/>
          <a:stretch/>
        </p:blipFill>
        <p:spPr>
          <a:xfrm>
            <a:off x="5845150" y="4849962"/>
            <a:ext cx="257097" cy="493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>
            <a:stCxn id="180" idx="0"/>
          </p:cNvCxnSpPr>
          <p:nvPr/>
        </p:nvCxnSpPr>
        <p:spPr>
          <a:xfrm rot="-5400000">
            <a:off x="2996737" y="3451150"/>
            <a:ext cx="235500" cy="8061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84" idx="6"/>
            <a:endCxn id="186" idx="1"/>
          </p:cNvCxnSpPr>
          <p:nvPr/>
        </p:nvCxnSpPr>
        <p:spPr>
          <a:xfrm>
            <a:off x="5624851" y="3717860"/>
            <a:ext cx="713400" cy="2913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3483768" y="442915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417544" y="442916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>
            <a:stCxn id="199" idx="6"/>
            <a:endCxn id="200" idx="2"/>
          </p:cNvCxnSpPr>
          <p:nvPr/>
        </p:nvCxnSpPr>
        <p:spPr>
          <a:xfrm>
            <a:off x="3750168" y="4556050"/>
            <a:ext cx="667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5358451" y="4429160"/>
            <a:ext cx="266400" cy="2538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>
            <a:stCxn id="200" idx="6"/>
            <a:endCxn id="202" idx="2"/>
          </p:cNvCxnSpPr>
          <p:nvPr/>
        </p:nvCxnSpPr>
        <p:spPr>
          <a:xfrm>
            <a:off x="4683944" y="4556060"/>
            <a:ext cx="67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80" idx="4"/>
            <a:endCxn id="199" idx="2"/>
          </p:cNvCxnSpPr>
          <p:nvPr/>
        </p:nvCxnSpPr>
        <p:spPr>
          <a:xfrm flipH="1" rot="-5400000">
            <a:off x="2932387" y="4004800"/>
            <a:ext cx="330300" cy="7722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202" idx="6"/>
            <a:endCxn id="186" idx="3"/>
          </p:cNvCxnSpPr>
          <p:nvPr/>
        </p:nvCxnSpPr>
        <p:spPr>
          <a:xfrm flipH="1" rot="10800000">
            <a:off x="5624851" y="4188560"/>
            <a:ext cx="713400" cy="367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aaf_dc.png" id="206" name="Shape 206"/>
          <p:cNvPicPr preferRelativeResize="0"/>
          <p:nvPr/>
        </p:nvPicPr>
        <p:blipFill rotWithShape="1">
          <a:blip r:embed="rId6">
            <a:alphaModFix/>
          </a:blip>
          <a:srcRect b="47960" l="39679" r="50316" t="43483"/>
          <a:stretch/>
        </p:blipFill>
        <p:spPr>
          <a:xfrm>
            <a:off x="3818825" y="487482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207" name="Shape 207"/>
          <p:cNvPicPr preferRelativeResize="0"/>
          <p:nvPr/>
        </p:nvPicPr>
        <p:blipFill rotWithShape="1">
          <a:blip r:embed="rId5">
            <a:alphaModFix/>
          </a:blip>
          <a:srcRect b="43063" l="48912" r="30069" t="36784"/>
          <a:stretch/>
        </p:blipFill>
        <p:spPr>
          <a:xfrm>
            <a:off x="4770174" y="4766200"/>
            <a:ext cx="558974" cy="436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208" name="Shape 208"/>
          <p:cNvPicPr preferRelativeResize="0"/>
          <p:nvPr/>
        </p:nvPicPr>
        <p:blipFill rotWithShape="1">
          <a:blip r:embed="rId4">
            <a:alphaModFix/>
          </a:blip>
          <a:srcRect b="43284" l="49151" r="30473" t="37705"/>
          <a:stretch/>
        </p:blipFill>
        <p:spPr>
          <a:xfrm>
            <a:off x="4877662" y="4916475"/>
            <a:ext cx="558974" cy="436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209" name="Shape 209"/>
          <p:cNvPicPr preferRelativeResize="0"/>
          <p:nvPr/>
        </p:nvPicPr>
        <p:blipFill rotWithShape="1">
          <a:blip r:embed="rId8">
            <a:alphaModFix/>
          </a:blip>
          <a:srcRect b="47960" l="39679" r="50316" t="43483"/>
          <a:stretch/>
        </p:blipFill>
        <p:spPr>
          <a:xfrm>
            <a:off x="3904325" y="4973974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210" name="Shape 210"/>
          <p:cNvPicPr preferRelativeResize="0"/>
          <p:nvPr/>
        </p:nvPicPr>
        <p:blipFill rotWithShape="1">
          <a:blip r:embed="rId9">
            <a:alphaModFix/>
          </a:blip>
          <a:srcRect b="47960" l="39679" r="50316" t="43483"/>
          <a:stretch/>
        </p:blipFill>
        <p:spPr>
          <a:xfrm>
            <a:off x="3997925" y="506514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211" name="Shape 211"/>
          <p:cNvPicPr preferRelativeResize="0"/>
          <p:nvPr/>
        </p:nvPicPr>
        <p:blipFill rotWithShape="1">
          <a:blip r:embed="rId10">
            <a:alphaModFix/>
          </a:blip>
          <a:srcRect b="46978" l="21458" r="67395" t="36632"/>
          <a:stretch/>
        </p:blipFill>
        <p:spPr>
          <a:xfrm>
            <a:off x="3030650" y="4897500"/>
            <a:ext cx="310999" cy="4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221065" y="3668663"/>
            <a:ext cx="154500" cy="146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57753" y="3668663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>
            <a:stCxn id="216" idx="6"/>
            <a:endCxn id="217" idx="2"/>
          </p:cNvCxnSpPr>
          <p:nvPr/>
        </p:nvCxnSpPr>
        <p:spPr>
          <a:xfrm>
            <a:off x="375565" y="3742013"/>
            <a:ext cx="2822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1110817" y="3668669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>
            <a:stCxn id="217" idx="6"/>
            <a:endCxn id="219" idx="2"/>
          </p:cNvCxnSpPr>
          <p:nvPr/>
        </p:nvCxnSpPr>
        <p:spPr>
          <a:xfrm>
            <a:off x="812253" y="3742013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1568017" y="3668669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2" name="Shape 222"/>
          <p:cNvCxnSpPr>
            <a:stCxn id="219" idx="6"/>
            <a:endCxn id="221" idx="2"/>
          </p:cNvCxnSpPr>
          <p:nvPr/>
        </p:nvCxnSpPr>
        <p:spPr>
          <a:xfrm>
            <a:off x="1265317" y="3742019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/>
          <p:nvPr/>
        </p:nvSpPr>
        <p:spPr>
          <a:xfrm>
            <a:off x="2025217" y="3668669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4" name="Shape 224"/>
          <p:cNvCxnSpPr>
            <a:stCxn id="221" idx="6"/>
            <a:endCxn id="223" idx="2"/>
          </p:cNvCxnSpPr>
          <p:nvPr/>
        </p:nvCxnSpPr>
        <p:spPr>
          <a:xfrm>
            <a:off x="1722517" y="3742019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aaf_dc.png" id="225" name="Shape 225"/>
          <p:cNvPicPr preferRelativeResize="0"/>
          <p:nvPr/>
        </p:nvPicPr>
        <p:blipFill rotWithShape="1">
          <a:blip r:embed="rId3">
            <a:alphaModFix/>
          </a:blip>
          <a:srcRect b="44243" l="13410" r="77462" t="44627"/>
          <a:stretch/>
        </p:blipFill>
        <p:spPr>
          <a:xfrm>
            <a:off x="410875" y="3439250"/>
            <a:ext cx="202149" cy="213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226" name="Shape 226"/>
          <p:cNvPicPr preferRelativeResize="0"/>
          <p:nvPr/>
        </p:nvPicPr>
        <p:blipFill rotWithShape="1">
          <a:blip r:embed="rId3">
            <a:alphaModFix/>
          </a:blip>
          <a:srcRect b="47862" l="21213" r="67639" t="37570"/>
          <a:stretch/>
        </p:blipFill>
        <p:spPr>
          <a:xfrm>
            <a:off x="833350" y="3300449"/>
            <a:ext cx="246900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227" name="Shape 227"/>
          <p:cNvPicPr preferRelativeResize="0"/>
          <p:nvPr/>
        </p:nvPicPr>
        <p:blipFill rotWithShape="1">
          <a:blip r:embed="rId3">
            <a:alphaModFix/>
          </a:blip>
          <a:srcRect b="47960" l="39679" r="50316" t="43483"/>
          <a:stretch/>
        </p:blipFill>
        <p:spPr>
          <a:xfrm>
            <a:off x="1743650" y="3415975"/>
            <a:ext cx="221599" cy="16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228" name="Shape 228"/>
          <p:cNvPicPr preferRelativeResize="0"/>
          <p:nvPr/>
        </p:nvPicPr>
        <p:blipFill rotWithShape="1">
          <a:blip r:embed="rId3">
            <a:alphaModFix/>
          </a:blip>
          <a:srcRect b="48412" l="32505" r="60519" t="37019"/>
          <a:stretch/>
        </p:blipFill>
        <p:spPr>
          <a:xfrm>
            <a:off x="1334700" y="3288800"/>
            <a:ext cx="154500" cy="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2939617" y="3668669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396853" y="1985138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849917" y="19851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2" name="Shape 232"/>
          <p:cNvCxnSpPr>
            <a:stCxn id="230" idx="6"/>
            <a:endCxn id="231" idx="2"/>
          </p:cNvCxnSpPr>
          <p:nvPr/>
        </p:nvCxnSpPr>
        <p:spPr>
          <a:xfrm>
            <a:off x="3551353" y="2058488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31" idx="6"/>
            <a:endCxn id="234" idx="2"/>
          </p:cNvCxnSpPr>
          <p:nvPr/>
        </p:nvCxnSpPr>
        <p:spPr>
          <a:xfrm>
            <a:off x="4004417" y="20584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aaf_dc.png" id="235" name="Shape 235"/>
          <p:cNvPicPr preferRelativeResize="0"/>
          <p:nvPr/>
        </p:nvPicPr>
        <p:blipFill rotWithShape="1">
          <a:blip r:embed="rId3">
            <a:alphaModFix/>
          </a:blip>
          <a:srcRect b="47960" l="39679" r="50316" t="43483"/>
          <a:stretch/>
        </p:blipFill>
        <p:spPr>
          <a:xfrm>
            <a:off x="4482750" y="1732450"/>
            <a:ext cx="221599" cy="1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5678717" y="19851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>
            <a:stCxn id="238" idx="6"/>
            <a:endCxn id="236" idx="2"/>
          </p:cNvCxnSpPr>
          <p:nvPr/>
        </p:nvCxnSpPr>
        <p:spPr>
          <a:xfrm>
            <a:off x="5376017" y="20584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ha.png" id="239" name="Shape 239"/>
          <p:cNvPicPr preferRelativeResize="0"/>
          <p:nvPr/>
        </p:nvPicPr>
        <p:blipFill rotWithShape="1">
          <a:blip r:embed="rId4">
            <a:alphaModFix/>
          </a:blip>
          <a:srcRect b="46978" l="21458" r="67395" t="36632"/>
          <a:stretch/>
        </p:blipFill>
        <p:spPr>
          <a:xfrm>
            <a:off x="3572462" y="1596074"/>
            <a:ext cx="246900" cy="3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240" name="Shape 240"/>
          <p:cNvPicPr preferRelativeResize="0"/>
          <p:nvPr/>
        </p:nvPicPr>
        <p:blipFill rotWithShape="1">
          <a:blip r:embed="rId4">
            <a:alphaModFix/>
          </a:blip>
          <a:srcRect b="43475" l="32605" r="60420" t="36633"/>
          <a:stretch/>
        </p:blipFill>
        <p:spPr>
          <a:xfrm>
            <a:off x="4073810" y="1596074"/>
            <a:ext cx="154500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241" name="Shape 241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4877712" y="1596074"/>
            <a:ext cx="45487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242" name="Shape 242"/>
          <p:cNvPicPr preferRelativeResize="0"/>
          <p:nvPr/>
        </p:nvPicPr>
        <p:blipFill rotWithShape="1">
          <a:blip r:embed="rId4">
            <a:alphaModFix/>
          </a:blip>
          <a:srcRect b="43475" l="69497" r="21880" t="36633"/>
          <a:stretch/>
        </p:blipFill>
        <p:spPr>
          <a:xfrm>
            <a:off x="5431862" y="1596074"/>
            <a:ext cx="190999" cy="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3396853" y="3661538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8499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5" name="Shape 245"/>
          <p:cNvCxnSpPr>
            <a:stCxn id="243" idx="6"/>
            <a:endCxn id="244" idx="2"/>
          </p:cNvCxnSpPr>
          <p:nvPr/>
        </p:nvCxnSpPr>
        <p:spPr>
          <a:xfrm>
            <a:off x="3551353" y="3734888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6" name="Shape 246"/>
          <p:cNvCxnSpPr>
            <a:stCxn id="244" idx="6"/>
            <a:endCxn id="247" idx="2"/>
          </p:cNvCxnSpPr>
          <p:nvPr/>
        </p:nvCxnSpPr>
        <p:spPr>
          <a:xfrm>
            <a:off x="40044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56787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9" name="Shape 249"/>
          <p:cNvCxnSpPr>
            <a:stCxn id="250" idx="6"/>
            <a:endCxn id="248" idx="2"/>
          </p:cNvCxnSpPr>
          <p:nvPr/>
        </p:nvCxnSpPr>
        <p:spPr>
          <a:xfrm>
            <a:off x="53760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nmt.png" id="251" name="Shape 251"/>
          <p:cNvPicPr preferRelativeResize="0"/>
          <p:nvPr/>
        </p:nvPicPr>
        <p:blipFill rotWithShape="1">
          <a:blip r:embed="rId5">
            <a:alphaModFix/>
          </a:blip>
          <a:srcRect b="47838" l="21593" r="67347" t="37705"/>
          <a:stretch/>
        </p:blipFill>
        <p:spPr>
          <a:xfrm>
            <a:off x="3572462" y="3288800"/>
            <a:ext cx="246900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252" name="Shape 252"/>
          <p:cNvPicPr preferRelativeResize="0"/>
          <p:nvPr/>
        </p:nvPicPr>
        <p:blipFill rotWithShape="1">
          <a:blip r:embed="rId5">
            <a:alphaModFix/>
          </a:blip>
          <a:srcRect b="47838" l="32764" r="60039" t="37705"/>
          <a:stretch/>
        </p:blipFill>
        <p:spPr>
          <a:xfrm>
            <a:off x="4073812" y="3288800"/>
            <a:ext cx="160649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253" name="Shape 253"/>
          <p:cNvPicPr preferRelativeResize="0"/>
          <p:nvPr/>
        </p:nvPicPr>
        <p:blipFill rotWithShape="1">
          <a:blip r:embed="rId5">
            <a:alphaModFix/>
          </a:blip>
          <a:srcRect b="47838" l="39689" r="50385" t="37705"/>
          <a:stretch/>
        </p:blipFill>
        <p:spPr>
          <a:xfrm>
            <a:off x="4447174" y="3278637"/>
            <a:ext cx="221574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254" name="Shape 254"/>
          <p:cNvPicPr preferRelativeResize="0"/>
          <p:nvPr/>
        </p:nvPicPr>
        <p:blipFill rotWithShape="1">
          <a:blip r:embed="rId5">
            <a:alphaModFix/>
          </a:blip>
          <a:srcRect b="43284" l="69482" r="21961" t="37705"/>
          <a:stretch/>
        </p:blipFill>
        <p:spPr>
          <a:xfrm>
            <a:off x="5431862" y="3293425"/>
            <a:ext cx="190999" cy="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3396853" y="5261738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8499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7" name="Shape 257"/>
          <p:cNvCxnSpPr>
            <a:stCxn id="255" idx="6"/>
            <a:endCxn id="256" idx="2"/>
          </p:cNvCxnSpPr>
          <p:nvPr/>
        </p:nvCxnSpPr>
        <p:spPr>
          <a:xfrm>
            <a:off x="3551353" y="5335088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8" name="Shape 258"/>
          <p:cNvSpPr/>
          <p:nvPr/>
        </p:nvSpPr>
        <p:spPr>
          <a:xfrm>
            <a:off x="43071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9" name="Shape 259"/>
          <p:cNvCxnSpPr>
            <a:stCxn id="256" idx="6"/>
            <a:endCxn id="258" idx="2"/>
          </p:cNvCxnSpPr>
          <p:nvPr/>
        </p:nvCxnSpPr>
        <p:spPr>
          <a:xfrm>
            <a:off x="40044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/>
          <p:nvPr/>
        </p:nvSpPr>
        <p:spPr>
          <a:xfrm>
            <a:off x="47643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1" name="Shape 261"/>
          <p:cNvCxnSpPr>
            <a:stCxn id="258" idx="6"/>
            <a:endCxn id="260" idx="2"/>
          </p:cNvCxnSpPr>
          <p:nvPr/>
        </p:nvCxnSpPr>
        <p:spPr>
          <a:xfrm>
            <a:off x="44616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2" name="Shape 262"/>
          <p:cNvSpPr/>
          <p:nvPr/>
        </p:nvSpPr>
        <p:spPr>
          <a:xfrm>
            <a:off x="52215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3" name="Shape 263"/>
          <p:cNvCxnSpPr>
            <a:stCxn id="260" idx="6"/>
            <a:endCxn id="262" idx="2"/>
          </p:cNvCxnSpPr>
          <p:nvPr/>
        </p:nvCxnSpPr>
        <p:spPr>
          <a:xfrm>
            <a:off x="49188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4" name="Shape 264"/>
          <p:cNvSpPr/>
          <p:nvPr/>
        </p:nvSpPr>
        <p:spPr>
          <a:xfrm>
            <a:off x="56787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5" name="Shape 265"/>
          <p:cNvCxnSpPr>
            <a:stCxn id="262" idx="6"/>
            <a:endCxn id="264" idx="2"/>
          </p:cNvCxnSpPr>
          <p:nvPr/>
        </p:nvCxnSpPr>
        <p:spPr>
          <a:xfrm>
            <a:off x="53760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act.png" id="266" name="Shape 266"/>
          <p:cNvPicPr preferRelativeResize="0"/>
          <p:nvPr/>
        </p:nvPicPr>
        <p:blipFill rotWithShape="1">
          <a:blip r:embed="rId6">
            <a:alphaModFix/>
          </a:blip>
          <a:srcRect b="43063" l="21728" r="66977" t="36784"/>
          <a:stretch/>
        </p:blipFill>
        <p:spPr>
          <a:xfrm>
            <a:off x="3572462" y="4875050"/>
            <a:ext cx="246900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267" name="Shape 267"/>
          <p:cNvPicPr preferRelativeResize="0"/>
          <p:nvPr/>
        </p:nvPicPr>
        <p:blipFill rotWithShape="1">
          <a:blip r:embed="rId6">
            <a:alphaModFix/>
          </a:blip>
          <a:srcRect b="43063" l="39508" r="50357" t="36784"/>
          <a:stretch/>
        </p:blipFill>
        <p:spPr>
          <a:xfrm>
            <a:off x="4483112" y="4886600"/>
            <a:ext cx="221574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268" name="Shape 268"/>
          <p:cNvPicPr preferRelativeResize="0"/>
          <p:nvPr/>
        </p:nvPicPr>
        <p:blipFill rotWithShape="1">
          <a:blip r:embed="rId6">
            <a:alphaModFix/>
          </a:blip>
          <a:srcRect b="43063" l="48912" r="30069" t="36784"/>
          <a:stretch/>
        </p:blipFill>
        <p:spPr>
          <a:xfrm>
            <a:off x="4877712" y="4879550"/>
            <a:ext cx="45952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269" name="Shape 269"/>
          <p:cNvPicPr preferRelativeResize="0"/>
          <p:nvPr/>
        </p:nvPicPr>
        <p:blipFill rotWithShape="1">
          <a:blip r:embed="rId6">
            <a:alphaModFix/>
          </a:blip>
          <a:srcRect b="43063" l="69351" r="21819" t="36784"/>
          <a:stretch/>
        </p:blipFill>
        <p:spPr>
          <a:xfrm>
            <a:off x="5431862" y="4879550"/>
            <a:ext cx="193012" cy="38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Shape 270"/>
          <p:cNvCxnSpPr>
            <a:stCxn id="229" idx="4"/>
            <a:endCxn id="255" idx="2"/>
          </p:cNvCxnSpPr>
          <p:nvPr/>
        </p:nvCxnSpPr>
        <p:spPr>
          <a:xfrm flipH="1" rot="-5400000">
            <a:off x="2447017" y="4385219"/>
            <a:ext cx="1519800" cy="380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1" name="Shape 271"/>
          <p:cNvCxnSpPr>
            <a:stCxn id="229" idx="0"/>
            <a:endCxn id="230" idx="2"/>
          </p:cNvCxnSpPr>
          <p:nvPr/>
        </p:nvCxnSpPr>
        <p:spPr>
          <a:xfrm rot="-5400000">
            <a:off x="2401867" y="2673569"/>
            <a:ext cx="1610100" cy="380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2" name="Shape 272"/>
          <p:cNvCxnSpPr>
            <a:stCxn id="229" idx="6"/>
            <a:endCxn id="243" idx="2"/>
          </p:cNvCxnSpPr>
          <p:nvPr/>
        </p:nvCxnSpPr>
        <p:spPr>
          <a:xfrm flipH="1" rot="10800000">
            <a:off x="3094117" y="3734819"/>
            <a:ext cx="302700" cy="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/>
          <p:nvPr/>
        </p:nvSpPr>
        <p:spPr>
          <a:xfrm>
            <a:off x="6140053" y="3661538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5931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>
            <a:stCxn id="273" idx="6"/>
            <a:endCxn id="274" idx="2"/>
          </p:cNvCxnSpPr>
          <p:nvPr/>
        </p:nvCxnSpPr>
        <p:spPr>
          <a:xfrm>
            <a:off x="6294553" y="3734888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6" name="Shape 276"/>
          <p:cNvSpPr/>
          <p:nvPr/>
        </p:nvSpPr>
        <p:spPr>
          <a:xfrm>
            <a:off x="70503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7" name="Shape 277"/>
          <p:cNvCxnSpPr>
            <a:stCxn id="274" idx="6"/>
            <a:endCxn id="276" idx="2"/>
          </p:cNvCxnSpPr>
          <p:nvPr/>
        </p:nvCxnSpPr>
        <p:spPr>
          <a:xfrm>
            <a:off x="67476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75075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9" name="Shape 279"/>
          <p:cNvCxnSpPr>
            <a:stCxn id="276" idx="6"/>
            <a:endCxn id="278" idx="2"/>
          </p:cNvCxnSpPr>
          <p:nvPr/>
        </p:nvCxnSpPr>
        <p:spPr>
          <a:xfrm>
            <a:off x="72048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79647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1" name="Shape 281"/>
          <p:cNvCxnSpPr>
            <a:stCxn id="278" idx="6"/>
            <a:endCxn id="280" idx="2"/>
          </p:cNvCxnSpPr>
          <p:nvPr/>
        </p:nvCxnSpPr>
        <p:spPr>
          <a:xfrm>
            <a:off x="76620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aaf_dc.png" id="282" name="Shape 282"/>
          <p:cNvPicPr preferRelativeResize="0"/>
          <p:nvPr/>
        </p:nvPicPr>
        <p:blipFill rotWithShape="1">
          <a:blip r:embed="rId3">
            <a:alphaModFix/>
          </a:blip>
          <a:srcRect b="47960" l="39679" r="50316" t="43483"/>
          <a:stretch/>
        </p:blipFill>
        <p:spPr>
          <a:xfrm>
            <a:off x="7225950" y="3408850"/>
            <a:ext cx="221599" cy="1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84219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4" name="Shape 284"/>
          <p:cNvCxnSpPr>
            <a:stCxn id="280" idx="6"/>
            <a:endCxn id="283" idx="2"/>
          </p:cNvCxnSpPr>
          <p:nvPr/>
        </p:nvCxnSpPr>
        <p:spPr>
          <a:xfrm>
            <a:off x="81192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ha.png" id="285" name="Shape 285"/>
          <p:cNvPicPr preferRelativeResize="0"/>
          <p:nvPr/>
        </p:nvPicPr>
        <p:blipFill rotWithShape="1">
          <a:blip r:embed="rId4">
            <a:alphaModFix/>
          </a:blip>
          <a:srcRect b="43475" l="49150" r="30314" t="36633"/>
          <a:stretch/>
        </p:blipFill>
        <p:spPr>
          <a:xfrm>
            <a:off x="7620912" y="3272475"/>
            <a:ext cx="454875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286" name="Shape 286"/>
          <p:cNvPicPr preferRelativeResize="0"/>
          <p:nvPr/>
        </p:nvPicPr>
        <p:blipFill rotWithShape="1">
          <a:blip r:embed="rId4">
            <a:alphaModFix/>
          </a:blip>
          <a:srcRect b="43475" l="69497" r="21880" t="36633"/>
          <a:stretch/>
        </p:blipFill>
        <p:spPr>
          <a:xfrm>
            <a:off x="8175062" y="3272475"/>
            <a:ext cx="190999" cy="38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Shape 287"/>
          <p:cNvCxnSpPr/>
          <p:nvPr/>
        </p:nvCxnSpPr>
        <p:spPr>
          <a:xfrm>
            <a:off x="5837353" y="3734888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ha2.png" id="288" name="Shape 288"/>
          <p:cNvPicPr preferRelativeResize="0"/>
          <p:nvPr/>
        </p:nvPicPr>
        <p:blipFill rotWithShape="1">
          <a:blip r:embed="rId7">
            <a:alphaModFix/>
          </a:blip>
          <a:srcRect b="46634" l="21440" r="67412" t="36976"/>
          <a:stretch/>
        </p:blipFill>
        <p:spPr>
          <a:xfrm>
            <a:off x="6314037" y="3282950"/>
            <a:ext cx="246900" cy="31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2.png" id="289" name="Shape 289"/>
          <p:cNvPicPr preferRelativeResize="0"/>
          <p:nvPr/>
        </p:nvPicPr>
        <p:blipFill rotWithShape="1">
          <a:blip r:embed="rId7">
            <a:alphaModFix/>
          </a:blip>
          <a:srcRect b="46634" l="32571" r="60452" t="36976"/>
          <a:stretch/>
        </p:blipFill>
        <p:spPr>
          <a:xfrm>
            <a:off x="6820762" y="3280675"/>
            <a:ext cx="154500" cy="3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6140053" y="5261738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5931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2" name="Shape 292"/>
          <p:cNvCxnSpPr>
            <a:stCxn id="290" idx="6"/>
            <a:endCxn id="291" idx="2"/>
          </p:cNvCxnSpPr>
          <p:nvPr/>
        </p:nvCxnSpPr>
        <p:spPr>
          <a:xfrm>
            <a:off x="6294553" y="5335088"/>
            <a:ext cx="298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70503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4" name="Shape 294"/>
          <p:cNvCxnSpPr>
            <a:stCxn id="291" idx="6"/>
            <a:endCxn id="293" idx="2"/>
          </p:cNvCxnSpPr>
          <p:nvPr/>
        </p:nvCxnSpPr>
        <p:spPr>
          <a:xfrm>
            <a:off x="67476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/>
          <p:nvPr/>
        </p:nvSpPr>
        <p:spPr>
          <a:xfrm>
            <a:off x="75075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6" name="Shape 296"/>
          <p:cNvCxnSpPr>
            <a:stCxn id="293" idx="6"/>
            <a:endCxn id="295" idx="2"/>
          </p:cNvCxnSpPr>
          <p:nvPr/>
        </p:nvCxnSpPr>
        <p:spPr>
          <a:xfrm>
            <a:off x="72048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/>
          <p:nvPr/>
        </p:nvSpPr>
        <p:spPr>
          <a:xfrm>
            <a:off x="79647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8" name="Shape 298"/>
          <p:cNvCxnSpPr>
            <a:stCxn id="295" idx="6"/>
            <a:endCxn id="297" idx="2"/>
          </p:cNvCxnSpPr>
          <p:nvPr/>
        </p:nvCxnSpPr>
        <p:spPr>
          <a:xfrm>
            <a:off x="76620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/>
          <p:nvPr/>
        </p:nvSpPr>
        <p:spPr>
          <a:xfrm>
            <a:off x="8421917" y="52617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0" name="Shape 300"/>
          <p:cNvCxnSpPr>
            <a:stCxn id="297" idx="6"/>
            <a:endCxn id="299" idx="2"/>
          </p:cNvCxnSpPr>
          <p:nvPr/>
        </p:nvCxnSpPr>
        <p:spPr>
          <a:xfrm>
            <a:off x="81192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ebf.png" id="301" name="Shape 301"/>
          <p:cNvPicPr preferRelativeResize="0"/>
          <p:nvPr/>
        </p:nvPicPr>
        <p:blipFill rotWithShape="1">
          <a:blip r:embed="rId8">
            <a:alphaModFix/>
          </a:blip>
          <a:srcRect b="41055" l="21431" r="67298" t="37315"/>
          <a:stretch/>
        </p:blipFill>
        <p:spPr>
          <a:xfrm>
            <a:off x="6312312" y="4886600"/>
            <a:ext cx="246900" cy="411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02" name="Shape 302"/>
          <p:cNvPicPr preferRelativeResize="0"/>
          <p:nvPr/>
        </p:nvPicPr>
        <p:blipFill rotWithShape="1">
          <a:blip r:embed="rId8">
            <a:alphaModFix/>
          </a:blip>
          <a:srcRect b="41055" l="32679" r="60268" t="37315"/>
          <a:stretch/>
        </p:blipFill>
        <p:spPr>
          <a:xfrm>
            <a:off x="6820987" y="4886600"/>
            <a:ext cx="154500" cy="411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03" name="Shape 303"/>
          <p:cNvPicPr preferRelativeResize="0"/>
          <p:nvPr/>
        </p:nvPicPr>
        <p:blipFill rotWithShape="1">
          <a:blip r:embed="rId8">
            <a:alphaModFix/>
          </a:blip>
          <a:srcRect b="41055" l="39300" r="50585" t="37315"/>
          <a:stretch/>
        </p:blipFill>
        <p:spPr>
          <a:xfrm>
            <a:off x="7220012" y="4892750"/>
            <a:ext cx="221574" cy="411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04" name="Shape 304"/>
          <p:cNvPicPr preferRelativeResize="0"/>
          <p:nvPr/>
        </p:nvPicPr>
        <p:blipFill rotWithShape="1">
          <a:blip r:embed="rId8">
            <a:alphaModFix/>
          </a:blip>
          <a:srcRect b="41055" l="49142" r="30095" t="37315"/>
          <a:stretch/>
        </p:blipFill>
        <p:spPr>
          <a:xfrm>
            <a:off x="7620912" y="4892750"/>
            <a:ext cx="454875" cy="411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05" name="Shape 305"/>
          <p:cNvPicPr preferRelativeResize="0"/>
          <p:nvPr/>
        </p:nvPicPr>
        <p:blipFill rotWithShape="1">
          <a:blip r:embed="rId8">
            <a:alphaModFix/>
          </a:blip>
          <a:srcRect b="41055" l="69784" r="21791" t="37315"/>
          <a:stretch/>
        </p:blipFill>
        <p:spPr>
          <a:xfrm>
            <a:off x="8181512" y="4886600"/>
            <a:ext cx="184550" cy="411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236" idx="4"/>
            <a:endCxn id="243" idx="0"/>
          </p:cNvCxnSpPr>
          <p:nvPr/>
        </p:nvCxnSpPr>
        <p:spPr>
          <a:xfrm rot="5400000">
            <a:off x="3850217" y="1755794"/>
            <a:ext cx="1529700" cy="2281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248" idx="4"/>
            <a:endCxn id="255" idx="0"/>
          </p:cNvCxnSpPr>
          <p:nvPr/>
        </p:nvCxnSpPr>
        <p:spPr>
          <a:xfrm rot="5400000">
            <a:off x="3888317" y="3394094"/>
            <a:ext cx="1453500" cy="2281800"/>
          </a:xfrm>
          <a:prstGeom prst="curvedConnector3">
            <a:avLst>
              <a:gd fmla="val 4955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264" idx="0"/>
            <a:endCxn id="273" idx="4"/>
          </p:cNvCxnSpPr>
          <p:nvPr/>
        </p:nvCxnSpPr>
        <p:spPr>
          <a:xfrm rot="-5400000">
            <a:off x="5259917" y="4304294"/>
            <a:ext cx="1453500" cy="46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>
            <a:stCxn id="236" idx="4"/>
            <a:endCxn id="273" idx="0"/>
          </p:cNvCxnSpPr>
          <p:nvPr/>
        </p:nvCxnSpPr>
        <p:spPr>
          <a:xfrm flipH="1" rot="-5400000">
            <a:off x="5221817" y="2665994"/>
            <a:ext cx="1529700" cy="46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0" name="Shape 310"/>
          <p:cNvCxnSpPr>
            <a:stCxn id="236" idx="6"/>
            <a:endCxn id="290" idx="4"/>
          </p:cNvCxnSpPr>
          <p:nvPr/>
        </p:nvCxnSpPr>
        <p:spPr>
          <a:xfrm>
            <a:off x="5833217" y="2058494"/>
            <a:ext cx="384000" cy="3349800"/>
          </a:xfrm>
          <a:prstGeom prst="curvedConnector4">
            <a:avLst>
              <a:gd fmla="val 776330" name="adj1"/>
              <a:gd fmla="val 10683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264" idx="6"/>
            <a:endCxn id="290" idx="2"/>
          </p:cNvCxnSpPr>
          <p:nvPr/>
        </p:nvCxnSpPr>
        <p:spPr>
          <a:xfrm>
            <a:off x="5833217" y="5335094"/>
            <a:ext cx="306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stCxn id="248" idx="4"/>
          </p:cNvCxnSpPr>
          <p:nvPr/>
        </p:nvCxnSpPr>
        <p:spPr>
          <a:xfrm flipH="1" rot="-5400000">
            <a:off x="5325617" y="4238594"/>
            <a:ext cx="1322100" cy="461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ha.png" id="313" name="Shape 313"/>
          <p:cNvPicPr preferRelativeResize="0"/>
          <p:nvPr/>
        </p:nvPicPr>
        <p:blipFill rotWithShape="1">
          <a:blip r:embed="rId4">
            <a:alphaModFix/>
          </a:blip>
          <a:srcRect b="46978" l="13797" r="77580" t="36632"/>
          <a:stretch/>
        </p:blipFill>
        <p:spPr>
          <a:xfrm>
            <a:off x="2825862" y="2512875"/>
            <a:ext cx="190999" cy="31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14" name="Shape 314"/>
          <p:cNvPicPr preferRelativeResize="0"/>
          <p:nvPr/>
        </p:nvPicPr>
        <p:blipFill rotWithShape="1">
          <a:blip r:embed="rId6">
            <a:alphaModFix/>
          </a:blip>
          <a:srcRect b="43063" l="13790" r="77472" t="36784"/>
          <a:stretch/>
        </p:blipFill>
        <p:spPr>
          <a:xfrm>
            <a:off x="2825862" y="4494050"/>
            <a:ext cx="190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15" name="Shape 315"/>
          <p:cNvPicPr preferRelativeResize="0"/>
          <p:nvPr/>
        </p:nvPicPr>
        <p:blipFill rotWithShape="1">
          <a:blip r:embed="rId5">
            <a:alphaModFix/>
          </a:blip>
          <a:srcRect b="47838" l="13821" r="77533" t="37705"/>
          <a:stretch/>
        </p:blipFill>
        <p:spPr>
          <a:xfrm>
            <a:off x="4287862" y="2607937"/>
            <a:ext cx="192999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16" name="Shape 316"/>
          <p:cNvPicPr preferRelativeResize="0"/>
          <p:nvPr/>
        </p:nvPicPr>
        <p:blipFill rotWithShape="1">
          <a:blip r:embed="rId5">
            <a:alphaModFix/>
          </a:blip>
          <a:srcRect b="47838" l="13821" r="77533" t="37705"/>
          <a:stretch/>
        </p:blipFill>
        <p:spPr>
          <a:xfrm>
            <a:off x="3126624" y="3288800"/>
            <a:ext cx="192999" cy="2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17" name="Shape 317"/>
          <p:cNvPicPr preferRelativeResize="0"/>
          <p:nvPr/>
        </p:nvPicPr>
        <p:blipFill rotWithShape="1">
          <a:blip r:embed="rId6">
            <a:alphaModFix/>
          </a:blip>
          <a:srcRect b="43063" l="13801" r="77371" t="36784"/>
          <a:stretch/>
        </p:blipFill>
        <p:spPr>
          <a:xfrm>
            <a:off x="4287862" y="4233187"/>
            <a:ext cx="192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2.png" id="318" name="Shape 318"/>
          <p:cNvPicPr preferRelativeResize="0"/>
          <p:nvPr/>
        </p:nvPicPr>
        <p:blipFill rotWithShape="1">
          <a:blip r:embed="rId7">
            <a:alphaModFix/>
          </a:blip>
          <a:srcRect b="46634" l="13681" r="77604" t="36976"/>
          <a:stretch/>
        </p:blipFill>
        <p:spPr>
          <a:xfrm>
            <a:off x="5871950" y="3282950"/>
            <a:ext cx="192999" cy="31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2.png" id="319" name="Shape 319"/>
          <p:cNvPicPr preferRelativeResize="0"/>
          <p:nvPr/>
        </p:nvPicPr>
        <p:blipFill rotWithShape="1">
          <a:blip r:embed="rId7">
            <a:alphaModFix/>
          </a:blip>
          <a:srcRect b="46634" l="13681" r="77604" t="36976"/>
          <a:stretch/>
        </p:blipFill>
        <p:spPr>
          <a:xfrm>
            <a:off x="5622862" y="4506000"/>
            <a:ext cx="192999" cy="31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2.png" id="320" name="Shape 320"/>
          <p:cNvPicPr preferRelativeResize="0"/>
          <p:nvPr/>
        </p:nvPicPr>
        <p:blipFill rotWithShape="1">
          <a:blip r:embed="rId7">
            <a:alphaModFix/>
          </a:blip>
          <a:srcRect b="46634" l="13681" r="77604" t="36976"/>
          <a:stretch/>
        </p:blipFill>
        <p:spPr>
          <a:xfrm>
            <a:off x="6024375" y="2590450"/>
            <a:ext cx="192999" cy="31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21" name="Shape 321"/>
          <p:cNvPicPr preferRelativeResize="0"/>
          <p:nvPr/>
        </p:nvPicPr>
        <p:blipFill rotWithShape="1">
          <a:blip r:embed="rId8">
            <a:alphaModFix/>
          </a:blip>
          <a:srcRect b="41056" l="13495" r="77786" t="37315"/>
          <a:stretch/>
        </p:blipFill>
        <p:spPr>
          <a:xfrm>
            <a:off x="5623861" y="4123137"/>
            <a:ext cx="190999" cy="411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22" name="Shape 322"/>
          <p:cNvPicPr preferRelativeResize="0"/>
          <p:nvPr/>
        </p:nvPicPr>
        <p:blipFill rotWithShape="1">
          <a:blip r:embed="rId8">
            <a:alphaModFix/>
          </a:blip>
          <a:srcRect b="41056" l="13495" r="77786" t="37315"/>
          <a:stretch/>
        </p:blipFill>
        <p:spPr>
          <a:xfrm>
            <a:off x="6574861" y="5587300"/>
            <a:ext cx="190999" cy="41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Shape 323"/>
          <p:cNvCxnSpPr>
            <a:stCxn id="283" idx="4"/>
            <a:endCxn id="290" idx="0"/>
          </p:cNvCxnSpPr>
          <p:nvPr/>
        </p:nvCxnSpPr>
        <p:spPr>
          <a:xfrm rot="5400000">
            <a:off x="6631517" y="3394094"/>
            <a:ext cx="1453500" cy="2281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ebf.png" id="324" name="Shape 324"/>
          <p:cNvPicPr preferRelativeResize="0"/>
          <p:nvPr/>
        </p:nvPicPr>
        <p:blipFill rotWithShape="1">
          <a:blip r:embed="rId8">
            <a:alphaModFix/>
          </a:blip>
          <a:srcRect b="41056" l="13495" r="77786" t="37315"/>
          <a:stretch/>
        </p:blipFill>
        <p:spPr>
          <a:xfrm>
            <a:off x="5873086" y="4886612"/>
            <a:ext cx="190999" cy="411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bf.png" id="325" name="Shape 325"/>
          <p:cNvPicPr preferRelativeResize="0"/>
          <p:nvPr/>
        </p:nvPicPr>
        <p:blipFill rotWithShape="1">
          <a:blip r:embed="rId8">
            <a:alphaModFix/>
          </a:blip>
          <a:srcRect b="41056" l="13495" r="77786" t="37315"/>
          <a:stretch/>
        </p:blipFill>
        <p:spPr>
          <a:xfrm>
            <a:off x="7083786" y="4197712"/>
            <a:ext cx="190999" cy="411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8879117" y="5261744"/>
            <a:ext cx="154500" cy="146700"/>
          </a:xfrm>
          <a:prstGeom prst="ellipse">
            <a:avLst/>
          </a:prstGeom>
          <a:solidFill>
            <a:srgbClr val="CC4125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7" name="Shape 327"/>
          <p:cNvCxnSpPr>
            <a:stCxn id="299" idx="6"/>
            <a:endCxn id="326" idx="2"/>
          </p:cNvCxnSpPr>
          <p:nvPr/>
        </p:nvCxnSpPr>
        <p:spPr>
          <a:xfrm>
            <a:off x="8576417" y="53350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8" name="Shape 328"/>
          <p:cNvCxnSpPr>
            <a:stCxn id="236" idx="6"/>
            <a:endCxn id="255" idx="4"/>
          </p:cNvCxnSpPr>
          <p:nvPr/>
        </p:nvCxnSpPr>
        <p:spPr>
          <a:xfrm flipH="1">
            <a:off x="3474017" y="2058494"/>
            <a:ext cx="2359200" cy="3349800"/>
          </a:xfrm>
          <a:prstGeom prst="curvedConnector4">
            <a:avLst>
              <a:gd fmla="val -127679" name="adj1"/>
              <a:gd fmla="val 12248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act.png" id="329" name="Shape 329"/>
          <p:cNvPicPr preferRelativeResize="0"/>
          <p:nvPr/>
        </p:nvPicPr>
        <p:blipFill rotWithShape="1">
          <a:blip r:embed="rId6">
            <a:alphaModFix/>
          </a:blip>
          <a:srcRect b="43063" l="13790" r="77472" t="36784"/>
          <a:stretch/>
        </p:blipFill>
        <p:spPr>
          <a:xfrm>
            <a:off x="4498049" y="5947550"/>
            <a:ext cx="190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30" name="Shape 330"/>
          <p:cNvPicPr preferRelativeResize="0"/>
          <p:nvPr/>
        </p:nvPicPr>
        <p:blipFill rotWithShape="1">
          <a:blip r:embed="rId9">
            <a:alphaModFix/>
          </a:blip>
          <a:srcRect b="42277" l="49210" r="30313" t="37339"/>
          <a:stretch/>
        </p:blipFill>
        <p:spPr>
          <a:xfrm>
            <a:off x="2122125" y="3286387"/>
            <a:ext cx="4425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31" name="Shape 331"/>
          <p:cNvPicPr preferRelativeResize="0"/>
          <p:nvPr/>
        </p:nvPicPr>
        <p:blipFill rotWithShape="1">
          <a:blip r:embed="rId9">
            <a:alphaModFix/>
          </a:blip>
          <a:srcRect b="42277" l="69404" r="21758" t="37339"/>
          <a:stretch/>
        </p:blipFill>
        <p:spPr>
          <a:xfrm>
            <a:off x="2692775" y="3299950"/>
            <a:ext cx="190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ylamine.png" id="332" name="Shape 332"/>
          <p:cNvPicPr preferRelativeResize="0"/>
          <p:nvPr/>
        </p:nvPicPr>
        <p:blipFill rotWithShape="1">
          <a:blip r:embed="rId10">
            <a:alphaModFix/>
          </a:blip>
          <a:srcRect b="46687" l="89527" r="7685" t="46614"/>
          <a:stretch/>
        </p:blipFill>
        <p:spPr>
          <a:xfrm>
            <a:off x="8576375" y="5076053"/>
            <a:ext cx="192973" cy="108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33" name="Shape 333"/>
          <p:cNvPicPr preferRelativeResize="0"/>
          <p:nvPr/>
        </p:nvPicPr>
        <p:blipFill rotWithShape="1">
          <a:blip r:embed="rId5">
            <a:alphaModFix/>
          </a:blip>
          <a:srcRect b="47838" l="32764" r="60039" t="37705"/>
          <a:stretch/>
        </p:blipFill>
        <p:spPr>
          <a:xfrm>
            <a:off x="4073812" y="4889000"/>
            <a:ext cx="160649" cy="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43071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2215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307117" y="19851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764317" y="19851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6" name="Shape 336"/>
          <p:cNvCxnSpPr>
            <a:stCxn id="334" idx="6"/>
            <a:endCxn id="335" idx="2"/>
          </p:cNvCxnSpPr>
          <p:nvPr/>
        </p:nvCxnSpPr>
        <p:spPr>
          <a:xfrm>
            <a:off x="4461617" y="20584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5221517" y="19851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37" name="Shape 337"/>
          <p:cNvCxnSpPr>
            <a:stCxn id="335" idx="6"/>
            <a:endCxn id="238" idx="2"/>
          </p:cNvCxnSpPr>
          <p:nvPr/>
        </p:nvCxnSpPr>
        <p:spPr>
          <a:xfrm>
            <a:off x="4918817" y="20584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nmt.png" id="338" name="Shape 338"/>
          <p:cNvPicPr preferRelativeResize="0"/>
          <p:nvPr/>
        </p:nvPicPr>
        <p:blipFill rotWithShape="1">
          <a:blip r:embed="rId5">
            <a:alphaModFix/>
          </a:blip>
          <a:srcRect b="43284" l="49151" r="30473" t="37705"/>
          <a:stretch/>
        </p:blipFill>
        <p:spPr>
          <a:xfrm>
            <a:off x="4881437" y="3284950"/>
            <a:ext cx="454875" cy="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470575" y="4675"/>
            <a:ext cx="82029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Use Case - </a:t>
            </a: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Space for Combinatorial Biosynthesis</a:t>
            </a:r>
          </a:p>
        </p:txBody>
      </p:sp>
      <p:sp>
        <p:nvSpPr>
          <p:cNvPr id="340" name="Shape 340"/>
          <p:cNvSpPr/>
          <p:nvPr/>
        </p:nvSpPr>
        <p:spPr>
          <a:xfrm flipH="1" rot="-1252961">
            <a:off x="1943268" y="4750035"/>
            <a:ext cx="948505" cy="823537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 flipH="1" rot="-1254958">
            <a:off x="1858930" y="4750730"/>
            <a:ext cx="497481" cy="94404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116499" y="4330850"/>
            <a:ext cx="30189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Encodes 1,512 pathway designs adhering to rules implicit in graph structure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 flipH="1" rot="-1252961">
            <a:off x="2324268" y="5893035"/>
            <a:ext cx="948505" cy="823537"/>
          </a:xfrm>
          <a:prstGeom prst="bracePair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 flipH="1" rot="-183025">
            <a:off x="2233495" y="5847412"/>
            <a:ext cx="648318" cy="98177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116500" y="5473850"/>
            <a:ext cx="30189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dictate inclusion and exclusion of different enzyme classes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482417" y="3668669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7" name="Shape 347"/>
          <p:cNvCxnSpPr>
            <a:stCxn id="223" idx="6"/>
            <a:endCxn id="346" idx="2"/>
          </p:cNvCxnSpPr>
          <p:nvPr/>
        </p:nvCxnSpPr>
        <p:spPr>
          <a:xfrm>
            <a:off x="2179717" y="3742019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>
            <a:stCxn id="346" idx="6"/>
            <a:endCxn id="229" idx="2"/>
          </p:cNvCxnSpPr>
          <p:nvPr/>
        </p:nvCxnSpPr>
        <p:spPr>
          <a:xfrm>
            <a:off x="2636917" y="3742019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4764317" y="3661544"/>
            <a:ext cx="1545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0" name="Shape 350"/>
          <p:cNvCxnSpPr>
            <a:stCxn id="247" idx="6"/>
            <a:endCxn id="349" idx="2"/>
          </p:cNvCxnSpPr>
          <p:nvPr/>
        </p:nvCxnSpPr>
        <p:spPr>
          <a:xfrm>
            <a:off x="44616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1" name="Shape 351"/>
          <p:cNvCxnSpPr>
            <a:stCxn id="349" idx="6"/>
            <a:endCxn id="250" idx="2"/>
          </p:cNvCxnSpPr>
          <p:nvPr/>
        </p:nvCxnSpPr>
        <p:spPr>
          <a:xfrm>
            <a:off x="4918817" y="3734894"/>
            <a:ext cx="302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2" name="Shape 352"/>
          <p:cNvSpPr txBox="1"/>
          <p:nvPr/>
        </p:nvSpPr>
        <p:spPr>
          <a:xfrm>
            <a:off x="1733950" y="4603100"/>
            <a:ext cx="44787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ing_example.pn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25" y="521425"/>
            <a:ext cx="7623325" cy="606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358" name="Shape 358"/>
          <p:cNvPicPr preferRelativeResize="0"/>
          <p:nvPr/>
        </p:nvPicPr>
        <p:blipFill rotWithShape="1">
          <a:blip r:embed="rId4">
            <a:alphaModFix/>
          </a:blip>
          <a:srcRect b="47960" l="39679" r="50316" t="43483"/>
          <a:stretch/>
        </p:blipFill>
        <p:spPr>
          <a:xfrm>
            <a:off x="2055350" y="592424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59" name="Shape 359"/>
          <p:cNvPicPr preferRelativeResize="0"/>
          <p:nvPr/>
        </p:nvPicPr>
        <p:blipFill rotWithShape="1">
          <a:blip r:embed="rId5">
            <a:alphaModFix/>
          </a:blip>
          <a:srcRect b="46978" l="21458" r="67395" t="36632"/>
          <a:stretch/>
        </p:blipFill>
        <p:spPr>
          <a:xfrm>
            <a:off x="1744362" y="577700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60" name="Shape 360"/>
          <p:cNvPicPr preferRelativeResize="0"/>
          <p:nvPr/>
        </p:nvPicPr>
        <p:blipFill rotWithShape="1">
          <a:blip r:embed="rId6">
            <a:alphaModFix/>
          </a:blip>
          <a:srcRect b="42277" l="49210" r="30313" t="37339"/>
          <a:stretch/>
        </p:blipFill>
        <p:spPr>
          <a:xfrm>
            <a:off x="2397417" y="5828800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61" name="Shape 361"/>
          <p:cNvPicPr preferRelativeResize="0"/>
          <p:nvPr/>
        </p:nvPicPr>
        <p:blipFill rotWithShape="1">
          <a:blip r:embed="rId6">
            <a:alphaModFix/>
          </a:blip>
          <a:srcRect b="42277" l="69404" r="21758" t="37339"/>
          <a:stretch/>
        </p:blipFill>
        <p:spPr>
          <a:xfrm>
            <a:off x="2956400" y="5816512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62" name="Shape 362"/>
          <p:cNvPicPr preferRelativeResize="0"/>
          <p:nvPr/>
        </p:nvPicPr>
        <p:blipFill rotWithShape="1">
          <a:blip r:embed="rId7">
            <a:alphaModFix/>
          </a:blip>
          <a:srcRect b="46978" l="21458" r="67395" t="36632"/>
          <a:stretch/>
        </p:blipFill>
        <p:spPr>
          <a:xfrm>
            <a:off x="1728850" y="1006950"/>
            <a:ext cx="310999" cy="42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363" name="Shape 363"/>
          <p:cNvPicPr preferRelativeResize="0"/>
          <p:nvPr/>
        </p:nvPicPr>
        <p:blipFill rotWithShape="1">
          <a:blip r:embed="rId4">
            <a:alphaModFix/>
          </a:blip>
          <a:srcRect b="47960" l="39679" r="50316" t="43483"/>
          <a:stretch/>
        </p:blipFill>
        <p:spPr>
          <a:xfrm>
            <a:off x="2039850" y="1156099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64" name="Shape 364"/>
          <p:cNvPicPr preferRelativeResize="0"/>
          <p:nvPr/>
        </p:nvPicPr>
        <p:blipFill rotWithShape="1">
          <a:blip r:embed="rId7">
            <a:alphaModFix/>
          </a:blip>
          <a:srcRect b="43475" l="49150" r="30314" t="36633"/>
          <a:stretch/>
        </p:blipFill>
        <p:spPr>
          <a:xfrm>
            <a:off x="2381925" y="1031491"/>
            <a:ext cx="574475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ha.png" id="365" name="Shape 365"/>
          <p:cNvPicPr preferRelativeResize="0"/>
          <p:nvPr/>
        </p:nvPicPr>
        <p:blipFill rotWithShape="1">
          <a:blip r:embed="rId7">
            <a:alphaModFix/>
          </a:blip>
          <a:srcRect b="43475" l="69497" r="21880" t="36633"/>
          <a:stretch/>
        </p:blipFill>
        <p:spPr>
          <a:xfrm>
            <a:off x="2956391" y="1019218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t.png" id="366" name="Shape 366"/>
          <p:cNvPicPr preferRelativeResize="0"/>
          <p:nvPr/>
        </p:nvPicPr>
        <p:blipFill rotWithShape="1">
          <a:blip r:embed="rId8">
            <a:alphaModFix/>
          </a:blip>
          <a:srcRect b="47838" l="21593" r="67347" t="37705"/>
          <a:stretch/>
        </p:blipFill>
        <p:spPr>
          <a:xfrm>
            <a:off x="3933325" y="1044965"/>
            <a:ext cx="310999" cy="373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67" name="Shape 367"/>
          <p:cNvPicPr preferRelativeResize="0"/>
          <p:nvPr/>
        </p:nvPicPr>
        <p:blipFill rotWithShape="1">
          <a:blip r:embed="rId9">
            <a:alphaModFix/>
          </a:blip>
          <a:srcRect b="43063" l="69351" r="21819" t="36784"/>
          <a:stretch/>
        </p:blipFill>
        <p:spPr>
          <a:xfrm>
            <a:off x="5145379" y="1036099"/>
            <a:ext cx="259808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368" name="Shape 368"/>
          <p:cNvPicPr preferRelativeResize="0"/>
          <p:nvPr/>
        </p:nvPicPr>
        <p:blipFill rotWithShape="1">
          <a:blip r:embed="rId4">
            <a:alphaModFix/>
          </a:blip>
          <a:srcRect b="47960" l="39679" r="50316" t="43483"/>
          <a:stretch/>
        </p:blipFill>
        <p:spPr>
          <a:xfrm>
            <a:off x="4244325" y="1156112"/>
            <a:ext cx="342071" cy="253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69" name="Shape 369"/>
          <p:cNvPicPr preferRelativeResize="0"/>
          <p:nvPr/>
        </p:nvPicPr>
        <p:blipFill rotWithShape="1">
          <a:blip r:embed="rId9">
            <a:alphaModFix/>
          </a:blip>
          <a:srcRect b="43063" l="48912" r="30069" t="36784"/>
          <a:stretch/>
        </p:blipFill>
        <p:spPr>
          <a:xfrm>
            <a:off x="4586399" y="1064925"/>
            <a:ext cx="558974" cy="436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.png" id="370" name="Shape 370"/>
          <p:cNvPicPr preferRelativeResize="0"/>
          <p:nvPr/>
        </p:nvPicPr>
        <p:blipFill rotWithShape="1">
          <a:blip r:embed="rId9">
            <a:alphaModFix/>
          </a:blip>
          <a:srcRect b="43063" l="21728" r="66977" t="36784"/>
          <a:stretch/>
        </p:blipFill>
        <p:spPr>
          <a:xfrm>
            <a:off x="5964162" y="1018030"/>
            <a:ext cx="310999" cy="510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71" name="Shape 371"/>
          <p:cNvPicPr preferRelativeResize="0"/>
          <p:nvPr/>
        </p:nvPicPr>
        <p:blipFill rotWithShape="1">
          <a:blip r:embed="rId10">
            <a:alphaModFix/>
          </a:blip>
          <a:srcRect b="42277" l="49210" r="30313" t="37339"/>
          <a:stretch/>
        </p:blipFill>
        <p:spPr>
          <a:xfrm>
            <a:off x="6617229" y="1066425"/>
            <a:ext cx="558970" cy="4692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2.png" id="372" name="Shape 372"/>
          <p:cNvPicPr preferRelativeResize="0"/>
          <p:nvPr/>
        </p:nvPicPr>
        <p:blipFill rotWithShape="1">
          <a:blip r:embed="rId10">
            <a:alphaModFix/>
          </a:blip>
          <a:srcRect b="42277" l="69404" r="21758" t="37339"/>
          <a:stretch/>
        </p:blipFill>
        <p:spPr>
          <a:xfrm>
            <a:off x="7176200" y="1054150"/>
            <a:ext cx="257097" cy="4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f_dc.png" id="373" name="Shape 373"/>
          <p:cNvPicPr preferRelativeResize="0"/>
          <p:nvPr/>
        </p:nvPicPr>
        <p:blipFill rotWithShape="1">
          <a:blip r:embed="rId4">
            <a:alphaModFix/>
          </a:blip>
          <a:srcRect b="47960" l="39679" r="50316" t="43483"/>
          <a:stretch/>
        </p:blipFill>
        <p:spPr>
          <a:xfrm>
            <a:off x="6275150" y="1161899"/>
            <a:ext cx="342071" cy="2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7746999" y="731512"/>
            <a:ext cx="11793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79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7" lvl="0" marL="16668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sDefault43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