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7"/>
  </p:notesMasterIdLst>
  <p:sldIdLst>
    <p:sldId id="256" r:id="rId2"/>
    <p:sldId id="265" r:id="rId3"/>
    <p:sldId id="283" r:id="rId4"/>
    <p:sldId id="289" r:id="rId5"/>
    <p:sldId id="284" r:id="rId6"/>
    <p:sldId id="290" r:id="rId7"/>
    <p:sldId id="291" r:id="rId8"/>
    <p:sldId id="319" r:id="rId9"/>
    <p:sldId id="285" r:id="rId10"/>
    <p:sldId id="293" r:id="rId11"/>
    <p:sldId id="295" r:id="rId12"/>
    <p:sldId id="296" r:id="rId13"/>
    <p:sldId id="304" r:id="rId14"/>
    <p:sldId id="298" r:id="rId15"/>
    <p:sldId id="318" r:id="rId16"/>
    <p:sldId id="299" r:id="rId17"/>
    <p:sldId id="300" r:id="rId18"/>
    <p:sldId id="301" r:id="rId19"/>
    <p:sldId id="320" r:id="rId20"/>
    <p:sldId id="321" r:id="rId21"/>
    <p:sldId id="305" r:id="rId22"/>
    <p:sldId id="302" r:id="rId23"/>
    <p:sldId id="306" r:id="rId24"/>
    <p:sldId id="307" r:id="rId25"/>
    <p:sldId id="308" r:id="rId26"/>
    <p:sldId id="309" r:id="rId27"/>
    <p:sldId id="311" r:id="rId28"/>
    <p:sldId id="312" r:id="rId29"/>
    <p:sldId id="314" r:id="rId30"/>
    <p:sldId id="288" r:id="rId31"/>
    <p:sldId id="315" r:id="rId32"/>
    <p:sldId id="322" r:id="rId33"/>
    <p:sldId id="294" r:id="rId34"/>
    <p:sldId id="317" r:id="rId35"/>
    <p:sldId id="316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76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CEC7-7403-4AFE-9BBE-2E69C2EA2CFC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4998B-4501-465B-85C2-6D4F5FF3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998B-4501-465B-85C2-6D4F5FF3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998B-4501-465B-85C2-6D4F5FF3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998B-4501-465B-85C2-6D4F5FF385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998B-4501-465B-85C2-6D4F5FF385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998B-4501-465B-85C2-6D4F5FF385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998B-4501-465B-85C2-6D4F5FF385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3568" y="1563638"/>
            <a:ext cx="7776864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2"/>
            <a:ext cx="7772400" cy="110251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2914650"/>
            <a:ext cx="4176464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D295-4D98-4690-90DD-CB55EA6DCBD0}" type="datetime1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430852"/>
            <a:ext cx="1297590" cy="12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0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solidFill>
            <a:schemeClr val="bg2"/>
          </a:solidFill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3AB3-84D7-4843-83F0-12328A5047ED}" type="datetime1">
              <a:rPr lang="en-US" smtClean="0"/>
              <a:t>23-Mar-21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0DC0-882D-4527-BDAA-D32E554408A8}" type="datetime1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108" y="205978"/>
            <a:ext cx="5289972" cy="85725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0"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kern="1200" cap="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6975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solidFill>
            <a:schemeClr val="bg2"/>
          </a:solidFill>
        </p:spPr>
        <p:txBody>
          <a:bodyPr vert="eaVert">
            <a:normAutofit/>
          </a:bodyPr>
          <a:lstStyle>
            <a:lvl1pPr algn="l">
              <a:defRPr lang="en-US" sz="40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2B79-7676-4A62-A878-36CB73DC30E7}" type="datetime1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" y="205978"/>
            <a:ext cx="5289972" cy="857250"/>
          </a:xfrm>
          <a:solidFill>
            <a:schemeClr val="bg2"/>
          </a:solidFill>
        </p:spPr>
        <p:txBody>
          <a:bodyPr>
            <a:normAutofit/>
          </a:bodyPr>
          <a:lstStyle>
            <a:lvl1pPr marL="361950" indent="0" algn="l">
              <a:defRPr lang="en-US" sz="40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FC9-F8B2-4137-A9B0-A8AD96077444}" type="datetime1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0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" y="205978"/>
            <a:ext cx="5289972" cy="857250"/>
          </a:xfrm>
          <a:solidFill>
            <a:schemeClr val="bg2"/>
          </a:solidFill>
        </p:spPr>
        <p:txBody>
          <a:bodyPr>
            <a:normAutofit/>
          </a:bodyPr>
          <a:lstStyle>
            <a:lvl1pPr marL="361950" indent="0" algn="l">
              <a:defRPr lang="en-US" sz="40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31029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4A-482E-4281-856E-F139398DDDE7}" type="datetime1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31590"/>
            <a:ext cx="8229600" cy="360040"/>
          </a:xfrm>
        </p:spPr>
        <p:txBody>
          <a:bodyPr/>
          <a:lstStyle>
            <a:lvl1pPr marL="0" indent="0">
              <a:buNone/>
              <a:defRPr lang="en-US" sz="2400" b="1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0985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solidFill>
            <a:schemeClr val="bg2"/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1893-6CF2-474F-908D-CE922D973966}" type="datetime1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8322"/>
            <a:ext cx="4038600" cy="3481660"/>
          </a:xfr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E42-3667-4551-8AE1-3AE17DF6BA78}" type="datetime1">
              <a:rPr lang="en-US" smtClean="0"/>
              <a:t>23-Mar-21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178322"/>
            <a:ext cx="4038600" cy="3481660"/>
          </a:xfr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08" y="205978"/>
            <a:ext cx="5289972" cy="857250"/>
          </a:xfrm>
          <a:solidFill>
            <a:schemeClr val="bg2"/>
          </a:solidFill>
        </p:spPr>
        <p:txBody>
          <a:bodyPr>
            <a:normAutofit/>
          </a:bodyPr>
          <a:lstStyle>
            <a:lvl1pPr marL="361950" indent="0" algn="l">
              <a:defRPr lang="en-US" sz="40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noFill/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1" kern="1200" cap="all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  <a:noFill/>
        </p:spPr>
        <p:txBody>
          <a:bodyPr anchor="b">
            <a:normAutofit/>
          </a:bodyPr>
          <a:lstStyle>
            <a:lvl1pPr marL="0" indent="0">
              <a:buNone/>
              <a:defRPr lang="en-US" sz="2000" b="1" kern="1200" cap="all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A632-81BE-45EA-A9FD-1A70CCDA6D5F}" type="datetime1">
              <a:rPr lang="en-US" smtClean="0"/>
              <a:t>23-Mar-21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08" y="205978"/>
            <a:ext cx="5289972" cy="857250"/>
          </a:xfrm>
          <a:solidFill>
            <a:schemeClr val="bg2"/>
          </a:solidFill>
        </p:spPr>
        <p:txBody>
          <a:bodyPr>
            <a:normAutofit/>
          </a:bodyPr>
          <a:lstStyle>
            <a:lvl1pPr marL="361950" indent="0" algn="l">
              <a:defRPr lang="en-US" sz="40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3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CEF-5DE8-41A2-BF5F-29B0006E1CBD}" type="datetime1">
              <a:rPr lang="en-US" smtClean="0"/>
              <a:t>23-Mar-21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08" y="205978"/>
            <a:ext cx="5289972" cy="857250"/>
          </a:xfrm>
          <a:solidFill>
            <a:schemeClr val="bg2"/>
          </a:solidFill>
        </p:spPr>
        <p:txBody>
          <a:bodyPr>
            <a:normAutofit/>
          </a:bodyPr>
          <a:lstStyle>
            <a:lvl1pPr marL="361950" indent="0" algn="l">
              <a:defRPr lang="en-US" sz="40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D79B-9868-4FA9-AC00-7C0CA526859B}" type="datetime1">
              <a:rPr lang="en-US" smtClean="0"/>
              <a:t>23-Mar-21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2" y="117760"/>
            <a:ext cx="3073120" cy="502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solidFill>
            <a:schemeClr val="bg2"/>
          </a:solidFill>
        </p:spPr>
        <p:txBody>
          <a:bodyPr anchor="b">
            <a:noAutofit/>
          </a:bodyPr>
          <a:lstStyle>
            <a:lvl1pPr algn="l">
              <a:defRPr lang="en-US" sz="24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3B6-283A-4A8A-9C47-EEDE738EAAAB}" type="datetime1">
              <a:rPr lang="en-US" smtClean="0"/>
              <a:t>23-Mar-21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08FD9E36-2515-41CF-8FB9-F488DB5A5E19}" type="datetime1">
              <a:rPr lang="en-US" smtClean="0"/>
              <a:t>23-Mar-21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371B-A3C6-408D-8CB6-A3AD4CF0FE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wowchemy/wowchemy-hugo-modules/tree/master/wowchemy/layouts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ohugo.io/functions/" TargetMode="External"/><Relationship Id="rId2" Type="http://schemas.openxmlformats.org/officeDocument/2006/relationships/hyperlink" Target="https://gohugo.io/templates/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bine-org.github.io/#abou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bine-org/combine-org.github.io" TargetMode="External"/><Relationship Id="rId2" Type="http://schemas.openxmlformats.org/officeDocument/2006/relationships/hyperlink" Target="https://gohugo.io/getting-started/quick-star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wchemy/wowchemy-hugo-modules/tree/master/wowchemy/layouts" TargetMode="External"/><Relationship Id="rId13" Type="http://schemas.openxmlformats.org/officeDocument/2006/relationships/hyperlink" Target="https://gohugo.io/getting-started/quick-start/" TargetMode="External"/><Relationship Id="rId3" Type="http://schemas.openxmlformats.org/officeDocument/2006/relationships/hyperlink" Target="https://github.com/MyersResearchGroup/myersresearchgroup.github.io" TargetMode="External"/><Relationship Id="rId7" Type="http://schemas.openxmlformats.org/officeDocument/2006/relationships/hyperlink" Target="https://github.com/SynBioDex/SbolStandardWebsite" TargetMode="External"/><Relationship Id="rId12" Type="http://schemas.openxmlformats.org/officeDocument/2006/relationships/hyperlink" Target="https://gohugo.io/documentation/" TargetMode="External"/><Relationship Id="rId2" Type="http://schemas.openxmlformats.org/officeDocument/2006/relationships/hyperlink" Target="https://geneticlogiclab.org/#about" TargetMode="External"/><Relationship Id="rId16" Type="http://schemas.openxmlformats.org/officeDocument/2006/relationships/hyperlink" Target="https://combine-org.github.io/#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bolstandard.org/" TargetMode="External"/><Relationship Id="rId11" Type="http://schemas.openxmlformats.org/officeDocument/2006/relationships/hyperlink" Target="https://wowchemy.com/docs/" TargetMode="External"/><Relationship Id="rId5" Type="http://schemas.openxmlformats.org/officeDocument/2006/relationships/hyperlink" Target="https://github.com/synbioks/synbioks.github.io" TargetMode="External"/><Relationship Id="rId15" Type="http://schemas.openxmlformats.org/officeDocument/2006/relationships/hyperlink" Target="https://github.com/combine-org/combine-org.github.io" TargetMode="External"/><Relationship Id="rId10" Type="http://schemas.openxmlformats.org/officeDocument/2006/relationships/hyperlink" Target="https://gohugo.io/functions/" TargetMode="External"/><Relationship Id="rId4" Type="http://schemas.openxmlformats.org/officeDocument/2006/relationships/hyperlink" Target="https://synbioks.github.io/" TargetMode="External"/><Relationship Id="rId9" Type="http://schemas.openxmlformats.org/officeDocument/2006/relationships/hyperlink" Target="https://gohugo.io/templates/introduction/" TargetMode="External"/><Relationship Id="rId14" Type="http://schemas.openxmlformats.org/officeDocument/2006/relationships/hyperlink" Target="http://co.mbine.org/ho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WEBSITE DESIGN WITH HUGO AND ACADEMIC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Jeanet Mante</a:t>
            </a:r>
          </a:p>
          <a:p>
            <a:r>
              <a:rPr lang="en-US" dirty="0" smtClean="0"/>
              <a:t>and Pedro Fontanarrosa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1590"/>
            <a:ext cx="8229600" cy="367240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Config</a:t>
            </a:r>
            <a:r>
              <a:rPr lang="en-US" sz="1600" dirty="0" smtClean="0"/>
              <a:t>\_default</a:t>
            </a:r>
          </a:p>
          <a:p>
            <a:pPr lvl="1"/>
            <a:r>
              <a:rPr lang="en-US" sz="1400" dirty="0" err="1" smtClean="0"/>
              <a:t>Menus.toml</a:t>
            </a:r>
            <a:r>
              <a:rPr lang="en-US" sz="1400" dirty="0" smtClean="0"/>
              <a:t> (top menu)</a:t>
            </a:r>
          </a:p>
          <a:p>
            <a:pPr lvl="1"/>
            <a:r>
              <a:rPr lang="en-US" sz="1400" dirty="0" err="1" smtClean="0"/>
              <a:t>Params.toml</a:t>
            </a:r>
            <a:r>
              <a:rPr lang="en-US" sz="1400" dirty="0" smtClean="0"/>
              <a:t> (contact information)</a:t>
            </a:r>
          </a:p>
          <a:p>
            <a:r>
              <a:rPr lang="en-US" sz="1600" dirty="0" smtClean="0"/>
              <a:t>Content</a:t>
            </a:r>
          </a:p>
          <a:p>
            <a:pPr lvl="1"/>
            <a:r>
              <a:rPr lang="en-US" sz="1400" dirty="0" smtClean="0"/>
              <a:t>Authors</a:t>
            </a:r>
          </a:p>
          <a:p>
            <a:pPr lvl="2"/>
            <a:r>
              <a:rPr lang="en-US" sz="1200" dirty="0" smtClean="0"/>
              <a:t>File for each other (must be first-last)</a:t>
            </a:r>
          </a:p>
          <a:p>
            <a:pPr lvl="3"/>
            <a:r>
              <a:rPr lang="en-US" sz="1000" dirty="0" smtClean="0"/>
              <a:t>_index.md</a:t>
            </a:r>
          </a:p>
          <a:p>
            <a:pPr lvl="3"/>
            <a:r>
              <a:rPr lang="en-US" sz="1000" dirty="0" smtClean="0"/>
              <a:t>Avatar.jpg or avatar.png</a:t>
            </a:r>
          </a:p>
          <a:p>
            <a:pPr lvl="1"/>
            <a:r>
              <a:rPr lang="en-US" sz="1400" dirty="0"/>
              <a:t>Every Menu Page</a:t>
            </a:r>
          </a:p>
          <a:p>
            <a:pPr lvl="2"/>
            <a:r>
              <a:rPr lang="en-US" sz="1200" dirty="0" smtClean="0"/>
              <a:t>Index.md</a:t>
            </a:r>
          </a:p>
          <a:p>
            <a:pPr lvl="2"/>
            <a:r>
              <a:rPr lang="en-US" sz="1200" dirty="0" smtClean="0"/>
              <a:t>.md file for every widget</a:t>
            </a:r>
          </a:p>
          <a:p>
            <a:r>
              <a:rPr lang="en-US" sz="1600" dirty="0" smtClean="0"/>
              <a:t>Layouts</a:t>
            </a:r>
          </a:p>
          <a:p>
            <a:pPr lvl="1"/>
            <a:r>
              <a:rPr lang="en-US" sz="1400" dirty="0" smtClean="0"/>
              <a:t>Authors</a:t>
            </a:r>
          </a:p>
          <a:p>
            <a:pPr lvl="1"/>
            <a:r>
              <a:rPr lang="en-US" sz="1400" dirty="0" smtClean="0"/>
              <a:t>Partials</a:t>
            </a:r>
          </a:p>
          <a:p>
            <a:pPr lvl="2"/>
            <a:r>
              <a:rPr lang="en-US" sz="1200" dirty="0" smtClean="0"/>
              <a:t>Widgets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/>
              <a:t>Menus.toml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03598"/>
            <a:ext cx="728344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9662"/>
            <a:ext cx="5040560" cy="272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8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 err="1" smtClean="0"/>
              <a:t>Params.TOML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5338936" cy="318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7614"/>
            <a:ext cx="5357967" cy="309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9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1590"/>
            <a:ext cx="8229600" cy="3394472"/>
          </a:xfrm>
        </p:spPr>
        <p:txBody>
          <a:bodyPr>
            <a:no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\_default</a:t>
            </a:r>
          </a:p>
          <a:p>
            <a:pPr lvl="1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Menus.toml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(top menu)</a:t>
            </a:r>
          </a:p>
          <a:p>
            <a:pPr lvl="1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Params.toml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(contact information)</a:t>
            </a:r>
          </a:p>
          <a:p>
            <a:r>
              <a:rPr lang="en-US" sz="1400" dirty="0" smtClean="0"/>
              <a:t>Content</a:t>
            </a:r>
          </a:p>
          <a:p>
            <a:pPr lvl="1"/>
            <a:r>
              <a:rPr lang="en-US" sz="1200" dirty="0" smtClean="0"/>
              <a:t>Authors</a:t>
            </a:r>
          </a:p>
          <a:p>
            <a:pPr lvl="2"/>
            <a:r>
              <a:rPr lang="en-US" sz="1100" dirty="0" smtClean="0"/>
              <a:t>File for each other (must be first-last)</a:t>
            </a:r>
          </a:p>
          <a:p>
            <a:pPr lvl="3"/>
            <a:r>
              <a:rPr lang="en-US" sz="900" dirty="0" smtClean="0"/>
              <a:t>_index.md</a:t>
            </a:r>
          </a:p>
          <a:p>
            <a:pPr lvl="3"/>
            <a:r>
              <a:rPr lang="en-US" sz="900" dirty="0" smtClean="0"/>
              <a:t>Avatar.jpg or avatar.png</a:t>
            </a:r>
          </a:p>
          <a:p>
            <a:pPr lvl="1"/>
            <a:r>
              <a:rPr lang="en-US" sz="1200" dirty="0"/>
              <a:t>Every Menu Page</a:t>
            </a:r>
          </a:p>
          <a:p>
            <a:pPr lvl="2"/>
            <a:r>
              <a:rPr lang="en-US" sz="1100" dirty="0" smtClean="0"/>
              <a:t>Index.md</a:t>
            </a:r>
          </a:p>
          <a:p>
            <a:pPr lvl="2"/>
            <a:r>
              <a:rPr lang="en-US" sz="1100" dirty="0" smtClean="0"/>
              <a:t>.md file for every widget</a:t>
            </a:r>
          </a:p>
          <a:p>
            <a:r>
              <a:rPr lang="en-US" sz="1400" dirty="0" smtClean="0"/>
              <a:t>Layouts</a:t>
            </a:r>
          </a:p>
          <a:p>
            <a:pPr lvl="1"/>
            <a:r>
              <a:rPr lang="en-US" sz="1200" dirty="0" smtClean="0"/>
              <a:t>Authors</a:t>
            </a:r>
          </a:p>
          <a:p>
            <a:pPr lvl="1"/>
            <a:r>
              <a:rPr lang="en-US" sz="1200" dirty="0" smtClean="0"/>
              <a:t>Partials</a:t>
            </a:r>
          </a:p>
          <a:p>
            <a:pPr lvl="2"/>
            <a:r>
              <a:rPr lang="en-US" sz="1100" dirty="0" smtClean="0"/>
              <a:t>Widgets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 Authors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7488832" cy="347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544" y="1131590"/>
            <a:ext cx="1728192" cy="3600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 Authors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7488832" cy="347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88022" y="1148234"/>
            <a:ext cx="5912370" cy="3600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 Authors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03598"/>
            <a:ext cx="2702991" cy="339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 Authors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03598"/>
            <a:ext cx="2702991" cy="339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1513"/>
            <a:ext cx="5581625" cy="385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Content:Home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9502"/>
            <a:ext cx="2952328" cy="439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273153" cy="12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7900" y="1267789"/>
            <a:ext cx="4320480" cy="12997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Content:Home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273153" cy="12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3758"/>
            <a:ext cx="4764013" cy="19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1561" y="2643758"/>
            <a:ext cx="4764012" cy="19688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9502"/>
            <a:ext cx="2952328" cy="439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2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Introduction to website design</a:t>
            </a:r>
          </a:p>
          <a:p>
            <a:r>
              <a:rPr lang="en-US" dirty="0" smtClean="0"/>
              <a:t>Hugo and Academic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r>
              <a:rPr lang="en-US" dirty="0" smtClean="0"/>
              <a:t>Potential COMBINE implementation</a:t>
            </a:r>
          </a:p>
          <a:p>
            <a:r>
              <a:rPr lang="en-US" dirty="0" smtClean="0"/>
              <a:t>Getting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Content:Home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9502"/>
            <a:ext cx="2952328" cy="439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273153" cy="12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3758"/>
            <a:ext cx="4764013" cy="19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5325" y="411510"/>
            <a:ext cx="2957115" cy="12186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1590"/>
            <a:ext cx="8229600" cy="3394472"/>
          </a:xfrm>
        </p:spPr>
        <p:txBody>
          <a:bodyPr>
            <a:noAutofit/>
          </a:bodyPr>
          <a:lstStyle/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\_default</a:t>
            </a:r>
          </a:p>
          <a:p>
            <a:pPr lvl="1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Menus.toml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(top menu)</a:t>
            </a:r>
          </a:p>
          <a:p>
            <a:pPr lvl="1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Params.toml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(contact information)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pPr lvl="1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Authors</a:t>
            </a:r>
          </a:p>
          <a:p>
            <a:pPr lvl="2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File for each other (must be first-last)</a:t>
            </a:r>
          </a:p>
          <a:p>
            <a:pPr lvl="3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_index.md</a:t>
            </a:r>
          </a:p>
          <a:p>
            <a:pPr lvl="3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Avatar.jpg or avatar.png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Every Menu Page</a:t>
            </a:r>
          </a:p>
          <a:p>
            <a:pPr lvl="2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Index.md</a:t>
            </a:r>
          </a:p>
          <a:p>
            <a:pPr lvl="2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.md file for every widget</a:t>
            </a:r>
          </a:p>
          <a:p>
            <a:r>
              <a:rPr lang="en-US" sz="1600" dirty="0" smtClean="0"/>
              <a:t>Layouts</a:t>
            </a:r>
          </a:p>
          <a:p>
            <a:pPr lvl="1"/>
            <a:r>
              <a:rPr lang="en-US" sz="1400" dirty="0" smtClean="0"/>
              <a:t>Authors</a:t>
            </a:r>
          </a:p>
          <a:p>
            <a:pPr lvl="1"/>
            <a:r>
              <a:rPr lang="en-US" sz="1400" dirty="0" smtClean="0"/>
              <a:t>Partials</a:t>
            </a:r>
          </a:p>
          <a:p>
            <a:pPr lvl="2"/>
            <a:r>
              <a:rPr lang="en-US" sz="1200" dirty="0" smtClean="0"/>
              <a:t>Widgets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78322"/>
            <a:ext cx="8075240" cy="3481660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github.com/wowchemy/wowchemy-hugo-modules/tree/master/wowchemy/layouts</a:t>
            </a:r>
            <a:endParaRPr lang="en-US" sz="1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1"/>
          <a:stretch/>
        </p:blipFill>
        <p:spPr bwMode="auto">
          <a:xfrm>
            <a:off x="767656" y="1491630"/>
            <a:ext cx="7344816" cy="332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0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WIdget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31590"/>
            <a:ext cx="5544616" cy="352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1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WIdget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7614"/>
            <a:ext cx="6635080" cy="282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1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Overwrite standard widgets and partials by putting a file of the same name in the same place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Custom Widgets and Layouts</a:t>
            </a:r>
            <a:endParaRPr lang="en-US" sz="32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1454944"/>
            <a:ext cx="222885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Custom Contributors Widget</a:t>
            </a:r>
            <a:endParaRPr lang="en-US" sz="3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31590"/>
            <a:ext cx="5050904" cy="368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1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Custom Contributors Widget Based on People</a:t>
            </a:r>
            <a:endParaRPr 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14698"/>
            <a:ext cx="4583410" cy="367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GOLANG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35"/>
          <a:stretch/>
        </p:blipFill>
        <p:spPr bwMode="auto">
          <a:xfrm>
            <a:off x="297946" y="1148854"/>
            <a:ext cx="8378510" cy="38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3568" y="4299942"/>
            <a:ext cx="7632848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242" y="1851670"/>
            <a:ext cx="1721478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7894"/>
            <a:ext cx="8147248" cy="7267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templates: </a:t>
            </a:r>
            <a:r>
              <a:rPr lang="en-US" dirty="0">
                <a:hlinkClick r:id="rId2"/>
              </a:rPr>
              <a:t>https://gohugo.io/templates/introduction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Functions overview: </a:t>
            </a:r>
            <a:r>
              <a:rPr lang="en-US" dirty="0">
                <a:hlinkClick r:id="rId3"/>
              </a:rPr>
              <a:t>https://gohugo.io/functions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29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7"/>
          <a:stretch/>
        </p:blipFill>
        <p:spPr bwMode="auto">
          <a:xfrm>
            <a:off x="827584" y="1205508"/>
            <a:ext cx="5381625" cy="25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Website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Potential COMBINE Implementation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Potential </a:t>
            </a:r>
            <a:r>
              <a:rPr lang="en-US" sz="3200" dirty="0" err="1" smtClean="0"/>
              <a:t>Organisation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Home</a:t>
            </a:r>
          </a:p>
          <a:p>
            <a:pPr lvl="2"/>
            <a:r>
              <a:rPr lang="en-US" dirty="0" smtClean="0"/>
              <a:t>About text and logo (About widget)</a:t>
            </a:r>
          </a:p>
          <a:p>
            <a:pPr lvl="2"/>
            <a:r>
              <a:rPr lang="en-US" dirty="0" smtClean="0"/>
              <a:t>Co-ordination (people widget)</a:t>
            </a:r>
          </a:p>
          <a:p>
            <a:pPr lvl="2"/>
            <a:r>
              <a:rPr lang="en-US" smtClean="0"/>
              <a:t>Current Event</a:t>
            </a:r>
            <a:endParaRPr lang="en-US" dirty="0" smtClean="0"/>
          </a:p>
          <a:p>
            <a:pPr lvl="2"/>
            <a:r>
              <a:rPr lang="en-US" dirty="0" smtClean="0"/>
              <a:t>Contact</a:t>
            </a:r>
          </a:p>
          <a:p>
            <a:pPr lvl="1"/>
            <a:r>
              <a:rPr lang="en-US" dirty="0" smtClean="0"/>
              <a:t>Standards</a:t>
            </a:r>
          </a:p>
          <a:p>
            <a:pPr lvl="2"/>
            <a:r>
              <a:rPr lang="en-US" dirty="0" smtClean="0"/>
              <a:t>Standards (about widget for each)</a:t>
            </a:r>
          </a:p>
          <a:p>
            <a:pPr lvl="2"/>
            <a:r>
              <a:rPr lang="en-US" dirty="0" smtClean="0"/>
              <a:t>Associated efforts and Related efforts (People widget with sub headings)</a:t>
            </a:r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Current event (about widget)</a:t>
            </a:r>
          </a:p>
          <a:p>
            <a:pPr lvl="2"/>
            <a:r>
              <a:rPr lang="en-US" dirty="0" smtClean="0"/>
              <a:t>Past events (people widget)</a:t>
            </a:r>
          </a:p>
          <a:p>
            <a:pPr lvl="2"/>
            <a:r>
              <a:rPr lang="en-US" dirty="0" smtClean="0"/>
              <a:t>NB: for the associated author page with more info it will require a special widget pages for events</a:t>
            </a:r>
          </a:p>
          <a:p>
            <a:pPr lvl="1"/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List of documents</a:t>
            </a:r>
          </a:p>
          <a:p>
            <a:pPr lvl="1"/>
            <a:r>
              <a:rPr lang="en-US" dirty="0" smtClean="0"/>
              <a:t>Contact (links back to home page widget)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https://combine-org.github.io/#</a:t>
            </a:r>
            <a:r>
              <a:rPr lang="en-US" dirty="0" smtClean="0">
                <a:hlinkClick r:id="rId2"/>
              </a:rPr>
              <a:t>about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Hugo (</a:t>
            </a:r>
            <a:r>
              <a:rPr lang="en-US" dirty="0">
                <a:hlinkClick r:id="rId2"/>
              </a:rPr>
              <a:t>https://gohugo.io/getting-started/quick-start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terminal and cd to an appropriate file location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the project folder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github.com/combine-org/combine-org.github.io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Cd to folder you just cloned</a:t>
            </a:r>
          </a:p>
          <a:p>
            <a:r>
              <a:rPr lang="en-US" dirty="0" smtClean="0"/>
              <a:t>Run `</a:t>
            </a:r>
            <a:r>
              <a:rPr lang="en-US" dirty="0" err="1" smtClean="0"/>
              <a:t>hugo</a:t>
            </a:r>
            <a:r>
              <a:rPr lang="en-US" dirty="0" smtClean="0"/>
              <a:t> server`</a:t>
            </a:r>
          </a:p>
          <a:p>
            <a:r>
              <a:rPr lang="en-US" dirty="0" smtClean="0"/>
              <a:t>Check the server is up and running at localhost:1313</a:t>
            </a:r>
          </a:p>
          <a:p>
            <a:r>
              <a:rPr lang="en-US" dirty="0" smtClean="0"/>
              <a:t>Suggest editing the file structure using VS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Example sites:</a:t>
            </a:r>
          </a:p>
          <a:p>
            <a:pPr lvl="1"/>
            <a:r>
              <a:rPr lang="en-US" dirty="0" smtClean="0"/>
              <a:t>Genetic Logic </a:t>
            </a:r>
            <a:r>
              <a:rPr lang="en-US" dirty="0"/>
              <a:t>Lab: </a:t>
            </a:r>
            <a:r>
              <a:rPr lang="en-US" dirty="0">
                <a:hlinkClick r:id="rId2"/>
              </a:rPr>
              <a:t>https://geneticlogiclab.org/#</a:t>
            </a:r>
            <a:r>
              <a:rPr lang="en-US" dirty="0" smtClean="0">
                <a:hlinkClick r:id="rId2"/>
              </a:rPr>
              <a:t>about</a:t>
            </a:r>
            <a:endParaRPr lang="en-US" dirty="0" smtClean="0"/>
          </a:p>
          <a:p>
            <a:pPr lvl="2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github.com/MyersResearchGroup/myersresearchgroup.github.io</a:t>
            </a:r>
            <a:endParaRPr lang="en-US" dirty="0" smtClean="0"/>
          </a:p>
          <a:p>
            <a:pPr lvl="1"/>
            <a:r>
              <a:rPr lang="en-US" dirty="0"/>
              <a:t>SBKS: </a:t>
            </a:r>
            <a:r>
              <a:rPr lang="en-US" dirty="0">
                <a:hlinkClick r:id="rId4"/>
              </a:rPr>
              <a:t>https://synbioks.github.io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github.com/synbioks/synbioks.github.io</a:t>
            </a:r>
            <a:endParaRPr lang="en-US" dirty="0"/>
          </a:p>
          <a:p>
            <a:pPr lvl="1"/>
            <a:r>
              <a:rPr lang="en-US" dirty="0"/>
              <a:t>SBOL Standard: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sbolstandard.org/</a:t>
            </a:r>
            <a:endParaRPr lang="en-US" dirty="0"/>
          </a:p>
          <a:p>
            <a:pPr lvl="2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github.com/SynBioDex/SbolStandardWebsite</a:t>
            </a:r>
            <a:endParaRPr lang="en-US" dirty="0" smtClean="0"/>
          </a:p>
          <a:p>
            <a:r>
              <a:rPr lang="en-US" dirty="0" smtClean="0"/>
              <a:t>Partials and widgets layout: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github.com/wowchemy/wowchemy-hugo-modules/tree/master/wowchemy/layouts</a:t>
            </a:r>
            <a:endParaRPr lang="en-US" dirty="0" smtClean="0"/>
          </a:p>
          <a:p>
            <a:pPr lvl="1"/>
            <a:r>
              <a:rPr lang="en-US" dirty="0" smtClean="0"/>
              <a:t>Templates documentation: </a:t>
            </a:r>
            <a:r>
              <a:rPr lang="en-US" dirty="0">
                <a:hlinkClick r:id="rId9"/>
              </a:rPr>
              <a:t>https://gohugo.io/templates/introduction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Functions documentation: </a:t>
            </a:r>
            <a:r>
              <a:rPr lang="en-US" dirty="0">
                <a:hlinkClick r:id="rId10"/>
              </a:rPr>
              <a:t>https://gohugo.io/functions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 smtClean="0"/>
              <a:t>Academic </a:t>
            </a:r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https://wowchemy.com/docs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 smtClean="0"/>
              <a:t>Hugo Documentation: </a:t>
            </a:r>
            <a:r>
              <a:rPr lang="en-US" dirty="0">
                <a:hlinkClick r:id="rId12"/>
              </a:rPr>
              <a:t>https://gohugo.io/documentation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Install Hugo: </a:t>
            </a:r>
            <a:r>
              <a:rPr lang="en-US" dirty="0">
                <a:hlinkClick r:id="rId13"/>
              </a:rPr>
              <a:t>https://gohugo.io/getting-started/quick-start/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COMBINE Website: </a:t>
            </a:r>
            <a:r>
              <a:rPr lang="en-US" dirty="0" smtClean="0">
                <a:hlinkClick r:id="rId14"/>
              </a:rPr>
              <a:t>http://co.mbine.org/home</a:t>
            </a:r>
            <a:endParaRPr lang="en-US" dirty="0" smtClean="0"/>
          </a:p>
          <a:p>
            <a:r>
              <a:rPr lang="en-US" dirty="0" smtClean="0"/>
              <a:t>COMBINE </a:t>
            </a:r>
            <a:r>
              <a:rPr lang="en-US" dirty="0" err="1" smtClean="0"/>
              <a:t>Github</a:t>
            </a:r>
            <a:r>
              <a:rPr lang="en-US" dirty="0" smtClean="0"/>
              <a:t> Repo: </a:t>
            </a:r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github.com/combine-org/combine-org.github.io</a:t>
            </a:r>
            <a:endParaRPr lang="en-US" dirty="0" smtClean="0"/>
          </a:p>
          <a:p>
            <a:pPr lvl="1"/>
            <a:r>
              <a:rPr lang="en-US" dirty="0"/>
              <a:t>COMBINE Page: </a:t>
            </a:r>
            <a:r>
              <a:rPr lang="en-US" dirty="0">
                <a:hlinkClick r:id="rId16"/>
              </a:rPr>
              <a:t>https://combine-org.github.io/#</a:t>
            </a:r>
            <a:r>
              <a:rPr lang="en-US" dirty="0" smtClean="0">
                <a:hlinkClick r:id="rId16"/>
              </a:rPr>
              <a:t>about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static html or markup website is displayed at a URL</a:t>
            </a:r>
          </a:p>
          <a:p>
            <a:r>
              <a:rPr lang="en-US" dirty="0" smtClean="0"/>
              <a:t>Can be made more interactive using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Design</a:t>
            </a:r>
            <a:endParaRPr lang="en-US" dirty="0"/>
          </a:p>
        </p:txBody>
      </p:sp>
      <p:pic>
        <p:nvPicPr>
          <p:cNvPr id="1026" name="Picture 2" descr="How to Insert Buttons in an HTML Website: 6 Steps (with Pictures)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04144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Hugo and Academic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78322"/>
            <a:ext cx="8075240" cy="34816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Hugo </a:t>
            </a:r>
            <a:r>
              <a:rPr lang="en-US" dirty="0"/>
              <a:t>takes data files, i18n bundles, configuration, templates for layouts, static files, and content written in Markdown or Org-mode and renders a static website</a:t>
            </a:r>
            <a:r>
              <a:rPr lang="en-US" dirty="0" smtClean="0"/>
              <a:t>.</a:t>
            </a:r>
          </a:p>
          <a:p>
            <a:r>
              <a:rPr lang="en-US" dirty="0"/>
              <a:t>Written in </a:t>
            </a:r>
            <a:r>
              <a:rPr lang="en-US" dirty="0" smtClean="0"/>
              <a:t>GO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Multilingual support</a:t>
            </a:r>
          </a:p>
          <a:p>
            <a:pPr lvl="1"/>
            <a:r>
              <a:rPr lang="en-US" dirty="0" smtClean="0"/>
              <a:t>Custom output formats</a:t>
            </a:r>
          </a:p>
          <a:p>
            <a:pPr lvl="1"/>
            <a:r>
              <a:rPr lang="en-US" dirty="0" smtClean="0"/>
              <a:t>Nested sections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Logo of Hugo the static website generator.sv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9502"/>
            <a:ext cx="23762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2120" y="2461642"/>
            <a:ext cx="3240360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78322"/>
            <a:ext cx="8147248" cy="3481660"/>
          </a:xfrm>
        </p:spPr>
        <p:txBody>
          <a:bodyPr/>
          <a:lstStyle/>
          <a:p>
            <a:r>
              <a:rPr lang="en-US" dirty="0"/>
              <a:t>The Hugo </a:t>
            </a:r>
            <a:r>
              <a:rPr lang="en-US" b="1" dirty="0"/>
              <a:t>Academic </a:t>
            </a:r>
            <a:r>
              <a:rPr lang="en-US" b="1" dirty="0" err="1"/>
              <a:t>Resumé</a:t>
            </a:r>
            <a:r>
              <a:rPr lang="en-US" b="1" dirty="0"/>
              <a:t> Template</a:t>
            </a:r>
            <a:r>
              <a:rPr lang="en-US" dirty="0"/>
              <a:t> empowers you to create your job-winning online </a:t>
            </a:r>
            <a:r>
              <a:rPr lang="en-US" dirty="0" err="1"/>
              <a:t>resumé</a:t>
            </a:r>
            <a:r>
              <a:rPr lang="en-US" dirty="0"/>
              <a:t> and showcase your academic </a:t>
            </a:r>
            <a:r>
              <a:rPr lang="en-US" dirty="0" smtClean="0"/>
              <a:t>publications</a:t>
            </a:r>
          </a:p>
          <a:p>
            <a:r>
              <a:rPr lang="en-US" dirty="0" smtClean="0"/>
              <a:t>Note there are other templates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Hugo Theme</a:t>
            </a:r>
            <a:endParaRPr lang="en-US" dirty="0"/>
          </a:p>
        </p:txBody>
      </p:sp>
      <p:pic>
        <p:nvPicPr>
          <p:cNvPr id="3074" name="Picture 2" descr="Wowchemy Website 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99742"/>
            <a:ext cx="3028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78322"/>
            <a:ext cx="8075240" cy="3481660"/>
          </a:xfrm>
        </p:spPr>
        <p:txBody>
          <a:bodyPr/>
          <a:lstStyle/>
          <a:p>
            <a:r>
              <a:rPr lang="en-US" dirty="0" smtClean="0"/>
              <a:t>Formatting Plugins</a:t>
            </a:r>
          </a:p>
          <a:p>
            <a:r>
              <a:rPr lang="en-US" dirty="0" smtClean="0"/>
              <a:t>Automate pulling of information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Genetic Logic Lab: CU Boulder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71B-A3C6-408D-8CB6-A3AD4CF0F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oulder">
      <a:dk1>
        <a:srgbClr val="000000"/>
      </a:dk1>
      <a:lt1>
        <a:sysClr val="window" lastClr="FFFFFF"/>
      </a:lt1>
      <a:dk2>
        <a:srgbClr val="1F497D"/>
      </a:dk2>
      <a:lt2>
        <a:srgbClr val="CFB97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Words>783</Words>
  <Application>Microsoft Office PowerPoint</Application>
  <PresentationFormat>On-screen Show (16:9)</PresentationFormat>
  <Paragraphs>217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WEBSITE DESIGN WITH HUGO AND ACADEMIC</vt:lpstr>
      <vt:lpstr>Overview</vt:lpstr>
      <vt:lpstr>Introduction to Website Design</vt:lpstr>
      <vt:lpstr>Basic Web Design</vt:lpstr>
      <vt:lpstr>Hugo and Academic</vt:lpstr>
      <vt:lpstr> </vt:lpstr>
      <vt:lpstr>Hugo Theme</vt:lpstr>
      <vt:lpstr>Widgets</vt:lpstr>
      <vt:lpstr>File Organisation</vt:lpstr>
      <vt:lpstr>File Layout</vt:lpstr>
      <vt:lpstr>Config: Menus.toml</vt:lpstr>
      <vt:lpstr>Config: Params.TOML</vt:lpstr>
      <vt:lpstr>File Layout</vt:lpstr>
      <vt:lpstr>Content: Authors</vt:lpstr>
      <vt:lpstr>Content: Authors</vt:lpstr>
      <vt:lpstr>Content: Authors</vt:lpstr>
      <vt:lpstr>Content: Authors</vt:lpstr>
      <vt:lpstr>Content:Home</vt:lpstr>
      <vt:lpstr>Content:Home</vt:lpstr>
      <vt:lpstr>Content:Home</vt:lpstr>
      <vt:lpstr>File Layout</vt:lpstr>
      <vt:lpstr>Layouts</vt:lpstr>
      <vt:lpstr>About WIdget</vt:lpstr>
      <vt:lpstr>About WIdget</vt:lpstr>
      <vt:lpstr>Custom Widgets and Layouts</vt:lpstr>
      <vt:lpstr>Custom Contributors Widget</vt:lpstr>
      <vt:lpstr>Custom Contributors Widget Based on People</vt:lpstr>
      <vt:lpstr>GOLANG</vt:lpstr>
      <vt:lpstr>Go</vt:lpstr>
      <vt:lpstr>Potential COMBINE Implementation</vt:lpstr>
      <vt:lpstr>Potential Organisation</vt:lpstr>
      <vt:lpstr>Example</vt:lpstr>
      <vt:lpstr>Getting Started</vt:lpstr>
      <vt:lpstr>Installation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JVM</dc:creator>
  <cp:lastModifiedBy>JVM </cp:lastModifiedBy>
  <cp:revision>89</cp:revision>
  <dcterms:created xsi:type="dcterms:W3CDTF">2020-08-24T19:36:36Z</dcterms:created>
  <dcterms:modified xsi:type="dcterms:W3CDTF">2021-03-23T20:50:11Z</dcterms:modified>
</cp:coreProperties>
</file>