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8"/>
  </p:notesMasterIdLst>
  <p:sldIdLst>
    <p:sldId id="256" r:id="rId2"/>
    <p:sldId id="257" r:id="rId3"/>
    <p:sldId id="289" r:id="rId4"/>
    <p:sldId id="296" r:id="rId5"/>
    <p:sldId id="277" r:id="rId6"/>
    <p:sldId id="279" r:id="rId7"/>
    <p:sldId id="294" r:id="rId8"/>
    <p:sldId id="259" r:id="rId9"/>
    <p:sldId id="297" r:id="rId10"/>
    <p:sldId id="260" r:id="rId11"/>
    <p:sldId id="280" r:id="rId12"/>
    <p:sldId id="274" r:id="rId13"/>
    <p:sldId id="275" r:id="rId14"/>
    <p:sldId id="287" r:id="rId15"/>
    <p:sldId id="288" r:id="rId16"/>
    <p:sldId id="276" r:id="rId17"/>
    <p:sldId id="272" r:id="rId18"/>
    <p:sldId id="273" r:id="rId19"/>
    <p:sldId id="281" r:id="rId20"/>
    <p:sldId id="262" r:id="rId21"/>
    <p:sldId id="291" r:id="rId22"/>
    <p:sldId id="263" r:id="rId23"/>
    <p:sldId id="283" r:id="rId24"/>
    <p:sldId id="264" r:id="rId25"/>
    <p:sldId id="265" r:id="rId26"/>
    <p:sldId id="261" r:id="rId27"/>
    <p:sldId id="284" r:id="rId28"/>
    <p:sldId id="295" r:id="rId29"/>
    <p:sldId id="268" r:id="rId30"/>
    <p:sldId id="293" r:id="rId31"/>
    <p:sldId id="266" r:id="rId32"/>
    <p:sldId id="286" r:id="rId33"/>
    <p:sldId id="285" r:id="rId34"/>
    <p:sldId id="267" r:id="rId35"/>
    <p:sldId id="269" r:id="rId36"/>
    <p:sldId id="271"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6" autoAdjust="0"/>
    <p:restoredTop sz="94760" autoAdjust="0"/>
  </p:normalViewPr>
  <p:slideViewPr>
    <p:cSldViewPr>
      <p:cViewPr varScale="1">
        <p:scale>
          <a:sx n="60" d="100"/>
          <a:sy n="60" d="100"/>
        </p:scale>
        <p:origin x="-96" y="-534"/>
      </p:cViewPr>
      <p:guideLst>
        <p:guide orient="horz" pos="2160"/>
        <p:guide pos="2880"/>
      </p:guideLst>
    </p:cSldViewPr>
  </p:slideViewPr>
  <p:outlineViewPr>
    <p:cViewPr>
      <p:scale>
        <a:sx n="33" d="100"/>
        <a:sy n="33" d="100"/>
      </p:scale>
      <p:origin x="0" y="120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43" d="100"/>
          <a:sy n="43" d="100"/>
        </p:scale>
        <p:origin x="-2580" y="-102"/>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566322-3CAB-460C-8F63-38274F173C38}" type="datetimeFigureOut">
              <a:rPr kumimoji="1" lang="ja-JP" altLang="en-US" smtClean="0"/>
              <a:t>2018/8/30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7CBE90-9A3A-4B7E-A983-00911C46BD4C}" type="slidenum">
              <a:rPr kumimoji="1" lang="ja-JP" altLang="en-US" smtClean="0"/>
              <a:t>‹#›</a:t>
            </a:fld>
            <a:endParaRPr kumimoji="1" lang="ja-JP" altLang="en-US"/>
          </a:p>
        </p:txBody>
      </p:sp>
    </p:spTree>
    <p:extLst>
      <p:ext uri="{BB962C8B-B14F-4D97-AF65-F5344CB8AC3E}">
        <p14:creationId xmlns:p14="http://schemas.microsoft.com/office/powerpoint/2010/main" val="7650834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A7CBE90-9A3A-4B7E-A983-00911C46BD4C}" type="slidenum">
              <a:rPr kumimoji="1" lang="ja-JP" altLang="en-US" smtClean="0"/>
              <a:t>0</a:t>
            </a:fld>
            <a:endParaRPr kumimoji="1" lang="ja-JP" altLang="en-US"/>
          </a:p>
        </p:txBody>
      </p:sp>
    </p:spTree>
    <p:extLst>
      <p:ext uri="{BB962C8B-B14F-4D97-AF65-F5344CB8AC3E}">
        <p14:creationId xmlns:p14="http://schemas.microsoft.com/office/powerpoint/2010/main" val="936446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A7CBE90-9A3A-4B7E-A983-00911C46BD4C}" type="slidenum">
              <a:rPr kumimoji="1" lang="ja-JP" altLang="en-US" smtClean="0"/>
              <a:t>1</a:t>
            </a:fld>
            <a:endParaRPr kumimoji="1" lang="ja-JP" altLang="en-US"/>
          </a:p>
        </p:txBody>
      </p:sp>
    </p:spTree>
    <p:extLst>
      <p:ext uri="{BB962C8B-B14F-4D97-AF65-F5344CB8AC3E}">
        <p14:creationId xmlns:p14="http://schemas.microsoft.com/office/powerpoint/2010/main" val="251309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A7CBE90-9A3A-4B7E-A983-00911C46BD4C}" type="slidenum">
              <a:rPr kumimoji="1" lang="ja-JP" altLang="en-US" smtClean="0"/>
              <a:t>19</a:t>
            </a:fld>
            <a:endParaRPr kumimoji="1" lang="ja-JP" altLang="en-US"/>
          </a:p>
        </p:txBody>
      </p:sp>
    </p:spTree>
    <p:extLst>
      <p:ext uri="{BB962C8B-B14F-4D97-AF65-F5344CB8AC3E}">
        <p14:creationId xmlns:p14="http://schemas.microsoft.com/office/powerpoint/2010/main" val="2963750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ピクルス</a:t>
            </a:r>
            <a:endParaRPr kumimoji="1" lang="ja-JP" altLang="en-US" dirty="0"/>
          </a:p>
        </p:txBody>
      </p:sp>
      <p:sp>
        <p:nvSpPr>
          <p:cNvPr id="4" name="スライド番号プレースホルダー 3"/>
          <p:cNvSpPr>
            <a:spLocks noGrp="1"/>
          </p:cNvSpPr>
          <p:nvPr>
            <p:ph type="sldNum" sz="quarter" idx="10"/>
          </p:nvPr>
        </p:nvSpPr>
        <p:spPr/>
        <p:txBody>
          <a:bodyPr/>
          <a:lstStyle/>
          <a:p>
            <a:fld id="{6A7CBE90-9A3A-4B7E-A983-00911C46BD4C}" type="slidenum">
              <a:rPr kumimoji="1" lang="ja-JP" altLang="en-US" smtClean="0"/>
              <a:t>21</a:t>
            </a:fld>
            <a:endParaRPr kumimoji="1" lang="ja-JP" altLang="en-US"/>
          </a:p>
        </p:txBody>
      </p:sp>
    </p:spTree>
    <p:extLst>
      <p:ext uri="{BB962C8B-B14F-4D97-AF65-F5344CB8AC3E}">
        <p14:creationId xmlns:p14="http://schemas.microsoft.com/office/powerpoint/2010/main" val="441817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2018/8/31</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6" name="スライド番号プレースホルダー 5"/>
          <p:cNvSpPr>
            <a:spLocks noGrp="1"/>
          </p:cNvSpPr>
          <p:nvPr>
            <p:ph type="sldNum" sz="quarter" idx="12"/>
          </p:nvPr>
        </p:nvSpPr>
        <p:spPr/>
        <p:txBody>
          <a:bodyPr/>
          <a:lstStyle/>
          <a:p>
            <a:fld id="{9948543B-271C-42F6-B257-A3707B3EC9F9}" type="slidenum">
              <a:rPr lang="ja-JP" altLang="en-US" smtClean="0"/>
              <a:pPr/>
              <a:t>‹#›</a:t>
            </a:fld>
            <a:r>
              <a:rPr lang="en-US" altLang="ja-JP" dirty="0" smtClean="0"/>
              <a:t>/36</a:t>
            </a:r>
            <a:endParaRPr lang="ja-JP" altLang="en-US" dirty="0"/>
          </a:p>
        </p:txBody>
      </p:sp>
    </p:spTree>
    <p:extLst>
      <p:ext uri="{BB962C8B-B14F-4D97-AF65-F5344CB8AC3E}">
        <p14:creationId xmlns:p14="http://schemas.microsoft.com/office/powerpoint/2010/main" val="23784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2018/8/31</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6" name="スライド番号プレースホルダー 5"/>
          <p:cNvSpPr>
            <a:spLocks noGrp="1"/>
          </p:cNvSpPr>
          <p:nvPr>
            <p:ph type="sldNum" sz="quarter" idx="12"/>
          </p:nvPr>
        </p:nvSpPr>
        <p:spPr/>
        <p:txBody>
          <a:bodyPr/>
          <a:lstStyle/>
          <a:p>
            <a:fld id="{9948543B-271C-42F6-B257-A3707B3EC9F9}" type="slidenum">
              <a:rPr kumimoji="1" lang="ja-JP" altLang="en-US" smtClean="0"/>
              <a:t>‹#›</a:t>
            </a:fld>
            <a:endParaRPr kumimoji="1" lang="ja-JP" altLang="en-US"/>
          </a:p>
        </p:txBody>
      </p:sp>
    </p:spTree>
    <p:extLst>
      <p:ext uri="{BB962C8B-B14F-4D97-AF65-F5344CB8AC3E}">
        <p14:creationId xmlns:p14="http://schemas.microsoft.com/office/powerpoint/2010/main" val="202866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2018/8/31</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6" name="スライド番号プレースホルダー 5"/>
          <p:cNvSpPr>
            <a:spLocks noGrp="1"/>
          </p:cNvSpPr>
          <p:nvPr>
            <p:ph type="sldNum" sz="quarter" idx="12"/>
          </p:nvPr>
        </p:nvSpPr>
        <p:spPr/>
        <p:txBody>
          <a:bodyPr/>
          <a:lstStyle/>
          <a:p>
            <a:fld id="{9948543B-271C-42F6-B257-A3707B3EC9F9}" type="slidenum">
              <a:rPr kumimoji="1" lang="ja-JP" altLang="en-US" smtClean="0"/>
              <a:t>‹#›</a:t>
            </a:fld>
            <a:endParaRPr kumimoji="1" lang="ja-JP" altLang="en-US"/>
          </a:p>
        </p:txBody>
      </p:sp>
    </p:spTree>
    <p:extLst>
      <p:ext uri="{BB962C8B-B14F-4D97-AF65-F5344CB8AC3E}">
        <p14:creationId xmlns:p14="http://schemas.microsoft.com/office/powerpoint/2010/main" val="3703145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2018/8/31</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6" name="スライド番号プレースホルダー 5"/>
          <p:cNvSpPr>
            <a:spLocks noGrp="1"/>
          </p:cNvSpPr>
          <p:nvPr>
            <p:ph type="sldNum" sz="quarter" idx="12"/>
          </p:nvPr>
        </p:nvSpPr>
        <p:spPr/>
        <p:txBody>
          <a:bodyPr/>
          <a:lstStyle/>
          <a:p>
            <a:fld id="{9948543B-271C-42F6-B257-A3707B3EC9F9}" type="slidenum">
              <a:rPr lang="ja-JP" altLang="en-US" smtClean="0"/>
              <a:pPr/>
              <a:t>‹#›</a:t>
            </a:fld>
            <a:r>
              <a:rPr lang="en-US" altLang="ja-JP" dirty="0" smtClean="0"/>
              <a:t>/36</a:t>
            </a:r>
            <a:endParaRPr lang="ja-JP" altLang="en-US" dirty="0"/>
          </a:p>
        </p:txBody>
      </p:sp>
    </p:spTree>
    <p:extLst>
      <p:ext uri="{BB962C8B-B14F-4D97-AF65-F5344CB8AC3E}">
        <p14:creationId xmlns:p14="http://schemas.microsoft.com/office/powerpoint/2010/main" val="6531159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r>
              <a:rPr kumimoji="1" lang="en-US" altLang="ja-JP" smtClean="0"/>
              <a:t>2018/8/31</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6" name="スライド番号プレースホルダー 5"/>
          <p:cNvSpPr>
            <a:spLocks noGrp="1"/>
          </p:cNvSpPr>
          <p:nvPr>
            <p:ph type="sldNum" sz="quarter" idx="12"/>
          </p:nvPr>
        </p:nvSpPr>
        <p:spPr/>
        <p:txBody>
          <a:bodyPr/>
          <a:lstStyle/>
          <a:p>
            <a:fld id="{9948543B-271C-42F6-B257-A3707B3EC9F9}" type="slidenum">
              <a:rPr kumimoji="1" lang="ja-JP" altLang="en-US" smtClean="0"/>
              <a:t>‹#›</a:t>
            </a:fld>
            <a:endParaRPr kumimoji="1" lang="ja-JP" altLang="en-US"/>
          </a:p>
        </p:txBody>
      </p:sp>
    </p:spTree>
    <p:extLst>
      <p:ext uri="{BB962C8B-B14F-4D97-AF65-F5344CB8AC3E}">
        <p14:creationId xmlns:p14="http://schemas.microsoft.com/office/powerpoint/2010/main" val="320354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r>
              <a:rPr kumimoji="1" lang="en-US" altLang="ja-JP" smtClean="0"/>
              <a:t>2018/8/31</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7" name="スライド番号プレースホルダー 6"/>
          <p:cNvSpPr>
            <a:spLocks noGrp="1"/>
          </p:cNvSpPr>
          <p:nvPr>
            <p:ph type="sldNum" sz="quarter" idx="12"/>
          </p:nvPr>
        </p:nvSpPr>
        <p:spPr/>
        <p:txBody>
          <a:bodyPr/>
          <a:lstStyle/>
          <a:p>
            <a:fld id="{9948543B-271C-42F6-B257-A3707B3EC9F9}" type="slidenum">
              <a:rPr kumimoji="1" lang="ja-JP" altLang="en-US" smtClean="0"/>
              <a:t>‹#›</a:t>
            </a:fld>
            <a:endParaRPr kumimoji="1" lang="ja-JP" altLang="en-US"/>
          </a:p>
        </p:txBody>
      </p:sp>
    </p:spTree>
    <p:extLst>
      <p:ext uri="{BB962C8B-B14F-4D97-AF65-F5344CB8AC3E}">
        <p14:creationId xmlns:p14="http://schemas.microsoft.com/office/powerpoint/2010/main" val="248791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r>
              <a:rPr kumimoji="1" lang="en-US" altLang="ja-JP" smtClean="0"/>
              <a:t>2018/8/31</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9" name="スライド番号プレースホルダー 8"/>
          <p:cNvSpPr>
            <a:spLocks noGrp="1"/>
          </p:cNvSpPr>
          <p:nvPr>
            <p:ph type="sldNum" sz="quarter" idx="12"/>
          </p:nvPr>
        </p:nvSpPr>
        <p:spPr/>
        <p:txBody>
          <a:bodyPr/>
          <a:lstStyle/>
          <a:p>
            <a:fld id="{9948543B-271C-42F6-B257-A3707B3EC9F9}" type="slidenum">
              <a:rPr kumimoji="1" lang="ja-JP" altLang="en-US" smtClean="0"/>
              <a:t>‹#›</a:t>
            </a:fld>
            <a:endParaRPr kumimoji="1" lang="ja-JP" altLang="en-US"/>
          </a:p>
        </p:txBody>
      </p:sp>
    </p:spTree>
    <p:extLst>
      <p:ext uri="{BB962C8B-B14F-4D97-AF65-F5344CB8AC3E}">
        <p14:creationId xmlns:p14="http://schemas.microsoft.com/office/powerpoint/2010/main" val="340585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r>
              <a:rPr kumimoji="1" lang="en-US" altLang="ja-JP" smtClean="0"/>
              <a:t>2018/8/31</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5" name="スライド番号プレースホルダー 4"/>
          <p:cNvSpPr>
            <a:spLocks noGrp="1"/>
          </p:cNvSpPr>
          <p:nvPr>
            <p:ph type="sldNum" sz="quarter" idx="12"/>
          </p:nvPr>
        </p:nvSpPr>
        <p:spPr/>
        <p:txBody>
          <a:bodyPr/>
          <a:lstStyle/>
          <a:p>
            <a:fld id="{9948543B-271C-42F6-B257-A3707B3EC9F9}" type="slidenum">
              <a:rPr kumimoji="1" lang="ja-JP" altLang="en-US" smtClean="0"/>
              <a:t>‹#›</a:t>
            </a:fld>
            <a:endParaRPr kumimoji="1" lang="ja-JP" altLang="en-US"/>
          </a:p>
        </p:txBody>
      </p:sp>
    </p:spTree>
    <p:extLst>
      <p:ext uri="{BB962C8B-B14F-4D97-AF65-F5344CB8AC3E}">
        <p14:creationId xmlns:p14="http://schemas.microsoft.com/office/powerpoint/2010/main" val="1163526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2018/8/31</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4" name="スライド番号プレースホルダー 3"/>
          <p:cNvSpPr>
            <a:spLocks noGrp="1"/>
          </p:cNvSpPr>
          <p:nvPr>
            <p:ph type="sldNum" sz="quarter" idx="12"/>
          </p:nvPr>
        </p:nvSpPr>
        <p:spPr/>
        <p:txBody>
          <a:bodyPr/>
          <a:lstStyle/>
          <a:p>
            <a:fld id="{9948543B-271C-42F6-B257-A3707B3EC9F9}" type="slidenum">
              <a:rPr kumimoji="1" lang="ja-JP" altLang="en-US" smtClean="0"/>
              <a:t>‹#›</a:t>
            </a:fld>
            <a:endParaRPr kumimoji="1" lang="ja-JP" altLang="en-US"/>
          </a:p>
        </p:txBody>
      </p:sp>
    </p:spTree>
    <p:extLst>
      <p:ext uri="{BB962C8B-B14F-4D97-AF65-F5344CB8AC3E}">
        <p14:creationId xmlns:p14="http://schemas.microsoft.com/office/powerpoint/2010/main" val="216043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2018/8/31</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7" name="スライド番号プレースホルダー 6"/>
          <p:cNvSpPr>
            <a:spLocks noGrp="1"/>
          </p:cNvSpPr>
          <p:nvPr>
            <p:ph type="sldNum" sz="quarter" idx="12"/>
          </p:nvPr>
        </p:nvSpPr>
        <p:spPr/>
        <p:txBody>
          <a:bodyPr/>
          <a:lstStyle/>
          <a:p>
            <a:fld id="{9948543B-271C-42F6-B257-A3707B3EC9F9}" type="slidenum">
              <a:rPr kumimoji="1" lang="ja-JP" altLang="en-US" smtClean="0"/>
              <a:t>‹#›</a:t>
            </a:fld>
            <a:endParaRPr kumimoji="1" lang="ja-JP" altLang="en-US"/>
          </a:p>
        </p:txBody>
      </p:sp>
    </p:spTree>
    <p:extLst>
      <p:ext uri="{BB962C8B-B14F-4D97-AF65-F5344CB8AC3E}">
        <p14:creationId xmlns:p14="http://schemas.microsoft.com/office/powerpoint/2010/main" val="41534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2018/8/31</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7" name="スライド番号プレースホルダー 6"/>
          <p:cNvSpPr>
            <a:spLocks noGrp="1"/>
          </p:cNvSpPr>
          <p:nvPr>
            <p:ph type="sldNum" sz="quarter" idx="12"/>
          </p:nvPr>
        </p:nvSpPr>
        <p:spPr/>
        <p:txBody>
          <a:bodyPr/>
          <a:lstStyle/>
          <a:p>
            <a:fld id="{9948543B-271C-42F6-B257-A3707B3EC9F9}" type="slidenum">
              <a:rPr kumimoji="1" lang="ja-JP" altLang="en-US" smtClean="0"/>
              <a:t>‹#›</a:t>
            </a:fld>
            <a:endParaRPr kumimoji="1" lang="ja-JP" altLang="en-US"/>
          </a:p>
        </p:txBody>
      </p:sp>
    </p:spTree>
    <p:extLst>
      <p:ext uri="{BB962C8B-B14F-4D97-AF65-F5344CB8AC3E}">
        <p14:creationId xmlns:p14="http://schemas.microsoft.com/office/powerpoint/2010/main" val="108090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2018/8/31</a:t>
            </a:r>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smtClean="0"/>
              <a:t>Hand image recognition using machine learning</a:t>
            </a:r>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8543B-271C-42F6-B257-A3707B3EC9F9}" type="slidenum">
              <a:rPr lang="ja-JP" altLang="en-US" smtClean="0"/>
              <a:pPr/>
              <a:t>‹#›</a:t>
            </a:fld>
            <a:r>
              <a:rPr lang="en-US" altLang="ja-JP" dirty="0" smtClean="0"/>
              <a:t>/36</a:t>
            </a:r>
            <a:endParaRPr lang="ja-JP" altLang="en-US" dirty="0"/>
          </a:p>
        </p:txBody>
      </p:sp>
    </p:spTree>
    <p:extLst>
      <p:ext uri="{BB962C8B-B14F-4D97-AF65-F5344CB8AC3E}">
        <p14:creationId xmlns:p14="http://schemas.microsoft.com/office/powerpoint/2010/main" val="299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nnadl-ja.github.io/nnadl_site_ja/chap1.html" TargetMode="External"/><Relationship Id="rId2" Type="http://schemas.openxmlformats.org/officeDocument/2006/relationships/hyperlink" Target="https://www.necplatforms.co.jp/solution/papero_i/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a:latin typeface="+mj-ea"/>
              </a:rPr>
              <a:t>機械学習を</a:t>
            </a:r>
            <a:r>
              <a:rPr lang="ja-JP" altLang="en-US" dirty="0" smtClean="0">
                <a:latin typeface="+mj-ea"/>
              </a:rPr>
              <a:t>用いた</a:t>
            </a:r>
            <a:r>
              <a:rPr lang="en-US" altLang="ja-JP" dirty="0" smtClean="0">
                <a:latin typeface="+mj-ea"/>
              </a:rPr>
              <a:t/>
            </a:r>
            <a:br>
              <a:rPr lang="en-US" altLang="ja-JP" dirty="0" smtClean="0">
                <a:latin typeface="+mj-ea"/>
              </a:rPr>
            </a:br>
            <a:r>
              <a:rPr lang="ja-JP" altLang="en-US" dirty="0" smtClean="0">
                <a:latin typeface="+mj-ea"/>
              </a:rPr>
              <a:t>手</a:t>
            </a:r>
            <a:r>
              <a:rPr lang="ja-JP" altLang="en-US" dirty="0" smtClean="0">
                <a:latin typeface="+mj-ea"/>
              </a:rPr>
              <a:t>の画像認識について</a:t>
            </a:r>
            <a:endParaRPr kumimoji="1" lang="ja-JP" altLang="en-US" dirty="0">
              <a:latin typeface="+mj-ea"/>
            </a:endParaRPr>
          </a:p>
        </p:txBody>
      </p:sp>
      <p:sp>
        <p:nvSpPr>
          <p:cNvPr id="3" name="サブタイトル 2"/>
          <p:cNvSpPr>
            <a:spLocks noGrp="1"/>
          </p:cNvSpPr>
          <p:nvPr>
            <p:ph type="subTitle" idx="1"/>
          </p:nvPr>
        </p:nvSpPr>
        <p:spPr>
          <a:xfrm>
            <a:off x="179512" y="3886200"/>
            <a:ext cx="8964488" cy="1752600"/>
          </a:xfrm>
        </p:spPr>
        <p:txBody>
          <a:bodyPr/>
          <a:lstStyle/>
          <a:p>
            <a:r>
              <a:rPr kumimoji="1" lang="ja-JP" altLang="en-US" dirty="0" smtClean="0">
                <a:solidFill>
                  <a:schemeClr val="tx1"/>
                </a:solidFill>
                <a:latin typeface="HGSｺﾞｼｯｸM" panose="020B0600000000000000" pitchFamily="50" charset="-128"/>
                <a:ea typeface="HGSｺﾞｼｯｸM" panose="020B0600000000000000" pitchFamily="50" charset="-128"/>
              </a:rPr>
              <a:t>公立</a:t>
            </a:r>
            <a:r>
              <a:rPr lang="ja-JP" altLang="en-US" dirty="0" smtClean="0">
                <a:solidFill>
                  <a:schemeClr val="tx1"/>
                </a:solidFill>
                <a:latin typeface="HGSｺﾞｼｯｸM" panose="020B0600000000000000" pitchFamily="50" charset="-128"/>
                <a:ea typeface="HGSｺﾞｼｯｸM" panose="020B0600000000000000" pitchFamily="50" charset="-128"/>
              </a:rPr>
              <a:t>はこだて未来大学</a:t>
            </a:r>
            <a:endParaRPr lang="en-US" altLang="ja-JP" dirty="0" smtClean="0">
              <a:solidFill>
                <a:schemeClr val="tx1"/>
              </a:solidFill>
              <a:latin typeface="HGSｺﾞｼｯｸM" panose="020B0600000000000000" pitchFamily="50" charset="-128"/>
              <a:ea typeface="HGSｺﾞｼｯｸM" panose="020B0600000000000000" pitchFamily="50" charset="-128"/>
            </a:endParaRPr>
          </a:p>
          <a:p>
            <a:r>
              <a:rPr kumimoji="1" lang="ja-JP" altLang="en-US" dirty="0" smtClean="0">
                <a:solidFill>
                  <a:schemeClr val="tx1"/>
                </a:solidFill>
                <a:latin typeface="HGSｺﾞｼｯｸM" panose="020B0600000000000000" pitchFamily="50" charset="-128"/>
                <a:ea typeface="HGSｺﾞｼｯｸM" panose="020B0600000000000000" pitchFamily="50" charset="-128"/>
              </a:rPr>
              <a:t>システム情報科学部情報アーキテクチャ学科</a:t>
            </a:r>
            <a:endParaRPr kumimoji="1" lang="en-US" altLang="ja-JP" dirty="0" smtClean="0">
              <a:solidFill>
                <a:schemeClr val="tx1"/>
              </a:solidFill>
              <a:latin typeface="HGSｺﾞｼｯｸM" panose="020B0600000000000000" pitchFamily="50" charset="-128"/>
              <a:ea typeface="HGSｺﾞｼｯｸM" panose="020B0600000000000000" pitchFamily="50" charset="-128"/>
            </a:endParaRPr>
          </a:p>
          <a:p>
            <a:r>
              <a:rPr lang="ja-JP" altLang="en-US" dirty="0">
                <a:solidFill>
                  <a:schemeClr val="tx1"/>
                </a:solidFill>
                <a:latin typeface="HGSｺﾞｼｯｸM" panose="020B0600000000000000" pitchFamily="50" charset="-128"/>
                <a:ea typeface="HGSｺﾞｼｯｸM" panose="020B0600000000000000" pitchFamily="50" charset="-128"/>
              </a:rPr>
              <a:t>学部</a:t>
            </a:r>
            <a:r>
              <a:rPr lang="ja-JP" altLang="en-US" dirty="0" smtClean="0">
                <a:solidFill>
                  <a:schemeClr val="tx1"/>
                </a:solidFill>
                <a:latin typeface="HGSｺﾞｼｯｸM" panose="020B0600000000000000" pitchFamily="50" charset="-128"/>
                <a:ea typeface="HGSｺﾞｼｯｸM" panose="020B0600000000000000" pitchFamily="50" charset="-128"/>
              </a:rPr>
              <a:t>３年　櫛部健汰</a:t>
            </a:r>
            <a:endParaRPr kumimoji="1" lang="en-US" altLang="ja-JP" dirty="0" smtClean="0">
              <a:solidFill>
                <a:schemeClr val="tx1"/>
              </a:solidFill>
              <a:latin typeface="HGSｺﾞｼｯｸM" panose="020B0600000000000000" pitchFamily="50" charset="-128"/>
              <a:ea typeface="HGSｺﾞｼｯｸM" panose="020B0600000000000000" pitchFamily="50" charset="-128"/>
            </a:endParaRPr>
          </a:p>
        </p:txBody>
      </p:sp>
    </p:spTree>
    <p:extLst>
      <p:ext uri="{BB962C8B-B14F-4D97-AF65-F5344CB8AC3E}">
        <p14:creationId xmlns:p14="http://schemas.microsoft.com/office/powerpoint/2010/main" val="2109206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latin typeface="+mj-ea"/>
              </a:rPr>
              <a:t>今回使用</a:t>
            </a:r>
            <a:r>
              <a:rPr lang="ja-JP" altLang="en-US" sz="3600" dirty="0" smtClean="0">
                <a:latin typeface="+mj-ea"/>
              </a:rPr>
              <a:t>したモジュール、言語など</a:t>
            </a:r>
            <a:endParaRPr kumimoji="1" lang="ja-JP" altLang="en-US" sz="3600" dirty="0">
              <a:latin typeface="+mj-ea"/>
            </a:endParaRPr>
          </a:p>
        </p:txBody>
      </p:sp>
      <p:sp>
        <p:nvSpPr>
          <p:cNvPr id="3" name="コンテンツ プレースホルダー 2"/>
          <p:cNvSpPr>
            <a:spLocks noGrp="1"/>
          </p:cNvSpPr>
          <p:nvPr>
            <p:ph idx="1"/>
          </p:nvPr>
        </p:nvSpPr>
        <p:spPr/>
        <p:txBody>
          <a:bodyPr>
            <a:normAutofit fontScale="92500" lnSpcReduction="20000"/>
          </a:bodyPr>
          <a:lstStyle/>
          <a:p>
            <a:r>
              <a:rPr lang="en-US" altLang="ja-JP" dirty="0" smtClean="0">
                <a:latin typeface="HGSｺﾞｼｯｸM" panose="020B0600000000000000" pitchFamily="50" charset="-128"/>
                <a:ea typeface="HGSｺﾞｼｯｸM" panose="020B0600000000000000" pitchFamily="50" charset="-128"/>
              </a:rPr>
              <a:t>Python</a:t>
            </a:r>
          </a:p>
          <a:p>
            <a:pPr lvl="1"/>
            <a:r>
              <a:rPr lang="ja-JP" altLang="en-US" dirty="0">
                <a:latin typeface="HGSｺﾞｼｯｸM" panose="020B0600000000000000" pitchFamily="50" charset="-128"/>
                <a:ea typeface="HGSｺﾞｼｯｸM" panose="020B0600000000000000" pitchFamily="50" charset="-128"/>
              </a:rPr>
              <a:t>基本的</a:t>
            </a:r>
            <a:r>
              <a:rPr lang="ja-JP" altLang="en-US" dirty="0" smtClean="0">
                <a:latin typeface="HGSｺﾞｼｯｸM" panose="020B0600000000000000" pitchFamily="50" charset="-128"/>
                <a:ea typeface="HGSｺﾞｼｯｸM" panose="020B0600000000000000" pitchFamily="50" charset="-128"/>
              </a:rPr>
              <a:t>な使用言語</a:t>
            </a:r>
            <a:endParaRPr lang="en-US" altLang="ja-JP" dirty="0" smtClean="0">
              <a:latin typeface="HGSｺﾞｼｯｸM" panose="020B0600000000000000" pitchFamily="50" charset="-128"/>
              <a:ea typeface="HGSｺﾞｼｯｸM" panose="020B0600000000000000" pitchFamily="50" charset="-128"/>
            </a:endParaRPr>
          </a:p>
          <a:p>
            <a:r>
              <a:rPr kumimoji="1" lang="en-US" altLang="ja-JP" dirty="0" smtClean="0">
                <a:latin typeface="HGSｺﾞｼｯｸM" panose="020B0600000000000000" pitchFamily="50" charset="-128"/>
                <a:ea typeface="HGSｺﾞｼｯｸM" panose="020B0600000000000000" pitchFamily="50" charset="-128"/>
              </a:rPr>
              <a:t>OpenCV</a:t>
            </a:r>
          </a:p>
          <a:p>
            <a:pPr lvl="1"/>
            <a:r>
              <a:rPr lang="ja-JP" altLang="en-US" dirty="0">
                <a:latin typeface="HGSｺﾞｼｯｸM" panose="020B0600000000000000" pitchFamily="50" charset="-128"/>
                <a:ea typeface="HGSｺﾞｼｯｸM" panose="020B0600000000000000" pitchFamily="50" charset="-128"/>
              </a:rPr>
              <a:t>画像処理</a:t>
            </a:r>
            <a:endParaRPr kumimoji="1" lang="en-US" altLang="ja-JP" dirty="0" smtClean="0">
              <a:latin typeface="HGSｺﾞｼｯｸM" panose="020B0600000000000000" pitchFamily="50" charset="-128"/>
              <a:ea typeface="HGSｺﾞｼｯｸM" panose="020B0600000000000000" pitchFamily="50" charset="-128"/>
            </a:endParaRPr>
          </a:p>
          <a:p>
            <a:r>
              <a:rPr kumimoji="1" lang="en-US" altLang="ja-JP" dirty="0" smtClean="0">
                <a:latin typeface="HGSｺﾞｼｯｸM" panose="020B0600000000000000" pitchFamily="50" charset="-128"/>
                <a:ea typeface="HGSｺﾞｼｯｸM" panose="020B0600000000000000" pitchFamily="50" charset="-128"/>
              </a:rPr>
              <a:t>Tensorflow</a:t>
            </a:r>
          </a:p>
          <a:p>
            <a:pPr lvl="1"/>
            <a:r>
              <a:rPr lang="ja-JP" altLang="en-US" dirty="0" smtClean="0">
                <a:latin typeface="HGSｺﾞｼｯｸM" panose="020B0600000000000000" pitchFamily="50" charset="-128"/>
                <a:ea typeface="HGSｺﾞｼｯｸM" panose="020B0600000000000000" pitchFamily="50" charset="-128"/>
              </a:rPr>
              <a:t>ディープラーニングのフレームワークとして使用</a:t>
            </a:r>
            <a:endParaRPr lang="en-US" altLang="ja-JP" dirty="0" smtClean="0">
              <a:latin typeface="HGSｺﾞｼｯｸM" panose="020B0600000000000000" pitchFamily="50" charset="-128"/>
              <a:ea typeface="HGSｺﾞｼｯｸM" panose="020B0600000000000000" pitchFamily="50" charset="-128"/>
            </a:endParaRPr>
          </a:p>
          <a:p>
            <a:r>
              <a:rPr kumimoji="1" lang="en-US" altLang="ja-JP" dirty="0" smtClean="0">
                <a:latin typeface="HGSｺﾞｼｯｸM" panose="020B0600000000000000" pitchFamily="50" charset="-128"/>
                <a:ea typeface="HGSｺﾞｼｯｸM" panose="020B0600000000000000" pitchFamily="50" charset="-128"/>
              </a:rPr>
              <a:t>Keras</a:t>
            </a:r>
          </a:p>
          <a:p>
            <a:pPr lvl="1"/>
            <a:r>
              <a:rPr lang="en-US" altLang="ja-JP" dirty="0" smtClean="0">
                <a:latin typeface="HGSｺﾞｼｯｸM" panose="020B0600000000000000" pitchFamily="50" charset="-128"/>
                <a:ea typeface="HGSｺﾞｼｯｸM" panose="020B0600000000000000" pitchFamily="50" charset="-128"/>
              </a:rPr>
              <a:t>Tensorflow</a:t>
            </a:r>
            <a:r>
              <a:rPr lang="ja-JP" altLang="en-US" dirty="0" smtClean="0">
                <a:latin typeface="HGSｺﾞｼｯｸM" panose="020B0600000000000000" pitchFamily="50" charset="-128"/>
                <a:ea typeface="HGSｺﾞｼｯｸM" panose="020B0600000000000000" pitchFamily="50" charset="-128"/>
              </a:rPr>
              <a:t>のバックグラウンド</a:t>
            </a:r>
            <a:endParaRPr kumimoji="1" lang="en-US" altLang="ja-JP" dirty="0" smtClean="0">
              <a:latin typeface="HGSｺﾞｼｯｸM" panose="020B0600000000000000" pitchFamily="50" charset="-128"/>
              <a:ea typeface="HGSｺﾞｼｯｸM" panose="020B0600000000000000" pitchFamily="50" charset="-128"/>
            </a:endParaRPr>
          </a:p>
          <a:p>
            <a:r>
              <a:rPr lang="en-US" altLang="ja-JP" dirty="0" smtClean="0">
                <a:latin typeface="HGSｺﾞｼｯｸM" panose="020B0600000000000000" pitchFamily="50" charset="-128"/>
                <a:ea typeface="HGSｺﾞｼｯｸM" panose="020B0600000000000000" pitchFamily="50" charset="-128"/>
              </a:rPr>
              <a:t>Web</a:t>
            </a:r>
            <a:r>
              <a:rPr lang="ja-JP" altLang="en-US" dirty="0" smtClean="0">
                <a:latin typeface="HGSｺﾞｼｯｸM" panose="020B0600000000000000" pitchFamily="50" charset="-128"/>
                <a:ea typeface="HGSｺﾞｼｯｸM" panose="020B0600000000000000" pitchFamily="50" charset="-128"/>
              </a:rPr>
              <a:t>カメラ</a:t>
            </a:r>
            <a:r>
              <a:rPr lang="en-US" altLang="ja-JP" dirty="0" smtClean="0">
                <a:latin typeface="HGSｺﾞｼｯｸM" panose="020B0600000000000000" pitchFamily="50" charset="-128"/>
                <a:ea typeface="HGSｺﾞｼｯｸM" panose="020B0600000000000000" pitchFamily="50" charset="-128"/>
              </a:rPr>
              <a:t>(Logicool)</a:t>
            </a:r>
          </a:p>
          <a:p>
            <a:pPr lvl="1"/>
            <a:r>
              <a:rPr kumimoji="1" lang="ja-JP" altLang="en-US" dirty="0" smtClean="0">
                <a:latin typeface="HGSｺﾞｼｯｸM" panose="020B0600000000000000" pitchFamily="50" charset="-128"/>
                <a:ea typeface="HGSｺﾞｼｯｸM" panose="020B0600000000000000" pitchFamily="50" charset="-128"/>
              </a:rPr>
              <a:t>手の画像を取得するときに使用</a:t>
            </a:r>
            <a:endParaRPr kumimoji="1" lang="ja-JP" altLang="en-US" dirty="0">
              <a:latin typeface="HGSｺﾞｼｯｸM" panose="020B0600000000000000" pitchFamily="50" charset="-128"/>
              <a:ea typeface="HGSｺﾞｼｯｸM" panose="020B0600000000000000" pitchFamily="50" charset="-128"/>
            </a:endParaRPr>
          </a:p>
        </p:txBody>
      </p:sp>
      <p:sp>
        <p:nvSpPr>
          <p:cNvPr id="7" name="スライド番号プレースホルダー 6"/>
          <p:cNvSpPr>
            <a:spLocks noGrp="1"/>
          </p:cNvSpPr>
          <p:nvPr>
            <p:ph type="sldNum" sz="quarter" idx="12"/>
          </p:nvPr>
        </p:nvSpPr>
        <p:spPr/>
        <p:txBody>
          <a:bodyPr/>
          <a:lstStyle/>
          <a:p>
            <a:fld id="{9948543B-271C-42F6-B257-A3707B3EC9F9}" type="slidenum">
              <a:rPr lang="ja-JP" altLang="en-US" smtClean="0"/>
              <a:pPr/>
              <a:t>9</a:t>
            </a:fld>
            <a:r>
              <a:rPr lang="en-US" altLang="ja-JP" smtClean="0"/>
              <a:t>/36</a:t>
            </a:r>
            <a:endParaRPr lang="ja-JP" altLang="en-US" dirty="0"/>
          </a:p>
        </p:txBody>
      </p:sp>
      <p:sp>
        <p:nvSpPr>
          <p:cNvPr id="8" name="フッター プレースホルダー 7"/>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9" name="日付プレースホルダー 8"/>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566308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857999"/>
          </a:xfrm>
        </p:spPr>
        <p:txBody>
          <a:bodyPr/>
          <a:lstStyle/>
          <a:p>
            <a:r>
              <a:rPr kumimoji="1" lang="ja-JP" altLang="en-US" dirty="0" smtClean="0"/>
              <a:t>２</a:t>
            </a:r>
            <a:r>
              <a:rPr kumimoji="1" lang="en-US" altLang="ja-JP" dirty="0" smtClean="0"/>
              <a:t>.</a:t>
            </a:r>
            <a:r>
              <a:rPr kumimoji="1" lang="ja-JP" altLang="en-US" dirty="0" smtClean="0"/>
              <a:t>機械学習</a:t>
            </a:r>
            <a:r>
              <a:rPr lang="ja-JP" altLang="en-US" dirty="0" smtClean="0"/>
              <a:t>を行う前に行った処理</a:t>
            </a:r>
            <a:endParaRPr kumimoji="1" lang="ja-JP" altLang="en-US" dirty="0"/>
          </a:p>
        </p:txBody>
      </p:sp>
    </p:spTree>
    <p:extLst>
      <p:ext uri="{BB962C8B-B14F-4D97-AF65-F5344CB8AC3E}">
        <p14:creationId xmlns:p14="http://schemas.microsoft.com/office/powerpoint/2010/main" val="3311084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学習</a:t>
            </a:r>
            <a:r>
              <a:rPr lang="ja-JP" altLang="en-US" dirty="0" smtClean="0"/>
              <a:t>データの用意</a:t>
            </a:r>
            <a:endParaRPr kumimoji="1" lang="ja-JP" altLang="en-US" dirty="0"/>
          </a:p>
        </p:txBody>
      </p:sp>
      <p:sp>
        <p:nvSpPr>
          <p:cNvPr id="3" name="コンテンツ プレースホルダー 2"/>
          <p:cNvSpPr>
            <a:spLocks noGrp="1"/>
          </p:cNvSpPr>
          <p:nvPr>
            <p:ph idx="1"/>
          </p:nvPr>
        </p:nvSpPr>
        <p:spPr>
          <a:xfrm>
            <a:off x="971600" y="2420888"/>
            <a:ext cx="4680520" cy="2448272"/>
          </a:xfrm>
        </p:spPr>
        <p:txBody>
          <a:bodyPr>
            <a:normAutofit fontScale="92500" lnSpcReduction="20000"/>
          </a:bodyPr>
          <a:lstStyle/>
          <a:p>
            <a:pPr marL="514350" indent="-514350">
              <a:buFont typeface="+mj-ea"/>
              <a:buAutoNum type="circleNumDbPlain"/>
            </a:pPr>
            <a:r>
              <a:rPr kumimoji="1" lang="ja-JP" altLang="en-US" dirty="0" smtClean="0">
                <a:latin typeface="HGSｺﾞｼｯｸM" panose="020B0600000000000000" pitchFamily="50" charset="-128"/>
                <a:ea typeface="HGSｺﾞｼｯｸM" panose="020B0600000000000000" pitchFamily="50" charset="-128"/>
              </a:rPr>
              <a:t>グー</a:t>
            </a:r>
            <a:endParaRPr kumimoji="1" lang="en-US" altLang="ja-JP" dirty="0" smtClean="0">
              <a:latin typeface="HGSｺﾞｼｯｸM" panose="020B0600000000000000" pitchFamily="50" charset="-128"/>
              <a:ea typeface="HGSｺﾞｼｯｸM" panose="020B0600000000000000" pitchFamily="50" charset="-128"/>
            </a:endParaRPr>
          </a:p>
          <a:p>
            <a:pPr marL="514350" indent="-514350">
              <a:buFont typeface="+mj-lt"/>
              <a:buAutoNum type="circleNumDbPlain"/>
            </a:pPr>
            <a:r>
              <a:rPr lang="ja-JP" altLang="en-US" dirty="0" smtClean="0">
                <a:latin typeface="HGSｺﾞｼｯｸM" panose="020B0600000000000000" pitchFamily="50" charset="-128"/>
                <a:ea typeface="HGSｺﾞｼｯｸM" panose="020B0600000000000000" pitchFamily="50" charset="-128"/>
              </a:rPr>
              <a:t>パー</a:t>
            </a:r>
            <a:endParaRPr lang="en-US" altLang="ja-JP" dirty="0" smtClean="0">
              <a:latin typeface="HGSｺﾞｼｯｸM" panose="020B0600000000000000" pitchFamily="50" charset="-128"/>
              <a:ea typeface="HGSｺﾞｼｯｸM" panose="020B0600000000000000" pitchFamily="50" charset="-128"/>
            </a:endParaRPr>
          </a:p>
          <a:p>
            <a:pPr marL="514350" indent="-514350">
              <a:buFont typeface="+mj-lt"/>
              <a:buAutoNum type="circleNumDbPlain"/>
            </a:pPr>
            <a:r>
              <a:rPr kumimoji="1" lang="ja-JP" altLang="en-US" dirty="0" smtClean="0">
                <a:latin typeface="HGSｺﾞｼｯｸM" panose="020B0600000000000000" pitchFamily="50" charset="-128"/>
                <a:ea typeface="HGSｺﾞｼｯｸM" panose="020B0600000000000000" pitchFamily="50" charset="-128"/>
              </a:rPr>
              <a:t>チョキ</a:t>
            </a:r>
            <a:endParaRPr kumimoji="1" lang="en-US" altLang="ja-JP" dirty="0" smtClean="0">
              <a:latin typeface="HGSｺﾞｼｯｸM" panose="020B0600000000000000" pitchFamily="50" charset="-128"/>
              <a:ea typeface="HGSｺﾞｼｯｸM" panose="020B0600000000000000" pitchFamily="50" charset="-128"/>
            </a:endParaRPr>
          </a:p>
          <a:p>
            <a:pPr marL="514350" indent="-514350">
              <a:buFont typeface="+mj-lt"/>
              <a:buAutoNum type="circleNumDbPlain"/>
            </a:pPr>
            <a:r>
              <a:rPr lang="ja-JP" altLang="en-US" dirty="0">
                <a:latin typeface="HGSｺﾞｼｯｸM" panose="020B0600000000000000" pitchFamily="50" charset="-128"/>
                <a:ea typeface="HGSｺﾞｼｯｸM" panose="020B0600000000000000" pitchFamily="50" charset="-128"/>
              </a:rPr>
              <a:t>つまみ</a:t>
            </a:r>
            <a:r>
              <a:rPr lang="ja-JP" altLang="en-US" dirty="0" smtClean="0">
                <a:latin typeface="HGSｺﾞｼｯｸM" panose="020B0600000000000000" pitchFamily="50" charset="-128"/>
                <a:ea typeface="HGSｺﾞｼｯｸM" panose="020B0600000000000000" pitchFamily="50" charset="-128"/>
              </a:rPr>
              <a:t>ポーズ</a:t>
            </a:r>
            <a:endParaRPr lang="en-US" altLang="ja-JP" dirty="0" smtClean="0">
              <a:latin typeface="HGSｺﾞｼｯｸM" panose="020B0600000000000000" pitchFamily="50" charset="-128"/>
              <a:ea typeface="HGSｺﾞｼｯｸM" panose="020B0600000000000000" pitchFamily="50" charset="-128"/>
            </a:endParaRPr>
          </a:p>
          <a:p>
            <a:pPr marL="514350" indent="-514350">
              <a:buFont typeface="+mj-lt"/>
              <a:buAutoNum type="circleNumDbPlain"/>
            </a:pPr>
            <a:r>
              <a:rPr lang="en-US" altLang="ja-JP" dirty="0" smtClean="0">
                <a:latin typeface="HGSｺﾞｼｯｸM" panose="020B0600000000000000" pitchFamily="50" charset="-128"/>
                <a:ea typeface="HGSｺﾞｼｯｸM" panose="020B0600000000000000" pitchFamily="50" charset="-128"/>
              </a:rPr>
              <a:t>Good</a:t>
            </a:r>
            <a:r>
              <a:rPr lang="ja-JP" altLang="en-US" dirty="0" smtClean="0">
                <a:latin typeface="HGSｺﾞｼｯｸM" panose="020B0600000000000000" pitchFamily="50" charset="-128"/>
                <a:ea typeface="HGSｺﾞｼｯｸM" panose="020B0600000000000000" pitchFamily="50" charset="-128"/>
              </a:rPr>
              <a:t>ポーズ</a:t>
            </a:r>
            <a:endParaRPr lang="en-US" altLang="ja-JP" dirty="0" smtClean="0">
              <a:latin typeface="HGSｺﾞｼｯｸM" panose="020B0600000000000000" pitchFamily="50" charset="-128"/>
              <a:ea typeface="HGSｺﾞｼｯｸM" panose="020B0600000000000000" pitchFamily="50" charset="-128"/>
            </a:endParaRPr>
          </a:p>
          <a:p>
            <a:pPr marL="0" indent="0">
              <a:buNone/>
            </a:pPr>
            <a:endParaRPr kumimoji="1" lang="ja-JP" altLang="en-US" dirty="0"/>
          </a:p>
        </p:txBody>
      </p:sp>
      <p:sp>
        <p:nvSpPr>
          <p:cNvPr id="5" name="テキスト ボックス 4"/>
          <p:cNvSpPr txBox="1"/>
          <p:nvPr/>
        </p:nvSpPr>
        <p:spPr>
          <a:xfrm>
            <a:off x="1043608" y="1628800"/>
            <a:ext cx="6912768" cy="523220"/>
          </a:xfrm>
          <a:prstGeom prst="rect">
            <a:avLst/>
          </a:prstGeom>
          <a:noFill/>
        </p:spPr>
        <p:txBody>
          <a:bodyPr wrap="square" rtlCol="0">
            <a:spAutoFit/>
          </a:bodyPr>
          <a:lstStyle/>
          <a:p>
            <a:pPr algn="ctr"/>
            <a:r>
              <a:rPr kumimoji="1" lang="ja-JP" altLang="en-US" sz="2800" dirty="0" smtClean="0">
                <a:latin typeface="+mj-ea"/>
                <a:ea typeface="+mj-ea"/>
              </a:rPr>
              <a:t>認識させる手の形</a:t>
            </a:r>
            <a:endParaRPr kumimoji="1" lang="ja-JP" altLang="en-US" sz="2800" dirty="0">
              <a:latin typeface="+mj-ea"/>
              <a:ea typeface="+mj-ea"/>
            </a:endParaRP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2060848"/>
            <a:ext cx="2032176" cy="2032176"/>
          </a:xfrm>
          <a:prstGeom prst="rect">
            <a:avLst/>
          </a:prstGeom>
        </p:spPr>
      </p:pic>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945" y="3962295"/>
            <a:ext cx="2032176" cy="2032176"/>
          </a:xfrm>
          <a:prstGeom prst="rect">
            <a:avLst/>
          </a:prstGeom>
        </p:spPr>
      </p:pic>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192" y="3962295"/>
            <a:ext cx="2032176" cy="2032176"/>
          </a:xfrm>
          <a:prstGeom prst="rect">
            <a:avLst/>
          </a:prstGeom>
        </p:spPr>
      </p:pic>
      <p:sp>
        <p:nvSpPr>
          <p:cNvPr id="9" name="スライド番号プレースホルダー 8"/>
          <p:cNvSpPr>
            <a:spLocks noGrp="1"/>
          </p:cNvSpPr>
          <p:nvPr>
            <p:ph type="sldNum" sz="quarter" idx="12"/>
          </p:nvPr>
        </p:nvSpPr>
        <p:spPr/>
        <p:txBody>
          <a:bodyPr/>
          <a:lstStyle/>
          <a:p>
            <a:fld id="{9948543B-271C-42F6-B257-A3707B3EC9F9}" type="slidenum">
              <a:rPr lang="ja-JP" altLang="en-US" smtClean="0"/>
              <a:pPr/>
              <a:t>11</a:t>
            </a:fld>
            <a:r>
              <a:rPr lang="en-US" altLang="ja-JP" smtClean="0"/>
              <a:t>/36</a:t>
            </a:r>
            <a:endParaRPr lang="ja-JP" altLang="en-US" dirty="0"/>
          </a:p>
        </p:txBody>
      </p:sp>
      <p:sp>
        <p:nvSpPr>
          <p:cNvPr id="10" name="フッター プレースホルダー 9"/>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11" name="日付プレースホルダー 10"/>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378867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学習データの用意</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HGSｺﾞｼｯｸM" panose="020B0600000000000000" pitchFamily="50" charset="-128"/>
                <a:ea typeface="HGSｺﾞｼｯｸM" panose="020B0600000000000000" pitchFamily="50" charset="-128"/>
              </a:rPr>
              <a:t>5</a:t>
            </a:r>
            <a:r>
              <a:rPr kumimoji="1" lang="ja-JP" altLang="en-US" dirty="0" smtClean="0">
                <a:latin typeface="HGSｺﾞｼｯｸM" panose="020B0600000000000000" pitchFamily="50" charset="-128"/>
                <a:ea typeface="HGSｺﾞｼｯｸM" panose="020B0600000000000000" pitchFamily="50" charset="-128"/>
              </a:rPr>
              <a:t>つ</a:t>
            </a:r>
            <a:r>
              <a:rPr lang="ja-JP" altLang="en-US" dirty="0" smtClean="0">
                <a:latin typeface="HGSｺﾞｼｯｸM" panose="020B0600000000000000" pitchFamily="50" charset="-128"/>
                <a:ea typeface="HGSｺﾞｼｯｸM" panose="020B0600000000000000" pitchFamily="50" charset="-128"/>
              </a:rPr>
              <a:t>の手の形それぞれ</a:t>
            </a:r>
            <a:r>
              <a:rPr lang="en-US" altLang="ja-JP" dirty="0" smtClean="0">
                <a:latin typeface="HGSｺﾞｼｯｸM" panose="020B0600000000000000" pitchFamily="50" charset="-128"/>
                <a:ea typeface="HGSｺﾞｼｯｸM" panose="020B0600000000000000" pitchFamily="50" charset="-128"/>
              </a:rPr>
              <a:t>17</a:t>
            </a:r>
            <a:r>
              <a:rPr lang="ja-JP" altLang="en-US" dirty="0" smtClean="0">
                <a:latin typeface="HGSｺﾞｼｯｸM" panose="020B0600000000000000" pitchFamily="50" charset="-128"/>
                <a:ea typeface="HGSｺﾞｼｯｸM" panose="020B0600000000000000" pitchFamily="50" charset="-128"/>
              </a:rPr>
              <a:t>枚ずつ</a:t>
            </a:r>
            <a:endParaRPr kumimoji="1" lang="en-US" altLang="ja-JP" dirty="0" smtClean="0">
              <a:latin typeface="HGSｺﾞｼｯｸM" panose="020B0600000000000000" pitchFamily="50" charset="-128"/>
              <a:ea typeface="HGSｺﾞｼｯｸM" panose="020B0600000000000000" pitchFamily="50" charset="-128"/>
            </a:endParaRPr>
          </a:p>
        </p:txBody>
      </p:sp>
      <p:pic>
        <p:nvPicPr>
          <p:cNvPr id="1026" name="Picture 2" descr="C:\Users\k-kushinobe\Pictures\プレゼン使用画像\img_choki0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135" y="2507519"/>
            <a:ext cx="2084487" cy="156336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k-kushinobe\Pictures\プレゼン使用画像\img_good0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6379" y="4212629"/>
            <a:ext cx="2266481" cy="15121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k-kushinobe\Pictures\プレゼン使用画像\img_gu0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36" y="2441139"/>
            <a:ext cx="2034727" cy="152604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k-kushinobe\Pictures\プレゼン使用画像\img_pa0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033" y="4077072"/>
            <a:ext cx="2196967" cy="16477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k-kushinobe\Pictures\プレゼン使用画像\img_tsumami0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7904" y="4303591"/>
            <a:ext cx="2051024" cy="1369887"/>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6"/>
          <p:cNvSpPr>
            <a:spLocks noGrp="1"/>
          </p:cNvSpPr>
          <p:nvPr>
            <p:ph type="sldNum" sz="quarter" idx="12"/>
          </p:nvPr>
        </p:nvSpPr>
        <p:spPr/>
        <p:txBody>
          <a:bodyPr/>
          <a:lstStyle/>
          <a:p>
            <a:fld id="{9948543B-271C-42F6-B257-A3707B3EC9F9}" type="slidenum">
              <a:rPr lang="ja-JP" altLang="en-US" smtClean="0"/>
              <a:pPr/>
              <a:t>12</a:t>
            </a:fld>
            <a:r>
              <a:rPr lang="en-US" altLang="ja-JP" smtClean="0"/>
              <a:t>/36</a:t>
            </a:r>
            <a:endParaRPr lang="ja-JP" altLang="en-US" dirty="0"/>
          </a:p>
        </p:txBody>
      </p:sp>
      <p:sp>
        <p:nvSpPr>
          <p:cNvPr id="8" name="フッター プレースホルダー 7"/>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9" name="日付プレースホルダー 8"/>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1266657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学習データの用意</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HGSｺﾞｼｯｸM" panose="020B0600000000000000" pitchFamily="50" charset="-128"/>
                <a:ea typeface="HGSｺﾞｼｯｸM" panose="020B0600000000000000" pitchFamily="50" charset="-128"/>
              </a:rPr>
              <a:t>反転させることで同じ画像でも</a:t>
            </a:r>
            <a:r>
              <a:rPr kumimoji="1" lang="en-US" altLang="ja-JP" dirty="0" smtClean="0">
                <a:latin typeface="HGSｺﾞｼｯｸM" panose="020B0600000000000000" pitchFamily="50" charset="-128"/>
                <a:ea typeface="HGSｺﾞｼｯｸM" panose="020B0600000000000000" pitchFamily="50" charset="-128"/>
              </a:rPr>
              <a:t>2</a:t>
            </a:r>
            <a:r>
              <a:rPr kumimoji="1" lang="ja-JP" altLang="en-US" dirty="0" smtClean="0">
                <a:latin typeface="HGSｺﾞｼｯｸM" panose="020B0600000000000000" pitchFamily="50" charset="-128"/>
                <a:ea typeface="HGSｺﾞｼｯｸM" panose="020B0600000000000000" pitchFamily="50" charset="-128"/>
              </a:rPr>
              <a:t>パターン読み込ませる</a:t>
            </a:r>
            <a:endParaRPr kumimoji="1" lang="en-US" altLang="ja-JP" dirty="0" smtClean="0">
              <a:latin typeface="HGSｺﾞｼｯｸM" panose="020B0600000000000000" pitchFamily="50" charset="-128"/>
              <a:ea typeface="HGSｺﾞｼｯｸM" panose="020B0600000000000000" pitchFamily="50" charset="-128"/>
            </a:endParaRPr>
          </a:p>
          <a:p>
            <a:pPr marL="0" indent="0">
              <a:buNone/>
            </a:pPr>
            <a:endParaRPr kumimoji="1" lang="ja-JP" altLang="en-US" dirty="0">
              <a:latin typeface="HGSｺﾞｼｯｸM" panose="020B0600000000000000" pitchFamily="50" charset="-128"/>
              <a:ea typeface="HGSｺﾞｼｯｸM" panose="020B0600000000000000" pitchFamily="50" charset="-128"/>
            </a:endParaRPr>
          </a:p>
        </p:txBody>
      </p:sp>
      <p:pic>
        <p:nvPicPr>
          <p:cNvPr id="7" name="Picture 5" descr="C:\Users\k-kushinobe\Pictures\プレゼン使用画像\img_pa0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060" y="2978940"/>
            <a:ext cx="3354805" cy="25161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k-kushinobe\Pictures\プレゼン使用画像\img_pa0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91496" y="2978940"/>
            <a:ext cx="3354805" cy="2516103"/>
          </a:xfrm>
          <a:prstGeom prst="rect">
            <a:avLst/>
          </a:prstGeom>
          <a:noFill/>
          <a:extLst>
            <a:ext uri="{909E8E84-426E-40DD-AFC4-6F175D3DCCD1}">
              <a14:hiddenFill xmlns:a14="http://schemas.microsoft.com/office/drawing/2010/main">
                <a:solidFill>
                  <a:srgbClr val="FFFFFF"/>
                </a:solidFill>
              </a14:hiddenFill>
            </a:ext>
          </a:extLst>
        </p:spPr>
      </p:pic>
      <p:sp>
        <p:nvSpPr>
          <p:cNvPr id="9" name="スライド番号プレースホルダー 8"/>
          <p:cNvSpPr>
            <a:spLocks noGrp="1"/>
          </p:cNvSpPr>
          <p:nvPr>
            <p:ph type="sldNum" sz="quarter" idx="12"/>
          </p:nvPr>
        </p:nvSpPr>
        <p:spPr/>
        <p:txBody>
          <a:bodyPr/>
          <a:lstStyle/>
          <a:p>
            <a:fld id="{9948543B-271C-42F6-B257-A3707B3EC9F9}" type="slidenum">
              <a:rPr lang="ja-JP" altLang="en-US" smtClean="0"/>
              <a:pPr/>
              <a:t>13</a:t>
            </a:fld>
            <a:r>
              <a:rPr lang="en-US" altLang="ja-JP" smtClean="0"/>
              <a:t>/36</a:t>
            </a:r>
            <a:endParaRPr lang="ja-JP" altLang="en-US" dirty="0"/>
          </a:p>
        </p:txBody>
      </p:sp>
      <p:sp>
        <p:nvSpPr>
          <p:cNvPr id="10" name="フッター プレースホルダー 9"/>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11" name="日付プレースホルダー 10"/>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2478869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学習データの用意</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HGSｺﾞｼｯｸM" panose="020B0600000000000000" pitchFamily="50" charset="-128"/>
                <a:ea typeface="HGSｺﾞｼｯｸM" panose="020B0600000000000000" pitchFamily="50" charset="-128"/>
              </a:rPr>
              <a:t>角度を</a:t>
            </a:r>
            <a:r>
              <a:rPr kumimoji="1" lang="en-US" altLang="ja-JP" dirty="0" smtClean="0">
                <a:latin typeface="HGSｺﾞｼｯｸM" panose="020B0600000000000000" pitchFamily="50" charset="-128"/>
                <a:ea typeface="HGSｺﾞｼｯｸM" panose="020B0600000000000000" pitchFamily="50" charset="-128"/>
              </a:rPr>
              <a:t>10</a:t>
            </a:r>
            <a:r>
              <a:rPr kumimoji="1" lang="ja-JP" altLang="en-US" dirty="0" smtClean="0">
                <a:latin typeface="HGSｺﾞｼｯｸM" panose="020B0600000000000000" pitchFamily="50" charset="-128"/>
                <a:ea typeface="HGSｺﾞｼｯｸM" panose="020B0600000000000000" pitchFamily="50" charset="-128"/>
              </a:rPr>
              <a:t>度ずつ変更させることで同じ画像でも</a:t>
            </a:r>
            <a:r>
              <a:rPr kumimoji="1" lang="en-US" altLang="ja-JP" dirty="0" smtClean="0">
                <a:latin typeface="HGSｺﾞｼｯｸM" panose="020B0600000000000000" pitchFamily="50" charset="-128"/>
                <a:ea typeface="HGSｺﾞｼｯｸM" panose="020B0600000000000000" pitchFamily="50" charset="-128"/>
              </a:rPr>
              <a:t>17</a:t>
            </a:r>
            <a:r>
              <a:rPr kumimoji="1" lang="ja-JP" altLang="en-US" dirty="0" smtClean="0">
                <a:latin typeface="HGSｺﾞｼｯｸM" panose="020B0600000000000000" pitchFamily="50" charset="-128"/>
                <a:ea typeface="HGSｺﾞｼｯｸM" panose="020B0600000000000000" pitchFamily="50" charset="-128"/>
              </a:rPr>
              <a:t>パターン読み込ませる</a:t>
            </a:r>
            <a:endParaRPr kumimoji="1" lang="ja-JP" altLang="en-US" dirty="0">
              <a:latin typeface="HGSｺﾞｼｯｸM" panose="020B0600000000000000" pitchFamily="50" charset="-128"/>
              <a:ea typeface="HGSｺﾞｼｯｸM" panose="020B0600000000000000" pitchFamily="50" charset="-128"/>
            </a:endParaRPr>
          </a:p>
        </p:txBody>
      </p:sp>
      <p:pic>
        <p:nvPicPr>
          <p:cNvPr id="7" name="Picture 2" descr="C:\Users\k-kushinobe\Pictures\プレゼン使用画像\img_choki0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603" y="2997184"/>
            <a:ext cx="1468674" cy="11015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k-kushinobe\Pictures\プレゼン使用画像\img_choki0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4568440" y="4736172"/>
            <a:ext cx="1468674" cy="11015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k-kushinobe\Pictures\プレゼン使用画像\img_choki0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400000">
            <a:off x="6194408" y="4438342"/>
            <a:ext cx="1468674" cy="110150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k-kushinobe\Pictures\プレゼン使用画像\img_choki0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0">
            <a:off x="5556599" y="2969889"/>
            <a:ext cx="1468674" cy="110150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k-kushinobe\Pictures\プレゼン使用画像\img_choki0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216633" y="3896850"/>
            <a:ext cx="1468674" cy="11015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k-kushinobe\Pictures\プレゼン使用画像\img_choki0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600000">
            <a:off x="2791546" y="4551122"/>
            <a:ext cx="1468674" cy="1101505"/>
          </a:xfrm>
          <a:prstGeom prst="rect">
            <a:avLst/>
          </a:prstGeom>
          <a:noFill/>
          <a:extLst>
            <a:ext uri="{909E8E84-426E-40DD-AFC4-6F175D3DCCD1}">
              <a14:hiddenFill xmlns:a14="http://schemas.microsoft.com/office/drawing/2010/main">
                <a:solidFill>
                  <a:srgbClr val="FFFFFF"/>
                </a:solidFill>
              </a14:hiddenFill>
            </a:ext>
          </a:extLst>
        </p:spPr>
      </p:pic>
      <p:sp>
        <p:nvSpPr>
          <p:cNvPr id="8" name="スライド番号プレースホルダー 7"/>
          <p:cNvSpPr>
            <a:spLocks noGrp="1"/>
          </p:cNvSpPr>
          <p:nvPr>
            <p:ph type="sldNum" sz="quarter" idx="12"/>
          </p:nvPr>
        </p:nvSpPr>
        <p:spPr/>
        <p:txBody>
          <a:bodyPr/>
          <a:lstStyle/>
          <a:p>
            <a:fld id="{9948543B-271C-42F6-B257-A3707B3EC9F9}" type="slidenum">
              <a:rPr lang="ja-JP" altLang="en-US" smtClean="0"/>
              <a:pPr/>
              <a:t>14</a:t>
            </a:fld>
            <a:r>
              <a:rPr lang="en-US" altLang="ja-JP" smtClean="0"/>
              <a:t>/36</a:t>
            </a:r>
            <a:endParaRPr lang="ja-JP" altLang="en-US" dirty="0"/>
          </a:p>
        </p:txBody>
      </p:sp>
      <p:sp>
        <p:nvSpPr>
          <p:cNvPr id="9" name="フッター プレースホルダー 8"/>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10" name="日付プレースホルダー 9"/>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2517523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学習データの用意</a:t>
            </a:r>
            <a:endParaRPr kumimoji="1" lang="ja-JP" altLang="en-US" dirty="0"/>
          </a:p>
        </p:txBody>
      </p:sp>
      <p:sp>
        <p:nvSpPr>
          <p:cNvPr id="3" name="コンテンツ プレースホルダー 2"/>
          <p:cNvSpPr>
            <a:spLocks noGrp="1"/>
          </p:cNvSpPr>
          <p:nvPr>
            <p:ph idx="1"/>
          </p:nvPr>
        </p:nvSpPr>
        <p:spPr>
          <a:xfrm>
            <a:off x="457200" y="1600201"/>
            <a:ext cx="8229600" cy="1180728"/>
          </a:xfrm>
        </p:spPr>
        <p:txBody>
          <a:bodyPr/>
          <a:lstStyle/>
          <a:p>
            <a:pPr marL="0" indent="0">
              <a:buNone/>
            </a:pPr>
            <a:r>
              <a:rPr kumimoji="1" lang="en-US" altLang="ja-JP" dirty="0" smtClean="0">
                <a:latin typeface="HGSｺﾞｼｯｸM" panose="020B0600000000000000" pitchFamily="50" charset="-128"/>
                <a:ea typeface="HGSｺﾞｼｯｸM" panose="020B0600000000000000" pitchFamily="50" charset="-128"/>
              </a:rPr>
              <a:t>1</a:t>
            </a:r>
            <a:r>
              <a:rPr kumimoji="1" lang="ja-JP" altLang="en-US" dirty="0" smtClean="0">
                <a:latin typeface="HGSｺﾞｼｯｸM" panose="020B0600000000000000" pitchFamily="50" charset="-128"/>
                <a:ea typeface="HGSｺﾞｼｯｸM" panose="020B0600000000000000" pitchFamily="50" charset="-128"/>
              </a:rPr>
              <a:t>枚の画像から</a:t>
            </a:r>
            <a:r>
              <a:rPr kumimoji="1" lang="en-US" altLang="ja-JP" dirty="0" smtClean="0">
                <a:latin typeface="HGSｺﾞｼｯｸM" panose="020B0600000000000000" pitchFamily="50" charset="-128"/>
                <a:ea typeface="HGSｺﾞｼｯｸM" panose="020B0600000000000000" pitchFamily="50" charset="-128"/>
              </a:rPr>
              <a:t>17×2</a:t>
            </a:r>
            <a:r>
              <a:rPr lang="en-US" altLang="ja-JP" dirty="0" smtClean="0">
                <a:latin typeface="HGSｺﾞｼｯｸM" panose="020B0600000000000000" pitchFamily="50" charset="-128"/>
                <a:ea typeface="HGSｺﾞｼｯｸM" panose="020B0600000000000000" pitchFamily="50" charset="-128"/>
              </a:rPr>
              <a:t>=34</a:t>
            </a:r>
            <a:r>
              <a:rPr lang="ja-JP" altLang="en-US" dirty="0" smtClean="0">
                <a:latin typeface="HGSｺﾞｼｯｸM" panose="020B0600000000000000" pitchFamily="50" charset="-128"/>
                <a:ea typeface="HGSｺﾞｼｯｸM" panose="020B0600000000000000" pitchFamily="50" charset="-128"/>
              </a:rPr>
              <a:t>通り学習データとして用意しました</a:t>
            </a:r>
            <a:endParaRPr kumimoji="1" lang="en-US" altLang="ja-JP" dirty="0" smtClean="0">
              <a:latin typeface="HGSｺﾞｼｯｸM" panose="020B0600000000000000" pitchFamily="50" charset="-128"/>
              <a:ea typeface="HGSｺﾞｼｯｸM" panose="020B0600000000000000" pitchFamily="50" charset="-128"/>
            </a:endParaRPr>
          </a:p>
        </p:txBody>
      </p:sp>
      <p:sp>
        <p:nvSpPr>
          <p:cNvPr id="11" name="テキスト ボックス 10"/>
          <p:cNvSpPr txBox="1"/>
          <p:nvPr/>
        </p:nvSpPr>
        <p:spPr>
          <a:xfrm>
            <a:off x="1723996" y="5214439"/>
            <a:ext cx="2519732" cy="369332"/>
          </a:xfrm>
          <a:prstGeom prst="rect">
            <a:avLst/>
          </a:prstGeom>
          <a:noFill/>
        </p:spPr>
        <p:txBody>
          <a:bodyPr wrap="square" rtlCol="0">
            <a:spAutoFit/>
          </a:bodyPr>
          <a:lstStyle/>
          <a:p>
            <a:r>
              <a:rPr lang="en-US" altLang="ja-JP" dirty="0" smtClean="0">
                <a:latin typeface="HGSｺﾞｼｯｸM" panose="020B0600000000000000" pitchFamily="50" charset="-128"/>
                <a:ea typeface="HGSｺﾞｼｯｸM" panose="020B0600000000000000" pitchFamily="50" charset="-128"/>
              </a:rPr>
              <a:t>5</a:t>
            </a:r>
            <a:r>
              <a:rPr lang="ja-JP" altLang="en-US" dirty="0" smtClean="0">
                <a:latin typeface="HGSｺﾞｼｯｸM" panose="020B0600000000000000" pitchFamily="50" charset="-128"/>
                <a:ea typeface="HGSｺﾞｼｯｸM" panose="020B0600000000000000" pitchFamily="50" charset="-128"/>
              </a:rPr>
              <a:t>・</a:t>
            </a:r>
            <a:r>
              <a:rPr lang="ja-JP" altLang="en-US" dirty="0">
                <a:latin typeface="HGSｺﾞｼｯｸM" panose="020B0600000000000000" pitchFamily="50" charset="-128"/>
                <a:ea typeface="HGSｺﾞｼｯｸM" panose="020B0600000000000000" pitchFamily="50" charset="-128"/>
              </a:rPr>
              <a:t>・</a:t>
            </a:r>
            <a:r>
              <a:rPr lang="ja-JP" altLang="en-US" dirty="0" smtClean="0">
                <a:latin typeface="HGSｺﾞｼｯｸM" panose="020B0600000000000000" pitchFamily="50" charset="-128"/>
                <a:ea typeface="HGSｺﾞｼｯｸM" panose="020B0600000000000000" pitchFamily="50" charset="-128"/>
              </a:rPr>
              <a:t>手</a:t>
            </a:r>
            <a:r>
              <a:rPr lang="ja-JP" altLang="en-US" dirty="0">
                <a:latin typeface="HGSｺﾞｼｯｸM" panose="020B0600000000000000" pitchFamily="50" charset="-128"/>
                <a:ea typeface="HGSｺﾞｼｯｸM" panose="020B0600000000000000" pitchFamily="50" charset="-128"/>
              </a:rPr>
              <a:t>の形</a:t>
            </a:r>
            <a:r>
              <a:rPr lang="ja-JP" altLang="en-US" dirty="0" smtClean="0">
                <a:latin typeface="HGSｺﾞｼｯｸM" panose="020B0600000000000000" pitchFamily="50" charset="-128"/>
                <a:ea typeface="HGSｺﾞｼｯｸM" panose="020B0600000000000000" pitchFamily="50" charset="-128"/>
              </a:rPr>
              <a:t>の種類</a:t>
            </a:r>
            <a:endParaRPr kumimoji="1" lang="ja-JP" altLang="en-US" dirty="0">
              <a:latin typeface="HGSｺﾞｼｯｸM" panose="020B0600000000000000" pitchFamily="50" charset="-128"/>
              <a:ea typeface="HGSｺﾞｼｯｸM" panose="020B0600000000000000" pitchFamily="50" charset="-128"/>
            </a:endParaRPr>
          </a:p>
        </p:txBody>
      </p:sp>
      <p:sp>
        <p:nvSpPr>
          <p:cNvPr id="12" name="テキスト ボックス 11"/>
          <p:cNvSpPr txBox="1"/>
          <p:nvPr/>
        </p:nvSpPr>
        <p:spPr>
          <a:xfrm>
            <a:off x="5292096" y="5226250"/>
            <a:ext cx="2819288" cy="369332"/>
          </a:xfrm>
          <a:prstGeom prst="rect">
            <a:avLst/>
          </a:prstGeom>
          <a:noFill/>
        </p:spPr>
        <p:txBody>
          <a:bodyPr wrap="square" rtlCol="0">
            <a:spAutoFit/>
          </a:bodyPr>
          <a:lstStyle/>
          <a:p>
            <a:r>
              <a:rPr kumimoji="1" lang="en-US" altLang="ja-JP" dirty="0" smtClean="0">
                <a:latin typeface="HGSｺﾞｼｯｸM" panose="020B0600000000000000" pitchFamily="50" charset="-128"/>
                <a:ea typeface="HGSｺﾞｼｯｸM" panose="020B0600000000000000" pitchFamily="50" charset="-128"/>
              </a:rPr>
              <a:t>17</a:t>
            </a:r>
            <a:r>
              <a:rPr kumimoji="1" lang="ja-JP" altLang="en-US" dirty="0" smtClean="0">
                <a:latin typeface="HGSｺﾞｼｯｸM" panose="020B0600000000000000" pitchFamily="50" charset="-128"/>
                <a:ea typeface="HGSｺﾞｼｯｸM" panose="020B0600000000000000" pitchFamily="50" charset="-128"/>
              </a:rPr>
              <a:t>・</a:t>
            </a:r>
            <a:r>
              <a:rPr kumimoji="1" lang="ja-JP" altLang="en-US" dirty="0" smtClean="0">
                <a:latin typeface="HGSｺﾞｼｯｸM" panose="020B0600000000000000" pitchFamily="50" charset="-128"/>
                <a:ea typeface="HGSｺﾞｼｯｸM" panose="020B0600000000000000" pitchFamily="50" charset="-128"/>
              </a:rPr>
              <a:t>・</a:t>
            </a:r>
            <a:r>
              <a:rPr kumimoji="1" lang="en-US" altLang="ja-JP" dirty="0" smtClean="0">
                <a:latin typeface="HGSｺﾞｼｯｸM" panose="020B0600000000000000" pitchFamily="50" charset="-128"/>
                <a:ea typeface="HGSｺﾞｼｯｸM" panose="020B0600000000000000" pitchFamily="50" charset="-128"/>
              </a:rPr>
              <a:t>1</a:t>
            </a:r>
            <a:r>
              <a:rPr kumimoji="1" lang="ja-JP" altLang="en-US" dirty="0" smtClean="0">
                <a:latin typeface="HGSｺﾞｼｯｸM" panose="020B0600000000000000" pitchFamily="50" charset="-128"/>
                <a:ea typeface="HGSｺﾞｼｯｸM" panose="020B0600000000000000" pitchFamily="50" charset="-128"/>
              </a:rPr>
              <a:t>種類にある枚数</a:t>
            </a:r>
            <a:endParaRPr kumimoji="1" lang="ja-JP" altLang="en-US" dirty="0">
              <a:latin typeface="HGSｺﾞｼｯｸM" panose="020B0600000000000000" pitchFamily="50" charset="-128"/>
              <a:ea typeface="HGSｺﾞｼｯｸM" panose="020B0600000000000000" pitchFamily="50" charset="-128"/>
            </a:endParaRPr>
          </a:p>
        </p:txBody>
      </p:sp>
      <p:sp>
        <p:nvSpPr>
          <p:cNvPr id="13" name="テキスト ボックス 12"/>
          <p:cNvSpPr txBox="1"/>
          <p:nvPr/>
        </p:nvSpPr>
        <p:spPr>
          <a:xfrm>
            <a:off x="5292096" y="5589288"/>
            <a:ext cx="3060408" cy="369332"/>
          </a:xfrm>
          <a:prstGeom prst="rect">
            <a:avLst/>
          </a:prstGeom>
          <a:noFill/>
        </p:spPr>
        <p:txBody>
          <a:bodyPr wrap="square" rtlCol="0">
            <a:spAutoFit/>
          </a:bodyPr>
          <a:lstStyle/>
          <a:p>
            <a:r>
              <a:rPr lang="en-US" altLang="ja-JP" dirty="0" smtClean="0">
                <a:latin typeface="HGSｺﾞｼｯｸM" panose="020B0600000000000000" pitchFamily="50" charset="-128"/>
                <a:ea typeface="HGSｺﾞｼｯｸM" panose="020B0600000000000000" pitchFamily="50" charset="-128"/>
              </a:rPr>
              <a:t>17</a:t>
            </a:r>
            <a:r>
              <a:rPr kumimoji="1" lang="ja-JP" altLang="en-US" dirty="0" smtClean="0">
                <a:latin typeface="HGSｺﾞｼｯｸM" panose="020B0600000000000000" pitchFamily="50" charset="-128"/>
                <a:ea typeface="HGSｺﾞｼｯｸM" panose="020B0600000000000000" pitchFamily="50" charset="-128"/>
              </a:rPr>
              <a:t>・・角度のパターン</a:t>
            </a:r>
            <a:endParaRPr kumimoji="1" lang="ja-JP" altLang="en-US" dirty="0">
              <a:latin typeface="HGSｺﾞｼｯｸM" panose="020B0600000000000000" pitchFamily="50" charset="-128"/>
              <a:ea typeface="HGSｺﾞｼｯｸM" panose="020B0600000000000000" pitchFamily="50" charset="-128"/>
            </a:endParaRPr>
          </a:p>
        </p:txBody>
      </p:sp>
      <p:sp>
        <p:nvSpPr>
          <p:cNvPr id="14" name="テキスト ボックス 13"/>
          <p:cNvSpPr txBox="1"/>
          <p:nvPr/>
        </p:nvSpPr>
        <p:spPr>
          <a:xfrm>
            <a:off x="1691681" y="5589288"/>
            <a:ext cx="2160224" cy="369332"/>
          </a:xfrm>
          <a:prstGeom prst="rect">
            <a:avLst/>
          </a:prstGeom>
          <a:noFill/>
        </p:spPr>
        <p:txBody>
          <a:bodyPr wrap="square" rtlCol="0">
            <a:spAutoFit/>
          </a:bodyPr>
          <a:lstStyle/>
          <a:p>
            <a:r>
              <a:rPr kumimoji="1" lang="en-US" altLang="ja-JP" dirty="0" smtClean="0">
                <a:latin typeface="HGSｺﾞｼｯｸM" panose="020B0600000000000000" pitchFamily="50" charset="-128"/>
                <a:ea typeface="HGSｺﾞｼｯｸM" panose="020B0600000000000000" pitchFamily="50" charset="-128"/>
              </a:rPr>
              <a:t>2</a:t>
            </a:r>
            <a:r>
              <a:rPr kumimoji="1" lang="ja-JP" altLang="en-US" dirty="0" smtClean="0">
                <a:latin typeface="HGSｺﾞｼｯｸM" panose="020B0600000000000000" pitchFamily="50" charset="-128"/>
                <a:ea typeface="HGSｺﾞｼｯｸM" panose="020B0600000000000000" pitchFamily="50" charset="-128"/>
              </a:rPr>
              <a:t>・・画像の反転</a:t>
            </a:r>
            <a:endParaRPr kumimoji="1" lang="ja-JP" altLang="en-US" dirty="0">
              <a:latin typeface="HGSｺﾞｼｯｸM" panose="020B0600000000000000" pitchFamily="50" charset="-128"/>
              <a:ea typeface="HGSｺﾞｼｯｸM" panose="020B0600000000000000" pitchFamily="50" charset="-128"/>
            </a:endParaRPr>
          </a:p>
        </p:txBody>
      </p:sp>
      <p:sp>
        <p:nvSpPr>
          <p:cNvPr id="19" name="テキスト ボックス 18"/>
          <p:cNvSpPr txBox="1"/>
          <p:nvPr/>
        </p:nvSpPr>
        <p:spPr>
          <a:xfrm>
            <a:off x="1691681" y="2889534"/>
            <a:ext cx="720031" cy="584775"/>
          </a:xfrm>
          <a:prstGeom prst="rect">
            <a:avLst/>
          </a:prstGeom>
          <a:noFill/>
        </p:spPr>
        <p:txBody>
          <a:bodyPr wrap="square" rtlCol="0">
            <a:spAutoFit/>
          </a:bodyPr>
          <a:lstStyle/>
          <a:p>
            <a:pPr algn="ctr"/>
            <a:r>
              <a:rPr kumimoji="1" lang="en-US" altLang="ja-JP" sz="3200" dirty="0" smtClean="0">
                <a:latin typeface="HGSｺﾞｼｯｸM" panose="020B0600000000000000" pitchFamily="50" charset="-128"/>
                <a:ea typeface="HGSｺﾞｼｯｸM" panose="020B0600000000000000" pitchFamily="50" charset="-128"/>
              </a:rPr>
              <a:t>5</a:t>
            </a:r>
            <a:endParaRPr kumimoji="1" lang="ja-JP" altLang="en-US" sz="3200" dirty="0">
              <a:latin typeface="HGSｺﾞｼｯｸM" panose="020B0600000000000000" pitchFamily="50" charset="-128"/>
              <a:ea typeface="HGSｺﾞｼｯｸM" panose="020B0600000000000000" pitchFamily="50" charset="-128"/>
            </a:endParaRPr>
          </a:p>
        </p:txBody>
      </p:sp>
      <p:sp>
        <p:nvSpPr>
          <p:cNvPr id="20" name="テキスト ボックス 19"/>
          <p:cNvSpPr txBox="1"/>
          <p:nvPr/>
        </p:nvSpPr>
        <p:spPr>
          <a:xfrm>
            <a:off x="5981709" y="2899628"/>
            <a:ext cx="720031" cy="584775"/>
          </a:xfrm>
          <a:prstGeom prst="rect">
            <a:avLst/>
          </a:prstGeom>
          <a:noFill/>
        </p:spPr>
        <p:txBody>
          <a:bodyPr wrap="square" rtlCol="0">
            <a:spAutoFit/>
          </a:bodyPr>
          <a:lstStyle/>
          <a:p>
            <a:pPr algn="ctr"/>
            <a:r>
              <a:rPr lang="en-US" altLang="ja-JP" sz="3200" dirty="0" smtClean="0">
                <a:latin typeface="HGSｺﾞｼｯｸM" panose="020B0600000000000000" pitchFamily="50" charset="-128"/>
                <a:ea typeface="HGSｺﾞｼｯｸM" panose="020B0600000000000000" pitchFamily="50" charset="-128"/>
              </a:rPr>
              <a:t>17</a:t>
            </a:r>
            <a:endParaRPr kumimoji="1" lang="ja-JP" altLang="en-US" sz="3200" dirty="0">
              <a:latin typeface="HGSｺﾞｼｯｸM" panose="020B0600000000000000" pitchFamily="50" charset="-128"/>
              <a:ea typeface="HGSｺﾞｼｯｸM" panose="020B0600000000000000" pitchFamily="50" charset="-128"/>
            </a:endParaRPr>
          </a:p>
        </p:txBody>
      </p:sp>
      <p:sp>
        <p:nvSpPr>
          <p:cNvPr id="21" name="テキスト ボックス 20"/>
          <p:cNvSpPr txBox="1"/>
          <p:nvPr/>
        </p:nvSpPr>
        <p:spPr>
          <a:xfrm>
            <a:off x="4572310" y="2899477"/>
            <a:ext cx="720031" cy="584775"/>
          </a:xfrm>
          <a:prstGeom prst="rect">
            <a:avLst/>
          </a:prstGeom>
          <a:noFill/>
        </p:spPr>
        <p:txBody>
          <a:bodyPr wrap="square" rtlCol="0">
            <a:spAutoFit/>
          </a:bodyPr>
          <a:lstStyle/>
          <a:p>
            <a:pPr algn="ctr"/>
            <a:r>
              <a:rPr kumimoji="1" lang="en-US" altLang="ja-JP" sz="3200" dirty="0" smtClean="0">
                <a:latin typeface="HGSｺﾞｼｯｸM" panose="020B0600000000000000" pitchFamily="50" charset="-128"/>
                <a:ea typeface="HGSｺﾞｼｯｸM" panose="020B0600000000000000" pitchFamily="50" charset="-128"/>
              </a:rPr>
              <a:t>2</a:t>
            </a:r>
            <a:endParaRPr kumimoji="1" lang="ja-JP" altLang="en-US" sz="3200" dirty="0">
              <a:latin typeface="HGSｺﾞｼｯｸM" panose="020B0600000000000000" pitchFamily="50" charset="-128"/>
              <a:ea typeface="HGSｺﾞｼｯｸM" panose="020B0600000000000000" pitchFamily="50" charset="-128"/>
            </a:endParaRPr>
          </a:p>
        </p:txBody>
      </p:sp>
      <p:sp>
        <p:nvSpPr>
          <p:cNvPr id="22" name="テキスト ボックス 21"/>
          <p:cNvSpPr txBox="1"/>
          <p:nvPr/>
        </p:nvSpPr>
        <p:spPr>
          <a:xfrm>
            <a:off x="3100208" y="2888611"/>
            <a:ext cx="720031" cy="584775"/>
          </a:xfrm>
          <a:prstGeom prst="rect">
            <a:avLst/>
          </a:prstGeom>
          <a:noFill/>
        </p:spPr>
        <p:txBody>
          <a:bodyPr wrap="square" rtlCol="0">
            <a:spAutoFit/>
          </a:bodyPr>
          <a:lstStyle/>
          <a:p>
            <a:pPr algn="ctr"/>
            <a:r>
              <a:rPr lang="en-US" altLang="ja-JP" sz="3200" dirty="0" smtClean="0">
                <a:latin typeface="HGSｺﾞｼｯｸM" panose="020B0600000000000000" pitchFamily="50" charset="-128"/>
                <a:ea typeface="HGSｺﾞｼｯｸM" panose="020B0600000000000000" pitchFamily="50" charset="-128"/>
              </a:rPr>
              <a:t>17</a:t>
            </a:r>
            <a:endParaRPr kumimoji="1" lang="ja-JP" altLang="en-US" sz="3200" dirty="0">
              <a:latin typeface="HGSｺﾞｼｯｸM" panose="020B0600000000000000" pitchFamily="50" charset="-128"/>
              <a:ea typeface="HGSｺﾞｼｯｸM" panose="020B0600000000000000" pitchFamily="50" charset="-128"/>
            </a:endParaRPr>
          </a:p>
        </p:txBody>
      </p:sp>
      <p:sp>
        <p:nvSpPr>
          <p:cNvPr id="23" name="テキスト ボックス 22"/>
          <p:cNvSpPr txBox="1"/>
          <p:nvPr/>
        </p:nvSpPr>
        <p:spPr>
          <a:xfrm>
            <a:off x="2490433" y="2899478"/>
            <a:ext cx="595035" cy="584775"/>
          </a:xfrm>
          <a:prstGeom prst="rect">
            <a:avLst/>
          </a:prstGeom>
          <a:noFill/>
        </p:spPr>
        <p:txBody>
          <a:bodyPr wrap="none" rtlCol="0">
            <a:spAutoFit/>
          </a:bodyPr>
          <a:lstStyle/>
          <a:p>
            <a:r>
              <a:rPr lang="en-US" altLang="ja-JP" sz="3200" dirty="0">
                <a:latin typeface="HGSｺﾞｼｯｸM" panose="020B0600000000000000" pitchFamily="50" charset="-128"/>
                <a:ea typeface="HGSｺﾞｼｯｸM" panose="020B0600000000000000" pitchFamily="50" charset="-128"/>
              </a:rPr>
              <a:t>×</a:t>
            </a:r>
            <a:endParaRPr kumimoji="1" lang="ja-JP" altLang="en-US" sz="3200" dirty="0">
              <a:latin typeface="HGSｺﾞｼｯｸM" panose="020B0600000000000000" pitchFamily="50" charset="-128"/>
              <a:ea typeface="HGSｺﾞｼｯｸM" panose="020B0600000000000000" pitchFamily="50" charset="-128"/>
            </a:endParaRPr>
          </a:p>
        </p:txBody>
      </p:sp>
      <p:sp>
        <p:nvSpPr>
          <p:cNvPr id="24" name="テキスト ボックス 23"/>
          <p:cNvSpPr txBox="1"/>
          <p:nvPr/>
        </p:nvSpPr>
        <p:spPr>
          <a:xfrm>
            <a:off x="3946211" y="2877744"/>
            <a:ext cx="595035" cy="584775"/>
          </a:xfrm>
          <a:prstGeom prst="rect">
            <a:avLst/>
          </a:prstGeom>
          <a:noFill/>
        </p:spPr>
        <p:txBody>
          <a:bodyPr wrap="none" rtlCol="0">
            <a:spAutoFit/>
          </a:bodyPr>
          <a:lstStyle/>
          <a:p>
            <a:r>
              <a:rPr lang="en-US" altLang="ja-JP" sz="3200" dirty="0">
                <a:latin typeface="HGSｺﾞｼｯｸM" panose="020B0600000000000000" pitchFamily="50" charset="-128"/>
                <a:ea typeface="HGSｺﾞｼｯｸM" panose="020B0600000000000000" pitchFamily="50" charset="-128"/>
              </a:rPr>
              <a:t>×</a:t>
            </a:r>
            <a:endParaRPr kumimoji="1" lang="ja-JP" altLang="en-US" sz="3200" dirty="0">
              <a:latin typeface="HGSｺﾞｼｯｸM" panose="020B0600000000000000" pitchFamily="50" charset="-128"/>
              <a:ea typeface="HGSｺﾞｼｯｸM" panose="020B0600000000000000" pitchFamily="50" charset="-128"/>
            </a:endParaRPr>
          </a:p>
        </p:txBody>
      </p:sp>
      <p:sp>
        <p:nvSpPr>
          <p:cNvPr id="25" name="テキスト ボックス 24"/>
          <p:cNvSpPr txBox="1"/>
          <p:nvPr/>
        </p:nvSpPr>
        <p:spPr>
          <a:xfrm>
            <a:off x="5358092" y="2899628"/>
            <a:ext cx="595035" cy="584775"/>
          </a:xfrm>
          <a:prstGeom prst="rect">
            <a:avLst/>
          </a:prstGeom>
          <a:noFill/>
        </p:spPr>
        <p:txBody>
          <a:bodyPr wrap="none" rtlCol="0">
            <a:spAutoFit/>
          </a:bodyPr>
          <a:lstStyle/>
          <a:p>
            <a:r>
              <a:rPr lang="en-US" altLang="ja-JP" sz="3200" dirty="0">
                <a:latin typeface="HGSｺﾞｼｯｸM" panose="020B0600000000000000" pitchFamily="50" charset="-128"/>
                <a:ea typeface="HGSｺﾞｼｯｸM" panose="020B0600000000000000" pitchFamily="50" charset="-128"/>
              </a:rPr>
              <a:t>×</a:t>
            </a:r>
            <a:endParaRPr kumimoji="1" lang="ja-JP" altLang="en-US" sz="3200" dirty="0">
              <a:latin typeface="HGSｺﾞｼｯｸM" panose="020B0600000000000000" pitchFamily="50" charset="-128"/>
              <a:ea typeface="HGSｺﾞｼｯｸM" panose="020B0600000000000000" pitchFamily="50" charset="-128"/>
            </a:endParaRPr>
          </a:p>
        </p:txBody>
      </p:sp>
      <p:sp>
        <p:nvSpPr>
          <p:cNvPr id="26" name="テキスト ボックス 25"/>
          <p:cNvSpPr txBox="1"/>
          <p:nvPr/>
        </p:nvSpPr>
        <p:spPr>
          <a:xfrm>
            <a:off x="3887085" y="3484403"/>
            <a:ext cx="595035" cy="584775"/>
          </a:xfrm>
          <a:prstGeom prst="rect">
            <a:avLst/>
          </a:prstGeom>
          <a:noFill/>
        </p:spPr>
        <p:txBody>
          <a:bodyPr wrap="none" rtlCol="0">
            <a:spAutoFit/>
          </a:bodyPr>
          <a:lstStyle/>
          <a:p>
            <a:r>
              <a:rPr kumimoji="1" lang="ja-JP" altLang="en-US" sz="3200" dirty="0" smtClean="0">
                <a:latin typeface="HGSｺﾞｼｯｸM" panose="020B0600000000000000" pitchFamily="50" charset="-128"/>
                <a:ea typeface="HGSｺﾞｼｯｸM" panose="020B0600000000000000" pitchFamily="50" charset="-128"/>
              </a:rPr>
              <a:t>＝</a:t>
            </a:r>
            <a:endParaRPr kumimoji="1" lang="ja-JP" altLang="en-US" sz="3200" dirty="0">
              <a:latin typeface="HGSｺﾞｼｯｸM" panose="020B0600000000000000" pitchFamily="50" charset="-128"/>
              <a:ea typeface="HGSｺﾞｼｯｸM" panose="020B0600000000000000" pitchFamily="50" charset="-128"/>
            </a:endParaRPr>
          </a:p>
        </p:txBody>
      </p:sp>
      <p:sp>
        <p:nvSpPr>
          <p:cNvPr id="27" name="テキスト ボックス 26"/>
          <p:cNvSpPr txBox="1"/>
          <p:nvPr/>
        </p:nvSpPr>
        <p:spPr>
          <a:xfrm>
            <a:off x="4541246" y="3484253"/>
            <a:ext cx="4423006" cy="584775"/>
          </a:xfrm>
          <a:prstGeom prst="rect">
            <a:avLst/>
          </a:prstGeom>
          <a:noFill/>
        </p:spPr>
        <p:txBody>
          <a:bodyPr wrap="none" rtlCol="0">
            <a:spAutoFit/>
          </a:bodyPr>
          <a:lstStyle/>
          <a:p>
            <a:r>
              <a:rPr kumimoji="1" lang="en-US" altLang="ja-JP" sz="3200" u="sng" smtClean="0">
                <a:uFill>
                  <a:solidFill>
                    <a:srgbClr val="FF0000"/>
                  </a:solidFill>
                </a:uFill>
                <a:latin typeface="HGSｺﾞｼｯｸM" panose="020B0600000000000000" pitchFamily="50" charset="-128"/>
                <a:ea typeface="HGSｺﾞｼｯｸM" panose="020B0600000000000000" pitchFamily="50" charset="-128"/>
              </a:rPr>
              <a:t>2890</a:t>
            </a:r>
            <a:r>
              <a:rPr kumimoji="1" lang="ja-JP" altLang="en-US" sz="3200" u="sng" dirty="0" smtClean="0">
                <a:uFill>
                  <a:solidFill>
                    <a:srgbClr val="FF0000"/>
                  </a:solidFill>
                </a:uFill>
                <a:latin typeface="HGSｺﾞｼｯｸM" panose="020B0600000000000000" pitchFamily="50" charset="-128"/>
                <a:ea typeface="HGSｺﾞｼｯｸM" panose="020B0600000000000000" pitchFamily="50" charset="-128"/>
              </a:rPr>
              <a:t>通りの学習データ</a:t>
            </a:r>
            <a:endParaRPr kumimoji="1" lang="ja-JP" altLang="en-US" sz="3200" u="sng" dirty="0">
              <a:uFill>
                <a:solidFill>
                  <a:srgbClr val="FF0000"/>
                </a:solidFill>
              </a:uFill>
              <a:latin typeface="HGSｺﾞｼｯｸM" panose="020B0600000000000000" pitchFamily="50" charset="-128"/>
              <a:ea typeface="HGSｺﾞｼｯｸM" panose="020B0600000000000000" pitchFamily="50" charset="-128"/>
            </a:endParaRPr>
          </a:p>
        </p:txBody>
      </p:sp>
      <p:sp>
        <p:nvSpPr>
          <p:cNvPr id="7" name="スライド番号プレースホルダー 6"/>
          <p:cNvSpPr>
            <a:spLocks noGrp="1"/>
          </p:cNvSpPr>
          <p:nvPr>
            <p:ph type="sldNum" sz="quarter" idx="12"/>
          </p:nvPr>
        </p:nvSpPr>
        <p:spPr/>
        <p:txBody>
          <a:bodyPr/>
          <a:lstStyle/>
          <a:p>
            <a:fld id="{9948543B-271C-42F6-B257-A3707B3EC9F9}" type="slidenum">
              <a:rPr lang="ja-JP" altLang="en-US" smtClean="0"/>
              <a:pPr/>
              <a:t>15</a:t>
            </a:fld>
            <a:r>
              <a:rPr lang="en-US" altLang="ja-JP" smtClean="0"/>
              <a:t>/36</a:t>
            </a:r>
            <a:endParaRPr lang="ja-JP" altLang="en-US" dirty="0"/>
          </a:p>
        </p:txBody>
      </p:sp>
      <p:sp>
        <p:nvSpPr>
          <p:cNvPr id="8" name="フッター プレースホルダー 7"/>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9" name="日付プレースホルダー 8"/>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3606546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学習前処理</a:t>
            </a:r>
            <a:endParaRPr kumimoji="1" lang="ja-JP" altLang="en-US" dirty="0"/>
          </a:p>
        </p:txBody>
      </p:sp>
      <p:sp>
        <p:nvSpPr>
          <p:cNvPr id="3" name="コンテンツ プレースホルダー 2"/>
          <p:cNvSpPr>
            <a:spLocks noGrp="1"/>
          </p:cNvSpPr>
          <p:nvPr>
            <p:ph idx="1"/>
          </p:nvPr>
        </p:nvSpPr>
        <p:spPr>
          <a:xfrm>
            <a:off x="457200" y="1600201"/>
            <a:ext cx="8229600" cy="658644"/>
          </a:xfrm>
        </p:spPr>
        <p:txBody>
          <a:bodyPr>
            <a:normAutofit fontScale="92500"/>
          </a:bodyPr>
          <a:lstStyle/>
          <a:p>
            <a:pPr marL="0" indent="0">
              <a:buNone/>
            </a:pPr>
            <a:r>
              <a:rPr lang="ja-JP" altLang="en-US" u="sng" dirty="0">
                <a:uFill>
                  <a:solidFill>
                    <a:srgbClr val="FF0000"/>
                  </a:solidFill>
                </a:uFill>
                <a:latin typeface="HGSｺﾞｼｯｸM" panose="020B0600000000000000" pitchFamily="50" charset="-128"/>
                <a:ea typeface="HGSｺﾞｼｯｸM" panose="020B0600000000000000" pitchFamily="50" charset="-128"/>
              </a:rPr>
              <a:t>二</a:t>
            </a:r>
            <a:r>
              <a:rPr kumimoji="1" lang="ja-JP" altLang="en-US" u="sng" dirty="0" smtClean="0">
                <a:uFill>
                  <a:solidFill>
                    <a:srgbClr val="FF0000"/>
                  </a:solidFill>
                </a:uFill>
                <a:latin typeface="HGSｺﾞｼｯｸM" panose="020B0600000000000000" pitchFamily="50" charset="-128"/>
                <a:ea typeface="HGSｺﾞｼｯｸM" panose="020B0600000000000000" pitchFamily="50" charset="-128"/>
              </a:rPr>
              <a:t>値化</a:t>
            </a:r>
            <a:r>
              <a:rPr kumimoji="1" lang="ja-JP" altLang="en-US" dirty="0" smtClean="0">
                <a:latin typeface="HGSｺﾞｼｯｸM" panose="020B0600000000000000" pitchFamily="50" charset="-128"/>
                <a:ea typeface="HGSｺﾞｼｯｸM" panose="020B0600000000000000" pitchFamily="50" charset="-128"/>
              </a:rPr>
              <a:t>～</a:t>
            </a:r>
            <a:r>
              <a:rPr lang="ja-JP" altLang="en-US" dirty="0">
                <a:latin typeface="HGSｺﾞｼｯｸM" panose="020B0600000000000000" pitchFamily="50" charset="-128"/>
                <a:ea typeface="HGSｺﾞｼｯｸM" panose="020B0600000000000000" pitchFamily="50" charset="-128"/>
              </a:rPr>
              <a:t>画像</a:t>
            </a:r>
            <a:r>
              <a:rPr lang="ja-JP" altLang="en-US" dirty="0" smtClean="0">
                <a:latin typeface="HGSｺﾞｼｯｸM" panose="020B0600000000000000" pitchFamily="50" charset="-128"/>
                <a:ea typeface="HGSｺﾞｼｯｸM" panose="020B0600000000000000" pitchFamily="50" charset="-128"/>
              </a:rPr>
              <a:t>を白と黒の</a:t>
            </a:r>
            <a:r>
              <a:rPr lang="en-US" altLang="ja-JP" dirty="0" smtClean="0">
                <a:latin typeface="HGSｺﾞｼｯｸM" panose="020B0600000000000000" pitchFamily="50" charset="-128"/>
                <a:ea typeface="HGSｺﾞｼｯｸM" panose="020B0600000000000000" pitchFamily="50" charset="-128"/>
              </a:rPr>
              <a:t>2</a:t>
            </a:r>
            <a:r>
              <a:rPr lang="ja-JP" altLang="en-US" dirty="0" smtClean="0">
                <a:latin typeface="HGSｺﾞｼｯｸM" panose="020B0600000000000000" pitchFamily="50" charset="-128"/>
                <a:ea typeface="HGSｺﾞｼｯｸM" panose="020B0600000000000000" pitchFamily="50" charset="-128"/>
              </a:rPr>
              <a:t>階調に変換すること</a:t>
            </a:r>
            <a:endParaRPr kumimoji="1" lang="en-US" altLang="ja-JP" u="sng" dirty="0" smtClean="0">
              <a:latin typeface="HGSｺﾞｼｯｸM" panose="020B0600000000000000" pitchFamily="50" charset="-128"/>
              <a:ea typeface="HGSｺﾞｼｯｸM" panose="020B0600000000000000" pitchFamily="50" charset="-128"/>
            </a:endParaRPr>
          </a:p>
        </p:txBody>
      </p:sp>
      <p:sp>
        <p:nvSpPr>
          <p:cNvPr id="7" name="テキスト ボックス 6"/>
          <p:cNvSpPr txBox="1"/>
          <p:nvPr/>
        </p:nvSpPr>
        <p:spPr>
          <a:xfrm>
            <a:off x="521460" y="2798916"/>
            <a:ext cx="7831044" cy="1815882"/>
          </a:xfrm>
          <a:prstGeom prst="rect">
            <a:avLst/>
          </a:prstGeom>
          <a:noFill/>
        </p:spPr>
        <p:txBody>
          <a:bodyPr wrap="square" rtlCol="0">
            <a:spAutoFit/>
          </a:bodyPr>
          <a:lstStyle/>
          <a:p>
            <a:r>
              <a:rPr kumimoji="1" lang="ja-JP" altLang="en-US" sz="2800" dirty="0" smtClean="0">
                <a:latin typeface="HGSｺﾞｼｯｸM" panose="020B0600000000000000" pitchFamily="50" charset="-128"/>
                <a:ea typeface="HGSｺﾞｼｯｸM" panose="020B0600000000000000" pitchFamily="50" charset="-128"/>
              </a:rPr>
              <a:t>ある閾値を定めその閾値</a:t>
            </a:r>
            <a:r>
              <a:rPr lang="ja-JP" altLang="en-US" sz="2800" dirty="0">
                <a:latin typeface="HGSｺﾞｼｯｸM" panose="020B0600000000000000" pitchFamily="50" charset="-128"/>
                <a:ea typeface="HGSｺﾞｼｯｸM" panose="020B0600000000000000" pitchFamily="50" charset="-128"/>
              </a:rPr>
              <a:t>が</a:t>
            </a:r>
            <a:r>
              <a:rPr kumimoji="1" lang="ja-JP" altLang="en-US" sz="2800" dirty="0" smtClean="0">
                <a:latin typeface="HGSｺﾞｼｯｸM" panose="020B0600000000000000" pitchFamily="50" charset="-128"/>
                <a:ea typeface="HGSｺﾞｼｯｸM" panose="020B0600000000000000" pitchFamily="50" charset="-128"/>
              </a:rPr>
              <a:t>各画素の値より</a:t>
            </a:r>
            <a:endParaRPr kumimoji="1" lang="en-US" altLang="ja-JP" sz="2800" dirty="0" smtClean="0">
              <a:latin typeface="HGSｺﾞｼｯｸM" panose="020B0600000000000000" pitchFamily="50" charset="-128"/>
              <a:ea typeface="HGSｺﾞｼｯｸM" panose="020B0600000000000000" pitchFamily="50" charset="-128"/>
            </a:endParaRPr>
          </a:p>
          <a:p>
            <a:pPr marL="285750" indent="-285750">
              <a:buFont typeface="Arial" panose="020B0604020202020204" pitchFamily="34" charset="0"/>
              <a:buChar char="•"/>
            </a:pPr>
            <a:r>
              <a:rPr lang="ja-JP" altLang="en-US" sz="2800" dirty="0">
                <a:latin typeface="HGSｺﾞｼｯｸM" panose="020B0600000000000000" pitchFamily="50" charset="-128"/>
                <a:ea typeface="HGSｺﾞｼｯｸM" panose="020B0600000000000000" pitchFamily="50" charset="-128"/>
              </a:rPr>
              <a:t>上回って</a:t>
            </a:r>
            <a:r>
              <a:rPr lang="ja-JP" altLang="en-US" sz="2800" dirty="0" smtClean="0">
                <a:latin typeface="HGSｺﾞｼｯｸM" panose="020B0600000000000000" pitchFamily="50" charset="-128"/>
                <a:ea typeface="HGSｺﾞｼｯｸM" panose="020B0600000000000000" pitchFamily="50" charset="-128"/>
              </a:rPr>
              <a:t>いれば１（白）</a:t>
            </a:r>
            <a:endParaRPr lang="en-US" altLang="ja-JP" sz="2800" dirty="0" smtClean="0">
              <a:latin typeface="HGSｺﾞｼｯｸM" panose="020B0600000000000000" pitchFamily="50" charset="-128"/>
              <a:ea typeface="HGSｺﾞｼｯｸM" panose="020B0600000000000000" pitchFamily="50" charset="-128"/>
            </a:endParaRPr>
          </a:p>
          <a:p>
            <a:pPr marL="285750" indent="-285750">
              <a:buFont typeface="Arial" panose="020B0604020202020204" pitchFamily="34" charset="0"/>
              <a:buChar char="•"/>
            </a:pPr>
            <a:r>
              <a:rPr kumimoji="1" lang="ja-JP" altLang="en-US" sz="2800" dirty="0" smtClean="0">
                <a:latin typeface="HGSｺﾞｼｯｸM" panose="020B0600000000000000" pitchFamily="50" charset="-128"/>
                <a:ea typeface="HGSｺﾞｼｯｸM" panose="020B0600000000000000" pitchFamily="50" charset="-128"/>
              </a:rPr>
              <a:t>下回って</a:t>
            </a:r>
            <a:r>
              <a:rPr lang="ja-JP" altLang="en-US" sz="2800" dirty="0" smtClean="0">
                <a:latin typeface="HGSｺﾞｼｯｸM" panose="020B0600000000000000" pitchFamily="50" charset="-128"/>
                <a:ea typeface="HGSｺﾞｼｯｸM" panose="020B0600000000000000" pitchFamily="50" charset="-128"/>
              </a:rPr>
              <a:t>いれば０（黒）</a:t>
            </a:r>
            <a:endParaRPr lang="en-US" altLang="ja-JP" sz="2800" dirty="0" smtClean="0">
              <a:latin typeface="HGSｺﾞｼｯｸM" panose="020B0600000000000000" pitchFamily="50" charset="-128"/>
              <a:ea typeface="HGSｺﾞｼｯｸM" panose="020B0600000000000000" pitchFamily="50" charset="-128"/>
            </a:endParaRPr>
          </a:p>
          <a:p>
            <a:r>
              <a:rPr kumimoji="1" lang="en-US" altLang="ja-JP" sz="2800" dirty="0">
                <a:latin typeface="HGSｺﾞｼｯｸM" panose="020B0600000000000000" pitchFamily="50" charset="-128"/>
                <a:ea typeface="HGSｺﾞｼｯｸM" panose="020B0600000000000000" pitchFamily="50" charset="-128"/>
              </a:rPr>
              <a:t>	</a:t>
            </a:r>
            <a:r>
              <a:rPr kumimoji="1" lang="en-US" altLang="ja-JP" sz="2800" dirty="0" smtClean="0">
                <a:latin typeface="HGSｺﾞｼｯｸM" panose="020B0600000000000000" pitchFamily="50" charset="-128"/>
                <a:ea typeface="HGSｺﾞｼｯｸM" panose="020B0600000000000000" pitchFamily="50" charset="-128"/>
              </a:rPr>
              <a:t>			</a:t>
            </a:r>
            <a:r>
              <a:rPr kumimoji="1" lang="ja-JP" altLang="en-US" sz="2800" dirty="0" smtClean="0">
                <a:latin typeface="HGSｺﾞｼｯｸM" panose="020B0600000000000000" pitchFamily="50" charset="-128"/>
                <a:ea typeface="HGSｺﾞｼｯｸM" panose="020B0600000000000000" pitchFamily="50" charset="-128"/>
              </a:rPr>
              <a:t>を与える</a:t>
            </a:r>
            <a:endParaRPr kumimoji="1" lang="ja-JP" altLang="en-US" sz="2800" dirty="0">
              <a:latin typeface="HGSｺﾞｼｯｸM" panose="020B0600000000000000" pitchFamily="50" charset="-128"/>
              <a:ea typeface="HGSｺﾞｼｯｸM" panose="020B0600000000000000" pitchFamily="50" charset="-128"/>
            </a:endParaRPr>
          </a:p>
        </p:txBody>
      </p:sp>
      <p:sp>
        <p:nvSpPr>
          <p:cNvPr id="8" name="スライド番号プレースホルダー 7"/>
          <p:cNvSpPr>
            <a:spLocks noGrp="1"/>
          </p:cNvSpPr>
          <p:nvPr>
            <p:ph type="sldNum" sz="quarter" idx="12"/>
          </p:nvPr>
        </p:nvSpPr>
        <p:spPr/>
        <p:txBody>
          <a:bodyPr/>
          <a:lstStyle/>
          <a:p>
            <a:fld id="{9948543B-271C-42F6-B257-A3707B3EC9F9}" type="slidenum">
              <a:rPr lang="ja-JP" altLang="en-US" smtClean="0"/>
              <a:pPr/>
              <a:t>16</a:t>
            </a:fld>
            <a:r>
              <a:rPr lang="en-US" altLang="ja-JP" smtClean="0"/>
              <a:t>/36</a:t>
            </a:r>
            <a:endParaRPr lang="ja-JP" altLang="en-US" dirty="0"/>
          </a:p>
        </p:txBody>
      </p:sp>
      <p:sp>
        <p:nvSpPr>
          <p:cNvPr id="9" name="フッター プレースホルダー 8"/>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10" name="日付プレースホルダー 9"/>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2601745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２値化画像</a:t>
            </a:r>
            <a:endParaRPr kumimoji="1" lang="ja-JP" altLang="en-US" dirty="0"/>
          </a:p>
        </p:txBody>
      </p:sp>
      <p:pic>
        <p:nvPicPr>
          <p:cNvPr id="8" name="コンテンツ プレースホルダー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747" y="1052735"/>
            <a:ext cx="2592288" cy="1944216"/>
          </a:xfr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0762" y="2492896"/>
            <a:ext cx="2932841" cy="2199631"/>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144" y="4054761"/>
            <a:ext cx="3198101" cy="2398576"/>
          </a:xfrm>
          <a:prstGeom prst="rect">
            <a:avLst/>
          </a:prstGeom>
        </p:spPr>
      </p:pic>
      <p:cxnSp>
        <p:nvCxnSpPr>
          <p:cNvPr id="5" name="カギ線コネクタ 4"/>
          <p:cNvCxnSpPr>
            <a:stCxn id="8" idx="2"/>
            <a:endCxn id="9" idx="2"/>
          </p:cNvCxnSpPr>
          <p:nvPr/>
        </p:nvCxnSpPr>
        <p:spPr>
          <a:xfrm rot="16200000" flipH="1">
            <a:off x="1988249" y="2403593"/>
            <a:ext cx="1695576" cy="2882292"/>
          </a:xfrm>
          <a:prstGeom prst="bentConnector3">
            <a:avLst>
              <a:gd name="adj1" fmla="val 113482"/>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906138" y="5069383"/>
            <a:ext cx="3314095" cy="369332"/>
          </a:xfrm>
          <a:prstGeom prst="rect">
            <a:avLst/>
          </a:prstGeom>
          <a:noFill/>
        </p:spPr>
        <p:txBody>
          <a:bodyPr wrap="square" rtlCol="0">
            <a:spAutoFit/>
          </a:bodyPr>
          <a:lstStyle/>
          <a:p>
            <a:r>
              <a:rPr kumimoji="1" lang="ja-JP" altLang="en-US" dirty="0" smtClean="0">
                <a:latin typeface="HGSｺﾞｼｯｸM" panose="020B0600000000000000" pitchFamily="50" charset="-128"/>
                <a:ea typeface="HGSｺﾞｼｯｸM" panose="020B0600000000000000" pitchFamily="50" charset="-128"/>
              </a:rPr>
              <a:t>２値化して画像を白黒に編集</a:t>
            </a:r>
            <a:endParaRPr kumimoji="1" lang="ja-JP" altLang="en-US" dirty="0">
              <a:latin typeface="HGSｺﾞｼｯｸM" panose="020B0600000000000000" pitchFamily="50" charset="-128"/>
              <a:ea typeface="HGSｺﾞｼｯｸM" panose="020B0600000000000000" pitchFamily="50" charset="-128"/>
            </a:endParaRPr>
          </a:p>
        </p:txBody>
      </p:sp>
      <p:cxnSp>
        <p:nvCxnSpPr>
          <p:cNvPr id="23" name="カギ線コネクタ 22"/>
          <p:cNvCxnSpPr>
            <a:stCxn id="9" idx="0"/>
            <a:endCxn id="10" idx="0"/>
          </p:cNvCxnSpPr>
          <p:nvPr/>
        </p:nvCxnSpPr>
        <p:spPr>
          <a:xfrm rot="16200000" flipH="1">
            <a:off x="5091256" y="1678822"/>
            <a:ext cx="1561865" cy="3190012"/>
          </a:xfrm>
          <a:prstGeom prst="bentConnector3">
            <a:avLst>
              <a:gd name="adj1" fmla="val -14636"/>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4506232" y="1835651"/>
            <a:ext cx="3416320" cy="369332"/>
          </a:xfrm>
          <a:prstGeom prst="rect">
            <a:avLst/>
          </a:prstGeom>
          <a:noFill/>
        </p:spPr>
        <p:txBody>
          <a:bodyPr wrap="none" rtlCol="0">
            <a:spAutoFit/>
          </a:bodyPr>
          <a:lstStyle/>
          <a:p>
            <a:r>
              <a:rPr kumimoji="1" lang="ja-JP" altLang="en-US" dirty="0" smtClean="0">
                <a:latin typeface="HGSｺﾞｼｯｸM" panose="020B0600000000000000" pitchFamily="50" charset="-128"/>
                <a:ea typeface="HGSｺﾞｼｯｸM" panose="020B0600000000000000" pitchFamily="50" charset="-128"/>
              </a:rPr>
              <a:t>白い部分の最大面積のみを残す</a:t>
            </a:r>
            <a:endParaRPr kumimoji="1" lang="ja-JP" altLang="en-US" dirty="0">
              <a:latin typeface="HGSｺﾞｼｯｸM" panose="020B0600000000000000" pitchFamily="50" charset="-128"/>
              <a:ea typeface="HGSｺﾞｼｯｸM" panose="020B0600000000000000" pitchFamily="50" charset="-128"/>
            </a:endParaRPr>
          </a:p>
        </p:txBody>
      </p:sp>
      <p:sp>
        <p:nvSpPr>
          <p:cNvPr id="7" name="スライド番号プレースホルダー 6"/>
          <p:cNvSpPr>
            <a:spLocks noGrp="1"/>
          </p:cNvSpPr>
          <p:nvPr>
            <p:ph type="sldNum" sz="quarter" idx="12"/>
          </p:nvPr>
        </p:nvSpPr>
        <p:spPr/>
        <p:txBody>
          <a:bodyPr/>
          <a:lstStyle/>
          <a:p>
            <a:fld id="{9948543B-271C-42F6-B257-A3707B3EC9F9}" type="slidenum">
              <a:rPr lang="ja-JP" altLang="en-US" smtClean="0"/>
              <a:pPr/>
              <a:t>17</a:t>
            </a:fld>
            <a:r>
              <a:rPr lang="en-US" altLang="ja-JP" smtClean="0"/>
              <a:t>/36</a:t>
            </a:r>
            <a:endParaRPr lang="ja-JP" altLang="en-US" dirty="0"/>
          </a:p>
        </p:txBody>
      </p:sp>
      <p:sp>
        <p:nvSpPr>
          <p:cNvPr id="11" name="フッター プレースホルダー 10"/>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12" name="日付プレースホルダー 11"/>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423559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857999"/>
          </a:xfrm>
        </p:spPr>
        <p:txBody>
          <a:bodyPr/>
          <a:lstStyle/>
          <a:p>
            <a:r>
              <a:rPr kumimoji="1" lang="ja-JP" altLang="en-US" dirty="0" smtClean="0"/>
              <a:t>３</a:t>
            </a:r>
            <a:r>
              <a:rPr kumimoji="1" lang="en-US" altLang="ja-JP" dirty="0" smtClean="0"/>
              <a:t>.</a:t>
            </a:r>
            <a:r>
              <a:rPr kumimoji="1" lang="ja-JP" altLang="en-US" dirty="0" smtClean="0"/>
              <a:t>ニューラルネットワーク</a:t>
            </a:r>
            <a:endParaRPr kumimoji="1" lang="ja-JP" altLang="en-US" dirty="0"/>
          </a:p>
        </p:txBody>
      </p:sp>
    </p:spTree>
    <p:extLst>
      <p:ext uri="{BB962C8B-B14F-4D97-AF65-F5344CB8AC3E}">
        <p14:creationId xmlns:p14="http://schemas.microsoft.com/office/powerpoint/2010/main" val="3160818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j-ea"/>
              </a:rPr>
              <a:t>自己紹介</a:t>
            </a:r>
            <a:endParaRPr kumimoji="1" lang="ja-JP" altLang="en-US" dirty="0">
              <a:latin typeface="+mj-ea"/>
            </a:endParaRPr>
          </a:p>
        </p:txBody>
      </p:sp>
      <p:sp>
        <p:nvSpPr>
          <p:cNvPr id="3" name="コンテンツ プレースホルダー 2"/>
          <p:cNvSpPr>
            <a:spLocks noGrp="1"/>
          </p:cNvSpPr>
          <p:nvPr>
            <p:ph idx="1"/>
          </p:nvPr>
        </p:nvSpPr>
        <p:spPr/>
        <p:txBody>
          <a:bodyPr>
            <a:normAutofit fontScale="92500" lnSpcReduction="20000"/>
          </a:bodyPr>
          <a:lstStyle/>
          <a:p>
            <a:r>
              <a:rPr kumimoji="1" lang="ja-JP" altLang="en-US" sz="2600" dirty="0" smtClean="0">
                <a:latin typeface="HGSｺﾞｼｯｸM" panose="020B0600000000000000" pitchFamily="50" charset="-128"/>
                <a:ea typeface="HGSｺﾞｼｯｸM" panose="020B0600000000000000" pitchFamily="50" charset="-128"/>
              </a:rPr>
              <a:t>名前　櫛部健汰（</a:t>
            </a:r>
            <a:r>
              <a:rPr lang="en-US" altLang="ja-JP" sz="2600" dirty="0" smtClean="0">
                <a:latin typeface="HGSｺﾞｼｯｸM" panose="020B0600000000000000" pitchFamily="50" charset="-128"/>
                <a:ea typeface="HGSｺﾞｼｯｸM" panose="020B0600000000000000" pitchFamily="50" charset="-128"/>
              </a:rPr>
              <a:t>K</a:t>
            </a:r>
            <a:r>
              <a:rPr kumimoji="1" lang="en-US" altLang="ja-JP" sz="2600" dirty="0" smtClean="0">
                <a:latin typeface="HGSｺﾞｼｯｸM" panose="020B0600000000000000" pitchFamily="50" charset="-128"/>
                <a:ea typeface="HGSｺﾞｼｯｸM" panose="020B0600000000000000" pitchFamily="50" charset="-128"/>
              </a:rPr>
              <a:t>ushinobe Kenta</a:t>
            </a:r>
            <a:r>
              <a:rPr kumimoji="1" lang="ja-JP" altLang="en-US" sz="2600" dirty="0" smtClean="0">
                <a:latin typeface="HGSｺﾞｼｯｸM" panose="020B0600000000000000" pitchFamily="50" charset="-128"/>
                <a:ea typeface="HGSｺﾞｼｯｸM" panose="020B0600000000000000" pitchFamily="50" charset="-128"/>
              </a:rPr>
              <a:t>）</a:t>
            </a:r>
            <a:endParaRPr kumimoji="1" lang="en-US" altLang="ja-JP" sz="2600" dirty="0" smtClean="0">
              <a:latin typeface="HGSｺﾞｼｯｸM" panose="020B0600000000000000" pitchFamily="50" charset="-128"/>
              <a:ea typeface="HGSｺﾞｼｯｸM" panose="020B0600000000000000" pitchFamily="50" charset="-128"/>
            </a:endParaRPr>
          </a:p>
          <a:p>
            <a:r>
              <a:rPr lang="ja-JP" altLang="en-US" sz="2600" dirty="0" smtClean="0">
                <a:latin typeface="HGSｺﾞｼｯｸM" panose="020B0600000000000000" pitchFamily="50" charset="-128"/>
                <a:ea typeface="HGSｺﾞｼｯｸM" panose="020B0600000000000000" pitchFamily="50" charset="-128"/>
              </a:rPr>
              <a:t>大学　</a:t>
            </a:r>
            <a:r>
              <a:rPr lang="ja-JP" altLang="en-US" sz="2600" dirty="0" smtClean="0">
                <a:latin typeface="HGSｺﾞｼｯｸM" panose="020B0600000000000000" pitchFamily="50" charset="-128"/>
                <a:ea typeface="HGSｺﾞｼｯｸM" panose="020B0600000000000000" pitchFamily="50" charset="-128"/>
              </a:rPr>
              <a:t>北海道公立</a:t>
            </a:r>
            <a:r>
              <a:rPr lang="ja-JP" altLang="en-US" sz="2600" dirty="0" smtClean="0">
                <a:latin typeface="HGSｺﾞｼｯｸM" panose="020B0600000000000000" pitchFamily="50" charset="-128"/>
                <a:ea typeface="HGSｺﾞｼｯｸM" panose="020B0600000000000000" pitchFamily="50" charset="-128"/>
              </a:rPr>
              <a:t>はこだて未来</a:t>
            </a:r>
            <a:r>
              <a:rPr lang="ja-JP" altLang="en-US" sz="2600" dirty="0" smtClean="0">
                <a:latin typeface="HGSｺﾞｼｯｸM" panose="020B0600000000000000" pitchFamily="50" charset="-128"/>
                <a:ea typeface="HGSｺﾞｼｯｸM" panose="020B0600000000000000" pitchFamily="50" charset="-128"/>
              </a:rPr>
              <a:t>大学　</a:t>
            </a:r>
            <a:r>
              <a:rPr lang="en-US" altLang="ja-JP" sz="2600" dirty="0" smtClean="0">
                <a:latin typeface="HGSｺﾞｼｯｸM" panose="020B0600000000000000" pitchFamily="50" charset="-128"/>
                <a:ea typeface="HGSｺﾞｼｯｸM" panose="020B0600000000000000" pitchFamily="50" charset="-128"/>
              </a:rPr>
              <a:t>3</a:t>
            </a:r>
            <a:r>
              <a:rPr lang="ja-JP" altLang="en-US" sz="2600" dirty="0" smtClean="0">
                <a:latin typeface="HGSｺﾞｼｯｸM" panose="020B0600000000000000" pitchFamily="50" charset="-128"/>
                <a:ea typeface="HGSｺﾞｼｯｸM" panose="020B0600000000000000" pitchFamily="50" charset="-128"/>
              </a:rPr>
              <a:t>年</a:t>
            </a:r>
            <a:endParaRPr lang="en-US" altLang="ja-JP" sz="2600" dirty="0" smtClean="0">
              <a:latin typeface="HGSｺﾞｼｯｸM" panose="020B0600000000000000" pitchFamily="50" charset="-128"/>
              <a:ea typeface="HGSｺﾞｼｯｸM" panose="020B0600000000000000" pitchFamily="50" charset="-128"/>
            </a:endParaRPr>
          </a:p>
          <a:p>
            <a:r>
              <a:rPr kumimoji="1" lang="ja-JP" altLang="en-US" sz="2600" dirty="0" smtClean="0">
                <a:latin typeface="HGSｺﾞｼｯｸM" panose="020B0600000000000000" pitchFamily="50" charset="-128"/>
                <a:ea typeface="HGSｺﾞｼｯｸM" panose="020B0600000000000000" pitchFamily="50" charset="-128"/>
              </a:rPr>
              <a:t>学部　システム情報科学部　</a:t>
            </a:r>
            <a:endParaRPr kumimoji="1" lang="en-US" altLang="ja-JP" sz="2600" dirty="0" smtClean="0">
              <a:latin typeface="HGSｺﾞｼｯｸM" panose="020B0600000000000000" pitchFamily="50" charset="-128"/>
              <a:ea typeface="HGSｺﾞｼｯｸM" panose="020B0600000000000000" pitchFamily="50" charset="-128"/>
            </a:endParaRPr>
          </a:p>
          <a:p>
            <a:r>
              <a:rPr kumimoji="1" lang="ja-JP" altLang="en-US" sz="2600" dirty="0" smtClean="0">
                <a:latin typeface="HGSｺﾞｼｯｸM" panose="020B0600000000000000" pitchFamily="50" charset="-128"/>
                <a:ea typeface="HGSｺﾞｼｯｸM" panose="020B0600000000000000" pitchFamily="50" charset="-128"/>
              </a:rPr>
              <a:t>年齢</a:t>
            </a:r>
            <a:r>
              <a:rPr kumimoji="1" lang="ja-JP" altLang="en-US" sz="2600" dirty="0" smtClean="0">
                <a:latin typeface="HGSｺﾞｼｯｸM" panose="020B0600000000000000" pitchFamily="50" charset="-128"/>
                <a:ea typeface="HGSｺﾞｼｯｸM" panose="020B0600000000000000" pitchFamily="50" charset="-128"/>
              </a:rPr>
              <a:t>　</a:t>
            </a:r>
            <a:r>
              <a:rPr kumimoji="1" lang="en-US" altLang="ja-JP" sz="2600" dirty="0" smtClean="0">
                <a:latin typeface="HGSｺﾞｼｯｸM" panose="020B0600000000000000" pitchFamily="50" charset="-128"/>
                <a:ea typeface="HGSｺﾞｼｯｸM" panose="020B0600000000000000" pitchFamily="50" charset="-128"/>
              </a:rPr>
              <a:t>21</a:t>
            </a:r>
            <a:r>
              <a:rPr kumimoji="1" lang="ja-JP" altLang="en-US" sz="2600" dirty="0" smtClean="0">
                <a:latin typeface="HGSｺﾞｼｯｸM" panose="020B0600000000000000" pitchFamily="50" charset="-128"/>
                <a:ea typeface="HGSｺﾞｼｯｸM" panose="020B0600000000000000" pitchFamily="50" charset="-128"/>
              </a:rPr>
              <a:t>歳</a:t>
            </a:r>
            <a:endParaRPr kumimoji="1" lang="en-US" altLang="ja-JP" sz="2600" dirty="0" smtClean="0">
              <a:latin typeface="HGSｺﾞｼｯｸM" panose="020B0600000000000000" pitchFamily="50" charset="-128"/>
              <a:ea typeface="HGSｺﾞｼｯｸM" panose="020B0600000000000000" pitchFamily="50" charset="-128"/>
            </a:endParaRPr>
          </a:p>
          <a:p>
            <a:r>
              <a:rPr lang="ja-JP" altLang="en-US" sz="2600" dirty="0">
                <a:latin typeface="HGSｺﾞｼｯｸM" panose="020B0600000000000000" pitchFamily="50" charset="-128"/>
                <a:ea typeface="HGSｺﾞｼｯｸM" panose="020B0600000000000000" pitchFamily="50" charset="-128"/>
              </a:rPr>
              <a:t>所属</a:t>
            </a:r>
            <a:r>
              <a:rPr lang="ja-JP" altLang="en-US" sz="2600" dirty="0" smtClean="0">
                <a:latin typeface="HGSｺﾞｼｯｸM" panose="020B0600000000000000" pitchFamily="50" charset="-128"/>
                <a:ea typeface="HGSｺﾞｼｯｸM" panose="020B0600000000000000" pitchFamily="50" charset="-128"/>
              </a:rPr>
              <a:t>プロジェクト</a:t>
            </a:r>
            <a:endParaRPr lang="en-US" altLang="ja-JP" sz="2600" dirty="0" smtClean="0">
              <a:latin typeface="HGSｺﾞｼｯｸM" panose="020B0600000000000000" pitchFamily="50" charset="-128"/>
              <a:ea typeface="HGSｺﾞｼｯｸM" panose="020B0600000000000000" pitchFamily="50" charset="-128"/>
            </a:endParaRPr>
          </a:p>
          <a:p>
            <a:pPr marL="0" marR="0" indent="0" algn="l" defTabSz="914400" rtl="0" eaLnBrk="1" fontAlgn="auto" latinLnBrk="0" hangingPunct="1">
              <a:lnSpc>
                <a:spcPct val="100000"/>
              </a:lnSpc>
              <a:spcBef>
                <a:spcPct val="20000"/>
              </a:spcBef>
              <a:spcAft>
                <a:spcPts val="0"/>
              </a:spcAft>
              <a:buClrTx/>
              <a:buSzTx/>
              <a:buNone/>
              <a:tabLst/>
              <a:defRPr/>
            </a:pPr>
            <a:r>
              <a:rPr kumimoji="1" lang="ja-JP" altLang="en-US" sz="2600" b="0" i="0" kern="1200" dirty="0" smtClean="0">
                <a:effectLst/>
                <a:latin typeface="HGSｺﾞｼｯｸM" panose="020B0600000000000000" pitchFamily="50" charset="-128"/>
                <a:ea typeface="HGSｺﾞｼｯｸM" panose="020B0600000000000000" pitchFamily="50" charset="-128"/>
              </a:rPr>
              <a:t>　　　ロボット型ユーザインタラクションの実用化 </a:t>
            </a:r>
            <a:endParaRPr kumimoji="1" lang="en-US" altLang="ja-JP" sz="2600" b="0" i="0" kern="1200" dirty="0" smtClean="0">
              <a:effectLst/>
              <a:latin typeface="HGSｺﾞｼｯｸM" panose="020B0600000000000000" pitchFamily="50" charset="-128"/>
              <a:ea typeface="HGSｺﾞｼｯｸM" panose="020B0600000000000000" pitchFamily="50" charset="-128"/>
            </a:endParaRPr>
          </a:p>
          <a:p>
            <a:r>
              <a:rPr kumimoji="1" lang="ja-JP" altLang="en-US" sz="2600" dirty="0" smtClean="0">
                <a:latin typeface="HGSｺﾞｼｯｸM" panose="020B0600000000000000" pitchFamily="50" charset="-128"/>
                <a:ea typeface="HGSｺﾞｼｯｸM" panose="020B0600000000000000" pitchFamily="50" charset="-128"/>
              </a:rPr>
              <a:t>インターン期間　２週間（</a:t>
            </a:r>
            <a:r>
              <a:rPr kumimoji="1" lang="en-US" altLang="ja-JP" sz="2600" dirty="0" smtClean="0">
                <a:latin typeface="HGSｺﾞｼｯｸM" panose="020B0600000000000000" pitchFamily="50" charset="-128"/>
                <a:ea typeface="HGSｺﾞｼｯｸM" panose="020B0600000000000000" pitchFamily="50" charset="-128"/>
              </a:rPr>
              <a:t>8/20</a:t>
            </a:r>
            <a:r>
              <a:rPr lang="ja-JP" altLang="en-US" sz="2600" dirty="0">
                <a:latin typeface="HGSｺﾞｼｯｸM" panose="020B0600000000000000" pitchFamily="50" charset="-128"/>
                <a:ea typeface="HGSｺﾞｼｯｸM" panose="020B0600000000000000" pitchFamily="50" charset="-128"/>
              </a:rPr>
              <a:t>から</a:t>
            </a:r>
            <a:r>
              <a:rPr kumimoji="1" lang="en-US" altLang="ja-JP" sz="2600" dirty="0" smtClean="0">
                <a:latin typeface="HGSｺﾞｼｯｸM" panose="020B0600000000000000" pitchFamily="50" charset="-128"/>
                <a:ea typeface="HGSｺﾞｼｯｸM" panose="020B0600000000000000" pitchFamily="50" charset="-128"/>
              </a:rPr>
              <a:t>8/31</a:t>
            </a:r>
            <a:r>
              <a:rPr kumimoji="1" lang="ja-JP" altLang="en-US" sz="2600" dirty="0" smtClean="0">
                <a:latin typeface="HGSｺﾞｼｯｸM" panose="020B0600000000000000" pitchFamily="50" charset="-128"/>
                <a:ea typeface="HGSｺﾞｼｯｸM" panose="020B0600000000000000" pitchFamily="50" charset="-128"/>
              </a:rPr>
              <a:t>まで</a:t>
            </a:r>
            <a:r>
              <a:rPr kumimoji="1" lang="ja-JP" altLang="en-US" sz="2600" dirty="0" smtClean="0">
                <a:latin typeface="HGSｺﾞｼｯｸM" panose="020B0600000000000000" pitchFamily="50" charset="-128"/>
                <a:ea typeface="HGSｺﾞｼｯｸM" panose="020B0600000000000000" pitchFamily="50" charset="-128"/>
              </a:rPr>
              <a:t>）</a:t>
            </a:r>
            <a:endParaRPr kumimoji="1" lang="en-US" altLang="ja-JP" sz="2600" dirty="0" smtClean="0">
              <a:latin typeface="HGSｺﾞｼｯｸM" panose="020B0600000000000000" pitchFamily="50" charset="-128"/>
              <a:ea typeface="HGSｺﾞｼｯｸM" panose="020B0600000000000000" pitchFamily="50" charset="-128"/>
            </a:endParaRPr>
          </a:p>
          <a:p>
            <a:r>
              <a:rPr lang="ja-JP" altLang="en-US" sz="2600" dirty="0" smtClean="0">
                <a:latin typeface="HGSｺﾞｼｯｸM" panose="020B0600000000000000" pitchFamily="50" charset="-128"/>
                <a:ea typeface="HGSｺﾞｼｯｸM" panose="020B0600000000000000" pitchFamily="50" charset="-128"/>
              </a:rPr>
              <a:t>趣味　</a:t>
            </a:r>
            <a:endParaRPr lang="en-US" altLang="ja-JP" sz="2600" dirty="0" smtClean="0">
              <a:latin typeface="HGSｺﾞｼｯｸM" panose="020B0600000000000000" pitchFamily="50" charset="-128"/>
              <a:ea typeface="HGSｺﾞｼｯｸM" panose="020B0600000000000000" pitchFamily="50" charset="-128"/>
            </a:endParaRPr>
          </a:p>
          <a:p>
            <a:pPr lvl="1"/>
            <a:r>
              <a:rPr lang="ja-JP" altLang="en-US" sz="2600" dirty="0" smtClean="0">
                <a:latin typeface="HGSｺﾞｼｯｸM" panose="020B0600000000000000" pitchFamily="50" charset="-128"/>
                <a:ea typeface="HGSｺﾞｼｯｸM" panose="020B0600000000000000" pitchFamily="50" charset="-128"/>
              </a:rPr>
              <a:t>野球（小中高</a:t>
            </a:r>
            <a:r>
              <a:rPr lang="en-US" altLang="ja-JP" sz="2600" dirty="0" smtClean="0">
                <a:latin typeface="HGSｺﾞｼｯｸM" panose="020B0600000000000000" pitchFamily="50" charset="-128"/>
                <a:ea typeface="HGSｺﾞｼｯｸM" panose="020B0600000000000000" pitchFamily="50" charset="-128"/>
              </a:rPr>
              <a:t>10</a:t>
            </a:r>
            <a:r>
              <a:rPr lang="ja-JP" altLang="en-US" sz="2600" dirty="0" smtClean="0">
                <a:latin typeface="HGSｺﾞｼｯｸM" panose="020B0600000000000000" pitchFamily="50" charset="-128"/>
                <a:ea typeface="HGSｺﾞｼｯｸM" panose="020B0600000000000000" pitchFamily="50" charset="-128"/>
              </a:rPr>
              <a:t>年間）</a:t>
            </a:r>
            <a:endParaRPr lang="en-US" altLang="ja-JP" sz="2600" dirty="0" smtClean="0">
              <a:latin typeface="HGSｺﾞｼｯｸM" panose="020B0600000000000000" pitchFamily="50" charset="-128"/>
              <a:ea typeface="HGSｺﾞｼｯｸM" panose="020B0600000000000000" pitchFamily="50" charset="-128"/>
            </a:endParaRPr>
          </a:p>
          <a:p>
            <a:pPr lvl="1"/>
            <a:r>
              <a:rPr lang="ja-JP" altLang="en-US" sz="2600" dirty="0" smtClean="0">
                <a:latin typeface="HGSｺﾞｼｯｸM" panose="020B0600000000000000" pitchFamily="50" charset="-128"/>
                <a:ea typeface="HGSｺﾞｼｯｸM" panose="020B0600000000000000" pitchFamily="50" charset="-128"/>
              </a:rPr>
              <a:t>音楽鑑賞</a:t>
            </a:r>
            <a:endParaRPr lang="en-US" altLang="ja-JP" sz="2600" dirty="0" smtClean="0">
              <a:latin typeface="HGSｺﾞｼｯｸM" panose="020B0600000000000000" pitchFamily="50" charset="-128"/>
              <a:ea typeface="HGSｺﾞｼｯｸM" panose="020B0600000000000000" pitchFamily="50" charset="-128"/>
            </a:endParaRPr>
          </a:p>
          <a:p>
            <a:r>
              <a:rPr lang="ja-JP" altLang="en-US" sz="2600" dirty="0">
                <a:latin typeface="HGSｺﾞｼｯｸM" panose="020B0600000000000000" pitchFamily="50" charset="-128"/>
                <a:ea typeface="HGSｺﾞｼｯｸM" panose="020B0600000000000000" pitchFamily="50" charset="-128"/>
              </a:rPr>
              <a:t>特技</a:t>
            </a:r>
            <a:endParaRPr lang="en-US" altLang="ja-JP" sz="2600" dirty="0">
              <a:latin typeface="HGSｺﾞｼｯｸM" panose="020B0600000000000000" pitchFamily="50" charset="-128"/>
              <a:ea typeface="HGSｺﾞｼｯｸM" panose="020B0600000000000000" pitchFamily="50" charset="-128"/>
            </a:endParaRPr>
          </a:p>
          <a:p>
            <a:pPr lvl="1"/>
            <a:r>
              <a:rPr lang="ja-JP" altLang="en-US" sz="2600" dirty="0" smtClean="0">
                <a:latin typeface="HGSｺﾞｼｯｸM" panose="020B0600000000000000" pitchFamily="50" charset="-128"/>
                <a:ea typeface="HGSｺﾞｼｯｸM" panose="020B0600000000000000" pitchFamily="50" charset="-128"/>
              </a:rPr>
              <a:t>ドライブ（片道</a:t>
            </a:r>
            <a:r>
              <a:rPr lang="en-US" altLang="ja-JP" sz="2600" dirty="0" smtClean="0">
                <a:latin typeface="HGSｺﾞｼｯｸM" panose="020B0600000000000000" pitchFamily="50" charset="-128"/>
                <a:ea typeface="HGSｺﾞｼｯｸM" panose="020B0600000000000000" pitchFamily="50" charset="-128"/>
              </a:rPr>
              <a:t>200㎞</a:t>
            </a:r>
            <a:r>
              <a:rPr lang="ja-JP" altLang="en-US" sz="2600" dirty="0" smtClean="0">
                <a:latin typeface="HGSｺﾞｼｯｸM" panose="020B0600000000000000" pitchFamily="50" charset="-128"/>
                <a:ea typeface="HGSｺﾞｼｯｸM" panose="020B0600000000000000" pitchFamily="50" charset="-128"/>
              </a:rPr>
              <a:t>以内なら日帰りできる距離）</a:t>
            </a:r>
            <a:endParaRPr kumimoji="1" lang="ja-JP" altLang="en-US" sz="2600" dirty="0">
              <a:latin typeface="HGSｺﾞｼｯｸM" panose="020B0600000000000000" pitchFamily="50" charset="-128"/>
              <a:ea typeface="HGSｺﾞｼｯｸM" panose="020B0600000000000000" pitchFamily="50" charset="-128"/>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752" y="188568"/>
            <a:ext cx="2481542" cy="3158326"/>
          </a:xfrm>
          <a:prstGeom prst="rect">
            <a:avLst/>
          </a:prstGeom>
        </p:spPr>
      </p:pic>
      <p:sp>
        <p:nvSpPr>
          <p:cNvPr id="8" name="スライド番号プレースホルダー 7"/>
          <p:cNvSpPr>
            <a:spLocks noGrp="1"/>
          </p:cNvSpPr>
          <p:nvPr>
            <p:ph type="sldNum" sz="quarter" idx="12"/>
          </p:nvPr>
        </p:nvSpPr>
        <p:spPr/>
        <p:txBody>
          <a:bodyPr/>
          <a:lstStyle/>
          <a:p>
            <a:fld id="{9948543B-271C-42F6-B257-A3707B3EC9F9}" type="slidenum">
              <a:rPr lang="ja-JP" altLang="en-US" smtClean="0"/>
              <a:pPr/>
              <a:t>1</a:t>
            </a:fld>
            <a:r>
              <a:rPr lang="en-US" altLang="ja-JP" smtClean="0"/>
              <a:t>/36</a:t>
            </a:r>
            <a:endParaRPr lang="ja-JP" altLang="en-US" dirty="0"/>
          </a:p>
        </p:txBody>
      </p:sp>
      <p:sp>
        <p:nvSpPr>
          <p:cNvPr id="9" name="フッター プレースホルダー 8"/>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10" name="日付プレースホルダー 9"/>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2385029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ニューラルネットワーク</a:t>
            </a:r>
            <a:endParaRPr kumimoji="1" lang="ja-JP" altLang="en-US" dirty="0"/>
          </a:p>
        </p:txBody>
      </p:sp>
      <p:sp>
        <p:nvSpPr>
          <p:cNvPr id="3" name="コンテンツ プレースホルダー 2"/>
          <p:cNvSpPr>
            <a:spLocks noGrp="1"/>
          </p:cNvSpPr>
          <p:nvPr>
            <p:ph idx="1"/>
          </p:nvPr>
        </p:nvSpPr>
        <p:spPr>
          <a:xfrm>
            <a:off x="457200" y="1988808"/>
            <a:ext cx="8229600" cy="4137355"/>
          </a:xfrm>
        </p:spPr>
        <p:txBody>
          <a:bodyPr/>
          <a:lstStyle/>
          <a:p>
            <a:pPr marL="0" indent="0">
              <a:buNone/>
            </a:pPr>
            <a:r>
              <a:rPr lang="ja-JP" altLang="en-US" dirty="0" smtClean="0">
                <a:latin typeface="HGSｺﾞｼｯｸM" panose="020B0600000000000000" pitchFamily="50" charset="-128"/>
                <a:ea typeface="HGSｺﾞｼｯｸM" panose="020B0600000000000000" pitchFamily="50" charset="-128"/>
              </a:rPr>
              <a:t>人間</a:t>
            </a:r>
            <a:r>
              <a:rPr lang="ja-JP" altLang="en-US" dirty="0">
                <a:latin typeface="HGSｺﾞｼｯｸM" panose="020B0600000000000000" pitchFamily="50" charset="-128"/>
                <a:ea typeface="HGSｺﾞｼｯｸM" panose="020B0600000000000000" pitchFamily="50" charset="-128"/>
              </a:rPr>
              <a:t>の脳の</a:t>
            </a:r>
            <a:r>
              <a:rPr lang="ja-JP" altLang="en-US" dirty="0" smtClean="0">
                <a:latin typeface="HGSｺﾞｼｯｸM" panose="020B0600000000000000" pitchFamily="50" charset="-128"/>
                <a:ea typeface="HGSｺﾞｼｯｸM" panose="020B0600000000000000" pitchFamily="50" charset="-128"/>
              </a:rPr>
              <a:t>神経細胞回路（ニューロン）の仕組みをコンピュータに適用したもの</a:t>
            </a:r>
            <a:endParaRPr kumimoji="1" lang="ja-JP" altLang="en-US" dirty="0">
              <a:latin typeface="HGSｺﾞｼｯｸM" panose="020B0600000000000000" pitchFamily="50" charset="-128"/>
              <a:ea typeface="HGSｺﾞｼｯｸM" panose="020B0600000000000000" pitchFamily="50" charset="-128"/>
            </a:endParaRPr>
          </a:p>
        </p:txBody>
      </p:sp>
      <p:sp>
        <p:nvSpPr>
          <p:cNvPr id="7" name="下矢印 6"/>
          <p:cNvSpPr/>
          <p:nvPr/>
        </p:nvSpPr>
        <p:spPr>
          <a:xfrm>
            <a:off x="4391976" y="3277411"/>
            <a:ext cx="630084" cy="1260168"/>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p:cNvSpPr txBox="1"/>
          <p:nvPr/>
        </p:nvSpPr>
        <p:spPr>
          <a:xfrm>
            <a:off x="992940" y="4505717"/>
            <a:ext cx="7470996" cy="1200329"/>
          </a:xfrm>
          <a:prstGeom prst="rect">
            <a:avLst/>
          </a:prstGeom>
          <a:noFill/>
        </p:spPr>
        <p:txBody>
          <a:bodyPr wrap="square" rtlCol="0">
            <a:spAutoFit/>
          </a:bodyPr>
          <a:lstStyle/>
          <a:p>
            <a:r>
              <a:rPr kumimoji="1" lang="ja-JP" altLang="en-US" sz="3600" dirty="0" smtClean="0">
                <a:latin typeface="HGSｺﾞｼｯｸM" panose="020B0600000000000000" pitchFamily="50" charset="-128"/>
                <a:ea typeface="HGSｺﾞｼｯｸM" panose="020B0600000000000000" pitchFamily="50" charset="-128"/>
              </a:rPr>
              <a:t>人間の脳のようなコンピュータが作りたい</a:t>
            </a:r>
            <a:endParaRPr kumimoji="1" lang="ja-JP" altLang="en-US" sz="3600" dirty="0">
              <a:latin typeface="HGSｺﾞｼｯｸM" panose="020B0600000000000000" pitchFamily="50" charset="-128"/>
              <a:ea typeface="HGSｺﾞｼｯｸM" panose="020B0600000000000000" pitchFamily="50" charset="-128"/>
            </a:endParaRPr>
          </a:p>
        </p:txBody>
      </p:sp>
      <p:sp>
        <p:nvSpPr>
          <p:cNvPr id="9" name="スライド番号プレースホルダー 8"/>
          <p:cNvSpPr>
            <a:spLocks noGrp="1"/>
          </p:cNvSpPr>
          <p:nvPr>
            <p:ph type="sldNum" sz="quarter" idx="12"/>
          </p:nvPr>
        </p:nvSpPr>
        <p:spPr/>
        <p:txBody>
          <a:bodyPr/>
          <a:lstStyle/>
          <a:p>
            <a:fld id="{9948543B-271C-42F6-B257-A3707B3EC9F9}" type="slidenum">
              <a:rPr lang="ja-JP" altLang="en-US" smtClean="0"/>
              <a:pPr/>
              <a:t>19</a:t>
            </a:fld>
            <a:r>
              <a:rPr lang="en-US" altLang="ja-JP" smtClean="0"/>
              <a:t>/36</a:t>
            </a:r>
            <a:endParaRPr lang="ja-JP" altLang="en-US" dirty="0"/>
          </a:p>
        </p:txBody>
      </p:sp>
      <p:sp>
        <p:nvSpPr>
          <p:cNvPr id="10" name="フッター プレースホルダー 9"/>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11" name="日付プレースホルダー 10"/>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1735754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三層ニューラルネットワーク</a:t>
            </a:r>
            <a:endParaRPr kumimoji="1" lang="ja-JP" altLang="en-US" dirty="0"/>
          </a:p>
        </p:txBody>
      </p:sp>
      <p:pic>
        <p:nvPicPr>
          <p:cNvPr id="1026" name="Picture 2" descr="C:\Users\k-kushinobe\Pictures\プレゼン使用画像\3neur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568" y="1898796"/>
            <a:ext cx="6930924" cy="3692993"/>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p:cNvSpPr>
            <a:spLocks noGrp="1"/>
          </p:cNvSpPr>
          <p:nvPr>
            <p:ph type="sldNum" sz="quarter" idx="12"/>
          </p:nvPr>
        </p:nvSpPr>
        <p:spPr/>
        <p:txBody>
          <a:bodyPr/>
          <a:lstStyle/>
          <a:p>
            <a:fld id="{9948543B-271C-42F6-B257-A3707B3EC9F9}" type="slidenum">
              <a:rPr lang="ja-JP" altLang="en-US" smtClean="0"/>
              <a:pPr/>
              <a:t>20</a:t>
            </a:fld>
            <a:r>
              <a:rPr lang="en-US" altLang="ja-JP" smtClean="0"/>
              <a:t>/36</a:t>
            </a:r>
            <a:endParaRPr lang="ja-JP" altLang="en-US" dirty="0"/>
          </a:p>
        </p:txBody>
      </p:sp>
      <p:sp>
        <p:nvSpPr>
          <p:cNvPr id="7" name="フッター プレースホルダー 6"/>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8" name="日付プレースホルダー 7"/>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26800701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デモ１</a:t>
            </a:r>
            <a:r>
              <a:rPr kumimoji="1" lang="en-US" altLang="ja-JP" dirty="0" smtClean="0"/>
              <a:t/>
            </a:r>
            <a:br>
              <a:rPr kumimoji="1" lang="en-US" altLang="ja-JP" dirty="0" smtClean="0"/>
            </a:br>
            <a:r>
              <a:rPr kumimoji="1" lang="en-US" altLang="ja-JP" dirty="0" smtClean="0"/>
              <a:t>(</a:t>
            </a:r>
            <a:r>
              <a:rPr kumimoji="1" lang="ja-JP" altLang="en-US" dirty="0" smtClean="0"/>
              <a:t>ニューラルネットワーク</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latin typeface="HGSｺﾞｼｯｸM" panose="020B0600000000000000" pitchFamily="50" charset="-128"/>
                <a:ea typeface="HGSｺﾞｼｯｸM" panose="020B0600000000000000" pitchFamily="50" charset="-128"/>
              </a:rPr>
              <a:t>n</a:t>
            </a:r>
            <a:r>
              <a:rPr kumimoji="1" lang="en-US" altLang="ja-JP" dirty="0" smtClean="0">
                <a:latin typeface="HGSｺﾞｼｯｸM" panose="020B0600000000000000" pitchFamily="50" charset="-128"/>
                <a:ea typeface="HGSｺﾞｼｯｸM" panose="020B0600000000000000" pitchFamily="50" charset="-128"/>
              </a:rPr>
              <a:t>eural_learn</a:t>
            </a:r>
            <a:r>
              <a:rPr kumimoji="1" lang="ja-JP" altLang="en-US" dirty="0" smtClean="0">
                <a:latin typeface="HGSｺﾞｼｯｸM" panose="020B0600000000000000" pitchFamily="50" charset="-128"/>
                <a:ea typeface="HGSｺﾞｼｯｸM" panose="020B0600000000000000" pitchFamily="50" charset="-128"/>
              </a:rPr>
              <a:t>で</a:t>
            </a:r>
            <a:r>
              <a:rPr kumimoji="1" lang="en-US" altLang="ja-JP" dirty="0" smtClean="0">
                <a:latin typeface="HGSｺﾞｼｯｸM" panose="020B0600000000000000" pitchFamily="50" charset="-128"/>
                <a:ea typeface="HGSｺﾞｼｯｸM" panose="020B0600000000000000" pitchFamily="50" charset="-128"/>
              </a:rPr>
              <a:t>result.pkl</a:t>
            </a:r>
            <a:r>
              <a:rPr kumimoji="1" lang="ja-JP" altLang="en-US" dirty="0" smtClean="0">
                <a:latin typeface="HGSｺﾞｼｯｸM" panose="020B0600000000000000" pitchFamily="50" charset="-128"/>
                <a:ea typeface="HGSｺﾞｼｯｸM" panose="020B0600000000000000" pitchFamily="50" charset="-128"/>
              </a:rPr>
              <a:t>に学習データを保存</a:t>
            </a:r>
            <a:endParaRPr kumimoji="1" lang="en-US" altLang="ja-JP" dirty="0" smtClean="0">
              <a:latin typeface="HGSｺﾞｼｯｸM" panose="020B0600000000000000" pitchFamily="50" charset="-128"/>
              <a:ea typeface="HGSｺﾞｼｯｸM" panose="020B0600000000000000" pitchFamily="50" charset="-128"/>
            </a:endParaRPr>
          </a:p>
          <a:p>
            <a:r>
              <a:rPr lang="en-US" altLang="ja-JP" dirty="0" smtClean="0">
                <a:latin typeface="HGSｺﾞｼｯｸM" panose="020B0600000000000000" pitchFamily="50" charset="-128"/>
                <a:ea typeface="HGSｺﾞｼｯｸM" panose="020B0600000000000000" pitchFamily="50" charset="-128"/>
              </a:rPr>
              <a:t>neural_recognition</a:t>
            </a:r>
            <a:r>
              <a:rPr lang="ja-JP" altLang="en-US" dirty="0" smtClean="0">
                <a:latin typeface="HGSｺﾞｼｯｸM" panose="020B0600000000000000" pitchFamily="50" charset="-128"/>
                <a:ea typeface="HGSｺﾞｼｯｸM" panose="020B0600000000000000" pitchFamily="50" charset="-128"/>
              </a:rPr>
              <a:t>で</a:t>
            </a:r>
            <a:r>
              <a:rPr lang="en-US" altLang="ja-JP" dirty="0" smtClean="0">
                <a:latin typeface="HGSｺﾞｼｯｸM" panose="020B0600000000000000" pitchFamily="50" charset="-128"/>
                <a:ea typeface="HGSｺﾞｼｯｸM" panose="020B0600000000000000" pitchFamily="50" charset="-128"/>
              </a:rPr>
              <a:t>result.pkl</a:t>
            </a:r>
            <a:r>
              <a:rPr lang="ja-JP" altLang="en-US" dirty="0" smtClean="0">
                <a:latin typeface="HGSｺﾞｼｯｸM" panose="020B0600000000000000" pitchFamily="50" charset="-128"/>
                <a:ea typeface="HGSｺﾞｼｯｸM" panose="020B0600000000000000" pitchFamily="50" charset="-128"/>
              </a:rPr>
              <a:t>をもとに手の形を判断</a:t>
            </a:r>
            <a:endParaRPr kumimoji="1" lang="ja-JP" altLang="en-US" dirty="0">
              <a:latin typeface="HGSｺﾞｼｯｸM" panose="020B0600000000000000" pitchFamily="50" charset="-128"/>
              <a:ea typeface="HGSｺﾞｼｯｸM" panose="020B0600000000000000" pitchFamily="50" charset="-128"/>
            </a:endParaRPr>
          </a:p>
        </p:txBody>
      </p:sp>
      <p:sp>
        <p:nvSpPr>
          <p:cNvPr id="7" name="スライド番号プレースホルダー 6"/>
          <p:cNvSpPr>
            <a:spLocks noGrp="1"/>
          </p:cNvSpPr>
          <p:nvPr>
            <p:ph type="sldNum" sz="quarter" idx="12"/>
          </p:nvPr>
        </p:nvSpPr>
        <p:spPr/>
        <p:txBody>
          <a:bodyPr/>
          <a:lstStyle/>
          <a:p>
            <a:fld id="{9948543B-271C-42F6-B257-A3707B3EC9F9}" type="slidenum">
              <a:rPr lang="ja-JP" altLang="en-US" smtClean="0"/>
              <a:pPr/>
              <a:t>21</a:t>
            </a:fld>
            <a:r>
              <a:rPr lang="en-US" altLang="ja-JP" smtClean="0"/>
              <a:t>/36</a:t>
            </a:r>
            <a:endParaRPr lang="ja-JP" altLang="en-US" dirty="0"/>
          </a:p>
        </p:txBody>
      </p:sp>
      <p:sp>
        <p:nvSpPr>
          <p:cNvPr id="8" name="フッター プレースホルダー 7"/>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9" name="日付プレースホルダー 8"/>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3596574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857999"/>
          </a:xfrm>
        </p:spPr>
        <p:txBody>
          <a:bodyPr/>
          <a:lstStyle/>
          <a:p>
            <a:r>
              <a:rPr kumimoji="1" lang="ja-JP" altLang="en-US" dirty="0" smtClean="0"/>
              <a:t>４</a:t>
            </a:r>
            <a:r>
              <a:rPr kumimoji="1" lang="en-US" altLang="ja-JP" dirty="0" smtClean="0"/>
              <a:t>.Deep Learning</a:t>
            </a:r>
            <a:endParaRPr kumimoji="1" lang="ja-JP" altLang="en-US" dirty="0"/>
          </a:p>
        </p:txBody>
      </p:sp>
    </p:spTree>
    <p:extLst>
      <p:ext uri="{BB962C8B-B14F-4D97-AF65-F5344CB8AC3E}">
        <p14:creationId xmlns:p14="http://schemas.microsoft.com/office/powerpoint/2010/main" val="1033692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Deep Learning</a:t>
            </a:r>
            <a:r>
              <a:rPr lang="ja-JP" altLang="en-US" dirty="0" smtClean="0"/>
              <a:t>（深層学習）</a:t>
            </a:r>
            <a:endParaRPr kumimoji="1" lang="ja-JP" altLang="en-US" dirty="0"/>
          </a:p>
        </p:txBody>
      </p:sp>
      <p:sp>
        <p:nvSpPr>
          <p:cNvPr id="3" name="コンテンツ プレースホルダー 2"/>
          <p:cNvSpPr>
            <a:spLocks noGrp="1"/>
          </p:cNvSpPr>
          <p:nvPr>
            <p:ph idx="1"/>
          </p:nvPr>
        </p:nvSpPr>
        <p:spPr>
          <a:xfrm>
            <a:off x="457200" y="2168831"/>
            <a:ext cx="8229600" cy="1260169"/>
          </a:xfrm>
        </p:spPr>
        <p:txBody>
          <a:bodyPr/>
          <a:lstStyle/>
          <a:p>
            <a:pPr marL="0" indent="0">
              <a:buNone/>
            </a:pPr>
            <a:r>
              <a:rPr lang="ja-JP" altLang="en-US" dirty="0" smtClean="0">
                <a:latin typeface="HGSｺﾞｼｯｸM" panose="020B0600000000000000" pitchFamily="50" charset="-128"/>
                <a:ea typeface="HGSｺﾞｼｯｸM" panose="020B0600000000000000" pitchFamily="50" charset="-128"/>
              </a:rPr>
              <a:t>十分</a:t>
            </a:r>
            <a:r>
              <a:rPr lang="ja-JP" altLang="en-US" dirty="0">
                <a:latin typeface="HGSｺﾞｼｯｸM" panose="020B0600000000000000" pitchFamily="50" charset="-128"/>
                <a:ea typeface="HGSｺﾞｼｯｸM" panose="020B0600000000000000" pitchFamily="50" charset="-128"/>
              </a:rPr>
              <a:t>なデータ量</a:t>
            </a:r>
            <a:r>
              <a:rPr lang="ja-JP" altLang="en-US" dirty="0" smtClean="0">
                <a:latin typeface="HGSｺﾞｼｯｸM" panose="020B0600000000000000" pitchFamily="50" charset="-128"/>
                <a:ea typeface="HGSｺﾞｼｯｸM" panose="020B0600000000000000" pitchFamily="50" charset="-128"/>
              </a:rPr>
              <a:t>があれば自動的にデータから特徴を抽出してくれる機械学習</a:t>
            </a:r>
            <a:endParaRPr kumimoji="1" lang="en-US" altLang="ja-JP" dirty="0" smtClean="0">
              <a:latin typeface="HGSｺﾞｼｯｸM" panose="020B0600000000000000" pitchFamily="50" charset="-128"/>
              <a:ea typeface="HGSｺﾞｼｯｸM" panose="020B0600000000000000" pitchFamily="50" charset="-128"/>
            </a:endParaRPr>
          </a:p>
          <a:p>
            <a:pPr marL="0" indent="0">
              <a:buNone/>
            </a:pPr>
            <a:endParaRPr kumimoji="1" lang="ja-JP" altLang="en-US" dirty="0"/>
          </a:p>
        </p:txBody>
      </p:sp>
      <p:sp>
        <p:nvSpPr>
          <p:cNvPr id="7" name="テキスト ボックス 6"/>
          <p:cNvSpPr txBox="1"/>
          <p:nvPr/>
        </p:nvSpPr>
        <p:spPr>
          <a:xfrm>
            <a:off x="521460" y="3613252"/>
            <a:ext cx="7470996" cy="1077218"/>
          </a:xfrm>
          <a:prstGeom prst="rect">
            <a:avLst/>
          </a:prstGeom>
          <a:noFill/>
        </p:spPr>
        <p:txBody>
          <a:bodyPr wrap="square" rtlCol="0">
            <a:spAutoFit/>
          </a:bodyPr>
          <a:lstStyle/>
          <a:p>
            <a:r>
              <a:rPr kumimoji="1" lang="ja-JP" altLang="en-US" sz="3200" dirty="0" smtClean="0">
                <a:latin typeface="HGSｺﾞｼｯｸM" panose="020B0600000000000000" pitchFamily="50" charset="-128"/>
                <a:ea typeface="HGSｺﾞｼｯｸM" panose="020B0600000000000000" pitchFamily="50" charset="-128"/>
              </a:rPr>
              <a:t>様々なアルゴリズムがあるが、今回使用したのは「</a:t>
            </a:r>
            <a:r>
              <a:rPr kumimoji="1" lang="en-US" altLang="ja-JP" sz="3200" dirty="0" smtClean="0">
                <a:latin typeface="HGSｺﾞｼｯｸM" panose="020B0600000000000000" pitchFamily="50" charset="-128"/>
                <a:ea typeface="HGSｺﾞｼｯｸM" panose="020B0600000000000000" pitchFamily="50" charset="-128"/>
              </a:rPr>
              <a:t>CNN</a:t>
            </a:r>
            <a:r>
              <a:rPr kumimoji="1" lang="ja-JP" altLang="en-US" sz="3200" dirty="0" smtClean="0">
                <a:latin typeface="HGSｺﾞｼｯｸM" panose="020B0600000000000000" pitchFamily="50" charset="-128"/>
                <a:ea typeface="HGSｺﾞｼｯｸM" panose="020B0600000000000000" pitchFamily="50" charset="-128"/>
              </a:rPr>
              <a:t>」を使用した</a:t>
            </a:r>
            <a:endParaRPr kumimoji="1" lang="ja-JP" altLang="en-US" sz="3200" dirty="0">
              <a:latin typeface="HGSｺﾞｼｯｸM" panose="020B0600000000000000" pitchFamily="50" charset="-128"/>
              <a:ea typeface="HGSｺﾞｼｯｸM" panose="020B0600000000000000" pitchFamily="50" charset="-128"/>
            </a:endParaRPr>
          </a:p>
        </p:txBody>
      </p:sp>
      <p:sp>
        <p:nvSpPr>
          <p:cNvPr id="8" name="テキスト ボックス 7"/>
          <p:cNvSpPr txBox="1"/>
          <p:nvPr/>
        </p:nvSpPr>
        <p:spPr>
          <a:xfrm>
            <a:off x="2591736" y="4959204"/>
            <a:ext cx="5940792" cy="954107"/>
          </a:xfrm>
          <a:prstGeom prst="rect">
            <a:avLst/>
          </a:prstGeom>
          <a:noFill/>
        </p:spPr>
        <p:txBody>
          <a:bodyPr wrap="square" rtlCol="0">
            <a:spAutoFit/>
          </a:bodyPr>
          <a:lstStyle/>
          <a:p>
            <a:r>
              <a:rPr kumimoji="1" lang="ja-JP" altLang="en-US" sz="2800" dirty="0" smtClean="0">
                <a:latin typeface="HGSｺﾞｼｯｸM" panose="020B0600000000000000" pitchFamily="50" charset="-128"/>
                <a:ea typeface="HGSｺﾞｼｯｸM" panose="020B0600000000000000" pitchFamily="50" charset="-128"/>
              </a:rPr>
              <a:t>→</a:t>
            </a:r>
            <a:r>
              <a:rPr kumimoji="1" lang="en-US" altLang="ja-JP" sz="2800" dirty="0" smtClean="0">
                <a:latin typeface="HGSｺﾞｼｯｸM" panose="020B0600000000000000" pitchFamily="50" charset="-128"/>
                <a:ea typeface="HGSｺﾞｼｯｸM" panose="020B0600000000000000" pitchFamily="50" charset="-128"/>
              </a:rPr>
              <a:t>4</a:t>
            </a:r>
            <a:r>
              <a:rPr kumimoji="1" lang="ja-JP" altLang="en-US" sz="2800" dirty="0" smtClean="0">
                <a:latin typeface="HGSｺﾞｼｯｸM" panose="020B0600000000000000" pitchFamily="50" charset="-128"/>
                <a:ea typeface="HGSｺﾞｼｯｸM" panose="020B0600000000000000" pitchFamily="50" charset="-128"/>
              </a:rPr>
              <a:t>層以上深層のニューラルネットワークのような</a:t>
            </a:r>
            <a:r>
              <a:rPr lang="ja-JP" altLang="en-US" sz="2800" dirty="0">
                <a:latin typeface="HGSｺﾞｼｯｸM" panose="020B0600000000000000" pitchFamily="50" charset="-128"/>
                <a:ea typeface="HGSｺﾞｼｯｸM" panose="020B0600000000000000" pitchFamily="50" charset="-128"/>
              </a:rPr>
              <a:t>もの</a:t>
            </a:r>
            <a:endParaRPr kumimoji="1" lang="ja-JP" altLang="en-US" sz="2800" dirty="0">
              <a:latin typeface="HGSｺﾞｼｯｸM" panose="020B0600000000000000" pitchFamily="50" charset="-128"/>
              <a:ea typeface="HGSｺﾞｼｯｸM" panose="020B0600000000000000" pitchFamily="50" charset="-128"/>
            </a:endParaRPr>
          </a:p>
        </p:txBody>
      </p:sp>
      <p:sp>
        <p:nvSpPr>
          <p:cNvPr id="9" name="スライド番号プレースホルダー 8"/>
          <p:cNvSpPr>
            <a:spLocks noGrp="1"/>
          </p:cNvSpPr>
          <p:nvPr>
            <p:ph type="sldNum" sz="quarter" idx="12"/>
          </p:nvPr>
        </p:nvSpPr>
        <p:spPr/>
        <p:txBody>
          <a:bodyPr/>
          <a:lstStyle/>
          <a:p>
            <a:fld id="{9948543B-271C-42F6-B257-A3707B3EC9F9}" type="slidenum">
              <a:rPr lang="ja-JP" altLang="en-US" smtClean="0"/>
              <a:pPr/>
              <a:t>23</a:t>
            </a:fld>
            <a:r>
              <a:rPr lang="en-US" altLang="ja-JP" smtClean="0"/>
              <a:t>/36</a:t>
            </a:r>
            <a:endParaRPr lang="ja-JP" altLang="en-US" dirty="0"/>
          </a:p>
        </p:txBody>
      </p:sp>
      <p:sp>
        <p:nvSpPr>
          <p:cNvPr id="10" name="フッター プレースホルダー 9"/>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11" name="日付プレースホルダー 10"/>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1099274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デモ２</a:t>
            </a:r>
            <a:r>
              <a:rPr kumimoji="1" lang="en-US" altLang="ja-JP" dirty="0" smtClean="0"/>
              <a:t/>
            </a:r>
            <a:br>
              <a:rPr kumimoji="1" lang="en-US" altLang="ja-JP" dirty="0" smtClean="0"/>
            </a:br>
            <a:r>
              <a:rPr kumimoji="1" lang="en-US" altLang="ja-JP" dirty="0" smtClean="0"/>
              <a:t>(</a:t>
            </a:r>
            <a:r>
              <a:rPr lang="en-US" altLang="ja-JP" dirty="0" smtClean="0"/>
              <a:t>Deep Learning</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latin typeface="HGSｺﾞｼｯｸM" panose="020B0600000000000000" pitchFamily="50" charset="-128"/>
                <a:ea typeface="HGSｺﾞｼｯｸM" panose="020B0600000000000000" pitchFamily="50" charset="-128"/>
              </a:rPr>
              <a:t>deep_learn</a:t>
            </a:r>
            <a:r>
              <a:rPr lang="ja-JP" altLang="en-US" dirty="0" smtClean="0">
                <a:latin typeface="HGSｺﾞｼｯｸM" panose="020B0600000000000000" pitchFamily="50" charset="-128"/>
                <a:ea typeface="HGSｺﾞｼｯｸM" panose="020B0600000000000000" pitchFamily="50" charset="-128"/>
              </a:rPr>
              <a:t>で</a:t>
            </a:r>
            <a:r>
              <a:rPr lang="en-US" altLang="ja-JP" dirty="0" smtClean="0">
                <a:latin typeface="HGSｺﾞｼｯｸM" panose="020B0600000000000000" pitchFamily="50" charset="-128"/>
                <a:ea typeface="HGSｺﾞｼｯｸM" panose="020B0600000000000000" pitchFamily="50" charset="-128"/>
              </a:rPr>
              <a:t>deep_result.h5</a:t>
            </a:r>
            <a:r>
              <a:rPr lang="ja-JP" altLang="en-US" dirty="0" smtClean="0">
                <a:latin typeface="HGSｺﾞｼｯｸM" panose="020B0600000000000000" pitchFamily="50" charset="-128"/>
                <a:ea typeface="HGSｺﾞｼｯｸM" panose="020B0600000000000000" pitchFamily="50" charset="-128"/>
              </a:rPr>
              <a:t>に</a:t>
            </a:r>
            <a:r>
              <a:rPr lang="ja-JP" altLang="en-US" dirty="0">
                <a:latin typeface="HGSｺﾞｼｯｸM" panose="020B0600000000000000" pitchFamily="50" charset="-128"/>
                <a:ea typeface="HGSｺﾞｼｯｸM" panose="020B0600000000000000" pitchFamily="50" charset="-128"/>
              </a:rPr>
              <a:t>学習データを保存</a:t>
            </a:r>
            <a:endParaRPr lang="en-US" altLang="ja-JP" dirty="0">
              <a:latin typeface="HGSｺﾞｼｯｸM" panose="020B0600000000000000" pitchFamily="50" charset="-128"/>
              <a:ea typeface="HGSｺﾞｼｯｸM" panose="020B0600000000000000" pitchFamily="50" charset="-128"/>
            </a:endParaRPr>
          </a:p>
          <a:p>
            <a:r>
              <a:rPr lang="en-US" altLang="ja-JP" dirty="0" smtClean="0">
                <a:latin typeface="HGSｺﾞｼｯｸM" panose="020B0600000000000000" pitchFamily="50" charset="-128"/>
                <a:ea typeface="HGSｺﾞｼｯｸM" panose="020B0600000000000000" pitchFamily="50" charset="-128"/>
              </a:rPr>
              <a:t>deep_recognition</a:t>
            </a:r>
            <a:r>
              <a:rPr lang="ja-JP" altLang="en-US" dirty="0" smtClean="0">
                <a:latin typeface="HGSｺﾞｼｯｸM" panose="020B0600000000000000" pitchFamily="50" charset="-128"/>
                <a:ea typeface="HGSｺﾞｼｯｸM" panose="020B0600000000000000" pitchFamily="50" charset="-128"/>
              </a:rPr>
              <a:t>で</a:t>
            </a:r>
            <a:r>
              <a:rPr lang="en-US" altLang="ja-JP" dirty="0" smtClean="0">
                <a:latin typeface="HGSｺﾞｼｯｸM" panose="020B0600000000000000" pitchFamily="50" charset="-128"/>
                <a:ea typeface="HGSｺﾞｼｯｸM" panose="020B0600000000000000" pitchFamily="50" charset="-128"/>
              </a:rPr>
              <a:t>deep_result.h5</a:t>
            </a:r>
            <a:r>
              <a:rPr lang="ja-JP" altLang="en-US" dirty="0" smtClean="0">
                <a:latin typeface="HGSｺﾞｼｯｸM" panose="020B0600000000000000" pitchFamily="50" charset="-128"/>
                <a:ea typeface="HGSｺﾞｼｯｸM" panose="020B0600000000000000" pitchFamily="50" charset="-128"/>
              </a:rPr>
              <a:t>を</a:t>
            </a:r>
            <a:r>
              <a:rPr lang="ja-JP" altLang="en-US" dirty="0">
                <a:latin typeface="HGSｺﾞｼｯｸM" panose="020B0600000000000000" pitchFamily="50" charset="-128"/>
                <a:ea typeface="HGSｺﾞｼｯｸM" panose="020B0600000000000000" pitchFamily="50" charset="-128"/>
              </a:rPr>
              <a:t>もとに手の形を判断</a:t>
            </a:r>
          </a:p>
          <a:p>
            <a:endParaRPr kumimoji="1" lang="ja-JP" altLang="en-US" dirty="0"/>
          </a:p>
        </p:txBody>
      </p:sp>
      <p:sp>
        <p:nvSpPr>
          <p:cNvPr id="7" name="スライド番号プレースホルダー 6"/>
          <p:cNvSpPr>
            <a:spLocks noGrp="1"/>
          </p:cNvSpPr>
          <p:nvPr>
            <p:ph type="sldNum" sz="quarter" idx="12"/>
          </p:nvPr>
        </p:nvSpPr>
        <p:spPr/>
        <p:txBody>
          <a:bodyPr/>
          <a:lstStyle/>
          <a:p>
            <a:fld id="{9948543B-271C-42F6-B257-A3707B3EC9F9}" type="slidenum">
              <a:rPr lang="ja-JP" altLang="en-US" smtClean="0"/>
              <a:pPr/>
              <a:t>24</a:t>
            </a:fld>
            <a:r>
              <a:rPr lang="en-US" altLang="ja-JP" smtClean="0"/>
              <a:t>/36</a:t>
            </a:r>
            <a:endParaRPr lang="ja-JP" altLang="en-US" dirty="0"/>
          </a:p>
        </p:txBody>
      </p:sp>
      <p:sp>
        <p:nvSpPr>
          <p:cNvPr id="8" name="フッター プレースホルダー 7"/>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9" name="日付プレースホルダー 8"/>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1408365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機械学習の種類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GSｺﾞｼｯｸM" panose="020B0600000000000000" pitchFamily="50" charset="-128"/>
                <a:ea typeface="HGSｺﾞｼｯｸM" panose="020B0600000000000000" pitchFamily="50" charset="-128"/>
              </a:rPr>
              <a:t>サポートベクトルマシン</a:t>
            </a:r>
            <a:endParaRPr kumimoji="1" lang="en-US" altLang="ja-JP" dirty="0" smtClean="0">
              <a:latin typeface="HGSｺﾞｼｯｸM" panose="020B0600000000000000" pitchFamily="50" charset="-128"/>
              <a:ea typeface="HGSｺﾞｼｯｸM" panose="020B0600000000000000" pitchFamily="50" charset="-128"/>
            </a:endParaRPr>
          </a:p>
          <a:p>
            <a:r>
              <a:rPr kumimoji="1" lang="ja-JP" altLang="en-US" u="sng" dirty="0" smtClean="0">
                <a:latin typeface="HGSｺﾞｼｯｸM" panose="020B0600000000000000" pitchFamily="50" charset="-128"/>
                <a:ea typeface="HGSｺﾞｼｯｸM" panose="020B0600000000000000" pitchFamily="50" charset="-128"/>
              </a:rPr>
              <a:t>多層ニューラルネットワーク</a:t>
            </a:r>
            <a:endParaRPr kumimoji="1" lang="en-US" altLang="ja-JP" u="sng" dirty="0" smtClean="0">
              <a:latin typeface="HGSｺﾞｼｯｸM" panose="020B0600000000000000" pitchFamily="50" charset="-128"/>
              <a:ea typeface="HGSｺﾞｼｯｸM" panose="020B0600000000000000" pitchFamily="50" charset="-128"/>
            </a:endParaRPr>
          </a:p>
          <a:p>
            <a:r>
              <a:rPr lang="ja-JP" altLang="en-US" u="sng" dirty="0">
                <a:latin typeface="HGSｺﾞｼｯｸM" panose="020B0600000000000000" pitchFamily="50" charset="-128"/>
                <a:ea typeface="HGSｺﾞｼｯｸM" panose="020B0600000000000000" pitchFamily="50" charset="-128"/>
              </a:rPr>
              <a:t>ディープラーニング</a:t>
            </a:r>
            <a:endParaRPr kumimoji="1" lang="ja-JP" altLang="en-US" u="sng" dirty="0">
              <a:latin typeface="HGSｺﾞｼｯｸM" panose="020B0600000000000000" pitchFamily="50" charset="-128"/>
              <a:ea typeface="HGSｺﾞｼｯｸM" panose="020B0600000000000000" pitchFamily="50" charset="-128"/>
            </a:endParaRPr>
          </a:p>
        </p:txBody>
      </p:sp>
      <p:sp>
        <p:nvSpPr>
          <p:cNvPr id="7" name="スライド番号プレースホルダー 6"/>
          <p:cNvSpPr>
            <a:spLocks noGrp="1"/>
          </p:cNvSpPr>
          <p:nvPr>
            <p:ph type="sldNum" sz="quarter" idx="12"/>
          </p:nvPr>
        </p:nvSpPr>
        <p:spPr/>
        <p:txBody>
          <a:bodyPr/>
          <a:lstStyle/>
          <a:p>
            <a:fld id="{9948543B-271C-42F6-B257-A3707B3EC9F9}" type="slidenum">
              <a:rPr lang="ja-JP" altLang="en-US" smtClean="0"/>
              <a:pPr/>
              <a:t>25</a:t>
            </a:fld>
            <a:r>
              <a:rPr lang="en-US" altLang="ja-JP" smtClean="0"/>
              <a:t>/36</a:t>
            </a:r>
            <a:endParaRPr lang="ja-JP" altLang="en-US" dirty="0"/>
          </a:p>
        </p:txBody>
      </p:sp>
      <p:sp>
        <p:nvSpPr>
          <p:cNvPr id="8" name="フッター プレースホルダー 7"/>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9" name="日付プレースホルダー 8"/>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31169945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857999"/>
          </a:xfrm>
        </p:spPr>
        <p:txBody>
          <a:bodyPr/>
          <a:lstStyle/>
          <a:p>
            <a:r>
              <a:rPr kumimoji="1" lang="ja-JP" altLang="en-US" dirty="0" smtClean="0"/>
              <a:t>５</a:t>
            </a:r>
            <a:r>
              <a:rPr kumimoji="1" lang="en-US" altLang="ja-JP" dirty="0" smtClean="0"/>
              <a:t>.</a:t>
            </a:r>
            <a:r>
              <a:rPr kumimoji="1" lang="ja-JP" altLang="en-US" dirty="0" smtClean="0"/>
              <a:t>機械学習を比較</a:t>
            </a:r>
            <a:endParaRPr kumimoji="1" lang="ja-JP" altLang="en-US" dirty="0"/>
          </a:p>
        </p:txBody>
      </p:sp>
    </p:spTree>
    <p:extLst>
      <p:ext uri="{BB962C8B-B14F-4D97-AF65-F5344CB8AC3E}">
        <p14:creationId xmlns:p14="http://schemas.microsoft.com/office/powerpoint/2010/main" val="2289968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テスト</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手の形</a:t>
            </a:r>
            <a:r>
              <a:rPr kumimoji="1" lang="en-US" altLang="ja-JP" dirty="0" smtClean="0"/>
              <a:t>1</a:t>
            </a:r>
            <a:r>
              <a:rPr kumimoji="1" lang="ja-JP" altLang="en-US" dirty="0" smtClean="0"/>
              <a:t>種類に</a:t>
            </a:r>
            <a:r>
              <a:rPr kumimoji="1" lang="en-US" altLang="ja-JP" dirty="0" smtClean="0"/>
              <a:t>500</a:t>
            </a:r>
            <a:r>
              <a:rPr kumimoji="1" lang="ja-JP" altLang="en-US" dirty="0" smtClean="0"/>
              <a:t>枚のテストデータを用意</a:t>
            </a:r>
            <a:endParaRPr kumimoji="1" lang="en-US" altLang="ja-JP" dirty="0" smtClean="0"/>
          </a:p>
          <a:p>
            <a:pPr marL="0" indent="0">
              <a:buNone/>
            </a:pPr>
            <a:endParaRPr lang="en-US" altLang="ja-JP" dirty="0"/>
          </a:p>
          <a:p>
            <a:pPr marL="0" indent="0">
              <a:buNone/>
            </a:pPr>
            <a:r>
              <a:rPr lang="en-US" altLang="ja-JP" dirty="0" smtClean="0"/>
              <a:t>100</a:t>
            </a:r>
            <a:r>
              <a:rPr lang="ja-JP" altLang="en-US" dirty="0" smtClean="0"/>
              <a:t>枚ずつテストし、正答率の平均、百枚のデータを認識し終わる速度の平均を算出</a:t>
            </a:r>
            <a:endParaRPr lang="en-US" altLang="ja-JP" dirty="0" smtClean="0"/>
          </a:p>
          <a:p>
            <a:pPr marL="0" indent="0">
              <a:buNone/>
            </a:pPr>
            <a:endParaRPr kumimoji="1" lang="en-US" altLang="ja-JP" dirty="0"/>
          </a:p>
          <a:p>
            <a:pPr marL="0" indent="0">
              <a:buNone/>
            </a:pPr>
            <a:r>
              <a:rPr lang="ja-JP" altLang="en-US" dirty="0" smtClean="0"/>
              <a:t>そこから正答率＆</a:t>
            </a:r>
            <a:r>
              <a:rPr lang="en-US" altLang="ja-JP" dirty="0" smtClean="0"/>
              <a:t>1</a:t>
            </a:r>
            <a:r>
              <a:rPr lang="ja-JP" altLang="en-US" dirty="0" smtClean="0"/>
              <a:t>枚認識できる速さを算出</a:t>
            </a:r>
            <a:endParaRPr kumimoji="1" lang="en-US" altLang="ja-JP" dirty="0" smtClean="0"/>
          </a:p>
        </p:txBody>
      </p:sp>
      <p:sp>
        <p:nvSpPr>
          <p:cNvPr id="7" name="スライド番号プレースホルダー 6"/>
          <p:cNvSpPr>
            <a:spLocks noGrp="1"/>
          </p:cNvSpPr>
          <p:nvPr>
            <p:ph type="sldNum" sz="quarter" idx="12"/>
          </p:nvPr>
        </p:nvSpPr>
        <p:spPr/>
        <p:txBody>
          <a:bodyPr/>
          <a:lstStyle/>
          <a:p>
            <a:fld id="{9948543B-271C-42F6-B257-A3707B3EC9F9}" type="slidenum">
              <a:rPr lang="ja-JP" altLang="en-US" smtClean="0"/>
              <a:pPr/>
              <a:t>27</a:t>
            </a:fld>
            <a:r>
              <a:rPr lang="en-US" altLang="ja-JP" smtClean="0"/>
              <a:t>/36</a:t>
            </a:r>
            <a:endParaRPr lang="ja-JP" altLang="en-US" dirty="0"/>
          </a:p>
        </p:txBody>
      </p:sp>
      <p:sp>
        <p:nvSpPr>
          <p:cNvPr id="8" name="フッター プレースホルダー 7"/>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9" name="日付プレースホルダー 8"/>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2806613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速度の違い</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4091113850"/>
              </p:ext>
            </p:extLst>
          </p:nvPr>
        </p:nvGraphicFramePr>
        <p:xfrm>
          <a:off x="251424" y="1808783"/>
          <a:ext cx="8731164" cy="1980266"/>
        </p:xfrm>
        <a:graphic>
          <a:graphicData uri="http://schemas.openxmlformats.org/drawingml/2006/table">
            <a:tbl>
              <a:tblPr firstRow="1" firstCol="1" bandRow="1">
                <a:tableStyleId>{5C22544A-7EE6-4342-B048-85BDC9FD1C3A}</a:tableStyleId>
              </a:tblPr>
              <a:tblGrid>
                <a:gridCol w="1455194"/>
                <a:gridCol w="1455194"/>
                <a:gridCol w="1455194"/>
                <a:gridCol w="1455194"/>
                <a:gridCol w="1455194"/>
                <a:gridCol w="1455194"/>
              </a:tblGrid>
              <a:tr h="439851">
                <a:tc>
                  <a:txBody>
                    <a:bodyPr/>
                    <a:lstStyle/>
                    <a:p>
                      <a:pPr algn="ctr"/>
                      <a:endParaRPr kumimoji="1" lang="ja-JP" altLang="en-US" dirty="0"/>
                    </a:p>
                  </a:txBody>
                  <a:tcPr anchor="ctr"/>
                </a:tc>
                <a:tc>
                  <a:txBody>
                    <a:bodyPr/>
                    <a:lstStyle/>
                    <a:p>
                      <a:pPr algn="ctr"/>
                      <a:r>
                        <a:rPr kumimoji="1" lang="ja-JP" altLang="en-US" dirty="0" smtClean="0"/>
                        <a:t>グー</a:t>
                      </a:r>
                      <a:endParaRPr kumimoji="1" lang="ja-JP" altLang="en-US" dirty="0"/>
                    </a:p>
                  </a:txBody>
                  <a:tcPr anchor="ctr"/>
                </a:tc>
                <a:tc>
                  <a:txBody>
                    <a:bodyPr/>
                    <a:lstStyle/>
                    <a:p>
                      <a:pPr algn="ctr"/>
                      <a:r>
                        <a:rPr kumimoji="1" lang="ja-JP" altLang="en-US" dirty="0" smtClean="0"/>
                        <a:t>チー</a:t>
                      </a:r>
                      <a:endParaRPr kumimoji="1" lang="ja-JP" altLang="en-US" dirty="0"/>
                    </a:p>
                  </a:txBody>
                  <a:tcPr anchor="ctr"/>
                </a:tc>
                <a:tc>
                  <a:txBody>
                    <a:bodyPr/>
                    <a:lstStyle/>
                    <a:p>
                      <a:pPr algn="ctr"/>
                      <a:r>
                        <a:rPr kumimoji="1" lang="ja-JP" altLang="en-US" dirty="0" smtClean="0"/>
                        <a:t>パー</a:t>
                      </a:r>
                      <a:endParaRPr kumimoji="1" lang="ja-JP" altLang="en-US" dirty="0"/>
                    </a:p>
                  </a:txBody>
                  <a:tcPr anchor="ctr"/>
                </a:tc>
                <a:tc>
                  <a:txBody>
                    <a:bodyPr/>
                    <a:lstStyle/>
                    <a:p>
                      <a:pPr algn="ctr"/>
                      <a:r>
                        <a:rPr kumimoji="1" lang="ja-JP" altLang="en-US" dirty="0" smtClean="0"/>
                        <a:t>つまみ</a:t>
                      </a:r>
                      <a:endParaRPr kumimoji="1" lang="ja-JP" altLang="en-US" dirty="0"/>
                    </a:p>
                  </a:txBody>
                  <a:tcPr anchor="ctr"/>
                </a:tc>
                <a:tc>
                  <a:txBody>
                    <a:bodyPr/>
                    <a:lstStyle/>
                    <a:p>
                      <a:pPr algn="ctr"/>
                      <a:r>
                        <a:rPr kumimoji="1" lang="ja-JP" altLang="en-US" dirty="0" smtClean="0"/>
                        <a:t>グッド</a:t>
                      </a:r>
                      <a:endParaRPr kumimoji="1" lang="ja-JP" altLang="en-US" dirty="0"/>
                    </a:p>
                  </a:txBody>
                  <a:tcPr anchor="ctr"/>
                </a:tc>
              </a:tr>
              <a:tr h="789640">
                <a:tc>
                  <a:txBody>
                    <a:bodyPr/>
                    <a:lstStyle/>
                    <a:p>
                      <a:pPr algn="ctr"/>
                      <a:r>
                        <a:rPr kumimoji="1" lang="ja-JP" altLang="en-US" sz="1600" dirty="0" smtClean="0"/>
                        <a:t>ニューラルネットワーク</a:t>
                      </a:r>
                      <a:endParaRPr kumimoji="1" lang="ja-JP" altLang="en-US" sz="1600" dirty="0"/>
                    </a:p>
                  </a:txBody>
                  <a:tcPr anchor="ctr"/>
                </a:tc>
                <a:tc>
                  <a:txBody>
                    <a:bodyPr/>
                    <a:lstStyle/>
                    <a:p>
                      <a:pPr algn="ctr"/>
                      <a:r>
                        <a:rPr kumimoji="1" lang="en-US" altLang="ja-JP" dirty="0" smtClean="0"/>
                        <a:t>0.11</a:t>
                      </a:r>
                      <a:endParaRPr kumimoji="1" lang="ja-JP" altLang="en-US" dirty="0"/>
                    </a:p>
                  </a:txBody>
                  <a:tcPr anchor="ctr"/>
                </a:tc>
                <a:tc>
                  <a:txBody>
                    <a:bodyPr/>
                    <a:lstStyle/>
                    <a:p>
                      <a:pPr algn="ctr"/>
                      <a:r>
                        <a:rPr kumimoji="1" lang="en-US" altLang="ja-JP" dirty="0" smtClean="0"/>
                        <a:t>0.1</a:t>
                      </a:r>
                      <a:endParaRPr kumimoji="1" lang="ja-JP" altLang="en-US" dirty="0"/>
                    </a:p>
                  </a:txBody>
                  <a:tcPr anchor="ctr"/>
                </a:tc>
                <a:tc>
                  <a:txBody>
                    <a:bodyPr/>
                    <a:lstStyle/>
                    <a:p>
                      <a:pPr algn="ctr"/>
                      <a:r>
                        <a:rPr kumimoji="1" lang="en-US" altLang="ja-JP" dirty="0" smtClean="0"/>
                        <a:t>0.115</a:t>
                      </a:r>
                      <a:endParaRPr kumimoji="1" lang="ja-JP" altLang="en-US" dirty="0"/>
                    </a:p>
                  </a:txBody>
                  <a:tcPr anchor="ctr"/>
                </a:tc>
                <a:tc>
                  <a:txBody>
                    <a:bodyPr/>
                    <a:lstStyle/>
                    <a:p>
                      <a:pPr algn="ctr"/>
                      <a:r>
                        <a:rPr kumimoji="1" lang="en-US" altLang="ja-JP" dirty="0" smtClean="0"/>
                        <a:t>0.121</a:t>
                      </a:r>
                      <a:endParaRPr kumimoji="1" lang="ja-JP" altLang="en-US" dirty="0"/>
                    </a:p>
                  </a:txBody>
                  <a:tcPr anchor="ctr"/>
                </a:tc>
                <a:tc>
                  <a:txBody>
                    <a:bodyPr/>
                    <a:lstStyle/>
                    <a:p>
                      <a:pPr algn="ctr"/>
                      <a:r>
                        <a:rPr kumimoji="1" lang="en-US" altLang="ja-JP" dirty="0" smtClean="0"/>
                        <a:t>0.12</a:t>
                      </a:r>
                      <a:endParaRPr kumimoji="1" lang="ja-JP" altLang="en-US" dirty="0"/>
                    </a:p>
                  </a:txBody>
                  <a:tcPr anchor="ctr"/>
                </a:tc>
              </a:tr>
              <a:tr h="750775">
                <a:tc>
                  <a:txBody>
                    <a:bodyPr/>
                    <a:lstStyle/>
                    <a:p>
                      <a:pPr algn="ctr"/>
                      <a:r>
                        <a:rPr kumimoji="1" lang="en-US" altLang="ja-JP" dirty="0" smtClean="0"/>
                        <a:t>Deep</a:t>
                      </a:r>
                      <a:r>
                        <a:rPr kumimoji="1" lang="en-US" altLang="ja-JP" baseline="0" dirty="0" smtClean="0"/>
                        <a:t> Learning</a:t>
                      </a:r>
                      <a:endParaRPr kumimoji="1" lang="ja-JP" altLang="en-US" dirty="0"/>
                    </a:p>
                  </a:txBody>
                  <a:tcPr anchor="ctr"/>
                </a:tc>
                <a:tc>
                  <a:txBody>
                    <a:bodyPr/>
                    <a:lstStyle/>
                    <a:p>
                      <a:pPr algn="ctr"/>
                      <a:r>
                        <a:rPr kumimoji="1" lang="en-US" altLang="ja-JP" dirty="0" smtClean="0"/>
                        <a:t>0.13</a:t>
                      </a:r>
                      <a:endParaRPr kumimoji="1" lang="ja-JP" altLang="en-US" dirty="0"/>
                    </a:p>
                  </a:txBody>
                  <a:tcPr anchor="ctr"/>
                </a:tc>
                <a:tc>
                  <a:txBody>
                    <a:bodyPr/>
                    <a:lstStyle/>
                    <a:p>
                      <a:pPr algn="ctr"/>
                      <a:r>
                        <a:rPr kumimoji="1" lang="en-US" altLang="ja-JP" dirty="0" smtClean="0"/>
                        <a:t>0.12</a:t>
                      </a:r>
                      <a:endParaRPr kumimoji="1" lang="ja-JP" altLang="en-US" dirty="0"/>
                    </a:p>
                  </a:txBody>
                  <a:tcPr anchor="ctr"/>
                </a:tc>
                <a:tc>
                  <a:txBody>
                    <a:bodyPr/>
                    <a:lstStyle/>
                    <a:p>
                      <a:pPr algn="ctr"/>
                      <a:r>
                        <a:rPr kumimoji="1" lang="en-US" altLang="ja-JP" dirty="0" smtClean="0"/>
                        <a:t>0.12</a:t>
                      </a:r>
                      <a:endParaRPr kumimoji="1" lang="ja-JP" altLang="en-US" dirty="0"/>
                    </a:p>
                  </a:txBody>
                  <a:tcPr anchor="ctr"/>
                </a:tc>
                <a:tc>
                  <a:txBody>
                    <a:bodyPr/>
                    <a:lstStyle/>
                    <a:p>
                      <a:pPr algn="ctr"/>
                      <a:r>
                        <a:rPr kumimoji="1" lang="en-US" altLang="ja-JP" dirty="0" smtClean="0"/>
                        <a:t>0.129</a:t>
                      </a:r>
                      <a:endParaRPr kumimoji="1" lang="ja-JP" altLang="en-US" dirty="0"/>
                    </a:p>
                  </a:txBody>
                  <a:tcPr anchor="ctr"/>
                </a:tc>
                <a:tc>
                  <a:txBody>
                    <a:bodyPr/>
                    <a:lstStyle/>
                    <a:p>
                      <a:pPr algn="ctr"/>
                      <a:r>
                        <a:rPr kumimoji="1" lang="en-US" altLang="ja-JP" dirty="0" smtClean="0"/>
                        <a:t>0.13</a:t>
                      </a:r>
                    </a:p>
                  </a:txBody>
                  <a:tcPr anchor="ctr"/>
                </a:tc>
              </a:tr>
            </a:tbl>
          </a:graphicData>
        </a:graphic>
      </p:graphicFrame>
      <p:sp>
        <p:nvSpPr>
          <p:cNvPr id="8" name="テキスト ボックス 7"/>
          <p:cNvSpPr txBox="1"/>
          <p:nvPr/>
        </p:nvSpPr>
        <p:spPr>
          <a:xfrm>
            <a:off x="1871640" y="1448736"/>
            <a:ext cx="5400720" cy="369332"/>
          </a:xfrm>
          <a:prstGeom prst="rect">
            <a:avLst/>
          </a:prstGeom>
          <a:noFill/>
        </p:spPr>
        <p:txBody>
          <a:bodyPr wrap="square" rtlCol="0">
            <a:spAutoFit/>
          </a:bodyPr>
          <a:lstStyle/>
          <a:p>
            <a:r>
              <a:rPr lang="ja-JP" altLang="en-US" dirty="0" smtClean="0"/>
              <a:t>画像</a:t>
            </a:r>
            <a:r>
              <a:rPr lang="en-US" altLang="ja-JP" dirty="0" smtClean="0"/>
              <a:t>1</a:t>
            </a:r>
            <a:r>
              <a:rPr lang="ja-JP" altLang="en-US" dirty="0" smtClean="0"/>
              <a:t>枚あたりの読み込み速度　</a:t>
            </a:r>
            <a:r>
              <a:rPr lang="en-US" altLang="ja-JP" dirty="0" smtClean="0"/>
              <a:t>[</a:t>
            </a:r>
            <a:r>
              <a:rPr lang="ja-JP" altLang="en-US" dirty="0" smtClean="0"/>
              <a:t>単位：秒</a:t>
            </a:r>
            <a:r>
              <a:rPr lang="en-US" altLang="ja-JP" dirty="0" smtClean="0"/>
              <a:t>]</a:t>
            </a:r>
            <a:endParaRPr kumimoji="1" lang="ja-JP" altLang="en-US" dirty="0"/>
          </a:p>
        </p:txBody>
      </p:sp>
      <p:sp>
        <p:nvSpPr>
          <p:cNvPr id="9" name="テキスト ボックス 8"/>
          <p:cNvSpPr txBox="1"/>
          <p:nvPr/>
        </p:nvSpPr>
        <p:spPr>
          <a:xfrm>
            <a:off x="161412" y="4239108"/>
            <a:ext cx="8461128" cy="1200329"/>
          </a:xfrm>
          <a:prstGeom prst="rect">
            <a:avLst/>
          </a:prstGeom>
          <a:noFill/>
        </p:spPr>
        <p:txBody>
          <a:bodyPr wrap="square" rtlCol="0">
            <a:spAutoFit/>
          </a:bodyPr>
          <a:lstStyle/>
          <a:p>
            <a:r>
              <a:rPr lang="ja-JP" altLang="en-US" sz="2400" dirty="0"/>
              <a:t>学習</a:t>
            </a:r>
            <a:r>
              <a:rPr lang="ja-JP" altLang="en-US" sz="2400" dirty="0" smtClean="0"/>
              <a:t>にかかる時間（</a:t>
            </a:r>
            <a:r>
              <a:rPr lang="en-US" altLang="ja-JP" sz="2400" dirty="0"/>
              <a:t>5</a:t>
            </a:r>
            <a:r>
              <a:rPr lang="ja-JP" altLang="en-US" sz="2400" dirty="0"/>
              <a:t>回の試行のうち</a:t>
            </a:r>
            <a:r>
              <a:rPr lang="ja-JP" altLang="en-US" sz="2400" dirty="0" smtClean="0"/>
              <a:t>の平均）　</a:t>
            </a:r>
            <a:r>
              <a:rPr lang="en-US" altLang="ja-JP" sz="2400" dirty="0" smtClean="0"/>
              <a:t>[</a:t>
            </a:r>
            <a:r>
              <a:rPr lang="ja-JP" altLang="en-US" sz="2400" dirty="0" smtClean="0"/>
              <a:t>単位：秒</a:t>
            </a:r>
            <a:r>
              <a:rPr lang="en-US" altLang="ja-JP" sz="2400" dirty="0" smtClean="0"/>
              <a:t>]</a:t>
            </a:r>
          </a:p>
          <a:p>
            <a:r>
              <a:rPr kumimoji="1" lang="ja-JP" altLang="en-US" sz="2400" dirty="0" smtClean="0"/>
              <a:t>ニューラルネットワーク：</a:t>
            </a:r>
            <a:r>
              <a:rPr kumimoji="1" lang="en-US" altLang="ja-JP" sz="2400" dirty="0" smtClean="0"/>
              <a:t>20.79</a:t>
            </a:r>
          </a:p>
          <a:p>
            <a:r>
              <a:rPr lang="en-US" altLang="ja-JP" sz="2400" dirty="0" smtClean="0"/>
              <a:t>Deep Learning </a:t>
            </a:r>
            <a:r>
              <a:rPr lang="ja-JP" altLang="en-US" sz="2400" dirty="0" smtClean="0"/>
              <a:t>：</a:t>
            </a:r>
            <a:r>
              <a:rPr lang="en-US" altLang="ja-JP" sz="2400" dirty="0" smtClean="0"/>
              <a:t>1095.54</a:t>
            </a:r>
            <a:r>
              <a:rPr lang="ja-JP" altLang="en-US" sz="2400" dirty="0" smtClean="0"/>
              <a:t>　</a:t>
            </a:r>
            <a:r>
              <a:rPr lang="en-US" altLang="ja-JP" sz="2400" dirty="0" smtClean="0"/>
              <a:t>(</a:t>
            </a:r>
            <a:r>
              <a:rPr lang="ja-JP" altLang="en-US" sz="2400" dirty="0" smtClean="0"/>
              <a:t>約</a:t>
            </a:r>
            <a:r>
              <a:rPr lang="en-US" altLang="ja-JP" sz="2400" dirty="0" smtClean="0"/>
              <a:t>18</a:t>
            </a:r>
            <a:r>
              <a:rPr lang="ja-JP" altLang="en-US" sz="2400" dirty="0" smtClean="0"/>
              <a:t>分</a:t>
            </a:r>
            <a:r>
              <a:rPr lang="en-US" altLang="ja-JP" sz="2400" dirty="0" smtClean="0"/>
              <a:t>)</a:t>
            </a:r>
            <a:endParaRPr kumimoji="1" lang="ja-JP" altLang="en-US" sz="2400" dirty="0"/>
          </a:p>
        </p:txBody>
      </p:sp>
      <p:sp>
        <p:nvSpPr>
          <p:cNvPr id="10" name="スライド番号プレースホルダー 9"/>
          <p:cNvSpPr>
            <a:spLocks noGrp="1"/>
          </p:cNvSpPr>
          <p:nvPr>
            <p:ph type="sldNum" sz="quarter" idx="12"/>
          </p:nvPr>
        </p:nvSpPr>
        <p:spPr/>
        <p:txBody>
          <a:bodyPr/>
          <a:lstStyle/>
          <a:p>
            <a:fld id="{9948543B-271C-42F6-B257-A3707B3EC9F9}" type="slidenum">
              <a:rPr lang="ja-JP" altLang="en-US" smtClean="0"/>
              <a:pPr/>
              <a:t>28</a:t>
            </a:fld>
            <a:r>
              <a:rPr lang="en-US" altLang="ja-JP" smtClean="0"/>
              <a:t>/36</a:t>
            </a:r>
            <a:endParaRPr lang="ja-JP" altLang="en-US" dirty="0"/>
          </a:p>
        </p:txBody>
      </p:sp>
      <p:sp>
        <p:nvSpPr>
          <p:cNvPr id="11" name="フッター プレースホルダー 10"/>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12" name="日付プレースホルダー 11"/>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2239286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521460" y="1538748"/>
            <a:ext cx="8229600" cy="4525963"/>
          </a:xfrm>
        </p:spPr>
        <p:txBody>
          <a:bodyPr>
            <a:normAutofit/>
          </a:bodyPr>
          <a:lstStyle/>
          <a:p>
            <a:pPr marL="0" indent="0">
              <a:buNone/>
            </a:pPr>
            <a:r>
              <a:rPr lang="en-US" altLang="ja-JP" sz="2400" dirty="0">
                <a:latin typeface="HGSｺﾞｼｯｸM" panose="020B0600000000000000" pitchFamily="50" charset="-128"/>
                <a:ea typeface="HGSｺﾞｼｯｸM" panose="020B0600000000000000" pitchFamily="50" charset="-128"/>
              </a:rPr>
              <a:t>MREAL </a:t>
            </a:r>
            <a:r>
              <a:rPr lang="ja-JP" altLang="en-US" sz="2400" dirty="0">
                <a:latin typeface="HGSｺﾞｼｯｸM" panose="020B0600000000000000" pitchFamily="50" charset="-128"/>
                <a:ea typeface="HGSｺﾞｼｯｸM" panose="020B0600000000000000" pitchFamily="50" charset="-128"/>
              </a:rPr>
              <a:t>とハンドグローブ</a:t>
            </a:r>
            <a:r>
              <a:rPr lang="ja-JP" altLang="en-US" sz="2400" dirty="0" smtClean="0">
                <a:latin typeface="HGSｺﾞｼｯｸM" panose="020B0600000000000000" pitchFamily="50" charset="-128"/>
                <a:ea typeface="HGSｺﾞｼｯｸM" panose="020B0600000000000000" pitchFamily="50" charset="-128"/>
              </a:rPr>
              <a:t>で、パート</a:t>
            </a:r>
            <a:r>
              <a:rPr lang="ja-JP" altLang="en-US" sz="2400" dirty="0">
                <a:latin typeface="HGSｺﾞｼｯｸM" panose="020B0600000000000000" pitchFamily="50" charset="-128"/>
                <a:ea typeface="HGSｺﾞｼｯｸM" panose="020B0600000000000000" pitchFamily="50" charset="-128"/>
              </a:rPr>
              <a:t>をつかんで移動</a:t>
            </a:r>
            <a:r>
              <a:rPr lang="ja-JP" altLang="en-US" sz="2400" dirty="0" smtClean="0">
                <a:latin typeface="HGSｺﾞｼｯｸM" panose="020B0600000000000000" pitchFamily="50" charset="-128"/>
                <a:ea typeface="HGSｺﾞｼｯｸM" panose="020B0600000000000000" pitchFamily="50" charset="-128"/>
              </a:rPr>
              <a:t>する</a:t>
            </a:r>
            <a:r>
              <a:rPr lang="ja-JP" altLang="en-US" sz="2400" dirty="0">
                <a:latin typeface="HGSｺﾞｼｯｸM" panose="020B0600000000000000" pitchFamily="50" charset="-128"/>
                <a:ea typeface="HGSｺﾞｼｯｸM" panose="020B0600000000000000" pitchFamily="50" charset="-128"/>
              </a:rPr>
              <a:t>というの</a:t>
            </a:r>
            <a:r>
              <a:rPr lang="ja-JP" altLang="en-US" sz="2400" dirty="0" smtClean="0">
                <a:latin typeface="HGSｺﾞｼｯｸM" panose="020B0600000000000000" pitchFamily="50" charset="-128"/>
                <a:ea typeface="HGSｺﾞｼｯｸM" panose="020B0600000000000000" pitchFamily="50" charset="-128"/>
              </a:rPr>
              <a:t>をセンサーで行っている</a:t>
            </a:r>
            <a:endParaRPr lang="en-US" altLang="ja-JP" sz="2400" dirty="0" smtClean="0">
              <a:latin typeface="HGSｺﾞｼｯｸM" panose="020B0600000000000000" pitchFamily="50" charset="-128"/>
              <a:ea typeface="HGSｺﾞｼｯｸM" panose="020B0600000000000000" pitchFamily="50" charset="-128"/>
            </a:endParaRPr>
          </a:p>
          <a:p>
            <a:pPr marL="0" indent="0">
              <a:buNone/>
            </a:pPr>
            <a:endParaRPr lang="en-US" altLang="ja-JP" sz="2400" dirty="0" smtClean="0">
              <a:latin typeface="HGSｺﾞｼｯｸM" panose="020B0600000000000000" pitchFamily="50" charset="-128"/>
              <a:ea typeface="HGSｺﾞｼｯｸM" panose="020B0600000000000000" pitchFamily="50" charset="-128"/>
            </a:endParaRPr>
          </a:p>
          <a:p>
            <a:pPr marL="0" indent="0">
              <a:buNone/>
            </a:pPr>
            <a:r>
              <a:rPr lang="ja-JP" altLang="en-US" sz="2400" dirty="0" smtClean="0">
                <a:latin typeface="HGSｺﾞｼｯｸM" panose="020B0600000000000000" pitchFamily="50" charset="-128"/>
                <a:ea typeface="HGSｺﾞｼｯｸM" panose="020B0600000000000000" pitchFamily="50" charset="-128"/>
              </a:rPr>
              <a:t>ハンドグローブ～手</a:t>
            </a:r>
            <a:r>
              <a:rPr lang="ja-JP" altLang="en-US" sz="2400" dirty="0">
                <a:latin typeface="HGSｺﾞｼｯｸM" panose="020B0600000000000000" pitchFamily="50" charset="-128"/>
                <a:ea typeface="HGSｺﾞｼｯｸM" panose="020B0600000000000000" pitchFamily="50" charset="-128"/>
              </a:rPr>
              <a:t>の形</a:t>
            </a:r>
            <a:r>
              <a:rPr lang="ja-JP" altLang="en-US" sz="2400" dirty="0" smtClean="0">
                <a:latin typeface="HGSｺﾞｼｯｸM" panose="020B0600000000000000" pitchFamily="50" charset="-128"/>
                <a:ea typeface="HGSｺﾞｼｯｸM" panose="020B0600000000000000" pitchFamily="50" charset="-128"/>
              </a:rPr>
              <a:t>をセンサーで認識してくれる</a:t>
            </a:r>
            <a:endParaRPr lang="en-US" altLang="ja-JP" sz="2400" dirty="0">
              <a:latin typeface="HGSｺﾞｼｯｸM" panose="020B0600000000000000" pitchFamily="50" charset="-128"/>
              <a:ea typeface="HGSｺﾞｼｯｸM" panose="020B0600000000000000" pitchFamily="50" charset="-128"/>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1640" y="3699036"/>
            <a:ext cx="3146935" cy="2329347"/>
          </a:xfrm>
          <a:prstGeom prst="rect">
            <a:avLst/>
          </a:prstGeom>
        </p:spPr>
      </p:pic>
      <p:sp>
        <p:nvSpPr>
          <p:cNvPr id="8" name="テキスト ボックス 7"/>
          <p:cNvSpPr txBox="1"/>
          <p:nvPr/>
        </p:nvSpPr>
        <p:spPr>
          <a:xfrm>
            <a:off x="5652144" y="5659051"/>
            <a:ext cx="1080144" cy="369332"/>
          </a:xfrm>
          <a:prstGeom prst="rect">
            <a:avLst/>
          </a:prstGeom>
          <a:noFill/>
        </p:spPr>
        <p:txBody>
          <a:bodyPr wrap="square" rtlCol="0">
            <a:spAutoFit/>
          </a:bodyPr>
          <a:lstStyle/>
          <a:p>
            <a:pPr algn="ctr"/>
            <a:r>
              <a:rPr kumimoji="1" lang="en-US" altLang="ja-JP" dirty="0" smtClean="0"/>
              <a:t>MREAL</a:t>
            </a:r>
            <a:endParaRPr kumimoji="1" lang="ja-JP" altLang="en-US" dirty="0"/>
          </a:p>
        </p:txBody>
      </p:sp>
      <p:sp>
        <p:nvSpPr>
          <p:cNvPr id="9" name="スライド番号プレースホルダー 8"/>
          <p:cNvSpPr>
            <a:spLocks noGrp="1"/>
          </p:cNvSpPr>
          <p:nvPr>
            <p:ph type="sldNum" sz="quarter" idx="12"/>
          </p:nvPr>
        </p:nvSpPr>
        <p:spPr/>
        <p:txBody>
          <a:bodyPr/>
          <a:lstStyle/>
          <a:p>
            <a:fld id="{9948543B-271C-42F6-B257-A3707B3EC9F9}" type="slidenum">
              <a:rPr lang="ja-JP" altLang="en-US" smtClean="0"/>
              <a:pPr/>
              <a:t>2</a:t>
            </a:fld>
            <a:r>
              <a:rPr lang="en-US" altLang="ja-JP" smtClean="0"/>
              <a:t>/36</a:t>
            </a:r>
            <a:endParaRPr lang="ja-JP" altLang="en-US" dirty="0"/>
          </a:p>
        </p:txBody>
      </p:sp>
      <p:sp>
        <p:nvSpPr>
          <p:cNvPr id="10" name="フッター プレースホルダー 9"/>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11" name="日付プレースホルダー 10"/>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1157641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正答率の違い</a:t>
            </a:r>
            <a:endParaRPr kumimoji="1" lang="ja-JP" altLang="en-US" dirty="0"/>
          </a:p>
        </p:txBody>
      </p:sp>
      <p:graphicFrame>
        <p:nvGraphicFramePr>
          <p:cNvPr id="13" name="コンテンツ プレースホルダー 12"/>
          <p:cNvGraphicFramePr>
            <a:graphicFrameLocks noGrp="1"/>
          </p:cNvGraphicFramePr>
          <p:nvPr>
            <p:ph idx="1"/>
            <p:extLst>
              <p:ext uri="{D42A27DB-BD31-4B8C-83A1-F6EECF244321}">
                <p14:modId xmlns:p14="http://schemas.microsoft.com/office/powerpoint/2010/main" val="1453470941"/>
              </p:ext>
            </p:extLst>
          </p:nvPr>
        </p:nvGraphicFramePr>
        <p:xfrm>
          <a:off x="161412" y="1718772"/>
          <a:ext cx="8731164" cy="2158052"/>
        </p:xfrm>
        <a:graphic>
          <a:graphicData uri="http://schemas.openxmlformats.org/drawingml/2006/table">
            <a:tbl>
              <a:tblPr firstRow="1" firstCol="1" bandRow="1">
                <a:tableStyleId>{21E4AEA4-8DFA-4A89-87EB-49C32662AFE0}</a:tableStyleId>
              </a:tblPr>
              <a:tblGrid>
                <a:gridCol w="1455194"/>
                <a:gridCol w="1455194"/>
                <a:gridCol w="1455194"/>
                <a:gridCol w="1455194"/>
                <a:gridCol w="1455194"/>
                <a:gridCol w="1455194"/>
              </a:tblGrid>
              <a:tr h="605872">
                <a:tc>
                  <a:txBody>
                    <a:bodyPr/>
                    <a:lstStyle/>
                    <a:p>
                      <a:pPr algn="ctr"/>
                      <a:endParaRPr kumimoji="1" lang="ja-JP" altLang="en-US" dirty="0"/>
                    </a:p>
                  </a:txBody>
                  <a:tcPr anchor="ctr"/>
                </a:tc>
                <a:tc>
                  <a:txBody>
                    <a:bodyPr/>
                    <a:lstStyle/>
                    <a:p>
                      <a:pPr algn="ctr"/>
                      <a:r>
                        <a:rPr kumimoji="1" lang="ja-JP" altLang="en-US" dirty="0" smtClean="0"/>
                        <a:t>グー</a:t>
                      </a:r>
                      <a:endParaRPr kumimoji="1" lang="ja-JP" altLang="en-US" dirty="0"/>
                    </a:p>
                  </a:txBody>
                  <a:tcPr anchor="ctr"/>
                </a:tc>
                <a:tc>
                  <a:txBody>
                    <a:bodyPr/>
                    <a:lstStyle/>
                    <a:p>
                      <a:pPr algn="ctr"/>
                      <a:r>
                        <a:rPr kumimoji="1" lang="ja-JP" altLang="en-US" dirty="0" smtClean="0"/>
                        <a:t>チー</a:t>
                      </a:r>
                      <a:endParaRPr kumimoji="1" lang="ja-JP" altLang="en-US" dirty="0"/>
                    </a:p>
                  </a:txBody>
                  <a:tcPr anchor="ctr"/>
                </a:tc>
                <a:tc>
                  <a:txBody>
                    <a:bodyPr/>
                    <a:lstStyle/>
                    <a:p>
                      <a:pPr algn="ctr"/>
                      <a:r>
                        <a:rPr kumimoji="1" lang="ja-JP" altLang="en-US" dirty="0" smtClean="0"/>
                        <a:t>パー</a:t>
                      </a:r>
                      <a:endParaRPr kumimoji="1" lang="ja-JP" altLang="en-US" dirty="0"/>
                    </a:p>
                  </a:txBody>
                  <a:tcPr anchor="ctr"/>
                </a:tc>
                <a:tc>
                  <a:txBody>
                    <a:bodyPr/>
                    <a:lstStyle/>
                    <a:p>
                      <a:pPr algn="ctr"/>
                      <a:r>
                        <a:rPr kumimoji="1" lang="ja-JP" altLang="en-US" dirty="0" smtClean="0"/>
                        <a:t>つまみ</a:t>
                      </a:r>
                      <a:endParaRPr kumimoji="1" lang="ja-JP" altLang="en-US" dirty="0"/>
                    </a:p>
                  </a:txBody>
                  <a:tcPr anchor="ctr"/>
                </a:tc>
                <a:tc>
                  <a:txBody>
                    <a:bodyPr/>
                    <a:lstStyle/>
                    <a:p>
                      <a:pPr algn="ctr"/>
                      <a:r>
                        <a:rPr kumimoji="1" lang="ja-JP" altLang="en-US" dirty="0" smtClean="0"/>
                        <a:t>グッド</a:t>
                      </a:r>
                      <a:endParaRPr kumimoji="1" lang="ja-JP" altLang="en-US" dirty="0"/>
                    </a:p>
                  </a:txBody>
                  <a:tcPr anchor="ctr"/>
                </a:tc>
              </a:tr>
              <a:tr h="757161">
                <a:tc>
                  <a:txBody>
                    <a:bodyPr/>
                    <a:lstStyle/>
                    <a:p>
                      <a:pPr algn="ctr"/>
                      <a:r>
                        <a:rPr kumimoji="1" lang="ja-JP" altLang="en-US" sz="1600" dirty="0" smtClean="0"/>
                        <a:t>ニューラルネットワーク</a:t>
                      </a:r>
                      <a:endParaRPr kumimoji="1" lang="ja-JP" altLang="en-US" sz="1600" dirty="0"/>
                    </a:p>
                  </a:txBody>
                  <a:tcPr anchor="ctr"/>
                </a:tc>
                <a:tc>
                  <a:txBody>
                    <a:bodyPr/>
                    <a:lstStyle/>
                    <a:p>
                      <a:pPr algn="ctr"/>
                      <a:r>
                        <a:rPr kumimoji="1" lang="en-US" altLang="ja-JP" dirty="0" smtClean="0"/>
                        <a:t>86%</a:t>
                      </a:r>
                      <a:endParaRPr kumimoji="1" lang="ja-JP" altLang="en-US" dirty="0"/>
                    </a:p>
                  </a:txBody>
                  <a:tcPr anchor="ctr"/>
                </a:tc>
                <a:tc>
                  <a:txBody>
                    <a:bodyPr/>
                    <a:lstStyle/>
                    <a:p>
                      <a:pPr algn="ctr"/>
                      <a:r>
                        <a:rPr kumimoji="1" lang="en-US" altLang="ja-JP" dirty="0" smtClean="0"/>
                        <a:t>78%</a:t>
                      </a:r>
                      <a:endParaRPr kumimoji="1" lang="ja-JP" altLang="en-US" dirty="0"/>
                    </a:p>
                  </a:txBody>
                  <a:tcPr anchor="ctr"/>
                </a:tc>
                <a:tc>
                  <a:txBody>
                    <a:bodyPr/>
                    <a:lstStyle/>
                    <a:p>
                      <a:pPr algn="ctr"/>
                      <a:r>
                        <a:rPr kumimoji="1" lang="en-US" altLang="ja-JP" dirty="0" smtClean="0"/>
                        <a:t>84%</a:t>
                      </a:r>
                      <a:endParaRPr kumimoji="1" lang="ja-JP" altLang="en-US" dirty="0"/>
                    </a:p>
                  </a:txBody>
                  <a:tcPr anchor="ctr"/>
                </a:tc>
                <a:tc>
                  <a:txBody>
                    <a:bodyPr/>
                    <a:lstStyle/>
                    <a:p>
                      <a:pPr algn="ctr"/>
                      <a:r>
                        <a:rPr kumimoji="1" lang="en-US" altLang="ja-JP" dirty="0" smtClean="0"/>
                        <a:t>79%</a:t>
                      </a:r>
                      <a:endParaRPr kumimoji="1" lang="ja-JP" altLang="en-US" dirty="0"/>
                    </a:p>
                  </a:txBody>
                  <a:tcPr anchor="ctr"/>
                </a:tc>
                <a:tc>
                  <a:txBody>
                    <a:bodyPr/>
                    <a:lstStyle/>
                    <a:p>
                      <a:pPr algn="ctr"/>
                      <a:r>
                        <a:rPr kumimoji="1" lang="en-US" altLang="ja-JP" dirty="0" smtClean="0"/>
                        <a:t>77%</a:t>
                      </a:r>
                      <a:endParaRPr kumimoji="1" lang="ja-JP" altLang="en-US" dirty="0"/>
                    </a:p>
                  </a:txBody>
                  <a:tcPr anchor="ctr"/>
                </a:tc>
              </a:tr>
              <a:tr h="795019">
                <a:tc>
                  <a:txBody>
                    <a:bodyPr/>
                    <a:lstStyle/>
                    <a:p>
                      <a:pPr algn="ctr"/>
                      <a:r>
                        <a:rPr kumimoji="1" lang="en-US" altLang="ja-JP" dirty="0" smtClean="0"/>
                        <a:t>Deep Learning</a:t>
                      </a:r>
                      <a:endParaRPr kumimoji="1" lang="ja-JP" altLang="en-US" dirty="0"/>
                    </a:p>
                  </a:txBody>
                  <a:tcPr anchor="ctr"/>
                </a:tc>
                <a:tc>
                  <a:txBody>
                    <a:bodyPr/>
                    <a:lstStyle/>
                    <a:p>
                      <a:pPr algn="ctr"/>
                      <a:r>
                        <a:rPr kumimoji="1" lang="en-US" altLang="ja-JP" dirty="0" smtClean="0"/>
                        <a:t>95%</a:t>
                      </a:r>
                      <a:endParaRPr kumimoji="1" lang="ja-JP" altLang="en-US" dirty="0"/>
                    </a:p>
                  </a:txBody>
                  <a:tcPr anchor="ctr"/>
                </a:tc>
                <a:tc>
                  <a:txBody>
                    <a:bodyPr/>
                    <a:lstStyle/>
                    <a:p>
                      <a:pPr algn="ctr"/>
                      <a:r>
                        <a:rPr kumimoji="1" lang="en-US" altLang="ja-JP" dirty="0" smtClean="0"/>
                        <a:t>98%</a:t>
                      </a:r>
                      <a:endParaRPr kumimoji="1" lang="ja-JP" altLang="en-US" dirty="0"/>
                    </a:p>
                  </a:txBody>
                  <a:tcPr anchor="ctr"/>
                </a:tc>
                <a:tc>
                  <a:txBody>
                    <a:bodyPr/>
                    <a:lstStyle/>
                    <a:p>
                      <a:pPr algn="ctr"/>
                      <a:r>
                        <a:rPr kumimoji="1" lang="en-US" altLang="ja-JP" dirty="0" smtClean="0"/>
                        <a:t>91%</a:t>
                      </a:r>
                      <a:endParaRPr kumimoji="1" lang="ja-JP" altLang="en-US" dirty="0"/>
                    </a:p>
                  </a:txBody>
                  <a:tcPr anchor="ctr"/>
                </a:tc>
                <a:tc>
                  <a:txBody>
                    <a:bodyPr/>
                    <a:lstStyle/>
                    <a:p>
                      <a:pPr algn="ctr"/>
                      <a:r>
                        <a:rPr kumimoji="1" lang="en-US" altLang="ja-JP" dirty="0" smtClean="0"/>
                        <a:t>93%</a:t>
                      </a:r>
                      <a:endParaRPr kumimoji="1" lang="ja-JP" altLang="en-US" dirty="0"/>
                    </a:p>
                  </a:txBody>
                  <a:tcPr anchor="ctr"/>
                </a:tc>
                <a:tc>
                  <a:txBody>
                    <a:bodyPr/>
                    <a:lstStyle/>
                    <a:p>
                      <a:pPr algn="ctr"/>
                      <a:r>
                        <a:rPr kumimoji="1" lang="en-US" altLang="ja-JP" dirty="0" smtClean="0"/>
                        <a:t>99%</a:t>
                      </a:r>
                      <a:endParaRPr kumimoji="1" lang="ja-JP" altLang="en-US" dirty="0"/>
                    </a:p>
                  </a:txBody>
                  <a:tcPr anchor="ctr"/>
                </a:tc>
              </a:tr>
            </a:tbl>
          </a:graphicData>
        </a:graphic>
      </p:graphicFrame>
      <p:sp>
        <p:nvSpPr>
          <p:cNvPr id="14" name="テキスト ボックス 13"/>
          <p:cNvSpPr txBox="1"/>
          <p:nvPr/>
        </p:nvSpPr>
        <p:spPr>
          <a:xfrm>
            <a:off x="431448" y="4419132"/>
            <a:ext cx="7651020" cy="1200329"/>
          </a:xfrm>
          <a:prstGeom prst="rect">
            <a:avLst/>
          </a:prstGeom>
          <a:noFill/>
        </p:spPr>
        <p:txBody>
          <a:bodyPr wrap="square" rtlCol="0">
            <a:spAutoFit/>
          </a:bodyPr>
          <a:lstStyle/>
          <a:p>
            <a:r>
              <a:rPr kumimoji="1" lang="ja-JP" altLang="en-US" sz="2400" dirty="0" smtClean="0"/>
              <a:t>ニューラルから</a:t>
            </a:r>
            <a:r>
              <a:rPr kumimoji="1" lang="en-US" altLang="ja-JP" sz="2400" dirty="0" smtClean="0"/>
              <a:t>Deep Learning</a:t>
            </a:r>
            <a:r>
              <a:rPr lang="ja-JP" altLang="en-US" sz="2400" dirty="0" smtClean="0"/>
              <a:t>を比較した</a:t>
            </a:r>
            <a:r>
              <a:rPr kumimoji="1" lang="ja-JP" altLang="en-US" sz="2400" dirty="0" smtClean="0"/>
              <a:t>際に</a:t>
            </a:r>
            <a:endParaRPr kumimoji="1" lang="en-US" altLang="ja-JP" sz="2400" dirty="0" smtClean="0"/>
          </a:p>
          <a:p>
            <a:r>
              <a:rPr kumimoji="1" lang="ja-JP" altLang="en-US" sz="2400" dirty="0" smtClean="0"/>
              <a:t>チーとグッドの上昇が群を抜いていた</a:t>
            </a:r>
            <a:endParaRPr kumimoji="1" lang="en-US" altLang="ja-JP" sz="2400" dirty="0" smtClean="0"/>
          </a:p>
          <a:p>
            <a:r>
              <a:rPr lang="ja-JP" altLang="en-US" sz="2400" dirty="0" smtClean="0"/>
              <a:t>　　　→特徴が大きいほうほうが上昇がしやすい？</a:t>
            </a:r>
            <a:endParaRPr kumimoji="1" lang="ja-JP" altLang="en-US" sz="2400" dirty="0"/>
          </a:p>
        </p:txBody>
      </p:sp>
      <p:sp>
        <p:nvSpPr>
          <p:cNvPr id="15" name="スライド番号プレースホルダー 14"/>
          <p:cNvSpPr>
            <a:spLocks noGrp="1"/>
          </p:cNvSpPr>
          <p:nvPr>
            <p:ph type="sldNum" sz="quarter" idx="12"/>
          </p:nvPr>
        </p:nvSpPr>
        <p:spPr/>
        <p:txBody>
          <a:bodyPr/>
          <a:lstStyle/>
          <a:p>
            <a:fld id="{9948543B-271C-42F6-B257-A3707B3EC9F9}" type="slidenum">
              <a:rPr lang="ja-JP" altLang="en-US" smtClean="0"/>
              <a:pPr/>
              <a:t>29</a:t>
            </a:fld>
            <a:r>
              <a:rPr lang="en-US" altLang="ja-JP" smtClean="0"/>
              <a:t>/36</a:t>
            </a:r>
            <a:endParaRPr lang="ja-JP" altLang="en-US" dirty="0"/>
          </a:p>
        </p:txBody>
      </p:sp>
      <p:sp>
        <p:nvSpPr>
          <p:cNvPr id="16" name="フッター プレースホルダー 15"/>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17" name="日付プレースホルダー 16"/>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28093871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課題（改善点）</a:t>
            </a:r>
            <a:endParaRPr kumimoji="1" lang="ja-JP" altLang="en-US" dirty="0"/>
          </a:p>
        </p:txBody>
      </p:sp>
      <p:sp>
        <p:nvSpPr>
          <p:cNvPr id="3" name="コンテンツ プレースホルダー 2"/>
          <p:cNvSpPr>
            <a:spLocks noGrp="1"/>
          </p:cNvSpPr>
          <p:nvPr>
            <p:ph idx="1"/>
          </p:nvPr>
        </p:nvSpPr>
        <p:spPr/>
        <p:txBody>
          <a:bodyPr>
            <a:normAutofit fontScale="92500"/>
          </a:bodyPr>
          <a:lstStyle/>
          <a:p>
            <a:r>
              <a:rPr kumimoji="1" lang="ja-JP" altLang="en-US" u="sng" dirty="0" smtClean="0">
                <a:latin typeface="HGSｺﾞｼｯｸM" panose="020B0600000000000000" pitchFamily="50" charset="-128"/>
                <a:ea typeface="HGSｺﾞｼｯｸM" panose="020B0600000000000000" pitchFamily="50" charset="-128"/>
              </a:rPr>
              <a:t>右手と左手の判断ができない</a:t>
            </a:r>
            <a:endParaRPr kumimoji="1" lang="en-US" altLang="ja-JP" u="sng" dirty="0" smtClean="0">
              <a:latin typeface="HGSｺﾞｼｯｸM" panose="020B0600000000000000" pitchFamily="50" charset="-128"/>
              <a:ea typeface="HGSｺﾞｼｯｸM" panose="020B0600000000000000" pitchFamily="50" charset="-128"/>
            </a:endParaRPr>
          </a:p>
          <a:p>
            <a:pPr lvl="1"/>
            <a:r>
              <a:rPr lang="ja-JP" altLang="en-US" dirty="0" smtClean="0">
                <a:latin typeface="HGSｺﾞｼｯｸM" panose="020B0600000000000000" pitchFamily="50" charset="-128"/>
                <a:ea typeface="HGSｺﾞｼｯｸM" panose="020B0600000000000000" pitchFamily="50" charset="-128"/>
              </a:rPr>
              <a:t>取り組んでみたが</a:t>
            </a:r>
            <a:r>
              <a:rPr lang="ja-JP" altLang="en-US" dirty="0">
                <a:latin typeface="HGSｺﾞｼｯｸM" panose="020B0600000000000000" pitchFamily="50" charset="-128"/>
                <a:ea typeface="HGSｺﾞｼｯｸM" panose="020B0600000000000000" pitchFamily="50" charset="-128"/>
              </a:rPr>
              <a:t>二</a:t>
            </a:r>
            <a:r>
              <a:rPr lang="ja-JP" altLang="en-US" dirty="0" smtClean="0">
                <a:latin typeface="HGSｺﾞｼｯｸM" panose="020B0600000000000000" pitchFamily="50" charset="-128"/>
                <a:ea typeface="HGSｺﾞｼｯｸM" panose="020B0600000000000000" pitchFamily="50" charset="-128"/>
              </a:rPr>
              <a:t>値化の段階で左右の判別ができなくなってしまっていた</a:t>
            </a:r>
            <a:endParaRPr lang="en-US" altLang="ja-JP" dirty="0" smtClean="0">
              <a:latin typeface="HGSｺﾞｼｯｸM" panose="020B0600000000000000" pitchFamily="50" charset="-128"/>
              <a:ea typeface="HGSｺﾞｼｯｸM" panose="020B0600000000000000" pitchFamily="50" charset="-128"/>
            </a:endParaRPr>
          </a:p>
          <a:p>
            <a:pPr lvl="1"/>
            <a:r>
              <a:rPr lang="ja-JP" altLang="en-US" dirty="0">
                <a:latin typeface="HGSｺﾞｼｯｸM" panose="020B0600000000000000" pitchFamily="50" charset="-128"/>
                <a:ea typeface="HGSｺﾞｼｯｸM" panose="020B0600000000000000" pitchFamily="50" charset="-128"/>
              </a:rPr>
              <a:t>左右の判別</a:t>
            </a:r>
            <a:r>
              <a:rPr lang="ja-JP" altLang="en-US" dirty="0" smtClean="0">
                <a:latin typeface="HGSｺﾞｼｯｸM" panose="020B0600000000000000" pitchFamily="50" charset="-128"/>
                <a:ea typeface="HGSｺﾞｼｯｸM" panose="020B0600000000000000" pitchFamily="50" charset="-128"/>
              </a:rPr>
              <a:t>ができれば活用しやすくなると思った</a:t>
            </a:r>
            <a:endParaRPr lang="en-US" altLang="ja-JP" dirty="0" smtClean="0">
              <a:latin typeface="HGSｺﾞｼｯｸM" panose="020B0600000000000000" pitchFamily="50" charset="-128"/>
              <a:ea typeface="HGSｺﾞｼｯｸM" panose="020B0600000000000000" pitchFamily="50" charset="-128"/>
            </a:endParaRPr>
          </a:p>
          <a:p>
            <a:r>
              <a:rPr lang="ja-JP" altLang="en-US" u="sng" dirty="0" smtClean="0">
                <a:latin typeface="HGSｺﾞｼｯｸM" panose="020B0600000000000000" pitchFamily="50" charset="-128"/>
                <a:ea typeface="HGSｺﾞｼｯｸM" panose="020B0600000000000000" pitchFamily="50" charset="-128"/>
              </a:rPr>
              <a:t>判断</a:t>
            </a:r>
            <a:r>
              <a:rPr lang="ja-JP" altLang="en-US" u="sng" dirty="0">
                <a:latin typeface="HGSｺﾞｼｯｸM" panose="020B0600000000000000" pitchFamily="50" charset="-128"/>
                <a:ea typeface="HGSｺﾞｼｯｸM" panose="020B0600000000000000" pitchFamily="50" charset="-128"/>
              </a:rPr>
              <a:t>できる角度</a:t>
            </a:r>
            <a:r>
              <a:rPr lang="ja-JP" altLang="en-US" u="sng" dirty="0" smtClean="0">
                <a:latin typeface="HGSｺﾞｼｯｸM" panose="020B0600000000000000" pitchFamily="50" charset="-128"/>
                <a:ea typeface="HGSｺﾞｼｯｸM" panose="020B0600000000000000" pitchFamily="50" charset="-128"/>
              </a:rPr>
              <a:t>が限定されている</a:t>
            </a:r>
            <a:endParaRPr lang="en-US" altLang="ja-JP" u="sng" dirty="0" smtClean="0">
              <a:latin typeface="HGSｺﾞｼｯｸM" panose="020B0600000000000000" pitchFamily="50" charset="-128"/>
              <a:ea typeface="HGSｺﾞｼｯｸM" panose="020B0600000000000000" pitchFamily="50" charset="-128"/>
            </a:endParaRPr>
          </a:p>
          <a:p>
            <a:pPr lvl="1"/>
            <a:r>
              <a:rPr kumimoji="1" lang="ja-JP" altLang="en-US" dirty="0" smtClean="0">
                <a:latin typeface="HGSｺﾞｼｯｸM" panose="020B0600000000000000" pitchFamily="50" charset="-128"/>
                <a:ea typeface="HGSｺﾞｼｯｸM" panose="020B0600000000000000" pitchFamily="50" charset="-128"/>
              </a:rPr>
              <a:t>２次元のみの判定となってしまった</a:t>
            </a:r>
            <a:endParaRPr kumimoji="1" lang="en-US" altLang="ja-JP" dirty="0" smtClean="0">
              <a:latin typeface="HGSｺﾞｼｯｸM" panose="020B0600000000000000" pitchFamily="50" charset="-128"/>
              <a:ea typeface="HGSｺﾞｼｯｸM" panose="020B0600000000000000" pitchFamily="50" charset="-128"/>
            </a:endParaRPr>
          </a:p>
          <a:p>
            <a:pPr lvl="1"/>
            <a:r>
              <a:rPr lang="ja-JP" altLang="en-US" dirty="0">
                <a:latin typeface="HGSｺﾞｼｯｸM" panose="020B0600000000000000" pitchFamily="50" charset="-128"/>
                <a:ea typeface="HGSｺﾞｼｯｸM" panose="020B0600000000000000" pitchFamily="50" charset="-128"/>
              </a:rPr>
              <a:t>３</a:t>
            </a:r>
            <a:r>
              <a:rPr lang="en-US" altLang="ja-JP" dirty="0" smtClean="0">
                <a:latin typeface="HGSｺﾞｼｯｸM" panose="020B0600000000000000" pitchFamily="50" charset="-128"/>
                <a:ea typeface="HGSｺﾞｼｯｸM" panose="020B0600000000000000" pitchFamily="50" charset="-128"/>
              </a:rPr>
              <a:t>D</a:t>
            </a:r>
            <a:r>
              <a:rPr lang="ja-JP" altLang="en-US" dirty="0" smtClean="0">
                <a:latin typeface="HGSｺﾞｼｯｸM" panose="020B0600000000000000" pitchFamily="50" charset="-128"/>
                <a:ea typeface="HGSｺﾞｼｯｸM" panose="020B0600000000000000" pitchFamily="50" charset="-128"/>
              </a:rPr>
              <a:t>化できれば認識がより明晰になると思った</a:t>
            </a:r>
            <a:endParaRPr lang="en-US" altLang="ja-JP" dirty="0" smtClean="0">
              <a:latin typeface="HGSｺﾞｼｯｸM" panose="020B0600000000000000" pitchFamily="50" charset="-128"/>
              <a:ea typeface="HGSｺﾞｼｯｸM" panose="020B0600000000000000" pitchFamily="50" charset="-128"/>
            </a:endParaRPr>
          </a:p>
          <a:p>
            <a:pPr lvl="1"/>
            <a:r>
              <a:rPr lang="ja-JP" altLang="en-US" dirty="0" smtClean="0">
                <a:latin typeface="HGSｺﾞｼｯｸM" panose="020B0600000000000000" pitchFamily="50" charset="-128"/>
                <a:ea typeface="HGSｺﾞｼｯｸM" panose="020B0600000000000000" pitchFamily="50" charset="-128"/>
              </a:rPr>
              <a:t>ただし、</a:t>
            </a:r>
            <a:r>
              <a:rPr lang="en-US" altLang="ja-JP" dirty="0" smtClean="0">
                <a:latin typeface="HGSｺﾞｼｯｸM" panose="020B0600000000000000" pitchFamily="50" charset="-128"/>
                <a:ea typeface="HGSｺﾞｼｯｸM" panose="020B0600000000000000" pitchFamily="50" charset="-128"/>
              </a:rPr>
              <a:t>3D</a:t>
            </a:r>
            <a:r>
              <a:rPr lang="ja-JP" altLang="en-US" dirty="0" smtClean="0">
                <a:latin typeface="HGSｺﾞｼｯｸM" panose="020B0600000000000000" pitchFamily="50" charset="-128"/>
                <a:ea typeface="HGSｺﾞｼｯｸM" panose="020B0600000000000000" pitchFamily="50" charset="-128"/>
              </a:rPr>
              <a:t>化するとなると学習データがさらに必要になる</a:t>
            </a:r>
            <a:endParaRPr lang="en-US" altLang="ja-JP" dirty="0">
              <a:latin typeface="HGSｺﾞｼｯｸM" panose="020B0600000000000000" pitchFamily="50" charset="-128"/>
              <a:ea typeface="HGSｺﾞｼｯｸM" panose="020B0600000000000000" pitchFamily="50" charset="-128"/>
            </a:endParaRPr>
          </a:p>
          <a:p>
            <a:pPr marL="457200" lvl="1" indent="0">
              <a:buNone/>
            </a:pPr>
            <a:endParaRPr kumimoji="1" lang="en-US" altLang="ja-JP" dirty="0" smtClean="0">
              <a:latin typeface="HGSｺﾞｼｯｸM" panose="020B0600000000000000" pitchFamily="50" charset="-128"/>
              <a:ea typeface="HGSｺﾞｼｯｸM" panose="020B0600000000000000" pitchFamily="50" charset="-128"/>
            </a:endParaRPr>
          </a:p>
          <a:p>
            <a:endParaRPr kumimoji="1" lang="ja-JP" altLang="en-US" dirty="0"/>
          </a:p>
        </p:txBody>
      </p:sp>
      <p:sp>
        <p:nvSpPr>
          <p:cNvPr id="7" name="スライド番号プレースホルダー 6"/>
          <p:cNvSpPr>
            <a:spLocks noGrp="1"/>
          </p:cNvSpPr>
          <p:nvPr>
            <p:ph type="sldNum" sz="quarter" idx="12"/>
          </p:nvPr>
        </p:nvSpPr>
        <p:spPr/>
        <p:txBody>
          <a:bodyPr/>
          <a:lstStyle/>
          <a:p>
            <a:fld id="{9948543B-271C-42F6-B257-A3707B3EC9F9}" type="slidenum">
              <a:rPr lang="ja-JP" altLang="en-US" smtClean="0"/>
              <a:pPr/>
              <a:t>30</a:t>
            </a:fld>
            <a:r>
              <a:rPr lang="en-US" altLang="ja-JP" smtClean="0"/>
              <a:t>/36</a:t>
            </a:r>
            <a:endParaRPr lang="ja-JP" altLang="en-US" dirty="0"/>
          </a:p>
        </p:txBody>
      </p:sp>
      <p:sp>
        <p:nvSpPr>
          <p:cNvPr id="8" name="フッター プレースホルダー 7"/>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9" name="日付プレースホルダー 8"/>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31906745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課題（改善点）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u="sng" dirty="0" smtClean="0">
                <a:latin typeface="HGSｺﾞｼｯｸM" panose="020B0600000000000000" pitchFamily="50" charset="-128"/>
                <a:ea typeface="HGSｺﾞｼｯｸM" panose="020B0600000000000000" pitchFamily="50" charset="-128"/>
              </a:rPr>
              <a:t>学習データのばらつき</a:t>
            </a:r>
            <a:endParaRPr kumimoji="1" lang="en-US" altLang="ja-JP" u="sng" dirty="0" smtClean="0">
              <a:latin typeface="HGSｺﾞｼｯｸM" panose="020B0600000000000000" pitchFamily="50" charset="-128"/>
              <a:ea typeface="HGSｺﾞｼｯｸM" panose="020B0600000000000000" pitchFamily="50" charset="-128"/>
            </a:endParaRPr>
          </a:p>
          <a:p>
            <a:pPr lvl="1"/>
            <a:r>
              <a:rPr kumimoji="1" lang="ja-JP" altLang="en-US" dirty="0" smtClean="0">
                <a:latin typeface="HGSｺﾞｼｯｸM" panose="020B0600000000000000" pitchFamily="50" charset="-128"/>
                <a:ea typeface="HGSｺﾞｼｯｸM" panose="020B0600000000000000" pitchFamily="50" charset="-128"/>
              </a:rPr>
              <a:t>学習データは自分で用意したので若干のばらつきがある</a:t>
            </a:r>
            <a:endParaRPr kumimoji="1" lang="en-US" altLang="ja-JP" dirty="0" smtClean="0">
              <a:latin typeface="HGSｺﾞｼｯｸM" panose="020B0600000000000000" pitchFamily="50" charset="-128"/>
              <a:ea typeface="HGSｺﾞｼｯｸM" panose="020B0600000000000000" pitchFamily="50" charset="-128"/>
            </a:endParaRPr>
          </a:p>
          <a:p>
            <a:pPr lvl="1"/>
            <a:r>
              <a:rPr kumimoji="1" lang="ja-JP" altLang="en-US" dirty="0" smtClean="0">
                <a:latin typeface="HGSｺﾞｼｯｸM" panose="020B0600000000000000" pitchFamily="50" charset="-128"/>
                <a:ea typeface="HGSｺﾞｼｯｸM" panose="020B0600000000000000" pitchFamily="50" charset="-128"/>
              </a:rPr>
              <a:t>学習データの認識によって正答率も変化</a:t>
            </a:r>
            <a:r>
              <a:rPr lang="ja-JP" altLang="en-US" dirty="0">
                <a:latin typeface="HGSｺﾞｼｯｸM" panose="020B0600000000000000" pitchFamily="50" charset="-128"/>
                <a:ea typeface="HGSｺﾞｼｯｸM" panose="020B0600000000000000" pitchFamily="50" charset="-128"/>
              </a:rPr>
              <a:t>する</a:t>
            </a:r>
            <a:endParaRPr kumimoji="1" lang="en-US" altLang="ja-JP" dirty="0" smtClean="0">
              <a:latin typeface="HGSｺﾞｼｯｸM" panose="020B0600000000000000" pitchFamily="50" charset="-128"/>
              <a:ea typeface="HGSｺﾞｼｯｸM" panose="020B0600000000000000" pitchFamily="50" charset="-128"/>
            </a:endParaRPr>
          </a:p>
          <a:p>
            <a:r>
              <a:rPr kumimoji="1" lang="ja-JP" altLang="en-US" u="sng" dirty="0" smtClean="0">
                <a:latin typeface="HGSｺﾞｼｯｸM" panose="020B0600000000000000" pitchFamily="50" charset="-128"/>
                <a:ea typeface="HGSｺﾞｼｯｸM" panose="020B0600000000000000" pitchFamily="50" charset="-128"/>
              </a:rPr>
              <a:t>スクリーンショットではなく動画で認識させたい</a:t>
            </a:r>
            <a:endParaRPr kumimoji="1" lang="en-US" altLang="ja-JP" u="sng" dirty="0" smtClean="0">
              <a:latin typeface="HGSｺﾞｼｯｸM" panose="020B0600000000000000" pitchFamily="50" charset="-128"/>
              <a:ea typeface="HGSｺﾞｼｯｸM" panose="020B0600000000000000" pitchFamily="50" charset="-128"/>
            </a:endParaRPr>
          </a:p>
          <a:p>
            <a:pPr lvl="1"/>
            <a:r>
              <a:rPr lang="ja-JP" altLang="en-US" dirty="0">
                <a:latin typeface="HGSｺﾞｼｯｸM" panose="020B0600000000000000" pitchFamily="50" charset="-128"/>
                <a:ea typeface="HGSｺﾞｼｯｸM" panose="020B0600000000000000" pitchFamily="50" charset="-128"/>
              </a:rPr>
              <a:t>最初</a:t>
            </a:r>
            <a:r>
              <a:rPr lang="ja-JP" altLang="en-US" dirty="0" smtClean="0">
                <a:latin typeface="HGSｺﾞｼｯｸM" panose="020B0600000000000000" pitchFamily="50" charset="-128"/>
                <a:ea typeface="HGSｺﾞｼｯｸM" panose="020B0600000000000000" pitchFamily="50" charset="-128"/>
              </a:rPr>
              <a:t>に挑戦するも断念</a:t>
            </a:r>
            <a:endParaRPr lang="en-US" altLang="ja-JP" dirty="0" smtClean="0">
              <a:latin typeface="HGSｺﾞｼｯｸM" panose="020B0600000000000000" pitchFamily="50" charset="-128"/>
              <a:ea typeface="HGSｺﾞｼｯｸM" panose="020B0600000000000000" pitchFamily="50" charset="-128"/>
            </a:endParaRPr>
          </a:p>
          <a:p>
            <a:pPr lvl="1"/>
            <a:endParaRPr kumimoji="1" lang="en-US" altLang="ja-JP" dirty="0" smtClean="0">
              <a:latin typeface="HGSｺﾞｼｯｸM" panose="020B0600000000000000" pitchFamily="50" charset="-128"/>
              <a:ea typeface="HGSｺﾞｼｯｸM" panose="020B0600000000000000" pitchFamily="50" charset="-128"/>
            </a:endParaRPr>
          </a:p>
          <a:p>
            <a:endParaRPr kumimoji="1" lang="ja-JP" altLang="en-US" dirty="0"/>
          </a:p>
        </p:txBody>
      </p:sp>
      <p:sp>
        <p:nvSpPr>
          <p:cNvPr id="7" name="スライド番号プレースホルダー 6"/>
          <p:cNvSpPr>
            <a:spLocks noGrp="1"/>
          </p:cNvSpPr>
          <p:nvPr>
            <p:ph type="sldNum" sz="quarter" idx="12"/>
          </p:nvPr>
        </p:nvSpPr>
        <p:spPr/>
        <p:txBody>
          <a:bodyPr/>
          <a:lstStyle/>
          <a:p>
            <a:fld id="{9948543B-271C-42F6-B257-A3707B3EC9F9}" type="slidenum">
              <a:rPr lang="ja-JP" altLang="en-US" smtClean="0"/>
              <a:pPr/>
              <a:t>31</a:t>
            </a:fld>
            <a:r>
              <a:rPr lang="en-US" altLang="ja-JP" smtClean="0"/>
              <a:t>/36</a:t>
            </a:r>
            <a:endParaRPr lang="ja-JP" altLang="en-US" dirty="0"/>
          </a:p>
        </p:txBody>
      </p:sp>
      <p:sp>
        <p:nvSpPr>
          <p:cNvPr id="8" name="フッター プレースホルダー 7"/>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9" name="日付プレースホルダー 8"/>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2963038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857999"/>
          </a:xfrm>
        </p:spPr>
        <p:txBody>
          <a:bodyPr/>
          <a:lstStyle/>
          <a:p>
            <a:r>
              <a:rPr kumimoji="1" lang="ja-JP" altLang="en-US" dirty="0" smtClean="0"/>
              <a:t>６</a:t>
            </a:r>
            <a:r>
              <a:rPr kumimoji="1" lang="en-US" altLang="ja-JP" dirty="0" smtClean="0"/>
              <a:t>.</a:t>
            </a:r>
            <a:r>
              <a:rPr kumimoji="1" lang="ja-JP" altLang="en-US" dirty="0" smtClean="0"/>
              <a:t>感想</a:t>
            </a:r>
            <a:endParaRPr kumimoji="1" lang="ja-JP" altLang="en-US" dirty="0"/>
          </a:p>
        </p:txBody>
      </p:sp>
    </p:spTree>
    <p:extLst>
      <p:ext uri="{BB962C8B-B14F-4D97-AF65-F5344CB8AC3E}">
        <p14:creationId xmlns:p14="http://schemas.microsoft.com/office/powerpoint/2010/main" val="33677414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感想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GSｺﾞｼｯｸM" panose="020B0600000000000000" pitchFamily="50" charset="-128"/>
                <a:ea typeface="HGSｺﾞｼｯｸM" panose="020B0600000000000000" pitchFamily="50" charset="-128"/>
              </a:rPr>
              <a:t>思った通りにいかないことも多かったが機械学習を学べてよかった</a:t>
            </a:r>
            <a:endParaRPr kumimoji="1" lang="en-US" altLang="ja-JP" dirty="0" smtClean="0">
              <a:latin typeface="HGSｺﾞｼｯｸM" panose="020B0600000000000000" pitchFamily="50" charset="-128"/>
              <a:ea typeface="HGSｺﾞｼｯｸM" panose="020B0600000000000000" pitchFamily="50" charset="-128"/>
            </a:endParaRPr>
          </a:p>
          <a:p>
            <a:r>
              <a:rPr lang="ja-JP" altLang="en-US" dirty="0" smtClean="0">
                <a:latin typeface="HGSｺﾞｼｯｸM" panose="020B0600000000000000" pitchFamily="50" charset="-128"/>
                <a:ea typeface="HGSｺﾞｼｯｸM" panose="020B0600000000000000" pitchFamily="50" charset="-128"/>
              </a:rPr>
              <a:t>プログラムの骨組み自体は簡単</a:t>
            </a:r>
            <a:r>
              <a:rPr kumimoji="1" lang="ja-JP" altLang="en-US" dirty="0" smtClean="0">
                <a:latin typeface="HGSｺﾞｼｯｸM" panose="020B0600000000000000" pitchFamily="50" charset="-128"/>
                <a:ea typeface="HGSｺﾞｼｯｸM" panose="020B0600000000000000" pitchFamily="50" charset="-128"/>
              </a:rPr>
              <a:t>に開発できたので大学のプロジェクトでも</a:t>
            </a:r>
            <a:r>
              <a:rPr lang="ja-JP" altLang="en-US" dirty="0">
                <a:latin typeface="HGSｺﾞｼｯｸM" panose="020B0600000000000000" pitchFamily="50" charset="-128"/>
                <a:ea typeface="HGSｺﾞｼｯｸM" panose="020B0600000000000000" pitchFamily="50" charset="-128"/>
              </a:rPr>
              <a:t>活かして</a:t>
            </a:r>
            <a:r>
              <a:rPr kumimoji="1" lang="ja-JP" altLang="en-US" dirty="0" smtClean="0">
                <a:latin typeface="HGSｺﾞｼｯｸM" panose="020B0600000000000000" pitchFamily="50" charset="-128"/>
                <a:ea typeface="HGSｺﾞｼｯｸM" panose="020B0600000000000000" pitchFamily="50" charset="-128"/>
              </a:rPr>
              <a:t>いきたい</a:t>
            </a:r>
            <a:endParaRPr kumimoji="1" lang="en-US" altLang="ja-JP" dirty="0" smtClean="0">
              <a:latin typeface="HGSｺﾞｼｯｸM" panose="020B0600000000000000" pitchFamily="50" charset="-128"/>
              <a:ea typeface="HGSｺﾞｼｯｸM" panose="020B0600000000000000" pitchFamily="50" charset="-128"/>
            </a:endParaRPr>
          </a:p>
          <a:p>
            <a:r>
              <a:rPr kumimoji="1" lang="ja-JP" altLang="en-US" dirty="0" smtClean="0">
                <a:latin typeface="HGSｺﾞｼｯｸM" panose="020B0600000000000000" pitchFamily="50" charset="-128"/>
                <a:ea typeface="HGSｺﾞｼｯｸM" panose="020B0600000000000000" pitchFamily="50" charset="-128"/>
              </a:rPr>
              <a:t>いい経験ができたと思いました</a:t>
            </a:r>
            <a:endParaRPr kumimoji="1" lang="en-US" altLang="ja-JP" dirty="0" smtClean="0">
              <a:latin typeface="HGSｺﾞｼｯｸM" panose="020B0600000000000000" pitchFamily="50" charset="-128"/>
              <a:ea typeface="HGSｺﾞｼｯｸM" panose="020B0600000000000000" pitchFamily="50" charset="-128"/>
            </a:endParaRPr>
          </a:p>
          <a:p>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324" y="3879060"/>
            <a:ext cx="1866934" cy="2376098"/>
          </a:xfrm>
          <a:prstGeom prst="rect">
            <a:avLst/>
          </a:prstGeom>
        </p:spPr>
      </p:pic>
      <p:sp>
        <p:nvSpPr>
          <p:cNvPr id="8" name="スライド番号プレースホルダー 7"/>
          <p:cNvSpPr>
            <a:spLocks noGrp="1"/>
          </p:cNvSpPr>
          <p:nvPr>
            <p:ph type="sldNum" sz="quarter" idx="12"/>
          </p:nvPr>
        </p:nvSpPr>
        <p:spPr/>
        <p:txBody>
          <a:bodyPr/>
          <a:lstStyle/>
          <a:p>
            <a:fld id="{9948543B-271C-42F6-B257-A3707B3EC9F9}" type="slidenum">
              <a:rPr lang="ja-JP" altLang="en-US" smtClean="0"/>
              <a:pPr/>
              <a:t>33</a:t>
            </a:fld>
            <a:r>
              <a:rPr lang="en-US" altLang="ja-JP" smtClean="0"/>
              <a:t>/36</a:t>
            </a:r>
            <a:endParaRPr lang="ja-JP" altLang="en-US" dirty="0"/>
          </a:p>
        </p:txBody>
      </p:sp>
      <p:sp>
        <p:nvSpPr>
          <p:cNvPr id="9" name="フッター プレースホルダー 8"/>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10" name="日付プレースホルダー 9"/>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17033529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インターンシップ期間を通して感じた事</a:t>
            </a:r>
            <a:endParaRPr kumimoji="1" lang="ja-JP" altLang="en-US" sz="3200" dirty="0"/>
          </a:p>
        </p:txBody>
      </p:sp>
      <p:sp>
        <p:nvSpPr>
          <p:cNvPr id="3" name="コンテンツ プレースホルダー 2"/>
          <p:cNvSpPr>
            <a:spLocks noGrp="1"/>
          </p:cNvSpPr>
          <p:nvPr>
            <p:ph idx="1"/>
          </p:nvPr>
        </p:nvSpPr>
        <p:spPr/>
        <p:txBody>
          <a:bodyPr/>
          <a:lstStyle/>
          <a:p>
            <a:r>
              <a:rPr kumimoji="1" lang="ja-JP" altLang="en-US" dirty="0" smtClean="0">
                <a:latin typeface="HGSｺﾞｼｯｸM" panose="020B0600000000000000" pitchFamily="50" charset="-128"/>
                <a:ea typeface="HGSｺﾞｼｯｸM" panose="020B0600000000000000" pitchFamily="50" charset="-128"/>
              </a:rPr>
              <a:t>社会に出るということは、自分の仕事に責任を持たないといけないということを</a:t>
            </a:r>
            <a:r>
              <a:rPr kumimoji="1" lang="ja-JP" altLang="en-US" dirty="0" smtClean="0">
                <a:latin typeface="HGSｺﾞｼｯｸM" panose="020B0600000000000000" pitchFamily="50" charset="-128"/>
                <a:ea typeface="HGSｺﾞｼｯｸM" panose="020B0600000000000000" pitchFamily="50" charset="-128"/>
              </a:rPr>
              <a:t>学びました</a:t>
            </a:r>
            <a:endParaRPr kumimoji="1" lang="en-US" altLang="ja-JP" dirty="0" smtClean="0">
              <a:latin typeface="HGSｺﾞｼｯｸM" panose="020B0600000000000000" pitchFamily="50" charset="-128"/>
              <a:ea typeface="HGSｺﾞｼｯｸM" panose="020B0600000000000000" pitchFamily="50" charset="-128"/>
            </a:endParaRPr>
          </a:p>
          <a:p>
            <a:r>
              <a:rPr lang="ja-JP" altLang="en-US" dirty="0" smtClean="0">
                <a:latin typeface="HGSｺﾞｼｯｸM" panose="020B0600000000000000" pitchFamily="50" charset="-128"/>
                <a:ea typeface="HGSｺﾞｼｯｸM" panose="020B0600000000000000" pitchFamily="50" charset="-128"/>
              </a:rPr>
              <a:t>電車通勤が怖かった</a:t>
            </a:r>
            <a:endParaRPr lang="en-US" altLang="ja-JP" dirty="0" smtClean="0">
              <a:latin typeface="HGSｺﾞｼｯｸM" panose="020B0600000000000000" pitchFamily="50" charset="-128"/>
              <a:ea typeface="HGSｺﾞｼｯｸM" panose="020B0600000000000000" pitchFamily="50" charset="-128"/>
            </a:endParaRPr>
          </a:p>
          <a:p>
            <a:r>
              <a:rPr lang="ja-JP" altLang="en-US" dirty="0" smtClean="0">
                <a:latin typeface="HGSｺﾞｼｯｸM" panose="020B0600000000000000" pitchFamily="50" charset="-128"/>
                <a:ea typeface="HGSｺﾞｼｯｸM" panose="020B0600000000000000" pitchFamily="50" charset="-128"/>
              </a:rPr>
              <a:t>来年</a:t>
            </a:r>
            <a:r>
              <a:rPr lang="ja-JP" altLang="en-US" dirty="0">
                <a:latin typeface="HGSｺﾞｼｯｸM" panose="020B0600000000000000" pitchFamily="50" charset="-128"/>
                <a:ea typeface="HGSｺﾞｼｯｸM" panose="020B0600000000000000" pitchFamily="50" charset="-128"/>
              </a:rPr>
              <a:t>に</a:t>
            </a:r>
            <a:r>
              <a:rPr lang="ja-JP" altLang="en-US" dirty="0" smtClean="0">
                <a:latin typeface="HGSｺﾞｼｯｸM" panose="020B0600000000000000" pitchFamily="50" charset="-128"/>
                <a:ea typeface="HGSｺﾞｼｯｸM" panose="020B0600000000000000" pitchFamily="50" charset="-128"/>
              </a:rPr>
              <a:t>は就職活動がはじまるので、この経験を生かしていきたいと思いました</a:t>
            </a:r>
            <a:endParaRPr lang="en-US" altLang="ja-JP" dirty="0">
              <a:latin typeface="HGSｺﾞｼｯｸM" panose="020B0600000000000000" pitchFamily="50" charset="-128"/>
              <a:ea typeface="HGSｺﾞｼｯｸM" panose="020B0600000000000000" pitchFamily="50" charset="-128"/>
            </a:endParaRPr>
          </a:p>
          <a:p>
            <a:pPr marL="0" indent="0">
              <a:buNone/>
            </a:pPr>
            <a:endParaRPr kumimoji="1" lang="ja-JP" altLang="en-US" dirty="0"/>
          </a:p>
        </p:txBody>
      </p:sp>
      <p:sp>
        <p:nvSpPr>
          <p:cNvPr id="8" name="スライド番号プレースホルダー 7"/>
          <p:cNvSpPr>
            <a:spLocks noGrp="1"/>
          </p:cNvSpPr>
          <p:nvPr>
            <p:ph type="sldNum" sz="quarter" idx="12"/>
          </p:nvPr>
        </p:nvSpPr>
        <p:spPr/>
        <p:txBody>
          <a:bodyPr/>
          <a:lstStyle/>
          <a:p>
            <a:fld id="{9948543B-271C-42F6-B257-A3707B3EC9F9}" type="slidenum">
              <a:rPr lang="ja-JP" altLang="en-US" smtClean="0"/>
              <a:pPr/>
              <a:t>34</a:t>
            </a:fld>
            <a:r>
              <a:rPr lang="en-US" altLang="ja-JP" smtClean="0"/>
              <a:t>/36</a:t>
            </a:r>
            <a:endParaRPr lang="ja-JP" altLang="en-US" dirty="0"/>
          </a:p>
        </p:txBody>
      </p:sp>
      <p:sp>
        <p:nvSpPr>
          <p:cNvPr id="9" name="フッター プレースホルダー 8"/>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10" name="日付プレースホルダー 9"/>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26528166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引用</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1800" dirty="0" smtClean="0">
                <a:latin typeface="HGSｺﾞｼｯｸE" panose="020B0900000000000000" pitchFamily="50" charset="-128"/>
                <a:ea typeface="HGSｺﾞｼｯｸE" panose="020B0900000000000000" pitchFamily="50" charset="-128"/>
              </a:rPr>
              <a:t>PaPeRo</a:t>
            </a:r>
            <a:r>
              <a:rPr kumimoji="1" lang="en-US" altLang="ja-JP" sz="1800" dirty="0" smtClean="0"/>
              <a:t> I </a:t>
            </a:r>
          </a:p>
          <a:p>
            <a:pPr lvl="1"/>
            <a:r>
              <a:rPr lang="en-US" altLang="ja-JP" sz="1800" dirty="0">
                <a:hlinkClick r:id="rId2"/>
              </a:rPr>
              <a:t>https://</a:t>
            </a:r>
            <a:r>
              <a:rPr lang="en-US" altLang="ja-JP" sz="1800" dirty="0" smtClean="0">
                <a:hlinkClick r:id="rId2"/>
              </a:rPr>
              <a:t>www.necplatforms.co.jp/solution/papero_i/index.html</a:t>
            </a:r>
            <a:endParaRPr lang="en-US" altLang="ja-JP" sz="1800" dirty="0" smtClean="0"/>
          </a:p>
          <a:p>
            <a:r>
              <a:rPr kumimoji="1" lang="ja-JP" altLang="en-US" sz="1800" dirty="0" smtClean="0">
                <a:latin typeface="HGSｺﾞｼｯｸE" panose="020B0900000000000000" pitchFamily="50" charset="-128"/>
                <a:ea typeface="HGSｺﾞｼｯｸE" panose="020B0900000000000000" pitchFamily="50" charset="-128"/>
              </a:rPr>
              <a:t>三層ニューラルネットワークの図</a:t>
            </a:r>
            <a:endParaRPr kumimoji="1" lang="en-US" altLang="ja-JP" sz="1800" dirty="0" smtClean="0">
              <a:latin typeface="HGSｺﾞｼｯｸE" panose="020B0900000000000000" pitchFamily="50" charset="-128"/>
              <a:ea typeface="HGSｺﾞｼｯｸE" panose="020B0900000000000000" pitchFamily="50" charset="-128"/>
            </a:endParaRPr>
          </a:p>
          <a:p>
            <a:pPr lvl="1"/>
            <a:r>
              <a:rPr lang="en-US" altLang="ja-JP" sz="1800" dirty="0">
                <a:latin typeface="HGSｺﾞｼｯｸE" panose="020B0900000000000000" pitchFamily="50" charset="-128"/>
                <a:ea typeface="HGSｺﾞｼｯｸE" panose="020B0900000000000000" pitchFamily="50" charset="-128"/>
                <a:hlinkClick r:id="rId3"/>
              </a:rPr>
              <a:t>http://</a:t>
            </a:r>
            <a:r>
              <a:rPr lang="en-US" altLang="ja-JP" sz="1800" dirty="0" smtClean="0">
                <a:latin typeface="HGSｺﾞｼｯｸE" panose="020B0900000000000000" pitchFamily="50" charset="-128"/>
                <a:ea typeface="HGSｺﾞｼｯｸE" panose="020B0900000000000000" pitchFamily="50" charset="-128"/>
                <a:hlinkClick r:id="rId3"/>
              </a:rPr>
              <a:t>nnadl-ja.github.io/nnadl_site_ja/chap1.html</a:t>
            </a:r>
            <a:endParaRPr lang="en-US" altLang="ja-JP" sz="1800" dirty="0" smtClean="0">
              <a:latin typeface="HGSｺﾞｼｯｸE" panose="020B0900000000000000" pitchFamily="50" charset="-128"/>
              <a:ea typeface="HGSｺﾞｼｯｸE" panose="020B0900000000000000" pitchFamily="50" charset="-128"/>
            </a:endParaRPr>
          </a:p>
          <a:p>
            <a:r>
              <a:rPr kumimoji="1" lang="ja-JP" altLang="en-US" sz="1800" dirty="0" smtClean="0">
                <a:latin typeface="HGSｺﾞｼｯｸE" panose="020B0900000000000000" pitchFamily="50" charset="-128"/>
                <a:ea typeface="HGSｺﾞｼｯｸE" panose="020B0900000000000000" pitchFamily="50" charset="-128"/>
              </a:rPr>
              <a:t>参考</a:t>
            </a:r>
            <a:r>
              <a:rPr lang="ja-JP" altLang="en-US" sz="1800" dirty="0" smtClean="0">
                <a:latin typeface="HGSｺﾞｼｯｸE" panose="020B0900000000000000" pitchFamily="50" charset="-128"/>
                <a:ea typeface="HGSｺﾞｼｯｸE" panose="020B0900000000000000" pitchFamily="50" charset="-128"/>
              </a:rPr>
              <a:t>書籍（コード参考）</a:t>
            </a:r>
            <a:endParaRPr kumimoji="1" lang="en-US" altLang="ja-JP" sz="1800" dirty="0" smtClean="0">
              <a:latin typeface="HGSｺﾞｼｯｸE" panose="020B0900000000000000" pitchFamily="50" charset="-128"/>
              <a:ea typeface="HGSｺﾞｼｯｸE" panose="020B0900000000000000" pitchFamily="50" charset="-128"/>
            </a:endParaRPr>
          </a:p>
          <a:p>
            <a:pPr lvl="1"/>
            <a:r>
              <a:rPr lang="ja-JP" altLang="en-US" sz="1800" dirty="0" smtClean="0">
                <a:latin typeface="HGSｺﾞｼｯｸE" panose="020B0900000000000000" pitchFamily="50" charset="-128"/>
                <a:ea typeface="HGSｺﾞｼｯｸE" panose="020B0900000000000000" pitchFamily="50" charset="-128"/>
              </a:rPr>
              <a:t>金丸隆志　</a:t>
            </a:r>
            <a:r>
              <a:rPr lang="en-US" altLang="ja-JP" sz="1800" dirty="0" smtClean="0">
                <a:latin typeface="HGSｺﾞｼｯｸE" panose="020B0900000000000000" pitchFamily="50" charset="-128"/>
                <a:ea typeface="HGSｺﾞｼｯｸE" panose="020B0900000000000000" pitchFamily="50" charset="-128"/>
              </a:rPr>
              <a:t>(2018)</a:t>
            </a:r>
            <a:r>
              <a:rPr lang="ja-JP" altLang="en-US" sz="1800" dirty="0" smtClean="0">
                <a:latin typeface="HGSｺﾞｼｯｸE" panose="020B0900000000000000" pitchFamily="50" charset="-128"/>
                <a:ea typeface="HGSｺﾞｼｯｸE" panose="020B0900000000000000" pitchFamily="50" charset="-128"/>
              </a:rPr>
              <a:t>　</a:t>
            </a:r>
            <a:r>
              <a:rPr lang="en-US" altLang="ja-JP" sz="1800" dirty="0" smtClean="0">
                <a:latin typeface="HGSｺﾞｼｯｸE" panose="020B0900000000000000" pitchFamily="50" charset="-128"/>
                <a:ea typeface="HGSｺﾞｼｯｸE" panose="020B0900000000000000" pitchFamily="50" charset="-128"/>
              </a:rPr>
              <a:t>Raspberry Pi</a:t>
            </a:r>
            <a:r>
              <a:rPr lang="ja-JP" altLang="en-US" sz="1800" dirty="0" smtClean="0">
                <a:latin typeface="HGSｺﾞｼｯｸE" panose="020B0900000000000000" pitchFamily="50" charset="-128"/>
                <a:ea typeface="HGSｺﾞｼｯｸE" panose="020B0900000000000000" pitchFamily="50" charset="-128"/>
              </a:rPr>
              <a:t>ではじめる機械学習　基礎からディープラーニングまで　講談社</a:t>
            </a:r>
            <a:r>
              <a:rPr lang="en-US" altLang="ja-JP" sz="1800" dirty="0" smtClean="0">
                <a:latin typeface="HGSｺﾞｼｯｸE" panose="020B0900000000000000" pitchFamily="50" charset="-128"/>
                <a:ea typeface="HGSｺﾞｼｯｸE" panose="020B0900000000000000" pitchFamily="50" charset="-128"/>
              </a:rPr>
              <a:t>.</a:t>
            </a:r>
            <a:endParaRPr kumimoji="1" lang="ja-JP" altLang="en-US" sz="1800" dirty="0">
              <a:latin typeface="HGSｺﾞｼｯｸE" panose="020B0900000000000000" pitchFamily="50" charset="-128"/>
              <a:ea typeface="HGSｺﾞｼｯｸE" panose="020B0900000000000000" pitchFamily="50" charset="-128"/>
            </a:endParaRPr>
          </a:p>
        </p:txBody>
      </p:sp>
      <p:sp>
        <p:nvSpPr>
          <p:cNvPr id="7" name="正方形/長方形 6"/>
          <p:cNvSpPr/>
          <p:nvPr/>
        </p:nvSpPr>
        <p:spPr>
          <a:xfrm>
            <a:off x="1061532" y="4869191"/>
            <a:ext cx="6030804" cy="584775"/>
          </a:xfrm>
          <a:prstGeom prst="rect">
            <a:avLst/>
          </a:prstGeom>
        </p:spPr>
        <p:txBody>
          <a:bodyPr wrap="square">
            <a:spAutoFit/>
          </a:bodyPr>
          <a:lstStyle/>
          <a:p>
            <a:pPr lvl="0" algn="ctr"/>
            <a:r>
              <a:rPr lang="ja-JP" altLang="en-US" sz="3200" dirty="0">
                <a:solidFill>
                  <a:prstClr val="black"/>
                </a:solidFill>
                <a:latin typeface="HGSｺﾞｼｯｸE" panose="020B0900000000000000" pitchFamily="50" charset="-128"/>
                <a:ea typeface="HGSｺﾞｼｯｸE" panose="020B0900000000000000" pitchFamily="50" charset="-128"/>
              </a:rPr>
              <a:t>ご清聴ありがとうございました</a:t>
            </a:r>
          </a:p>
        </p:txBody>
      </p:sp>
      <p:sp>
        <p:nvSpPr>
          <p:cNvPr id="8" name="スライド番号プレースホルダー 7"/>
          <p:cNvSpPr>
            <a:spLocks noGrp="1"/>
          </p:cNvSpPr>
          <p:nvPr>
            <p:ph type="sldNum" sz="quarter" idx="12"/>
          </p:nvPr>
        </p:nvSpPr>
        <p:spPr/>
        <p:txBody>
          <a:bodyPr/>
          <a:lstStyle/>
          <a:p>
            <a:fld id="{9948543B-271C-42F6-B257-A3707B3EC9F9}" type="slidenum">
              <a:rPr lang="ja-JP" altLang="en-US" smtClean="0"/>
              <a:pPr/>
              <a:t>35</a:t>
            </a:fld>
            <a:r>
              <a:rPr lang="en-US" altLang="ja-JP" smtClean="0"/>
              <a:t>/36</a:t>
            </a:r>
            <a:endParaRPr lang="ja-JP" altLang="en-US" dirty="0"/>
          </a:p>
        </p:txBody>
      </p:sp>
      <p:sp>
        <p:nvSpPr>
          <p:cNvPr id="9" name="フッター プレースホルダー 8"/>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10" name="日付プレースホルダー 9"/>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2321196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latin typeface="HGSｺﾞｼｯｸM" panose="020B0600000000000000" pitchFamily="50" charset="-128"/>
                <a:ea typeface="HGSｺﾞｼｯｸM" panose="020B0600000000000000" pitchFamily="50" charset="-128"/>
              </a:rPr>
              <a:t>ハンドグローブは</a:t>
            </a:r>
            <a:r>
              <a:rPr lang="en-US" altLang="ja-JP" dirty="0" smtClean="0">
                <a:latin typeface="HGSｺﾞｼｯｸM" panose="020B0600000000000000" pitchFamily="50" charset="-128"/>
                <a:ea typeface="HGSｺﾞｼｯｸM" panose="020B0600000000000000" pitchFamily="50" charset="-128"/>
              </a:rPr>
              <a:t>…</a:t>
            </a:r>
          </a:p>
          <a:p>
            <a:r>
              <a:rPr lang="ja-JP" altLang="en-US" dirty="0" smtClean="0">
                <a:latin typeface="HGSｺﾞｼｯｸM" panose="020B0600000000000000" pitchFamily="50" charset="-128"/>
                <a:ea typeface="HGSｺﾞｼｯｸM" panose="020B0600000000000000" pitchFamily="50" charset="-128"/>
              </a:rPr>
              <a:t>高価</a:t>
            </a:r>
            <a:r>
              <a:rPr lang="ja-JP" altLang="en-US" dirty="0">
                <a:latin typeface="HGSｺﾞｼｯｸM" panose="020B0600000000000000" pitchFamily="50" charset="-128"/>
                <a:ea typeface="HGSｺﾞｼｯｸM" panose="020B0600000000000000" pitchFamily="50" charset="-128"/>
              </a:rPr>
              <a:t>で </a:t>
            </a:r>
            <a:r>
              <a:rPr lang="en-US" altLang="ja-JP" dirty="0">
                <a:latin typeface="HGSｺﾞｼｯｸM" panose="020B0600000000000000" pitchFamily="50" charset="-128"/>
                <a:ea typeface="HGSｺﾞｼｯｸM" panose="020B0600000000000000" pitchFamily="50" charset="-128"/>
              </a:rPr>
              <a:t>100 </a:t>
            </a:r>
            <a:r>
              <a:rPr lang="ja-JP" altLang="en-US" dirty="0">
                <a:latin typeface="HGSｺﾞｼｯｸM" panose="020B0600000000000000" pitchFamily="50" charset="-128"/>
                <a:ea typeface="HGSｺﾞｼｯｸM" panose="020B0600000000000000" pitchFamily="50" charset="-128"/>
              </a:rPr>
              <a:t>万</a:t>
            </a:r>
            <a:r>
              <a:rPr lang="ja-JP" altLang="en-US" dirty="0" smtClean="0">
                <a:latin typeface="HGSｺﾞｼｯｸM" panose="020B0600000000000000" pitchFamily="50" charset="-128"/>
                <a:ea typeface="HGSｺﾞｼｯｸM" panose="020B0600000000000000" pitchFamily="50" charset="-128"/>
              </a:rPr>
              <a:t>円</a:t>
            </a:r>
            <a:endParaRPr lang="en-US" altLang="ja-JP" dirty="0" smtClean="0">
              <a:latin typeface="HGSｺﾞｼｯｸM" panose="020B0600000000000000" pitchFamily="50" charset="-128"/>
              <a:ea typeface="HGSｺﾞｼｯｸM" panose="020B0600000000000000" pitchFamily="50" charset="-128"/>
            </a:endParaRPr>
          </a:p>
          <a:p>
            <a:r>
              <a:rPr lang="ja-JP" altLang="en-US" dirty="0" smtClean="0">
                <a:latin typeface="HGSｺﾞｼｯｸM" panose="020B0600000000000000" pitchFamily="50" charset="-128"/>
                <a:ea typeface="HGSｺﾞｼｯｸM" panose="020B0600000000000000" pitchFamily="50" charset="-128"/>
              </a:rPr>
              <a:t>ハード的</a:t>
            </a:r>
            <a:r>
              <a:rPr lang="ja-JP" altLang="en-US" dirty="0">
                <a:latin typeface="HGSｺﾞｼｯｸM" panose="020B0600000000000000" pitchFamily="50" charset="-128"/>
                <a:ea typeface="HGSｺﾞｼｯｸM" panose="020B0600000000000000" pitchFamily="50" charset="-128"/>
              </a:rPr>
              <a:t>に故障</a:t>
            </a:r>
            <a:r>
              <a:rPr lang="ja-JP" altLang="en-US" dirty="0" smtClean="0">
                <a:latin typeface="HGSｺﾞｼｯｸM" panose="020B0600000000000000" pitchFamily="50" charset="-128"/>
                <a:ea typeface="HGSｺﾞｼｯｸM" panose="020B0600000000000000" pitchFamily="50" charset="-128"/>
              </a:rPr>
              <a:t>しやすい</a:t>
            </a:r>
            <a:endParaRPr lang="en-US" altLang="ja-JP" dirty="0" smtClean="0">
              <a:latin typeface="HGSｺﾞｼｯｸM" panose="020B0600000000000000" pitchFamily="50" charset="-128"/>
              <a:ea typeface="HGSｺﾞｼｯｸM" panose="020B0600000000000000" pitchFamily="50" charset="-128"/>
            </a:endParaRPr>
          </a:p>
          <a:p>
            <a:r>
              <a:rPr lang="ja-JP" altLang="en-US" dirty="0">
                <a:latin typeface="HGSｺﾞｼｯｸM" panose="020B0600000000000000" pitchFamily="50" charset="-128"/>
                <a:ea typeface="HGSｺﾞｼｯｸM" panose="020B0600000000000000" pitchFamily="50" charset="-128"/>
              </a:rPr>
              <a:t>コード</a:t>
            </a:r>
            <a:r>
              <a:rPr lang="ja-JP" altLang="en-US" dirty="0" smtClean="0">
                <a:latin typeface="HGSｺﾞｼｯｸM" panose="020B0600000000000000" pitchFamily="50" charset="-128"/>
                <a:ea typeface="HGSｺﾞｼｯｸM" panose="020B0600000000000000" pitchFamily="50" charset="-128"/>
              </a:rPr>
              <a:t>が少し邪魔（動きに制限）</a:t>
            </a:r>
            <a:endParaRPr lang="en-US" altLang="ja-JP" dirty="0" smtClean="0">
              <a:latin typeface="HGSｺﾞｼｯｸM" panose="020B0600000000000000" pitchFamily="50" charset="-128"/>
              <a:ea typeface="HGSｺﾞｼｯｸM" panose="020B0600000000000000" pitchFamily="50" charset="-128"/>
            </a:endParaRPr>
          </a:p>
          <a:p>
            <a:pPr marL="0" indent="0">
              <a:buNone/>
            </a:pPr>
            <a:endParaRPr lang="en-US" altLang="ja-JP" dirty="0">
              <a:latin typeface="HGSｺﾞｼｯｸM" panose="020B0600000000000000" pitchFamily="50" charset="-128"/>
              <a:ea typeface="HGSｺﾞｼｯｸM" panose="020B0600000000000000" pitchFamily="50" charset="-128"/>
            </a:endParaRPr>
          </a:p>
          <a:p>
            <a:pPr marL="0" indent="0">
              <a:buNone/>
            </a:pPr>
            <a:r>
              <a:rPr lang="ja-JP" altLang="en-US" sz="2800" dirty="0">
                <a:latin typeface="HGSｺﾞｼｯｸM" panose="020B0600000000000000" pitchFamily="50" charset="-128"/>
                <a:ea typeface="HGSｺﾞｼｯｸM" panose="020B0600000000000000" pitchFamily="50" charset="-128"/>
              </a:rPr>
              <a:t>画像認識に</a:t>
            </a:r>
            <a:r>
              <a:rPr lang="ja-JP" altLang="en-US" sz="2800" dirty="0" smtClean="0">
                <a:latin typeface="HGSｺﾞｼｯｸM" panose="020B0600000000000000" pitchFamily="50" charset="-128"/>
                <a:ea typeface="HGSｺﾞｼｯｸM" panose="020B0600000000000000" pitchFamily="50" charset="-128"/>
              </a:rPr>
              <a:t>より、手</a:t>
            </a:r>
            <a:r>
              <a:rPr lang="ja-JP" altLang="en-US" sz="2800" dirty="0">
                <a:latin typeface="HGSｺﾞｼｯｸM" panose="020B0600000000000000" pitchFamily="50" charset="-128"/>
                <a:ea typeface="HGSｺﾞｼｯｸM" panose="020B0600000000000000" pitchFamily="50" charset="-128"/>
              </a:rPr>
              <a:t>の</a:t>
            </a:r>
            <a:r>
              <a:rPr lang="ja-JP" altLang="en-US" sz="2800" dirty="0" smtClean="0">
                <a:latin typeface="HGSｺﾞｼｯｸM" panose="020B0600000000000000" pitchFamily="50" charset="-128"/>
                <a:ea typeface="HGSｺﾞｼｯｸM" panose="020B0600000000000000" pitchFamily="50" charset="-128"/>
              </a:rPr>
              <a:t>形状（ものをつまむ形、手を開いている形</a:t>
            </a:r>
            <a:r>
              <a:rPr lang="ja-JP" altLang="en-US" sz="2800" dirty="0">
                <a:latin typeface="HGSｺﾞｼｯｸM" panose="020B0600000000000000" pitchFamily="50" charset="-128"/>
                <a:ea typeface="HGSｺﾞｼｯｸM" panose="020B0600000000000000" pitchFamily="50" charset="-128"/>
              </a:rPr>
              <a:t>、</a:t>
            </a:r>
            <a:r>
              <a:rPr lang="en-US" altLang="ja-JP" sz="2800" dirty="0" smtClean="0">
                <a:latin typeface="HGSｺﾞｼｯｸM" panose="020B0600000000000000" pitchFamily="50" charset="-128"/>
                <a:ea typeface="HGSｺﾞｼｯｸM" panose="020B0600000000000000" pitchFamily="50" charset="-128"/>
              </a:rPr>
              <a:t>etc...</a:t>
            </a:r>
            <a:r>
              <a:rPr lang="ja-JP" altLang="en-US" sz="2800" dirty="0" smtClean="0">
                <a:latin typeface="HGSｺﾞｼｯｸM" panose="020B0600000000000000" pitchFamily="50" charset="-128"/>
                <a:ea typeface="HGSｺﾞｼｯｸM" panose="020B0600000000000000" pitchFamily="50" charset="-128"/>
              </a:rPr>
              <a:t>）を</a:t>
            </a:r>
            <a:r>
              <a:rPr lang="ja-JP" altLang="en-US" sz="2800" dirty="0">
                <a:latin typeface="HGSｺﾞｼｯｸM" panose="020B0600000000000000" pitchFamily="50" charset="-128"/>
                <a:ea typeface="HGSｺﾞｼｯｸM" panose="020B0600000000000000" pitchFamily="50" charset="-128"/>
              </a:rPr>
              <a:t>判断</a:t>
            </a:r>
            <a:r>
              <a:rPr lang="ja-JP" altLang="en-US" sz="2800" dirty="0" smtClean="0">
                <a:latin typeface="HGSｺﾞｼｯｸM" panose="020B0600000000000000" pitchFamily="50" charset="-128"/>
                <a:ea typeface="HGSｺﾞｼｯｸM" panose="020B0600000000000000" pitchFamily="50" charset="-128"/>
              </a:rPr>
              <a:t>できれば</a:t>
            </a:r>
            <a:r>
              <a:rPr lang="ja-JP" altLang="en-US" sz="2800" dirty="0" smtClean="0">
                <a:solidFill>
                  <a:srgbClr val="FF0000"/>
                </a:solidFill>
                <a:latin typeface="HGSｺﾞｼｯｸM" panose="020B0600000000000000" pitchFamily="50" charset="-128"/>
                <a:ea typeface="HGSｺﾞｼｯｸM" panose="020B0600000000000000" pitchFamily="50" charset="-128"/>
              </a:rPr>
              <a:t>ハンドグローブ</a:t>
            </a:r>
            <a:r>
              <a:rPr lang="ja-JP" altLang="en-US" sz="2800" dirty="0">
                <a:solidFill>
                  <a:srgbClr val="FF0000"/>
                </a:solidFill>
                <a:latin typeface="HGSｺﾞｼｯｸM" panose="020B0600000000000000" pitchFamily="50" charset="-128"/>
                <a:ea typeface="HGSｺﾞｼｯｸM" panose="020B0600000000000000" pitchFamily="50" charset="-128"/>
              </a:rPr>
              <a:t>が不要</a:t>
            </a:r>
            <a:r>
              <a:rPr lang="ja-JP" altLang="en-US" sz="2800" dirty="0">
                <a:latin typeface="HGSｺﾞｼｯｸM" panose="020B0600000000000000" pitchFamily="50" charset="-128"/>
                <a:ea typeface="HGSｺﾞｼｯｸM" panose="020B0600000000000000" pitchFamily="50" charset="-128"/>
              </a:rPr>
              <a:t>に</a:t>
            </a:r>
            <a:r>
              <a:rPr lang="ja-JP" altLang="en-US" sz="2800" dirty="0" smtClean="0">
                <a:latin typeface="HGSｺﾞｼｯｸM" panose="020B0600000000000000" pitchFamily="50" charset="-128"/>
                <a:ea typeface="HGSｺﾞｼｯｸM" panose="020B0600000000000000" pitchFamily="50" charset="-128"/>
              </a:rPr>
              <a:t>なるので</a:t>
            </a:r>
            <a:r>
              <a:rPr lang="ja-JP" altLang="en-US" sz="2800" dirty="0" smtClean="0">
                <a:latin typeface="HGSｺﾞｼｯｸM" panose="020B0600000000000000" pitchFamily="50" charset="-128"/>
                <a:ea typeface="HGSｺﾞｼｯｸM" panose="020B0600000000000000" pitchFamily="50" charset="-128"/>
              </a:rPr>
              <a:t>はとの意見をいただいた</a:t>
            </a:r>
            <a:endParaRPr lang="en-US" altLang="ja-JP" sz="2800" dirty="0">
              <a:latin typeface="HGSｺﾞｼｯｸM" panose="020B0600000000000000" pitchFamily="50" charset="-128"/>
              <a:ea typeface="HGSｺﾞｼｯｸM" panose="020B0600000000000000" pitchFamily="50" charset="-128"/>
            </a:endParaRPr>
          </a:p>
          <a:p>
            <a:endParaRPr kumimoji="1" lang="ja-JP" altLang="en-US" dirty="0"/>
          </a:p>
        </p:txBody>
      </p:sp>
      <p:sp>
        <p:nvSpPr>
          <p:cNvPr id="7" name="スライド番号プレースホルダー 6"/>
          <p:cNvSpPr>
            <a:spLocks noGrp="1"/>
          </p:cNvSpPr>
          <p:nvPr>
            <p:ph type="sldNum" sz="quarter" idx="12"/>
          </p:nvPr>
        </p:nvSpPr>
        <p:spPr/>
        <p:txBody>
          <a:bodyPr/>
          <a:lstStyle/>
          <a:p>
            <a:fld id="{9948543B-271C-42F6-B257-A3707B3EC9F9}" type="slidenum">
              <a:rPr lang="ja-JP" altLang="en-US" smtClean="0"/>
              <a:pPr/>
              <a:t>3</a:t>
            </a:fld>
            <a:r>
              <a:rPr lang="en-US" altLang="ja-JP" smtClean="0"/>
              <a:t>/36</a:t>
            </a:r>
            <a:endParaRPr lang="ja-JP" altLang="en-US" dirty="0"/>
          </a:p>
        </p:txBody>
      </p:sp>
      <p:sp>
        <p:nvSpPr>
          <p:cNvPr id="8" name="フッター プレースホルダー 7"/>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9" name="日付プレースホルダー 8"/>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641446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latin typeface="HGSｺﾞｼｯｸM" panose="020B0600000000000000" pitchFamily="50" charset="-128"/>
                <a:ea typeface="HGSｺﾞｼｯｸM" panose="020B0600000000000000" pitchFamily="50" charset="-128"/>
              </a:rPr>
              <a:t>機械学習</a:t>
            </a:r>
            <a:r>
              <a:rPr lang="ja-JP" altLang="en-US" dirty="0">
                <a:latin typeface="HGSｺﾞｼｯｸM" panose="020B0600000000000000" pitchFamily="50" charset="-128"/>
                <a:ea typeface="HGSｺﾞｼｯｸM" panose="020B0600000000000000" pitchFamily="50" charset="-128"/>
              </a:rPr>
              <a:t>とは</a:t>
            </a:r>
            <a:endParaRPr kumimoji="1" lang="en-US" altLang="ja-JP" dirty="0" smtClean="0">
              <a:latin typeface="HGSｺﾞｼｯｸM" panose="020B0600000000000000" pitchFamily="50" charset="-128"/>
              <a:ea typeface="HGSｺﾞｼｯｸM" panose="020B0600000000000000" pitchFamily="50" charset="-128"/>
            </a:endParaRPr>
          </a:p>
          <a:p>
            <a:pPr marL="514350" indent="-514350">
              <a:buFont typeface="+mj-lt"/>
              <a:buAutoNum type="arabicPeriod"/>
            </a:pPr>
            <a:r>
              <a:rPr lang="ja-JP" altLang="en-US" dirty="0" smtClean="0">
                <a:latin typeface="HGSｺﾞｼｯｸM" panose="020B0600000000000000" pitchFamily="50" charset="-128"/>
                <a:ea typeface="HGSｺﾞｼｯｸM" panose="020B0600000000000000" pitchFamily="50" charset="-128"/>
              </a:rPr>
              <a:t>機械学習を行う前に行った処理</a:t>
            </a:r>
            <a:endParaRPr lang="en-US" altLang="ja-JP" dirty="0" smtClean="0">
              <a:latin typeface="HGSｺﾞｼｯｸM" panose="020B0600000000000000" pitchFamily="50" charset="-128"/>
              <a:ea typeface="HGSｺﾞｼｯｸM" panose="020B0600000000000000" pitchFamily="50" charset="-128"/>
            </a:endParaRPr>
          </a:p>
          <a:p>
            <a:pPr marL="514350" indent="-514350">
              <a:buFont typeface="+mj-lt"/>
              <a:buAutoNum type="arabicPeriod"/>
            </a:pPr>
            <a:r>
              <a:rPr lang="ja-JP" altLang="en-US" dirty="0" smtClean="0">
                <a:latin typeface="HGSｺﾞｼｯｸM" panose="020B0600000000000000" pitchFamily="50" charset="-128"/>
                <a:ea typeface="HGSｺﾞｼｯｸM" panose="020B0600000000000000" pitchFamily="50" charset="-128"/>
              </a:rPr>
              <a:t>ニューラルネットワーク</a:t>
            </a:r>
            <a:endParaRPr lang="en-US" altLang="ja-JP" dirty="0" smtClean="0">
              <a:latin typeface="HGSｺﾞｼｯｸM" panose="020B0600000000000000" pitchFamily="50" charset="-128"/>
              <a:ea typeface="HGSｺﾞｼｯｸM" panose="020B0600000000000000" pitchFamily="50" charset="-128"/>
            </a:endParaRPr>
          </a:p>
          <a:p>
            <a:pPr marL="514350" indent="-514350">
              <a:buFont typeface="+mj-lt"/>
              <a:buAutoNum type="arabicPeriod"/>
            </a:pPr>
            <a:r>
              <a:rPr lang="en-US" altLang="ja-JP" dirty="0" smtClean="0">
                <a:latin typeface="HGSｺﾞｼｯｸM" panose="020B0600000000000000" pitchFamily="50" charset="-128"/>
                <a:ea typeface="HGSｺﾞｼｯｸM" panose="020B0600000000000000" pitchFamily="50" charset="-128"/>
              </a:rPr>
              <a:t>Deep Learning</a:t>
            </a:r>
          </a:p>
          <a:p>
            <a:pPr marL="514350" indent="-514350">
              <a:buFont typeface="+mj-lt"/>
              <a:buAutoNum type="arabicPeriod"/>
            </a:pPr>
            <a:r>
              <a:rPr lang="en-US" altLang="ja-JP" dirty="0" smtClean="0">
                <a:latin typeface="HGSｺﾞｼｯｸM" panose="020B0600000000000000" pitchFamily="50" charset="-128"/>
                <a:ea typeface="HGSｺﾞｼｯｸM" panose="020B0600000000000000" pitchFamily="50" charset="-128"/>
              </a:rPr>
              <a:t>2</a:t>
            </a:r>
            <a:r>
              <a:rPr lang="ja-JP" altLang="en-US" dirty="0" smtClean="0">
                <a:latin typeface="HGSｺﾞｼｯｸM" panose="020B0600000000000000" pitchFamily="50" charset="-128"/>
                <a:ea typeface="HGSｺﾞｼｯｸM" panose="020B0600000000000000" pitchFamily="50" charset="-128"/>
              </a:rPr>
              <a:t>つの機械学習を比較</a:t>
            </a:r>
            <a:endParaRPr lang="en-US" altLang="ja-JP" dirty="0" smtClean="0">
              <a:latin typeface="HGSｺﾞｼｯｸM" panose="020B0600000000000000" pitchFamily="50" charset="-128"/>
              <a:ea typeface="HGSｺﾞｼｯｸM" panose="020B0600000000000000" pitchFamily="50" charset="-128"/>
            </a:endParaRPr>
          </a:p>
          <a:p>
            <a:pPr marL="514350" indent="-514350">
              <a:buFont typeface="+mj-lt"/>
              <a:buAutoNum type="arabicPeriod"/>
            </a:pPr>
            <a:r>
              <a:rPr lang="ja-JP" altLang="en-US" dirty="0" smtClean="0">
                <a:latin typeface="HGSｺﾞｼｯｸM" panose="020B0600000000000000" pitchFamily="50" charset="-128"/>
                <a:ea typeface="HGSｺﾞｼｯｸM" panose="020B0600000000000000" pitchFamily="50" charset="-128"/>
              </a:rPr>
              <a:t>感想</a:t>
            </a:r>
            <a:endParaRPr lang="en-US" altLang="ja-JP" dirty="0" smtClean="0">
              <a:latin typeface="HGSｺﾞｼｯｸM" panose="020B0600000000000000" pitchFamily="50" charset="-128"/>
              <a:ea typeface="HGSｺﾞｼｯｸM" panose="020B0600000000000000" pitchFamily="50" charset="-128"/>
            </a:endParaRPr>
          </a:p>
          <a:p>
            <a:endParaRPr lang="en-US" altLang="ja-JP" dirty="0" smtClean="0"/>
          </a:p>
          <a:p>
            <a:endParaRPr kumimoji="1" lang="en-US" altLang="ja-JP" dirty="0" smtClean="0"/>
          </a:p>
        </p:txBody>
      </p:sp>
      <p:sp>
        <p:nvSpPr>
          <p:cNvPr id="7" name="スライド番号プレースホルダー 6"/>
          <p:cNvSpPr>
            <a:spLocks noGrp="1"/>
          </p:cNvSpPr>
          <p:nvPr>
            <p:ph type="sldNum" sz="quarter" idx="12"/>
          </p:nvPr>
        </p:nvSpPr>
        <p:spPr/>
        <p:txBody>
          <a:bodyPr/>
          <a:lstStyle/>
          <a:p>
            <a:fld id="{9948543B-271C-42F6-B257-A3707B3EC9F9}" type="slidenum">
              <a:rPr lang="ja-JP" altLang="en-US" smtClean="0"/>
              <a:pPr/>
              <a:t>4</a:t>
            </a:fld>
            <a:r>
              <a:rPr lang="en-US" altLang="ja-JP" smtClean="0"/>
              <a:t>/36</a:t>
            </a:r>
            <a:endParaRPr lang="ja-JP" altLang="en-US" dirty="0"/>
          </a:p>
        </p:txBody>
      </p:sp>
      <p:sp>
        <p:nvSpPr>
          <p:cNvPr id="8" name="フッター プレースホルダー 7"/>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9" name="日付プレースホルダー 8"/>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2802725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858000"/>
          </a:xfrm>
        </p:spPr>
        <p:txBody>
          <a:bodyPr/>
          <a:lstStyle/>
          <a:p>
            <a:r>
              <a:rPr kumimoji="1" lang="ja-JP" altLang="en-US" dirty="0" smtClean="0"/>
              <a:t>１</a:t>
            </a:r>
            <a:r>
              <a:rPr kumimoji="1" lang="en-US" altLang="ja-JP" dirty="0" smtClean="0"/>
              <a:t>.</a:t>
            </a:r>
            <a:r>
              <a:rPr kumimoji="1" lang="ja-JP" altLang="en-US" dirty="0" smtClean="0"/>
              <a:t>機械学習とは</a:t>
            </a:r>
            <a:endParaRPr kumimoji="1" lang="ja-JP" altLang="en-US" dirty="0"/>
          </a:p>
        </p:txBody>
      </p:sp>
    </p:spTree>
    <p:extLst>
      <p:ext uri="{BB962C8B-B14F-4D97-AF65-F5344CB8AC3E}">
        <p14:creationId xmlns:p14="http://schemas.microsoft.com/office/powerpoint/2010/main" val="808717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a:t>
            </a:r>
            <a:r>
              <a:rPr kumimoji="1" lang="ja-JP" altLang="en-US" dirty="0" smtClean="0"/>
              <a:t>学習</a:t>
            </a:r>
            <a:r>
              <a:rPr lang="ja-JP" altLang="en-US" dirty="0"/>
              <a:t>とは</a:t>
            </a:r>
            <a:endParaRPr kumimoji="1" lang="ja-JP" altLang="en-US" dirty="0"/>
          </a:p>
        </p:txBody>
      </p:sp>
      <p:sp>
        <p:nvSpPr>
          <p:cNvPr id="3" name="コンテンツ プレースホルダー 2"/>
          <p:cNvSpPr>
            <a:spLocks noGrp="1"/>
          </p:cNvSpPr>
          <p:nvPr>
            <p:ph idx="1"/>
          </p:nvPr>
        </p:nvSpPr>
        <p:spPr>
          <a:xfrm>
            <a:off x="392940" y="1268712"/>
            <a:ext cx="8229600" cy="604664"/>
          </a:xfrm>
        </p:spPr>
        <p:txBody>
          <a:bodyPr>
            <a:noAutofit/>
          </a:bodyPr>
          <a:lstStyle/>
          <a:p>
            <a:pPr marL="0" indent="0" algn="ctr">
              <a:buNone/>
            </a:pPr>
            <a:r>
              <a:rPr lang="ja-JP" altLang="en-US" sz="2800" dirty="0" smtClean="0">
                <a:latin typeface="HGSｺﾞｼｯｸM" panose="020B0600000000000000" pitchFamily="50" charset="-128"/>
                <a:ea typeface="HGSｺﾞｼｯｸM" panose="020B0600000000000000" pitchFamily="50" charset="-128"/>
              </a:rPr>
              <a:t>人間</a:t>
            </a:r>
            <a:r>
              <a:rPr lang="ja-JP" altLang="en-US" sz="2800" dirty="0" smtClean="0">
                <a:latin typeface="HGSｺﾞｼｯｸM" panose="020B0600000000000000" pitchFamily="50" charset="-128"/>
                <a:ea typeface="HGSｺﾞｼｯｸM" panose="020B0600000000000000" pitchFamily="50" charset="-128"/>
              </a:rPr>
              <a:t>が自然に判断できることをコンピュータにもできるようにしようと試みること</a:t>
            </a:r>
            <a:endParaRPr kumimoji="1" lang="en-US" altLang="ja-JP" sz="2800" dirty="0" smtClean="0">
              <a:latin typeface="HGSｺﾞｼｯｸM" panose="020B0600000000000000" pitchFamily="50" charset="-128"/>
              <a:ea typeface="HGSｺﾞｼｯｸM" panose="020B0600000000000000" pitchFamily="50" charset="-128"/>
            </a:endParaRPr>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460" y="3068952"/>
            <a:ext cx="2186946" cy="3195213"/>
          </a:xfrm>
          <a:prstGeom prst="rect">
            <a:avLst/>
          </a:prstGeom>
        </p:spPr>
      </p:pic>
      <p:cxnSp>
        <p:nvCxnSpPr>
          <p:cNvPr id="16" name="直線コネクタ 15"/>
          <p:cNvCxnSpPr/>
          <p:nvPr/>
        </p:nvCxnSpPr>
        <p:spPr>
          <a:xfrm>
            <a:off x="3491856" y="3969072"/>
            <a:ext cx="513068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491856" y="2371465"/>
            <a:ext cx="1620216" cy="369332"/>
          </a:xfrm>
          <a:prstGeom prst="rect">
            <a:avLst/>
          </a:prstGeom>
          <a:noFill/>
        </p:spPr>
        <p:txBody>
          <a:bodyPr wrap="square" rtlCol="0">
            <a:spAutoFit/>
          </a:bodyPr>
          <a:lstStyle/>
          <a:p>
            <a:r>
              <a:rPr kumimoji="1" lang="ja-JP" altLang="en-US" dirty="0" smtClean="0"/>
              <a:t>人間の場合</a:t>
            </a:r>
            <a:endParaRPr kumimoji="1" lang="ja-JP" altLang="en-US" dirty="0"/>
          </a:p>
        </p:txBody>
      </p:sp>
      <p:pic>
        <p:nvPicPr>
          <p:cNvPr id="18" name="図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6773" y="2627010"/>
            <a:ext cx="730102" cy="1330481"/>
          </a:xfrm>
          <a:prstGeom prst="rect">
            <a:avLst/>
          </a:prstGeom>
        </p:spPr>
      </p:pic>
      <p:sp>
        <p:nvSpPr>
          <p:cNvPr id="19" name="雲形吹き出し 18"/>
          <p:cNvSpPr/>
          <p:nvPr/>
        </p:nvSpPr>
        <p:spPr>
          <a:xfrm>
            <a:off x="3491856" y="2740797"/>
            <a:ext cx="2700360" cy="900120"/>
          </a:xfrm>
          <a:prstGeom prst="cloudCallout">
            <a:avLst>
              <a:gd name="adj1" fmla="val 82896"/>
              <a:gd name="adj2" fmla="val 1749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右手！！</a:t>
            </a:r>
            <a:endParaRPr kumimoji="1" lang="ja-JP" altLang="en-US" dirty="0"/>
          </a:p>
        </p:txBody>
      </p:sp>
      <p:sp>
        <p:nvSpPr>
          <p:cNvPr id="20" name="テキスト ボックス 19"/>
          <p:cNvSpPr txBox="1"/>
          <p:nvPr/>
        </p:nvSpPr>
        <p:spPr>
          <a:xfrm>
            <a:off x="94035" y="2303844"/>
            <a:ext cx="304179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dirty="0" smtClean="0"/>
              <a:t>問題：どっち</a:t>
            </a:r>
            <a:r>
              <a:rPr lang="ja-JP" altLang="en-US" dirty="0"/>
              <a:t>の手</a:t>
            </a:r>
            <a:r>
              <a:rPr lang="ja-JP" altLang="en-US" dirty="0" smtClean="0"/>
              <a:t>を上げていますか</a:t>
            </a:r>
            <a:endParaRPr kumimoji="1" lang="ja-JP" altLang="en-US" dirty="0"/>
          </a:p>
        </p:txBody>
      </p:sp>
      <p:sp>
        <p:nvSpPr>
          <p:cNvPr id="23" name="テキスト ボックス 22"/>
          <p:cNvSpPr txBox="1"/>
          <p:nvPr/>
        </p:nvSpPr>
        <p:spPr>
          <a:xfrm>
            <a:off x="3491856" y="4112560"/>
            <a:ext cx="2340312" cy="369332"/>
          </a:xfrm>
          <a:prstGeom prst="rect">
            <a:avLst/>
          </a:prstGeom>
          <a:noFill/>
        </p:spPr>
        <p:txBody>
          <a:bodyPr wrap="square" rtlCol="0">
            <a:spAutoFit/>
          </a:bodyPr>
          <a:lstStyle/>
          <a:p>
            <a:r>
              <a:rPr lang="ja-JP" altLang="en-US" dirty="0"/>
              <a:t>コンピュータ</a:t>
            </a:r>
            <a:r>
              <a:rPr kumimoji="1" lang="ja-JP" altLang="en-US" dirty="0" smtClean="0"/>
              <a:t>の場合</a:t>
            </a:r>
            <a:endParaRPr kumimoji="1" lang="ja-JP" altLang="en-US" dirty="0"/>
          </a:p>
        </p:txBody>
      </p:sp>
      <p:pic>
        <p:nvPicPr>
          <p:cNvPr id="21" name="図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8822" y="4481892"/>
            <a:ext cx="1849078" cy="1636434"/>
          </a:xfrm>
          <a:prstGeom prst="rect">
            <a:avLst/>
          </a:prstGeom>
        </p:spPr>
      </p:pic>
      <p:sp>
        <p:nvSpPr>
          <p:cNvPr id="25" name="雲形吹き出し 24"/>
          <p:cNvSpPr/>
          <p:nvPr/>
        </p:nvSpPr>
        <p:spPr>
          <a:xfrm>
            <a:off x="3311832" y="4666558"/>
            <a:ext cx="2700360" cy="900120"/>
          </a:xfrm>
          <a:prstGeom prst="cloudCallout">
            <a:avLst>
              <a:gd name="adj1" fmla="val 64036"/>
              <a:gd name="adj2" fmla="val 5992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a:t>
            </a:r>
            <a:endParaRPr kumimoji="1" lang="ja-JP" altLang="en-US" dirty="0"/>
          </a:p>
        </p:txBody>
      </p:sp>
      <p:sp>
        <p:nvSpPr>
          <p:cNvPr id="22" name="スライド番号プレースホルダー 21"/>
          <p:cNvSpPr>
            <a:spLocks noGrp="1"/>
          </p:cNvSpPr>
          <p:nvPr>
            <p:ph type="sldNum" sz="quarter" idx="12"/>
          </p:nvPr>
        </p:nvSpPr>
        <p:spPr/>
        <p:txBody>
          <a:bodyPr/>
          <a:lstStyle/>
          <a:p>
            <a:fld id="{9948543B-271C-42F6-B257-A3707B3EC9F9}" type="slidenum">
              <a:rPr lang="ja-JP" altLang="en-US" smtClean="0"/>
              <a:pPr/>
              <a:t>6</a:t>
            </a:fld>
            <a:r>
              <a:rPr lang="en-US" altLang="ja-JP" smtClean="0"/>
              <a:t>/36</a:t>
            </a:r>
            <a:endParaRPr lang="ja-JP" altLang="en-US" dirty="0"/>
          </a:p>
        </p:txBody>
      </p:sp>
      <p:sp>
        <p:nvSpPr>
          <p:cNvPr id="24" name="フッター プレースホルダー 23"/>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26" name="日付プレースホルダー 25"/>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1683565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今回行った機械学習</a:t>
            </a:r>
            <a:endParaRPr kumimoji="1" lang="ja-JP" altLang="en-US" dirty="0"/>
          </a:p>
        </p:txBody>
      </p:sp>
      <p:sp>
        <p:nvSpPr>
          <p:cNvPr id="5" name="テキスト ボックス 4"/>
          <p:cNvSpPr txBox="1"/>
          <p:nvPr/>
        </p:nvSpPr>
        <p:spPr>
          <a:xfrm>
            <a:off x="827584" y="1448736"/>
            <a:ext cx="7974980" cy="954107"/>
          </a:xfrm>
          <a:prstGeom prst="rect">
            <a:avLst/>
          </a:prstGeom>
          <a:noFill/>
        </p:spPr>
        <p:txBody>
          <a:bodyPr wrap="square" rtlCol="0">
            <a:spAutoFit/>
          </a:bodyPr>
          <a:lstStyle/>
          <a:p>
            <a:r>
              <a:rPr kumimoji="1" lang="ja-JP" altLang="en-US" sz="2800" dirty="0" smtClean="0">
                <a:latin typeface="HGSｺﾞｼｯｸM" panose="020B0600000000000000" pitchFamily="50" charset="-128"/>
                <a:ea typeface="HGSｺﾞｼｯｸM" panose="020B0600000000000000" pitchFamily="50" charset="-128"/>
              </a:rPr>
              <a:t>教師あり</a:t>
            </a:r>
            <a:r>
              <a:rPr kumimoji="1" lang="ja-JP" altLang="en-US" sz="2800" dirty="0" smtClean="0">
                <a:latin typeface="HGSｺﾞｼｯｸM" panose="020B0600000000000000" pitchFamily="50" charset="-128"/>
                <a:ea typeface="HGSｺﾞｼｯｸM" panose="020B0600000000000000" pitchFamily="50" charset="-128"/>
              </a:rPr>
              <a:t>学習</a:t>
            </a:r>
            <a:endParaRPr kumimoji="1" lang="en-US" altLang="ja-JP" sz="2800" dirty="0" smtClean="0">
              <a:latin typeface="HGSｺﾞｼｯｸM" panose="020B0600000000000000" pitchFamily="50" charset="-128"/>
              <a:ea typeface="HGSｺﾞｼｯｸM" panose="020B0600000000000000" pitchFamily="50" charset="-128"/>
            </a:endParaRPr>
          </a:p>
          <a:p>
            <a:r>
              <a:rPr kumimoji="1" lang="ja-JP" altLang="en-US" sz="2800" dirty="0" smtClean="0">
                <a:latin typeface="HGSｺﾞｼｯｸM" panose="020B0600000000000000" pitchFamily="50" charset="-128"/>
                <a:ea typeface="HGSｺﾞｼｯｸM" panose="020B0600000000000000" pitchFamily="50" charset="-128"/>
              </a:rPr>
              <a:t>　～学習器にデータを覚えさせる（学習処理）</a:t>
            </a:r>
            <a:endParaRPr kumimoji="1" lang="ja-JP" altLang="en-US" sz="2800" dirty="0">
              <a:latin typeface="HGSｺﾞｼｯｸM" panose="020B0600000000000000" pitchFamily="50" charset="-128"/>
              <a:ea typeface="HGSｺﾞｼｯｸM" panose="020B0600000000000000" pitchFamily="50" charset="-128"/>
            </a:endParaRPr>
          </a:p>
        </p:txBody>
      </p:sp>
      <p:sp>
        <p:nvSpPr>
          <p:cNvPr id="6" name="正方形/長方形 5"/>
          <p:cNvSpPr/>
          <p:nvPr/>
        </p:nvSpPr>
        <p:spPr>
          <a:xfrm>
            <a:off x="5652120" y="3840175"/>
            <a:ext cx="2592288" cy="19442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学習器</a:t>
            </a:r>
            <a:endParaRPr kumimoji="1" lang="ja-JP" altLang="en-US" dirty="0"/>
          </a:p>
        </p:txBody>
      </p:sp>
      <p:sp>
        <p:nvSpPr>
          <p:cNvPr id="7" name="円/楕円 6"/>
          <p:cNvSpPr/>
          <p:nvPr/>
        </p:nvSpPr>
        <p:spPr>
          <a:xfrm>
            <a:off x="827584" y="3264111"/>
            <a:ext cx="2376264" cy="115212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t>訓練</a:t>
            </a:r>
            <a:r>
              <a:rPr kumimoji="1" lang="ja-JP" altLang="en-US" dirty="0" smtClean="0"/>
              <a:t>データ（問題）</a:t>
            </a:r>
            <a:endParaRPr kumimoji="1" lang="en-US" altLang="ja-JP" dirty="0" smtClean="0"/>
          </a:p>
        </p:txBody>
      </p:sp>
      <p:sp>
        <p:nvSpPr>
          <p:cNvPr id="9" name="円/楕円 8"/>
          <p:cNvSpPr/>
          <p:nvPr/>
        </p:nvSpPr>
        <p:spPr>
          <a:xfrm>
            <a:off x="431448" y="5208327"/>
            <a:ext cx="2772400" cy="115212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dirty="0"/>
              <a:t>教師</a:t>
            </a:r>
            <a:r>
              <a:rPr lang="ja-JP" altLang="en-US" dirty="0" smtClean="0"/>
              <a:t>データ</a:t>
            </a:r>
            <a:endParaRPr lang="en-US" altLang="ja-JP" dirty="0" smtClean="0"/>
          </a:p>
          <a:p>
            <a:pPr algn="ctr"/>
            <a:r>
              <a:rPr kumimoji="1" lang="ja-JP" altLang="en-US" dirty="0" smtClean="0"/>
              <a:t>（問題の答え）</a:t>
            </a:r>
            <a:endParaRPr kumimoji="1" lang="en-US" altLang="ja-JP" dirty="0" smtClean="0"/>
          </a:p>
        </p:txBody>
      </p:sp>
      <p:cxnSp>
        <p:nvCxnSpPr>
          <p:cNvPr id="11" name="直線矢印コネクタ 10"/>
          <p:cNvCxnSpPr>
            <a:stCxn id="7" idx="6"/>
          </p:cNvCxnSpPr>
          <p:nvPr/>
        </p:nvCxnSpPr>
        <p:spPr>
          <a:xfrm>
            <a:off x="3203848" y="3840175"/>
            <a:ext cx="2448272" cy="576064"/>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6"/>
            <a:endCxn id="6" idx="1"/>
          </p:cNvCxnSpPr>
          <p:nvPr/>
        </p:nvCxnSpPr>
        <p:spPr>
          <a:xfrm flipV="1">
            <a:off x="3203848" y="4812283"/>
            <a:ext cx="2448272" cy="97210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6" name="スライド番号プレースホルダー 15"/>
          <p:cNvSpPr>
            <a:spLocks noGrp="1"/>
          </p:cNvSpPr>
          <p:nvPr>
            <p:ph type="sldNum" sz="quarter" idx="12"/>
          </p:nvPr>
        </p:nvSpPr>
        <p:spPr/>
        <p:txBody>
          <a:bodyPr/>
          <a:lstStyle/>
          <a:p>
            <a:fld id="{9948543B-271C-42F6-B257-A3707B3EC9F9}" type="slidenum">
              <a:rPr lang="ja-JP" altLang="en-US" smtClean="0"/>
              <a:pPr/>
              <a:t>7</a:t>
            </a:fld>
            <a:r>
              <a:rPr lang="en-US" altLang="ja-JP" smtClean="0"/>
              <a:t>/36</a:t>
            </a:r>
            <a:endParaRPr lang="ja-JP" altLang="en-US" dirty="0"/>
          </a:p>
        </p:txBody>
      </p:sp>
      <p:sp>
        <p:nvSpPr>
          <p:cNvPr id="17" name="フッター プレースホルダー 16"/>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18" name="日付プレースホルダー 17"/>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2132059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今回行った機械学習</a:t>
            </a:r>
            <a:endParaRPr kumimoji="1" lang="ja-JP" altLang="en-US" dirty="0"/>
          </a:p>
        </p:txBody>
      </p:sp>
      <p:sp>
        <p:nvSpPr>
          <p:cNvPr id="5" name="テキスト ボックス 4"/>
          <p:cNvSpPr txBox="1"/>
          <p:nvPr/>
        </p:nvSpPr>
        <p:spPr>
          <a:xfrm>
            <a:off x="827584" y="1448736"/>
            <a:ext cx="7416824" cy="954107"/>
          </a:xfrm>
          <a:prstGeom prst="rect">
            <a:avLst/>
          </a:prstGeom>
          <a:noFill/>
        </p:spPr>
        <p:txBody>
          <a:bodyPr wrap="square" rtlCol="0">
            <a:spAutoFit/>
          </a:bodyPr>
          <a:lstStyle/>
          <a:p>
            <a:r>
              <a:rPr kumimoji="1" lang="ja-JP" altLang="en-US" sz="2800" dirty="0" smtClean="0">
                <a:latin typeface="HGSｺﾞｼｯｸM" panose="020B0600000000000000" pitchFamily="50" charset="-128"/>
                <a:ea typeface="HGSｺﾞｼｯｸM" panose="020B0600000000000000" pitchFamily="50" charset="-128"/>
              </a:rPr>
              <a:t>教師あり</a:t>
            </a:r>
            <a:r>
              <a:rPr kumimoji="1" lang="ja-JP" altLang="en-US" sz="2800" dirty="0" smtClean="0">
                <a:latin typeface="HGSｺﾞｼｯｸM" panose="020B0600000000000000" pitchFamily="50" charset="-128"/>
                <a:ea typeface="HGSｺﾞｼｯｸM" panose="020B0600000000000000" pitchFamily="50" charset="-128"/>
              </a:rPr>
              <a:t>学習</a:t>
            </a:r>
            <a:endParaRPr kumimoji="1" lang="en-US" altLang="ja-JP" sz="2800" dirty="0" smtClean="0">
              <a:latin typeface="HGSｺﾞｼｯｸM" panose="020B0600000000000000" pitchFamily="50" charset="-128"/>
              <a:ea typeface="HGSｺﾞｼｯｸM" panose="020B0600000000000000" pitchFamily="50" charset="-128"/>
            </a:endParaRPr>
          </a:p>
          <a:p>
            <a:r>
              <a:rPr kumimoji="1" lang="ja-JP" altLang="en-US" sz="2800" dirty="0" smtClean="0">
                <a:latin typeface="HGSｺﾞｼｯｸM" panose="020B0600000000000000" pitchFamily="50" charset="-128"/>
                <a:ea typeface="HGSｺﾞｼｯｸM" panose="020B0600000000000000" pitchFamily="50" charset="-128"/>
              </a:rPr>
              <a:t>　～学習済み学習器にデータを渡して分類</a:t>
            </a:r>
            <a:endParaRPr kumimoji="1" lang="ja-JP" altLang="en-US" sz="2800" dirty="0">
              <a:latin typeface="HGSｺﾞｼｯｸM" panose="020B0600000000000000" pitchFamily="50" charset="-128"/>
              <a:ea typeface="HGSｺﾞｼｯｸM" panose="020B0600000000000000" pitchFamily="50" charset="-128"/>
            </a:endParaRPr>
          </a:p>
        </p:txBody>
      </p:sp>
      <p:sp>
        <p:nvSpPr>
          <p:cNvPr id="6" name="正方形/長方形 5"/>
          <p:cNvSpPr/>
          <p:nvPr/>
        </p:nvSpPr>
        <p:spPr>
          <a:xfrm>
            <a:off x="3239852" y="3862418"/>
            <a:ext cx="2592288" cy="19442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学習器</a:t>
            </a:r>
            <a:endParaRPr kumimoji="1" lang="en-US" altLang="ja-JP" dirty="0" smtClean="0"/>
          </a:p>
          <a:p>
            <a:pPr algn="ctr"/>
            <a:r>
              <a:rPr lang="ja-JP" altLang="en-US" dirty="0" smtClean="0"/>
              <a:t>（学習済み）</a:t>
            </a:r>
            <a:endParaRPr kumimoji="1" lang="ja-JP" altLang="en-US" dirty="0"/>
          </a:p>
        </p:txBody>
      </p:sp>
      <p:sp>
        <p:nvSpPr>
          <p:cNvPr id="7" name="円/楕円 6"/>
          <p:cNvSpPr/>
          <p:nvPr/>
        </p:nvSpPr>
        <p:spPr>
          <a:xfrm>
            <a:off x="44326" y="4258462"/>
            <a:ext cx="2376264" cy="115212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t>データ</a:t>
            </a:r>
            <a:endParaRPr kumimoji="1" lang="en-US" altLang="ja-JP" dirty="0" smtClean="0"/>
          </a:p>
        </p:txBody>
      </p:sp>
      <p:sp>
        <p:nvSpPr>
          <p:cNvPr id="9" name="円/楕円 8"/>
          <p:cNvSpPr/>
          <p:nvPr/>
        </p:nvSpPr>
        <p:spPr>
          <a:xfrm>
            <a:off x="6735544" y="4258462"/>
            <a:ext cx="2376264" cy="115212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dirty="0"/>
              <a:t>分類結果</a:t>
            </a:r>
            <a:endParaRPr kumimoji="1" lang="en-US" altLang="ja-JP" dirty="0" smtClean="0"/>
          </a:p>
        </p:txBody>
      </p:sp>
      <p:cxnSp>
        <p:nvCxnSpPr>
          <p:cNvPr id="11" name="直線矢印コネクタ 10"/>
          <p:cNvCxnSpPr>
            <a:stCxn id="7" idx="6"/>
            <a:endCxn id="6" idx="1"/>
          </p:cNvCxnSpPr>
          <p:nvPr/>
        </p:nvCxnSpPr>
        <p:spPr>
          <a:xfrm>
            <a:off x="2420590" y="4834526"/>
            <a:ext cx="819262"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6" idx="3"/>
            <a:endCxn id="9" idx="2"/>
          </p:cNvCxnSpPr>
          <p:nvPr/>
        </p:nvCxnSpPr>
        <p:spPr>
          <a:xfrm>
            <a:off x="5832140" y="4834526"/>
            <a:ext cx="903404"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23" name="スライド番号プレースホルダー 22"/>
          <p:cNvSpPr>
            <a:spLocks noGrp="1"/>
          </p:cNvSpPr>
          <p:nvPr>
            <p:ph type="sldNum" sz="quarter" idx="12"/>
          </p:nvPr>
        </p:nvSpPr>
        <p:spPr/>
        <p:txBody>
          <a:bodyPr/>
          <a:lstStyle/>
          <a:p>
            <a:fld id="{9948543B-271C-42F6-B257-A3707B3EC9F9}" type="slidenum">
              <a:rPr lang="ja-JP" altLang="en-US" smtClean="0"/>
              <a:pPr/>
              <a:t>8</a:t>
            </a:fld>
            <a:r>
              <a:rPr lang="en-US" altLang="ja-JP" smtClean="0"/>
              <a:t>/36</a:t>
            </a:r>
            <a:endParaRPr lang="ja-JP" altLang="en-US" dirty="0"/>
          </a:p>
        </p:txBody>
      </p:sp>
      <p:sp>
        <p:nvSpPr>
          <p:cNvPr id="24" name="フッター プレースホルダー 23"/>
          <p:cNvSpPr>
            <a:spLocks noGrp="1"/>
          </p:cNvSpPr>
          <p:nvPr>
            <p:ph type="ftr" sz="quarter" idx="11"/>
          </p:nvPr>
        </p:nvSpPr>
        <p:spPr/>
        <p:txBody>
          <a:bodyPr/>
          <a:lstStyle/>
          <a:p>
            <a:r>
              <a:rPr kumimoji="1" lang="en-US" altLang="ja-JP" smtClean="0"/>
              <a:t>Hand image recognition using machine learning</a:t>
            </a:r>
            <a:endParaRPr kumimoji="1" lang="ja-JP" altLang="en-US"/>
          </a:p>
        </p:txBody>
      </p:sp>
      <p:sp>
        <p:nvSpPr>
          <p:cNvPr id="25" name="日付プレースホルダー 24"/>
          <p:cNvSpPr>
            <a:spLocks noGrp="1"/>
          </p:cNvSpPr>
          <p:nvPr>
            <p:ph type="dt" sz="half" idx="10"/>
          </p:nvPr>
        </p:nvSpPr>
        <p:spPr/>
        <p:txBody>
          <a:bodyPr/>
          <a:lstStyle/>
          <a:p>
            <a:r>
              <a:rPr kumimoji="1" lang="en-US" altLang="ja-JP" smtClean="0"/>
              <a:t>2018/8/31</a:t>
            </a:r>
            <a:endParaRPr kumimoji="1" lang="ja-JP" altLang="en-US"/>
          </a:p>
        </p:txBody>
      </p:sp>
    </p:spTree>
    <p:extLst>
      <p:ext uri="{BB962C8B-B14F-4D97-AF65-F5344CB8AC3E}">
        <p14:creationId xmlns:p14="http://schemas.microsoft.com/office/powerpoint/2010/main" val="857751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Calibri"/>
        <a:ea typeface="HGｺﾞｼｯｸE"/>
        <a:cs typeface=""/>
      </a:majorFont>
      <a:minorFont>
        <a:latin typeface="Calibri"/>
        <a:ea typeface="HGS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1279</TotalTime>
  <Words>1233</Words>
  <Application>Microsoft Office PowerPoint</Application>
  <PresentationFormat>画面に合わせる (4:3)</PresentationFormat>
  <Paragraphs>300</Paragraphs>
  <Slides>36</Slides>
  <Notes>4</Notes>
  <HiddenSlides>0</HiddenSlides>
  <MMClips>0</MMClips>
  <ScaleCrop>false</ScaleCrop>
  <HeadingPairs>
    <vt:vector size="4" baseType="variant">
      <vt:variant>
        <vt:lpstr>テーマ</vt:lpstr>
      </vt:variant>
      <vt:variant>
        <vt:i4>1</vt:i4>
      </vt:variant>
      <vt:variant>
        <vt:lpstr>スライド タイトル</vt:lpstr>
      </vt:variant>
      <vt:variant>
        <vt:i4>36</vt:i4>
      </vt:variant>
    </vt:vector>
  </HeadingPairs>
  <TitlesOfParts>
    <vt:vector size="37" baseType="lpstr">
      <vt:lpstr>Office ​​テーマ</vt:lpstr>
      <vt:lpstr>機械学習を用いた 手の画像認識について</vt:lpstr>
      <vt:lpstr>自己紹介</vt:lpstr>
      <vt:lpstr>背景</vt:lpstr>
      <vt:lpstr>背景</vt:lpstr>
      <vt:lpstr>目次</vt:lpstr>
      <vt:lpstr>１.機械学習とは</vt:lpstr>
      <vt:lpstr>機械学習とは</vt:lpstr>
      <vt:lpstr>今回行った機械学習</vt:lpstr>
      <vt:lpstr>今回行った機械学習</vt:lpstr>
      <vt:lpstr>今回使用したモジュール、言語など</vt:lpstr>
      <vt:lpstr>２.機械学習を行う前に行った処理</vt:lpstr>
      <vt:lpstr>学習データの用意</vt:lpstr>
      <vt:lpstr>学習データの用意</vt:lpstr>
      <vt:lpstr>学習データの用意</vt:lpstr>
      <vt:lpstr>学習データの用意</vt:lpstr>
      <vt:lpstr>学習データの用意</vt:lpstr>
      <vt:lpstr>学習前処理</vt:lpstr>
      <vt:lpstr>２値化画像</vt:lpstr>
      <vt:lpstr>３.ニューラルネットワーク</vt:lpstr>
      <vt:lpstr>ニューラルネットワーク</vt:lpstr>
      <vt:lpstr>三層ニューラルネットワーク</vt:lpstr>
      <vt:lpstr>デモ１ (ニューラルネットワーク)</vt:lpstr>
      <vt:lpstr>４.Deep Learning</vt:lpstr>
      <vt:lpstr>Deep Learning（深層学習）</vt:lpstr>
      <vt:lpstr>デモ２ (Deep Learning)</vt:lpstr>
      <vt:lpstr>機械学習の種類</vt:lpstr>
      <vt:lpstr>５.機械学習を比較</vt:lpstr>
      <vt:lpstr>テスト</vt:lpstr>
      <vt:lpstr>速度の違い</vt:lpstr>
      <vt:lpstr>正答率の違い</vt:lpstr>
      <vt:lpstr>課題（改善点）</vt:lpstr>
      <vt:lpstr>課題（改善点）</vt:lpstr>
      <vt:lpstr>６.感想</vt:lpstr>
      <vt:lpstr>感想</vt:lpstr>
      <vt:lpstr>インターンシップ期間を通して感じた事</vt:lpstr>
      <vt:lpstr>引用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多層ニューラルネットワークディープラーニングを用いた手の画像認識について</dc:title>
  <dc:creator>櫛部 健汰</dc:creator>
  <cp:lastModifiedBy>櫛部 健汰</cp:lastModifiedBy>
  <cp:revision>78</cp:revision>
  <dcterms:created xsi:type="dcterms:W3CDTF">2018-08-27T06:18:28Z</dcterms:created>
  <dcterms:modified xsi:type="dcterms:W3CDTF">2018-08-30T09:44:01Z</dcterms:modified>
</cp:coreProperties>
</file>