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5" r:id="rId6"/>
    <p:sldId id="323" r:id="rId7"/>
    <p:sldId id="316" r:id="rId8"/>
    <p:sldId id="324" r:id="rId9"/>
    <p:sldId id="325" r:id="rId10"/>
    <p:sldId id="326" r:id="rId11"/>
    <p:sldId id="327" r:id="rId12"/>
    <p:sldId id="317" r:id="rId13"/>
    <p:sldId id="318" r:id="rId14"/>
    <p:sldId id="319" r:id="rId15"/>
    <p:sldId id="320" r:id="rId16"/>
    <p:sldId id="321" r:id="rId17"/>
    <p:sldId id="322" r:id="rId18"/>
    <p:sldId id="314" r:id="rId19"/>
  </p:sldIdLst>
  <p:sldSz cx="12188825" cy="6858000"/>
  <p:notesSz cx="6858000" cy="9144000"/>
  <p:custDataLst>
    <p:tags r:id="rId22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15"/>
            <p14:sldId id="323"/>
            <p14:sldId id="316"/>
            <p14:sldId id="324"/>
            <p14:sldId id="325"/>
            <p14:sldId id="326"/>
            <p14:sldId id="327"/>
            <p14:sldId id="317"/>
            <p14:sldId id="318"/>
            <p14:sldId id="319"/>
            <p14:sldId id="320"/>
          </p14:sldIdLst>
        </p14:section>
        <p14:section name="Раздел без заголовка" id="{876B9497-CA87-47C3-B9E3-19E7FD16EDD9}">
          <p14:sldIdLst>
            <p14:sldId id="321"/>
            <p14:sldId id="32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27.01.2020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9276109" y="5949280"/>
            <a:ext cx="2866975" cy="864096"/>
            <a:chOff x="9276109" y="5949280"/>
            <a:chExt cx="2866975" cy="864096"/>
          </a:xfrm>
        </p:grpSpPr>
        <p:sp>
          <p:nvSpPr>
            <p:cNvPr id="14" name="Прямоугольник 11"/>
            <p:cNvSpPr/>
            <p:nvPr userDrawn="1"/>
          </p:nvSpPr>
          <p:spPr>
            <a:xfrm>
              <a:off x="11148317" y="5949280"/>
              <a:ext cx="994767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4"/>
            <p:cNvSpPr/>
            <p:nvPr userDrawn="1"/>
          </p:nvSpPr>
          <p:spPr>
            <a:xfrm>
              <a:off x="9276109" y="5949280"/>
              <a:ext cx="1858863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796" y="6237312"/>
              <a:ext cx="1282799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004" y="6100977"/>
              <a:ext cx="432048" cy="55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02</a:t>
            </a:r>
            <a:br>
              <a:rPr lang="ru-RU" dirty="0" smtClean="0"/>
            </a:br>
            <a:r>
              <a:rPr lang="ru-RU" dirty="0" smtClean="0"/>
              <a:t>Требования </a:t>
            </a:r>
            <a:r>
              <a:rPr lang="ru-RU" smtClean="0"/>
              <a:t>к интернет-системам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«Проектирование интернет-систем»</a:t>
            </a:r>
          </a:p>
          <a:p>
            <a:pPr rtl="0"/>
            <a:r>
              <a:rPr lang="ru-RU" dirty="0" smtClean="0"/>
              <a:t>Павел </a:t>
            </a:r>
            <a:r>
              <a:rPr lang="ru-RU" dirty="0" err="1" smtClean="0"/>
              <a:t>кочурко</a:t>
            </a:r>
            <a:r>
              <a:rPr lang="ru-RU" dirty="0" smtClean="0"/>
              <a:t>, к.т.н., доцент</a:t>
            </a:r>
          </a:p>
          <a:p>
            <a:pPr rtl="0"/>
            <a:r>
              <a:rPr lang="ru-RU" dirty="0" smtClean="0"/>
              <a:t>Кафедра </a:t>
            </a:r>
            <a:r>
              <a:rPr lang="ru-RU" dirty="0" smtClean="0"/>
              <a:t>иит</a:t>
            </a:r>
            <a:endParaRPr lang="en-US" dirty="0" smtClean="0"/>
          </a:p>
          <a:p>
            <a:pPr rtl="0"/>
            <a:r>
              <a:rPr lang="en-US" dirty="0" smtClean="0"/>
              <a:t>Eplane.com</a:t>
            </a:r>
            <a:endParaRPr lang="ru-RU" dirty="0" smtClean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Традиционный процесс релиза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Разработчик размещает готовый код в </a:t>
            </a:r>
            <a:r>
              <a:rPr lang="ru-RU" sz="1600" dirty="0" err="1" smtClean="0"/>
              <a:t>репозиторий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Тестовые инженеры прогоняют код через тесты</a:t>
            </a:r>
            <a:br>
              <a:rPr lang="ru-RU" sz="1600" dirty="0" smtClean="0"/>
            </a:br>
            <a:r>
              <a:rPr lang="ru-RU" sz="1600" dirty="0" smtClean="0"/>
              <a:t>Если тесты пройдены, выпускающий инженер строит пакеты для доставки ПО. Большинство файлов из </a:t>
            </a:r>
            <a:r>
              <a:rPr lang="ru-RU" sz="1600" dirty="0" err="1" smtClean="0"/>
              <a:t>репозитория</a:t>
            </a:r>
            <a:r>
              <a:rPr lang="ru-RU" sz="1600" dirty="0" smtClean="0"/>
              <a:t>, но некоторые – из сторонних источников, генерируемы и т.д.</a:t>
            </a:r>
            <a:br>
              <a:rPr lang="ru-RU" sz="1600" dirty="0" smtClean="0"/>
            </a:br>
            <a:r>
              <a:rPr lang="ru-RU" sz="1600" dirty="0" smtClean="0"/>
              <a:t>Создается тестовое окружение</a:t>
            </a:r>
            <a:br>
              <a:rPr lang="ru-RU" sz="1600" dirty="0" smtClean="0"/>
            </a:br>
            <a:r>
              <a:rPr lang="ru-RU" sz="1600" dirty="0" smtClean="0"/>
              <a:t>Тестовые инженеры тестируют взаимодействие подсистем</a:t>
            </a:r>
            <a:br>
              <a:rPr lang="ru-RU" sz="1600" dirty="0" smtClean="0"/>
            </a:br>
            <a:r>
              <a:rPr lang="ru-RU" sz="1600" dirty="0" smtClean="0"/>
              <a:t>Если тесты пройдены – код в </a:t>
            </a:r>
            <a:r>
              <a:rPr lang="ru-RU" sz="1600" dirty="0" err="1" smtClean="0"/>
              <a:t>продакшн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Системные администраторы обновляют код систем, следя за сбоями</a:t>
            </a:r>
            <a:br>
              <a:rPr lang="ru-RU" sz="1600" dirty="0" smtClean="0"/>
            </a:br>
            <a:r>
              <a:rPr lang="ru-RU" sz="1600" dirty="0" smtClean="0"/>
              <a:t>При наличии сбоев – откат до предыдущей версии</a:t>
            </a:r>
          </a:p>
          <a:p>
            <a:pPr marL="0" indent="0">
              <a:buNone/>
            </a:pPr>
            <a:r>
              <a:rPr lang="ru-RU" dirty="0" smtClean="0"/>
              <a:t>Ошибки на любом этапе  - возврат на предыдущий этап</a:t>
            </a:r>
          </a:p>
          <a:p>
            <a:pPr marL="0" indent="0">
              <a:buNone/>
            </a:pPr>
            <a:r>
              <a:rPr lang="ru-RU" dirty="0" smtClean="0"/>
              <a:t>Много изменений разрабатывается и тестируется одновременно</a:t>
            </a:r>
          </a:p>
          <a:p>
            <a:pPr marL="0" indent="0">
              <a:buNone/>
            </a:pPr>
            <a:r>
              <a:rPr lang="ru-RU" dirty="0" smtClean="0"/>
              <a:t>Пакетные мега-релизы несколько раз в год</a:t>
            </a:r>
          </a:p>
          <a:p>
            <a:pPr marL="0" indent="0">
              <a:buNone/>
            </a:pPr>
            <a:r>
              <a:rPr lang="ru-RU" dirty="0" smtClean="0"/>
              <a:t>Чем больше одновременных изменений – тем </a:t>
            </a:r>
            <a:r>
              <a:rPr lang="ru-RU" b="1" dirty="0" smtClean="0"/>
              <a:t>больше риски</a:t>
            </a:r>
          </a:p>
        </p:txBody>
      </p:sp>
    </p:spTree>
    <p:extLst>
      <p:ext uri="{BB962C8B-B14F-4D97-AF65-F5344CB8AC3E}">
        <p14:creationId xmlns:p14="http://schemas.microsoft.com/office/powerpoint/2010/main" val="210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Релиз в идеальной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Сборка, тестирование, выпуск, доставка автоматизированы</a:t>
            </a:r>
          </a:p>
          <a:p>
            <a:r>
              <a:rPr lang="ru-RU" dirty="0" smtClean="0"/>
              <a:t>Вместо мега-релизов – микро-релизы, хоть 100 раз в день</a:t>
            </a:r>
          </a:p>
          <a:p>
            <a:pPr marL="0" indent="0">
              <a:buNone/>
            </a:pPr>
            <a:r>
              <a:rPr lang="ru-RU" sz="1600" dirty="0" smtClean="0"/>
              <a:t>Как только разработчик размещает код в </a:t>
            </a:r>
            <a:r>
              <a:rPr lang="ru-RU" sz="1600" dirty="0" err="1" smtClean="0"/>
              <a:t>репозитории</a:t>
            </a:r>
            <a:r>
              <a:rPr lang="ru-RU" sz="1600" dirty="0" smtClean="0"/>
              <a:t>, система запускает серию автоматических тестов основного функционала</a:t>
            </a:r>
            <a:br>
              <a:rPr lang="ru-RU" sz="1600" dirty="0" smtClean="0"/>
            </a:br>
            <a:r>
              <a:rPr lang="ru-RU" sz="1600" dirty="0" smtClean="0"/>
              <a:t>Если тесты пройдены, автоматически собираются пакеты</a:t>
            </a:r>
            <a:br>
              <a:rPr lang="ru-RU" sz="1600" dirty="0" smtClean="0"/>
            </a:br>
            <a:r>
              <a:rPr lang="ru-RU" sz="1600" dirty="0" smtClean="0"/>
              <a:t>Запускается создание тестового окружения без человеческого вмешательства (</a:t>
            </a:r>
            <a:r>
              <a:rPr lang="en-US" sz="1600" dirty="0" err="1" smtClean="0"/>
              <a:t>IaaC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ru-RU" sz="1600" dirty="0" smtClean="0"/>
              <a:t>Запускается серия </a:t>
            </a:r>
            <a:r>
              <a:rPr lang="ru-RU" sz="1600" dirty="0" err="1" smtClean="0"/>
              <a:t>автотестов</a:t>
            </a:r>
            <a:r>
              <a:rPr lang="ru-RU" sz="1600" dirty="0" smtClean="0"/>
              <a:t> на тестовом окружении</a:t>
            </a:r>
            <a:br>
              <a:rPr lang="ru-RU" sz="1600" dirty="0" smtClean="0"/>
            </a:br>
            <a:r>
              <a:rPr lang="ru-RU" sz="1600" dirty="0" smtClean="0"/>
              <a:t>При успешном прохождении пакеты выкатываются с </a:t>
            </a:r>
            <a:r>
              <a:rPr lang="ru-RU" sz="1600" dirty="0" err="1" smtClean="0"/>
              <a:t>продакшн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Тестовые окружения строятся так же, как и </a:t>
            </a:r>
            <a:r>
              <a:rPr lang="ru-RU" sz="1600" dirty="0" err="1" smtClean="0"/>
              <a:t>продакшн</a:t>
            </a:r>
            <a:r>
              <a:rPr lang="ru-RU" sz="1600" dirty="0" smtClean="0"/>
              <a:t>, минимум различий</a:t>
            </a:r>
          </a:p>
          <a:p>
            <a:r>
              <a:rPr lang="ru-RU" dirty="0" smtClean="0"/>
              <a:t>При обнаружении ошибки на любом из этапов – остановка других релизов до исправления ошибки</a:t>
            </a:r>
          </a:p>
          <a:p>
            <a:r>
              <a:rPr lang="ru-RU" dirty="0" smtClean="0"/>
              <a:t>За счет минимального объема изменений – исправление ошибок быстрое, движение вперед не задерживается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3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Идеальная эксплуатация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2924944"/>
            <a:ext cx="9134391" cy="309485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Измеримость всех показателей работы</a:t>
            </a:r>
            <a:br>
              <a:rPr lang="ru-RU" dirty="0" smtClean="0"/>
            </a:br>
            <a:r>
              <a:rPr lang="ru-RU" sz="1900" dirty="0" smtClean="0"/>
              <a:t>удовлетворение бизнес-требованиям</a:t>
            </a:r>
            <a:endParaRPr lang="ru-RU" dirty="0" smtClean="0"/>
          </a:p>
          <a:p>
            <a:r>
              <a:rPr lang="ru-RU" dirty="0" smtClean="0"/>
              <a:t>Вместо ручного контроля – автоматическая реакция</a:t>
            </a:r>
            <a:br>
              <a:rPr lang="ru-RU" dirty="0" smtClean="0"/>
            </a:br>
            <a:r>
              <a:rPr lang="ru-RU" sz="2000" dirty="0" smtClean="0"/>
              <a:t>масштабирование вверх и вниз</a:t>
            </a:r>
            <a:endParaRPr lang="ru-RU" dirty="0" smtClean="0"/>
          </a:p>
          <a:p>
            <a:r>
              <a:rPr lang="ru-RU" dirty="0" smtClean="0"/>
              <a:t>Обнаружение проблем до того, как они станут сбоями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/>
              <a:t>своевременное сообщение дежурным инженерам по эксплуатации</a:t>
            </a:r>
          </a:p>
          <a:p>
            <a:r>
              <a:rPr lang="ru-RU" dirty="0" smtClean="0"/>
              <a:t>Возможность включения/отключения отдельных частей, </a:t>
            </a:r>
            <a:r>
              <a:rPr lang="ru-RU" dirty="0" err="1" smtClean="0"/>
              <a:t>фич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900" dirty="0" smtClean="0"/>
              <a:t>в </a:t>
            </a:r>
            <a:r>
              <a:rPr lang="ru-RU" sz="1900" dirty="0" err="1" smtClean="0"/>
              <a:t>т.ч</a:t>
            </a:r>
            <a:r>
              <a:rPr lang="ru-RU" sz="1900" dirty="0" smtClean="0"/>
              <a:t>. выкатка </a:t>
            </a:r>
            <a:r>
              <a:rPr lang="ru-RU" sz="1900" dirty="0" err="1" smtClean="0"/>
              <a:t>фич</a:t>
            </a:r>
            <a:r>
              <a:rPr lang="ru-RU" sz="1900" dirty="0" smtClean="0"/>
              <a:t> на ограниченное число пользователей</a:t>
            </a:r>
            <a:endParaRPr lang="ru-RU" dirty="0" smtClean="0"/>
          </a:p>
          <a:p>
            <a:r>
              <a:rPr lang="ru-RU" dirty="0" smtClean="0"/>
              <a:t>Постоянно дополняемые инструкции по возможным сбоям и путям устранения</a:t>
            </a:r>
            <a:br>
              <a:rPr lang="ru-RU" dirty="0" smtClean="0"/>
            </a:br>
            <a:r>
              <a:rPr lang="ru-RU" sz="2000" dirty="0" smtClean="0"/>
              <a:t>вовлечение разработчиков в исправление эксплуатационных ошибок</a:t>
            </a:r>
          </a:p>
          <a:p>
            <a:endParaRPr lang="ru-RU" sz="28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1773932" y="2060848"/>
            <a:ext cx="864096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3932" y="2132856"/>
            <a:ext cx="1440160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6100" y="2132856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релиз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Эксплуатационные требования</a:t>
            </a:r>
            <a:br>
              <a:rPr lang="ru-RU" dirty="0" smtClean="0"/>
            </a:br>
            <a:r>
              <a:rPr lang="ru-RU" sz="2400" dirty="0" smtClean="0"/>
              <a:t>(иногда – нефункциональные требования)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5220071" cy="4114801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Автоматизация конфигурирования</a:t>
            </a:r>
          </a:p>
          <a:p>
            <a:r>
              <a:rPr lang="ru-RU" dirty="0" smtClean="0"/>
              <a:t>Корректный рестарт сервиса при перезагрузке или включении</a:t>
            </a:r>
          </a:p>
          <a:p>
            <a:r>
              <a:rPr lang="ru-RU" dirty="0" smtClean="0"/>
              <a:t>Очистка очереди перед выключением</a:t>
            </a:r>
          </a:p>
          <a:p>
            <a:r>
              <a:rPr lang="ru-RU" dirty="0" smtClean="0"/>
              <a:t>Обновление ПО без отключения сервиса</a:t>
            </a:r>
          </a:p>
          <a:p>
            <a:r>
              <a:rPr lang="ru-RU" dirty="0" smtClean="0"/>
              <a:t>Резервное копирование и восстановление, импорт данных</a:t>
            </a:r>
          </a:p>
          <a:p>
            <a:r>
              <a:rPr lang="ru-RU" dirty="0" smtClean="0"/>
              <a:t>Избыточность и </a:t>
            </a:r>
            <a:r>
              <a:rPr lang="ru-RU" dirty="0" err="1" smtClean="0"/>
              <a:t>реплицирование</a:t>
            </a:r>
            <a:r>
              <a:rPr lang="ru-RU" dirty="0" smtClean="0"/>
              <a:t> БД</a:t>
            </a:r>
          </a:p>
          <a:p>
            <a:r>
              <a:rPr lang="ru-RU" dirty="0" smtClean="0"/>
              <a:t>Переключатели отдельных </a:t>
            </a:r>
            <a:r>
              <a:rPr lang="ru-RU" dirty="0" err="1" smtClean="0"/>
              <a:t>фич</a:t>
            </a:r>
            <a:endParaRPr lang="ru-RU" dirty="0" smtClean="0"/>
          </a:p>
          <a:p>
            <a:r>
              <a:rPr lang="ru-RU" dirty="0" smtClean="0"/>
              <a:t>Постепенная деградация при перегрузках</a:t>
            </a:r>
          </a:p>
          <a:p>
            <a:r>
              <a:rPr lang="ru-RU" dirty="0" smtClean="0"/>
              <a:t>Контроль доступа, мониторинг, аудит, средства отладки, сбор исключений, документирование эксплуатации,…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348880"/>
            <a:ext cx="502397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ая прямоугольная выноска 6"/>
          <p:cNvSpPr/>
          <p:nvPr/>
        </p:nvSpPr>
        <p:spPr>
          <a:xfrm>
            <a:off x="7174532" y="1988840"/>
            <a:ext cx="1872208" cy="855713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Что-нибудь там потом придумают</a:t>
            </a:r>
            <a:endParaRPr lang="ru-RU" sz="16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9743950" y="1966000"/>
            <a:ext cx="1260649" cy="855713"/>
          </a:xfrm>
          <a:prstGeom prst="wedgeRoundRectCallout">
            <a:avLst>
              <a:gd name="adj1" fmla="val 20270"/>
              <a:gd name="adj2" fmla="val 6339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WTF??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32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для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3" y="1904999"/>
            <a:ext cx="5940151" cy="4114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Фичи</a:t>
            </a:r>
            <a:r>
              <a:rPr lang="ru-RU" dirty="0" smtClean="0"/>
              <a:t>, важные для эксплуатации, не берутся «ниоткуда», их необходимо реализовывать, а прежде – спроектировать.</a:t>
            </a:r>
          </a:p>
          <a:p>
            <a:r>
              <a:rPr lang="ru-RU" dirty="0" smtClean="0"/>
              <a:t>Встраивание в продукт с самого начала</a:t>
            </a:r>
            <a:br>
              <a:rPr lang="ru-RU" dirty="0" smtClean="0"/>
            </a:br>
            <a:r>
              <a:rPr lang="ru-RU" sz="1900" dirty="0" smtClean="0"/>
              <a:t>Это круто. Так не бывает (почти).</a:t>
            </a:r>
            <a:endParaRPr lang="ru-RU" dirty="0" smtClean="0"/>
          </a:p>
          <a:p>
            <a:r>
              <a:rPr lang="ru-RU" dirty="0" smtClean="0"/>
              <a:t>Запрос разработки </a:t>
            </a:r>
            <a:r>
              <a:rPr lang="ru-RU" dirty="0" err="1" smtClean="0"/>
              <a:t>фич</a:t>
            </a:r>
            <a:r>
              <a:rPr lang="ru-RU" dirty="0" smtClean="0"/>
              <a:t> по мере  идентификации их необходимости</a:t>
            </a:r>
            <a:br>
              <a:rPr lang="ru-RU" dirty="0" smtClean="0"/>
            </a:br>
            <a:r>
              <a:rPr lang="ru-RU" sz="1900" dirty="0" smtClean="0"/>
              <a:t>Часто. Необходимо определение приоритетов запросов.</a:t>
            </a:r>
          </a:p>
          <a:p>
            <a:r>
              <a:rPr lang="ru-RU" dirty="0" smtClean="0"/>
              <a:t>Самостоятельное написание командой эксплуатации</a:t>
            </a:r>
            <a:br>
              <a:rPr lang="ru-RU" dirty="0" smtClean="0"/>
            </a:br>
            <a:r>
              <a:rPr lang="ru-RU" sz="1900" dirty="0" smtClean="0"/>
              <a:t>Слишком часто. Разработчики могут не принять код. Плохой прецедент.</a:t>
            </a:r>
            <a:endParaRPr lang="ru-RU" sz="2100" dirty="0" smtClean="0"/>
          </a:p>
          <a:p>
            <a:r>
              <a:rPr lang="ru-RU" dirty="0" smtClean="0"/>
              <a:t>Использование продуктов сторонних </a:t>
            </a:r>
            <a:r>
              <a:rPr lang="ru-RU" dirty="0" err="1" smtClean="0"/>
              <a:t>вендоров</a:t>
            </a:r>
            <a:r>
              <a:rPr lang="ru-RU" dirty="0"/>
              <a:t/>
            </a:r>
            <a:br>
              <a:rPr lang="ru-RU" dirty="0"/>
            </a:br>
            <a:r>
              <a:rPr lang="ru-RU" sz="1900" dirty="0" smtClean="0"/>
              <a:t>Необходимость адаптации процесса под продукт, а не наоборот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2" descr="ÐÐ°ÑÑÐ¸Ð½ÐºÐ¸ Ð¿Ð¾ Ð·Ð°Ð¿ÑÐ¾ÑÑ operations engineer 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2708920"/>
            <a:ext cx="2952328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1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Продолжение следует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Есть 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9712" lvl="1" indent="0">
              <a:buNone/>
            </a:pPr>
            <a:r>
              <a:rPr lang="en-US" sz="2400" dirty="0"/>
              <a:t>Developers are </a:t>
            </a:r>
            <a:r>
              <a:rPr lang="en-US" sz="2400" dirty="0" smtClean="0"/>
              <a:t>most</a:t>
            </a:r>
            <a:r>
              <a:rPr lang="ru-RU" sz="2400" dirty="0" smtClean="0"/>
              <a:t> </a:t>
            </a:r>
            <a:r>
              <a:rPr lang="en-US" sz="2400" dirty="0" smtClean="0"/>
              <a:t>motivated </a:t>
            </a:r>
            <a:r>
              <a:rPr lang="en-US" sz="2400" dirty="0"/>
              <a:t>to improve code that affects operations when they </a:t>
            </a:r>
            <a:r>
              <a:rPr lang="en-US" sz="2400" b="1" dirty="0"/>
              <a:t>feel the pain of </a:t>
            </a:r>
            <a:r>
              <a:rPr lang="en-US" sz="2400" b="1" dirty="0" smtClean="0"/>
              <a:t>operations</a:t>
            </a:r>
            <a:r>
              <a:rPr lang="en-US" sz="2400" dirty="0"/>
              <a:t>, too. Operations must understand the development process if they are to </a:t>
            </a:r>
            <a:r>
              <a:rPr lang="en-US" sz="2400" dirty="0" smtClean="0"/>
              <a:t>be</a:t>
            </a:r>
            <a:r>
              <a:rPr lang="ru-RU" sz="2400" dirty="0" smtClean="0"/>
              <a:t> </a:t>
            </a:r>
            <a:r>
              <a:rPr lang="en-US" sz="2400" dirty="0" smtClean="0"/>
              <a:t>able </a:t>
            </a:r>
            <a:r>
              <a:rPr lang="en-US" sz="2400" dirty="0"/>
              <a:t>to constructively </a:t>
            </a:r>
            <a:r>
              <a:rPr lang="en-US" sz="2400" dirty="0" smtClean="0"/>
              <a:t>collaborate</a:t>
            </a:r>
            <a:r>
              <a:rPr lang="ru-RU" sz="2400" dirty="0" smtClean="0"/>
              <a:t>.</a:t>
            </a:r>
          </a:p>
          <a:p>
            <a:pPr marL="239712" lvl="1" indent="0" algn="r">
              <a:buNone/>
            </a:pPr>
            <a:r>
              <a:rPr lang="en-US" sz="2400" dirty="0" smtClean="0"/>
              <a:t>— </a:t>
            </a:r>
            <a:r>
              <a:rPr lang="en-US" sz="2400" dirty="0" err="1" smtClean="0"/>
              <a:t>T.A.Limoncelli</a:t>
            </a:r>
            <a:r>
              <a:rPr lang="en-US" sz="2400" dirty="0" smtClean="0"/>
              <a:t> et al., </a:t>
            </a:r>
            <a:r>
              <a:rPr lang="en-US" sz="2400" i="1" dirty="0"/>
              <a:t>The Practice of Cloud System Administration: DevOps and SRE Practices </a:t>
            </a:r>
            <a:r>
              <a:rPr lang="en-US" sz="2400" i="1" dirty="0" smtClean="0"/>
              <a:t>for Web </a:t>
            </a:r>
            <a:r>
              <a:rPr lang="en-US" sz="2400" i="1" dirty="0"/>
              <a:t>Services</a:t>
            </a:r>
          </a:p>
          <a:p>
            <a:pPr marL="239712" lvl="1" indent="0" algn="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040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Поговорим о целях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архитектуры программного обеспечения – уменьшить человеческие трудозатраты на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создание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сопровождение</a:t>
            </a:r>
            <a:r>
              <a:rPr lang="ru-RU" dirty="0" smtClean="0"/>
              <a:t> системы</a:t>
            </a:r>
          </a:p>
          <a:p>
            <a:pPr marL="0" indent="0" algn="r">
              <a:buNone/>
            </a:pPr>
            <a:r>
              <a:rPr lang="en-US" i="1" dirty="0"/>
              <a:t>— </a:t>
            </a:r>
            <a:r>
              <a:rPr lang="ru-RU" i="1" dirty="0" smtClean="0"/>
              <a:t>Мартин, Р. Чистая архитектура. Искусство разработки программного обеспечения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250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Идеальная система полностью решает цели и задачи бизнеса. </a:t>
            </a:r>
          </a:p>
          <a:p>
            <a:pPr marL="0" indent="0">
              <a:buNone/>
            </a:pPr>
            <a:r>
              <a:rPr lang="ru-RU" dirty="0" smtClean="0"/>
              <a:t>Бизнес цели: планируемы, измеримы, автоматизируемы</a:t>
            </a:r>
          </a:p>
          <a:p>
            <a:r>
              <a:rPr lang="ru-RU" sz="1800" dirty="0" smtClean="0"/>
              <a:t>Например:</a:t>
            </a:r>
            <a:br>
              <a:rPr lang="ru-RU" sz="1800" dirty="0" smtClean="0"/>
            </a:br>
            <a:r>
              <a:rPr lang="ru-RU" sz="1800" dirty="0" smtClean="0"/>
              <a:t>Продажа </a:t>
            </a:r>
            <a:r>
              <a:rPr lang="en-US" sz="1800" dirty="0" smtClean="0"/>
              <a:t>x </a:t>
            </a:r>
            <a:r>
              <a:rPr lang="ru-RU" sz="1800" dirty="0" smtClean="0"/>
              <a:t>товаров на сайте в месяц</a:t>
            </a:r>
            <a:br>
              <a:rPr lang="ru-RU" sz="1800" dirty="0" smtClean="0"/>
            </a:br>
            <a:r>
              <a:rPr lang="ru-RU" sz="1800" dirty="0" smtClean="0"/>
              <a:t>Предоставление сервиса 99,99% времени</a:t>
            </a:r>
            <a:br>
              <a:rPr lang="ru-RU" sz="1800" dirty="0" smtClean="0"/>
            </a:br>
            <a:r>
              <a:rPr lang="ru-RU" sz="1800" dirty="0" smtClean="0"/>
              <a:t>Обработка </a:t>
            </a:r>
            <a:r>
              <a:rPr lang="en-US" sz="1800" dirty="0" smtClean="0"/>
              <a:t>x </a:t>
            </a:r>
            <a:r>
              <a:rPr lang="ru-RU" sz="1800" dirty="0" smtClean="0"/>
              <a:t>миллионов заказов в месяц, с ростом 10%</a:t>
            </a:r>
            <a:br>
              <a:rPr lang="ru-RU" sz="1800" dirty="0" smtClean="0"/>
            </a:br>
            <a:r>
              <a:rPr lang="ru-RU" sz="1800" dirty="0" smtClean="0"/>
              <a:t>Вывод новых </a:t>
            </a:r>
            <a:r>
              <a:rPr lang="ru-RU" sz="1800" dirty="0" err="1" smtClean="0"/>
              <a:t>фич</a:t>
            </a:r>
            <a:r>
              <a:rPr lang="ru-RU" sz="1800" dirty="0" smtClean="0"/>
              <a:t> два раза в неделю</a:t>
            </a:r>
            <a:br>
              <a:rPr lang="ru-RU" sz="1800" dirty="0" smtClean="0"/>
            </a:br>
            <a:r>
              <a:rPr lang="ru-RU" sz="1800" dirty="0" smtClean="0"/>
              <a:t>Исправление мажорных багов за 24 часа</a:t>
            </a:r>
          </a:p>
          <a:p>
            <a:pPr marL="0" indent="0">
              <a:buNone/>
            </a:pPr>
            <a:r>
              <a:rPr lang="ru-RU" dirty="0" smtClean="0"/>
              <a:t>Предсказуемость и устойчивость целей бизнеса и проектной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7274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</a:t>
            </a:r>
            <a:r>
              <a:rPr lang="en-US" dirty="0" smtClean="0"/>
              <a:t>v </a:t>
            </a:r>
            <a:r>
              <a:rPr lang="ru-RU" dirty="0" smtClean="0"/>
              <a:t>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изнес-цели максимально быстро с ущербом для качества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i="1" dirty="0" smtClean="0"/>
              <a:t>Мы </a:t>
            </a:r>
            <a:r>
              <a:rPr lang="ru-RU" sz="2000" i="1" dirty="0"/>
              <a:t>сможем навести порядок потом, нам бы только выйти на рынок</a:t>
            </a:r>
            <a:r>
              <a:rPr lang="ru-RU" sz="2000" i="1" dirty="0" smtClean="0"/>
              <a:t>!</a:t>
            </a:r>
            <a:endParaRPr lang="en-US" sz="2000" i="1" dirty="0" smtClean="0"/>
          </a:p>
          <a:p>
            <a:pPr lvl="1"/>
            <a:r>
              <a:rPr lang="ru-RU" dirty="0" smtClean="0"/>
              <a:t>надо пилить новые фичи; </a:t>
            </a:r>
          </a:p>
          <a:p>
            <a:pPr lvl="1"/>
            <a:r>
              <a:rPr lang="ru-RU" dirty="0" smtClean="0"/>
              <a:t>нарастает технический долг; </a:t>
            </a:r>
          </a:p>
          <a:p>
            <a:pPr lvl="1"/>
            <a:r>
              <a:rPr lang="ru-RU" dirty="0" smtClean="0"/>
              <a:t>беспорядок возрастает; </a:t>
            </a:r>
          </a:p>
          <a:p>
            <a:pPr lvl="1"/>
            <a:r>
              <a:rPr lang="ru-RU" dirty="0" smtClean="0"/>
              <a:t>вместо исправления беспорядок переносится с места на место.</a:t>
            </a:r>
          </a:p>
          <a:p>
            <a:r>
              <a:rPr lang="ru-RU" dirty="0" smtClean="0"/>
              <a:t>Грязный </a:t>
            </a:r>
            <a:r>
              <a:rPr lang="ru-RU" dirty="0"/>
              <a:t>код </a:t>
            </a:r>
            <a:r>
              <a:rPr lang="ru-RU" dirty="0" smtClean="0"/>
              <a:t>может помочь быстро </a:t>
            </a:r>
            <a:r>
              <a:rPr lang="ru-RU" dirty="0"/>
              <a:t>выйти на рынок, но в действительности он </a:t>
            </a:r>
            <a:r>
              <a:rPr lang="ru-RU" dirty="0" smtClean="0"/>
              <a:t>затормозит </a:t>
            </a:r>
            <a:r>
              <a:rPr lang="ru-RU" dirty="0"/>
              <a:t>движение в долгосрочной перспективе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460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</a:t>
            </a:r>
            <a:r>
              <a:rPr lang="en-US" dirty="0" smtClean="0"/>
              <a:t>v </a:t>
            </a:r>
            <a:r>
              <a:rPr lang="ru-RU" dirty="0" smtClean="0"/>
              <a:t>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Поведение</a:t>
            </a:r>
            <a:r>
              <a:rPr lang="ru-RU" dirty="0" smtClean="0"/>
              <a:t> – удовлетворение бизнес-требованиям по функциональности</a:t>
            </a:r>
          </a:p>
          <a:p>
            <a:r>
              <a:rPr lang="ru-RU" b="1" dirty="0" smtClean="0"/>
              <a:t>Архитектура</a:t>
            </a:r>
            <a:r>
              <a:rPr lang="ru-RU" dirty="0" smtClean="0"/>
              <a:t> – удовлетворение требованиям качества (сопровождаемость, изменяемость, надежность, и т.д.)</a:t>
            </a:r>
          </a:p>
          <a:p>
            <a:pPr marL="0" indent="0">
              <a:buNone/>
            </a:pPr>
            <a:r>
              <a:rPr lang="ru-RU" sz="3600" dirty="0" smtClean="0">
                <a:solidFill>
                  <a:schemeClr val="accent3"/>
                </a:solidFill>
              </a:rPr>
              <a:t>– </a:t>
            </a:r>
            <a:r>
              <a:rPr lang="ru-RU" sz="3600" dirty="0">
                <a:solidFill>
                  <a:schemeClr val="accent3"/>
                </a:solidFill>
              </a:rPr>
              <a:t>так </a:t>
            </a:r>
            <a:r>
              <a:rPr lang="ru-RU" sz="3600" dirty="0" smtClean="0">
                <a:solidFill>
                  <a:schemeClr val="accent3"/>
                </a:solidFill>
              </a:rPr>
              <a:t>что всё-таки </a:t>
            </a:r>
            <a:r>
              <a:rPr lang="ru-RU" sz="3600" dirty="0">
                <a:solidFill>
                  <a:schemeClr val="accent3"/>
                </a:solidFill>
              </a:rPr>
              <a:t>важнее?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1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/>
                </a:solidFill>
              </a:rPr>
              <a:t>Правильный ответ: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функциональные требования поменялись, а изменения вносить невозможно – правильно работавшая ранее программа становится бесполезна</a:t>
            </a:r>
          </a:p>
          <a:p>
            <a:r>
              <a:rPr lang="ru-RU" dirty="0" smtClean="0"/>
              <a:t>Если программа работает неправильно, но легко поддается изменениям, то её можно сделать правильной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3"/>
                </a:solidFill>
              </a:rPr>
              <a:t>Архитектура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0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лучше для бизнеса?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Заинтересованные стороны:</a:t>
            </a:r>
          </a:p>
          <a:p>
            <a:r>
              <a:rPr lang="ru-RU" dirty="0" smtClean="0"/>
              <a:t>Топ-менеджмент </a:t>
            </a:r>
            <a:r>
              <a:rPr lang="ru-RU" dirty="0" smtClean="0">
                <a:solidFill>
                  <a:schemeClr val="accent3"/>
                </a:solidFill>
              </a:rPr>
              <a:t>– ???</a:t>
            </a:r>
            <a:r>
              <a:rPr lang="ru-RU" dirty="0" smtClean="0"/>
              <a:t> </a:t>
            </a:r>
          </a:p>
          <a:p>
            <a:r>
              <a:rPr lang="ru-RU" dirty="0" smtClean="0"/>
              <a:t>Маркетинг </a:t>
            </a:r>
            <a:r>
              <a:rPr lang="ru-RU" dirty="0" smtClean="0">
                <a:solidFill>
                  <a:schemeClr val="accent3"/>
                </a:solidFill>
              </a:rPr>
              <a:t>– за скорость в ущерб качеству</a:t>
            </a:r>
          </a:p>
          <a:p>
            <a:r>
              <a:rPr lang="ru-RU" dirty="0" smtClean="0"/>
              <a:t>Продажи </a:t>
            </a:r>
            <a:r>
              <a:rPr lang="ru-RU" dirty="0" smtClean="0">
                <a:solidFill>
                  <a:schemeClr val="accent3"/>
                </a:solidFill>
              </a:rPr>
              <a:t>– за скорость в ущерб качеству</a:t>
            </a:r>
          </a:p>
          <a:p>
            <a:r>
              <a:rPr lang="ru-RU" dirty="0" smtClean="0"/>
              <a:t>Разработчики </a:t>
            </a:r>
            <a:r>
              <a:rPr lang="ru-RU" dirty="0" smtClean="0">
                <a:solidFill>
                  <a:schemeClr val="accent3"/>
                </a:solidFill>
              </a:rPr>
              <a:t>– за правильную архитектуру и код</a:t>
            </a:r>
          </a:p>
          <a:p>
            <a:r>
              <a:rPr lang="ru-RU" dirty="0" smtClean="0"/>
              <a:t>Эксплуатация </a:t>
            </a:r>
            <a:r>
              <a:rPr lang="ru-RU" dirty="0" smtClean="0">
                <a:solidFill>
                  <a:schemeClr val="accent3"/>
                </a:solidFill>
              </a:rPr>
              <a:t>– за правильную архитектуру и код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66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Идеальная 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Очевидный запланированный путь развития с ростом популярности и трафика</a:t>
            </a:r>
            <a:br>
              <a:rPr lang="ru-RU" dirty="0" smtClean="0"/>
            </a:br>
            <a:r>
              <a:rPr lang="ru-RU" sz="2000" dirty="0"/>
              <a:t>р</a:t>
            </a:r>
            <a:r>
              <a:rPr lang="ru-RU" sz="2000" dirty="0" smtClean="0"/>
              <a:t>еакция на изменяющиеся требования</a:t>
            </a:r>
          </a:p>
          <a:p>
            <a:r>
              <a:rPr lang="ru-RU" dirty="0" smtClean="0"/>
              <a:t>Устойчивость к сбоям, избыточность и эластичность</a:t>
            </a:r>
            <a:br>
              <a:rPr lang="ru-RU" dirty="0" smtClean="0"/>
            </a:br>
            <a:r>
              <a:rPr lang="ru-RU" sz="2000" dirty="0" smtClean="0"/>
              <a:t>сбой не сюрприз, а естественная часть физики ИТ</a:t>
            </a:r>
          </a:p>
          <a:p>
            <a:r>
              <a:rPr lang="ru-RU" dirty="0" smtClean="0"/>
              <a:t>Максимальная независимость подсистем</a:t>
            </a:r>
            <a:br>
              <a:rPr lang="ru-RU" dirty="0" smtClean="0"/>
            </a:br>
            <a:r>
              <a:rPr lang="ru-RU" sz="2000" dirty="0"/>
              <a:t>масштабирование, апгрейд, </a:t>
            </a:r>
            <a:r>
              <a:rPr lang="ru-RU" sz="2000" dirty="0" smtClean="0"/>
              <a:t>замена</a:t>
            </a:r>
            <a:endParaRPr lang="ru-RU" dirty="0" smtClean="0"/>
          </a:p>
          <a:p>
            <a:r>
              <a:rPr lang="ru-RU" dirty="0" smtClean="0"/>
              <a:t>Электронное описание инфраструктуры, </a:t>
            </a:r>
            <a:r>
              <a:rPr lang="en-US" dirty="0" smtClean="0"/>
              <a:t>Infrastructure</a:t>
            </a:r>
            <a:r>
              <a:rPr lang="ru-RU" dirty="0" smtClean="0"/>
              <a:t> </a:t>
            </a:r>
            <a:r>
              <a:rPr lang="en-US" dirty="0" smtClean="0"/>
              <a:t>as a 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автоматическое воссоздание окружений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4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392</Words>
  <Application>Microsoft Office PowerPoint</Application>
  <PresentationFormat>Custom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Синий цифровой тоннель (16 x 9)</vt:lpstr>
      <vt:lpstr>02 Требования к интернет-системам</vt:lpstr>
      <vt:lpstr>PowerPoint Presentation</vt:lpstr>
      <vt:lpstr>Поговорим о целях</vt:lpstr>
      <vt:lpstr>Бизнес-цели</vt:lpstr>
      <vt:lpstr>Поведение v Архитектура</vt:lpstr>
      <vt:lpstr>Поведение v Архитектура</vt:lpstr>
      <vt:lpstr>Правильный ответ:</vt:lpstr>
      <vt:lpstr>Что лучше для бизнеса?</vt:lpstr>
      <vt:lpstr>Идеальная архитектура</vt:lpstr>
      <vt:lpstr>Традиционный процесс релиза</vt:lpstr>
      <vt:lpstr>Релиз в идеальной системе</vt:lpstr>
      <vt:lpstr>Идеальная эксплуатация</vt:lpstr>
      <vt:lpstr>Эксплуатационные требования (иногда – нефункциональные требования)</vt:lpstr>
      <vt:lpstr>Дизайн для эксплуатации</vt:lpstr>
      <vt:lpstr>Продолжение следует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2019-02-04T19:27:23Z</dcterms:created>
  <dcterms:modified xsi:type="dcterms:W3CDTF">2020-01-27T08:45:33Z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