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65" r:id="rId5"/>
    <p:sldId id="321" r:id="rId6"/>
    <p:sldId id="331" r:id="rId7"/>
    <p:sldId id="332" r:id="rId8"/>
    <p:sldId id="322" r:id="rId9"/>
    <p:sldId id="323" r:id="rId10"/>
    <p:sldId id="324" r:id="rId11"/>
    <p:sldId id="329" r:id="rId12"/>
    <p:sldId id="325" r:id="rId13"/>
    <p:sldId id="328" r:id="rId14"/>
    <p:sldId id="327" r:id="rId15"/>
    <p:sldId id="330" r:id="rId16"/>
    <p:sldId id="314" r:id="rId17"/>
  </p:sldIdLst>
  <p:sldSz cx="12188825" cy="6858000"/>
  <p:notesSz cx="6858000" cy="9144000"/>
  <p:custDataLst>
    <p:tags r:id="rId20"/>
  </p:custDataLst>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8189381-E2DB-4FDC-A399-F5FA2253875A}">
          <p14:sldIdLst>
            <p14:sldId id="265"/>
            <p14:sldId id="321"/>
            <p14:sldId id="331"/>
            <p14:sldId id="332"/>
            <p14:sldId id="322"/>
            <p14:sldId id="323"/>
            <p14:sldId id="324"/>
            <p14:sldId id="329"/>
            <p14:sldId id="325"/>
            <p14:sldId id="328"/>
            <p14:sldId id="327"/>
            <p14:sldId id="330"/>
          </p14:sldIdLst>
        </p14:section>
        <p14:section name="Раздел без заголовка" id="{876B9497-CA87-47C3-B9E3-19E7FD16EDD9}">
          <p14:sldIdLst>
            <p14:sldId id="314"/>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774F0-4980-400D-9C99-1E20BC58E7C2}" v="1" dt="2020-02-11T06:16:20.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29" autoAdjust="0"/>
  </p:normalViewPr>
  <p:slideViewPr>
    <p:cSldViewPr showGuides="1">
      <p:cViewPr>
        <p:scale>
          <a:sx n="125" d="100"/>
          <a:sy n="125" d="100"/>
        </p:scale>
        <p:origin x="-30" y="-3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68A5074-CE0D-4554-A997-CC9160940530}" type="datetime1">
              <a:rPr lang="ru-RU" smtClean="0"/>
              <a:pPr algn="r" rtl="0"/>
              <a:t>11.02.2020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ru-RU" smtClean="0"/>
              <a:pPr algn="r" rtl="0"/>
              <a:t>‹#›</a:t>
            </a:fld>
            <a:endParaRPr lang="ru-RU"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AE0CC78-488A-4892-9E55-EA2E7FA7AD95}" type="datetime1">
              <a:rPr lang="ru-RU" smtClean="0"/>
              <a:pPr/>
              <a:t>11.02.2020</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ru-RU" smtClean="0"/>
              <a:pPr/>
              <a:t>‹#›</a:t>
            </a:fld>
            <a:endParaRPr lang="ru-RU"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A680347-8CB2-4BC6-9CD2-ABDD556782DE}" type="datetime1">
              <a:rPr lang="ru-RU" smtClean="0"/>
              <a:pPr/>
              <a:t>11.02.2020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2412" y="381001"/>
            <a:ext cx="1524001" cy="5638800"/>
          </a:xfrm>
        </p:spPr>
        <p:txBody>
          <a:bodyPr vert="eaVert"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522412" y="381001"/>
            <a:ext cx="7391399" cy="5638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9032FF7-F906-4C17-885C-6356C5B13C33}" type="datetime1">
              <a:rPr lang="ru-RU" smtClean="0"/>
              <a:pPr/>
              <a:t>11.02.2020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idx="1"/>
          </p:nvPr>
        </p:nvSpPr>
        <p:spPr/>
        <p:txBody>
          <a:bodyPr rtlCol="0"/>
          <a:lstStyle>
            <a:lvl5pPr algn="l" rtl="0">
              <a:defRPr/>
            </a:lvl5pPr>
            <a:lvl6pPr algn="l" rtl="0">
              <a:defRPr/>
            </a:lvl6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8E08C5DC-7690-41E4-921F-0CCD86F95B69}" type="datetime1">
              <a:rPr lang="ru-RU" smtClean="0"/>
              <a:pPr/>
              <a:t>11.02.2020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ru-RU"/>
              <a:t>Образец заголовка</a:t>
            </a:r>
            <a:endParaRPr lang="ru-RU" dirty="0"/>
          </a:p>
        </p:txBody>
      </p:sp>
      <p:sp>
        <p:nvSpPr>
          <p:cNvPr id="3" name="Замещающий текст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lvl1pPr>
          </a:lstStyle>
          <a:p>
            <a:fld id="{F175A814-E90F-481F-9D66-10F3829730B9}" type="datetime1">
              <a:rPr lang="ru-RU" smtClean="0"/>
              <a:pPr/>
              <a:t>11.02.2020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r>
              <a:rPr lang="ru-RU" dirty="0"/>
              <a:t>​</a:t>
            </a:r>
            <a:fld id="{37209019-E585-49FC-B62B-4F8E88B75BBF}" type="datetime1">
              <a:rPr lang="ru-RU" smtClean="0"/>
              <a:pPr/>
              <a:t>11.02.2020</a:t>
            </a:fld>
            <a:r>
              <a:rPr lang="ru-RU" dirty="0"/>
              <a:t>​</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a:t>Образец заголовка</a:t>
            </a:r>
            <a:endParaRPr lang="ru-RU" dirty="0"/>
          </a:p>
        </p:txBody>
      </p:sp>
      <p:sp>
        <p:nvSpPr>
          <p:cNvPr id="3" name="Текст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4" name="Объект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6" name="Объект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F9553319-FCD4-4339-95E3-CA608CFF30E2}" type="datetime1">
              <a:rPr lang="ru-RU" smtClean="0"/>
              <a:pPr/>
              <a:t>11.02.2020</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AEE4BD36-0D92-42E0-A6BC-3DE49444FD88}" type="datetime1">
              <a:rPr lang="ru-RU" smtClean="0"/>
              <a:pPr/>
              <a:t>11.02.2020</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2"/>
        </a:solid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3AA0470-602E-4818-A25C-047C8515CFC6}" type="datetime1">
              <a:rPr lang="ru-RU" smtClean="0"/>
              <a:pPr/>
              <a:t>11.02.2020</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ru-RU"/>
              <a:t>Образец заголовка</a:t>
            </a:r>
            <a:endParaRPr lang="ru-RU" dirty="0"/>
          </a:p>
        </p:txBody>
      </p:sp>
      <p:sp>
        <p:nvSpPr>
          <p:cNvPr id="3" name="Объект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9B9837FC-FBB6-4C6B-A6BE-B70FBC32743C}" type="datetime1">
              <a:rPr lang="ru-RU" smtClean="0"/>
              <a:pPr/>
              <a:t>11.02.2020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a:t>Вставка рисунка</a:t>
            </a:r>
            <a:endParaRPr lang="ru-RU" dirty="0"/>
          </a:p>
        </p:txBody>
      </p:sp>
      <p:sp>
        <p:nvSpPr>
          <p:cNvPr id="2" name="Заголовок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ru-RU"/>
              <a:t>Образец заголовка</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DD946C2-3993-4E07-A8EC-429B93E58A31}" type="datetime1">
              <a:rPr lang="ru-RU" smtClean="0"/>
              <a:pPr/>
              <a:t>11.02.2020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pPr/>
              <a:t>‹#›</a:t>
            </a:fld>
            <a:endParaRPr lang="ru-RU"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D2B5FE10-96C7-4D4D-AAC7-3367C5776B31}" type="datetime1">
              <a:rPr lang="ru-RU" smtClean="0"/>
              <a:pPr/>
              <a:t>11.02.2020</a:t>
            </a:fld>
            <a:endParaRPr lang="ru-RU" dirty="0"/>
          </a:p>
        </p:txBody>
      </p:sp>
      <p:sp>
        <p:nvSpPr>
          <p:cNvPr id="5" name="Нижний колонтитул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ru-RU" smtClean="0"/>
              <a:pPr/>
              <a:t>‹#›</a:t>
            </a:fld>
            <a:endParaRPr lang="ru-RU" dirty="0"/>
          </a:p>
        </p:txBody>
      </p:sp>
      <p:grpSp>
        <p:nvGrpSpPr>
          <p:cNvPr id="13" name="Группа 12"/>
          <p:cNvGrpSpPr/>
          <p:nvPr userDrawn="1"/>
        </p:nvGrpSpPr>
        <p:grpSpPr>
          <a:xfrm>
            <a:off x="9276109" y="5949280"/>
            <a:ext cx="2866975" cy="864096"/>
            <a:chOff x="9276109" y="5949280"/>
            <a:chExt cx="2866975" cy="864096"/>
          </a:xfrm>
        </p:grpSpPr>
        <p:sp>
          <p:nvSpPr>
            <p:cNvPr id="14" name="Прямоугольник 11"/>
            <p:cNvSpPr/>
            <p:nvPr userDrawn="1"/>
          </p:nvSpPr>
          <p:spPr>
            <a:xfrm>
              <a:off x="11148317" y="5949280"/>
              <a:ext cx="994767" cy="864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4"/>
            <p:cNvSpPr/>
            <p:nvPr userDrawn="1"/>
          </p:nvSpPr>
          <p:spPr>
            <a:xfrm>
              <a:off x="9276109" y="5949280"/>
              <a:ext cx="1858863" cy="864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Picture 4" descr="https://ge-mm-mro.s3.amazonaws.com/styles/800px_wide/s3/booths/images/2019/77046/eplane.jpg?itok=UNlY1ccQ"/>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550796" y="6237312"/>
              <a:ext cx="1282799" cy="415306"/>
            </a:xfrm>
            <a:prstGeom prst="rect">
              <a:avLst/>
            </a:prstGeom>
            <a:noFill/>
            <a:extLst>
              <a:ext uri="{909E8E84-426E-40DD-AFC4-6F175D3DCCD1}">
                <a14:hiddenFill xmlns:a14="http://schemas.microsoft.com/office/drawing/2010/main">
                  <a:solidFill>
                    <a:srgbClr val="FFFFFF"/>
                  </a:solidFill>
                </a14:hiddenFill>
              </a:ext>
            </a:extLst>
          </p:spPr>
        </p:pic>
        <p:pic>
          <p:nvPicPr>
            <p:cNvPr id="17" name="Рисунок 1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423004" y="6100977"/>
              <a:ext cx="432048" cy="551641"/>
            </a:xfrm>
            <a:prstGeom prst="rect">
              <a:avLst/>
            </a:prstGeom>
          </p:spPr>
        </p:pic>
      </p:gr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rtlCol="0"/>
          <a:lstStyle/>
          <a:p>
            <a:pPr rtl="0"/>
            <a:r>
              <a:rPr lang="ru-RU" dirty="0"/>
              <a:t>05</a:t>
            </a:r>
            <a:r>
              <a:rPr lang="ru-RU"/>
              <a:t/>
            </a:r>
            <a:br>
              <a:rPr lang="ru-RU"/>
            </a:br>
            <a:r>
              <a:rPr lang="ru-RU"/>
              <a:t>Архитектурные стили</a:t>
            </a:r>
            <a:endParaRPr lang="ru-RU" dirty="0"/>
          </a:p>
        </p:txBody>
      </p:sp>
      <p:sp>
        <p:nvSpPr>
          <p:cNvPr id="4" name="Подзаголовок 3"/>
          <p:cNvSpPr>
            <a:spLocks noGrp="1"/>
          </p:cNvSpPr>
          <p:nvPr>
            <p:ph type="subTitle" idx="1"/>
          </p:nvPr>
        </p:nvSpPr>
        <p:spPr/>
        <p:txBody>
          <a:bodyPr rtlCol="0"/>
          <a:lstStyle/>
          <a:p>
            <a:pPr rtl="0"/>
            <a:r>
              <a:rPr lang="ru-RU" dirty="0"/>
              <a:t>«Проектирование интернет-систем»</a:t>
            </a:r>
          </a:p>
          <a:p>
            <a:pPr rtl="0"/>
            <a:r>
              <a:rPr lang="ru-RU" dirty="0"/>
              <a:t>Павел </a:t>
            </a:r>
            <a:r>
              <a:rPr lang="ru-RU" dirty="0" err="1"/>
              <a:t>кочурко</a:t>
            </a:r>
            <a:r>
              <a:rPr lang="ru-RU" dirty="0"/>
              <a:t>, к.т.н., доцент</a:t>
            </a:r>
          </a:p>
          <a:p>
            <a:pPr rtl="0"/>
            <a:r>
              <a:rPr lang="ru-RU" dirty="0"/>
              <a:t>Кафедра иит</a:t>
            </a:r>
            <a:endParaRPr lang="en-US" dirty="0"/>
          </a:p>
          <a:p>
            <a:pPr rtl="0"/>
            <a:r>
              <a:rPr lang="en-US" dirty="0"/>
              <a:t>Eplane.com</a:t>
            </a:r>
            <a:endParaRPr lang="ru-RU" dirty="0"/>
          </a:p>
          <a:p>
            <a:pPr rtl="0"/>
            <a:endParaRPr lang="ru-RU"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8"/>
          <p:cNvCxnSpPr/>
          <p:nvPr/>
        </p:nvCxnSpPr>
        <p:spPr>
          <a:xfrm rot="18019491">
            <a:off x="6457605" y="3155093"/>
            <a:ext cx="0" cy="376544"/>
          </a:xfrm>
          <a:prstGeom prst="straightConnector1">
            <a:avLst/>
          </a:prstGeom>
          <a:noFill/>
          <a:ln>
            <a:tailEnd type="triangle"/>
          </a:ln>
        </p:spPr>
        <p:style>
          <a:lnRef idx="2">
            <a:schemeClr val="accent5"/>
          </a:lnRef>
          <a:fillRef idx="1">
            <a:schemeClr val="lt1"/>
          </a:fillRef>
          <a:effectRef idx="0">
            <a:schemeClr val="accent5"/>
          </a:effectRef>
          <a:fontRef idx="minor">
            <a:schemeClr val="dk1"/>
          </a:fontRef>
        </p:style>
      </p:cxnSp>
      <p:cxnSp>
        <p:nvCxnSpPr>
          <p:cNvPr id="32" name="Straight Arrow Connector 9"/>
          <p:cNvCxnSpPr/>
          <p:nvPr/>
        </p:nvCxnSpPr>
        <p:spPr>
          <a:xfrm rot="18019491" flipV="1">
            <a:off x="6936576" y="2274964"/>
            <a:ext cx="0" cy="389339"/>
          </a:xfrm>
          <a:prstGeom prst="straightConnector1">
            <a:avLst/>
          </a:prstGeom>
          <a:noFill/>
          <a:ln>
            <a:tailEnd type="triangle"/>
          </a:ln>
        </p:spPr>
        <p:style>
          <a:lnRef idx="2">
            <a:schemeClr val="accent5"/>
          </a:lnRef>
          <a:fillRef idx="1">
            <a:schemeClr val="lt1"/>
          </a:fillRef>
          <a:effectRef idx="0">
            <a:schemeClr val="accent5"/>
          </a:effectRef>
          <a:fontRef idx="minor">
            <a:schemeClr val="dk1"/>
          </a:fontRef>
        </p:style>
      </p:cxnSp>
      <p:sp>
        <p:nvSpPr>
          <p:cNvPr id="33" name="Rounded Rectangle 13"/>
          <p:cNvSpPr/>
          <p:nvPr/>
        </p:nvSpPr>
        <p:spPr>
          <a:xfrm rot="18019491">
            <a:off x="5541923" y="2442664"/>
            <a:ext cx="1541999" cy="489069"/>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ru-RU" sz="1400" dirty="0">
                <a:solidFill>
                  <a:schemeClr val="accent3"/>
                </a:solidFill>
              </a:rPr>
              <a:t>Пользователь</a:t>
            </a:r>
            <a:endParaRPr lang="en-US" sz="1400" dirty="0">
              <a:solidFill>
                <a:schemeClr val="accent3"/>
              </a:solidFill>
            </a:endParaRPr>
          </a:p>
        </p:txBody>
      </p:sp>
      <p:cxnSp>
        <p:nvCxnSpPr>
          <p:cNvPr id="36" name="Straight Arrow Connector 11"/>
          <p:cNvCxnSpPr/>
          <p:nvPr/>
        </p:nvCxnSpPr>
        <p:spPr>
          <a:xfrm rot="3875493">
            <a:off x="10240349" y="2454526"/>
            <a:ext cx="0" cy="376544"/>
          </a:xfrm>
          <a:prstGeom prst="straightConnector1">
            <a:avLst/>
          </a:prstGeom>
          <a:noFill/>
          <a:ln>
            <a:tailEnd type="triangle"/>
          </a:ln>
        </p:spPr>
        <p:style>
          <a:lnRef idx="2">
            <a:schemeClr val="accent5"/>
          </a:lnRef>
          <a:fillRef idx="1">
            <a:schemeClr val="lt1"/>
          </a:fillRef>
          <a:effectRef idx="0">
            <a:schemeClr val="accent5"/>
          </a:effectRef>
          <a:fontRef idx="minor">
            <a:schemeClr val="dk1"/>
          </a:fontRef>
        </p:style>
      </p:cxnSp>
      <p:cxnSp>
        <p:nvCxnSpPr>
          <p:cNvPr id="37" name="Straight Arrow Connector 12"/>
          <p:cNvCxnSpPr/>
          <p:nvPr/>
        </p:nvCxnSpPr>
        <p:spPr>
          <a:xfrm rot="3875493" flipV="1">
            <a:off x="10685568" y="3327281"/>
            <a:ext cx="0" cy="389339"/>
          </a:xfrm>
          <a:prstGeom prst="straightConnector1">
            <a:avLst/>
          </a:prstGeom>
          <a:noFill/>
          <a:ln>
            <a:tailEnd type="triangle"/>
          </a:ln>
        </p:spPr>
        <p:style>
          <a:lnRef idx="2">
            <a:schemeClr val="accent5"/>
          </a:lnRef>
          <a:fillRef idx="1">
            <a:schemeClr val="lt1"/>
          </a:fillRef>
          <a:effectRef idx="0">
            <a:schemeClr val="accent5"/>
          </a:effectRef>
          <a:fontRef idx="minor">
            <a:schemeClr val="dk1"/>
          </a:fontRef>
        </p:style>
      </p:cxnSp>
      <p:sp>
        <p:nvSpPr>
          <p:cNvPr id="38" name="Rounded Rectangle 14"/>
          <p:cNvSpPr/>
          <p:nvPr/>
        </p:nvSpPr>
        <p:spPr>
          <a:xfrm rot="3875493">
            <a:off x="9975325" y="2653552"/>
            <a:ext cx="1796018" cy="489069"/>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ru-RU" sz="1400" dirty="0">
                <a:solidFill>
                  <a:schemeClr val="accent3"/>
                </a:solidFill>
              </a:rPr>
              <a:t>Внешние системы</a:t>
            </a:r>
            <a:endParaRPr lang="en-US" sz="1400" dirty="0">
              <a:solidFill>
                <a:schemeClr val="accent3"/>
              </a:solidFill>
            </a:endParaRPr>
          </a:p>
        </p:txBody>
      </p:sp>
      <p:sp>
        <p:nvSpPr>
          <p:cNvPr id="2" name="Title 1"/>
          <p:cNvSpPr>
            <a:spLocks noGrp="1"/>
          </p:cNvSpPr>
          <p:nvPr>
            <p:ph type="title"/>
          </p:nvPr>
        </p:nvSpPr>
        <p:spPr/>
        <p:txBody>
          <a:bodyPr/>
          <a:lstStyle/>
          <a:p>
            <a:r>
              <a:rPr lang="ru-RU" dirty="0"/>
              <a:t>Гексагональная архитектура: уровни</a:t>
            </a:r>
            <a:endParaRPr lang="en-US" dirty="0"/>
          </a:p>
        </p:txBody>
      </p:sp>
      <p:sp>
        <p:nvSpPr>
          <p:cNvPr id="3" name="Content Placeholder 2"/>
          <p:cNvSpPr>
            <a:spLocks noGrp="1"/>
          </p:cNvSpPr>
          <p:nvPr>
            <p:ph idx="1"/>
          </p:nvPr>
        </p:nvSpPr>
        <p:spPr>
          <a:xfrm>
            <a:off x="1522413" y="1904999"/>
            <a:ext cx="4427983" cy="4114801"/>
          </a:xfrm>
        </p:spPr>
        <p:txBody>
          <a:bodyPr>
            <a:normAutofit fontScale="92500" lnSpcReduction="10000"/>
          </a:bodyPr>
          <a:lstStyle/>
          <a:p>
            <a:r>
              <a:rPr lang="ru-RU" dirty="0"/>
              <a:t>Бизнес-логика реализуется уровнями </a:t>
            </a:r>
            <a:r>
              <a:rPr lang="ru-RU" dirty="0">
                <a:solidFill>
                  <a:schemeClr val="accent3"/>
                </a:solidFill>
              </a:rPr>
              <a:t>домена</a:t>
            </a:r>
            <a:r>
              <a:rPr lang="ru-RU" dirty="0"/>
              <a:t> (</a:t>
            </a:r>
            <a:r>
              <a:rPr lang="ru-RU" i="1" dirty="0"/>
              <a:t>критические бизнес-правила</a:t>
            </a:r>
            <a:r>
              <a:rPr lang="ru-RU" dirty="0"/>
              <a:t>) и </a:t>
            </a:r>
            <a:r>
              <a:rPr lang="ru-RU" dirty="0">
                <a:solidFill>
                  <a:schemeClr val="accent3"/>
                </a:solidFill>
              </a:rPr>
              <a:t>приложения</a:t>
            </a:r>
            <a:r>
              <a:rPr lang="ru-RU" dirty="0"/>
              <a:t> (</a:t>
            </a:r>
            <a:r>
              <a:rPr lang="ru-RU" i="1" dirty="0"/>
              <a:t>варианты использования</a:t>
            </a:r>
            <a:r>
              <a:rPr lang="en-US" dirty="0"/>
              <a:t>)</a:t>
            </a:r>
            <a:endParaRPr lang="ru-RU" dirty="0"/>
          </a:p>
          <a:p>
            <a:r>
              <a:rPr lang="ru-RU" dirty="0">
                <a:solidFill>
                  <a:schemeClr val="accent3"/>
                </a:solidFill>
              </a:rPr>
              <a:t>Инфраструктура</a:t>
            </a:r>
            <a:r>
              <a:rPr lang="ru-RU" dirty="0"/>
              <a:t> содержит адаптеры для взаимодействия с внешним миром</a:t>
            </a:r>
            <a:endParaRPr lang="en-US" dirty="0"/>
          </a:p>
          <a:p>
            <a:r>
              <a:rPr lang="en-US" dirty="0"/>
              <a:t>Dependency Rule: </a:t>
            </a:r>
            <a:r>
              <a:rPr lang="ru-RU" dirty="0"/>
              <a:t>все зависимости только внутрь</a:t>
            </a:r>
          </a:p>
          <a:p>
            <a:pPr marL="0" indent="0">
              <a:buNone/>
            </a:pPr>
            <a:r>
              <a:rPr lang="ru-RU" dirty="0">
                <a:solidFill>
                  <a:schemeClr val="accent2"/>
                </a:solidFill>
              </a:rPr>
              <a:t>+: Независимость разработки домена от деталей, тестируемость бизнес-логики</a:t>
            </a:r>
          </a:p>
        </p:txBody>
      </p:sp>
      <p:sp>
        <p:nvSpPr>
          <p:cNvPr id="4" name="Hexagon 3"/>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11707" y="3284984"/>
            <a:ext cx="860941" cy="369332"/>
          </a:xfrm>
          <a:prstGeom prst="rect">
            <a:avLst/>
          </a:prstGeom>
          <a:noFill/>
        </p:spPr>
        <p:txBody>
          <a:bodyPr wrap="none" rtlCol="0">
            <a:spAutoFit/>
          </a:bodyPr>
          <a:lstStyle/>
          <a:p>
            <a:r>
              <a:rPr lang="ru-RU" dirty="0"/>
              <a:t>Домен</a:t>
            </a:r>
            <a:endParaRPr lang="en-US" dirty="0"/>
          </a:p>
        </p:txBody>
      </p:sp>
      <p:sp>
        <p:nvSpPr>
          <p:cNvPr id="8" name="TextBox 7"/>
          <p:cNvSpPr txBox="1"/>
          <p:nvPr/>
        </p:nvSpPr>
        <p:spPr>
          <a:xfrm>
            <a:off x="7835331" y="2699628"/>
            <a:ext cx="1463670" cy="369332"/>
          </a:xfrm>
          <a:prstGeom prst="rect">
            <a:avLst/>
          </a:prstGeom>
          <a:noFill/>
        </p:spPr>
        <p:txBody>
          <a:bodyPr wrap="none" rtlCol="0">
            <a:spAutoFit/>
          </a:bodyPr>
          <a:lstStyle/>
          <a:p>
            <a:r>
              <a:rPr lang="ru-RU" dirty="0"/>
              <a:t>Приложение</a:t>
            </a:r>
            <a:endParaRPr lang="en-US" dirty="0"/>
          </a:p>
        </p:txBody>
      </p:sp>
      <p:sp>
        <p:nvSpPr>
          <p:cNvPr id="9" name="TextBox 8"/>
          <p:cNvSpPr txBox="1"/>
          <p:nvPr/>
        </p:nvSpPr>
        <p:spPr>
          <a:xfrm>
            <a:off x="7642073" y="2195572"/>
            <a:ext cx="1850186" cy="369332"/>
          </a:xfrm>
          <a:prstGeom prst="rect">
            <a:avLst/>
          </a:prstGeom>
          <a:noFill/>
        </p:spPr>
        <p:txBody>
          <a:bodyPr wrap="none" rtlCol="0">
            <a:spAutoFit/>
          </a:bodyPr>
          <a:lstStyle/>
          <a:p>
            <a:r>
              <a:rPr lang="ru-RU" dirty="0"/>
              <a:t>Инфраструктура</a:t>
            </a:r>
            <a:endParaRPr lang="en-US" dirty="0"/>
          </a:p>
        </p:txBody>
      </p:sp>
      <p:cxnSp>
        <p:nvCxnSpPr>
          <p:cNvPr id="11" name="Straight Arrow Connector 10"/>
          <p:cNvCxnSpPr/>
          <p:nvPr/>
        </p:nvCxnSpPr>
        <p:spPr>
          <a:xfrm>
            <a:off x="6417942" y="2564904"/>
            <a:ext cx="756585" cy="576064"/>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78309" y="3140968"/>
            <a:ext cx="463764" cy="353110"/>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658686" y="3503551"/>
            <a:ext cx="463764" cy="353110"/>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148570">
            <a:off x="6536666" y="2749833"/>
            <a:ext cx="1559851" cy="369332"/>
          </a:xfrm>
          <a:prstGeom prst="rect">
            <a:avLst/>
          </a:prstGeom>
          <a:noFill/>
        </p:spPr>
        <p:txBody>
          <a:bodyPr wrap="none" rtlCol="0">
            <a:spAutoFit/>
          </a:bodyPr>
          <a:lstStyle/>
          <a:p>
            <a:r>
              <a:rPr lang="ru-RU" dirty="0">
                <a:solidFill>
                  <a:schemeClr val="accent1"/>
                </a:solidFill>
              </a:rPr>
              <a:t>поток данных</a:t>
            </a:r>
            <a:endParaRPr lang="en-US" dirty="0">
              <a:solidFill>
                <a:schemeClr val="accent1"/>
              </a:solidFill>
            </a:endParaRPr>
          </a:p>
        </p:txBody>
      </p:sp>
      <p:cxnSp>
        <p:nvCxnSpPr>
          <p:cNvPr id="26" name="Straight Arrow Connector 25"/>
          <p:cNvCxnSpPr/>
          <p:nvPr/>
        </p:nvCxnSpPr>
        <p:spPr>
          <a:xfrm>
            <a:off x="7040880" y="3331510"/>
            <a:ext cx="463764" cy="35311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1257" y="3694093"/>
            <a:ext cx="463764" cy="35311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923890" y="3156833"/>
            <a:ext cx="399628" cy="44492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2167244">
            <a:off x="7029979" y="3890046"/>
            <a:ext cx="1463862" cy="369332"/>
          </a:xfrm>
          <a:prstGeom prst="rect">
            <a:avLst/>
          </a:prstGeom>
          <a:noFill/>
        </p:spPr>
        <p:txBody>
          <a:bodyPr wrap="none" rtlCol="0">
            <a:spAutoFit/>
          </a:bodyPr>
          <a:lstStyle/>
          <a:p>
            <a:r>
              <a:rPr lang="ru-RU" dirty="0">
                <a:solidFill>
                  <a:schemeClr val="tx2"/>
                </a:solidFill>
              </a:rPr>
              <a:t>зависимости</a:t>
            </a:r>
            <a:endParaRPr lang="en-US" dirty="0">
              <a:solidFill>
                <a:schemeClr val="tx2"/>
              </a:solidFill>
            </a:endParaRPr>
          </a:p>
        </p:txBody>
      </p:sp>
      <p:sp>
        <p:nvSpPr>
          <p:cNvPr id="35" name="Oval 34"/>
          <p:cNvSpPr/>
          <p:nvPr/>
        </p:nvSpPr>
        <p:spPr>
          <a:xfrm>
            <a:off x="8806330" y="3638511"/>
            <a:ext cx="392137" cy="5034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31" name="Straight Arrow Connector 30"/>
          <p:cNvCxnSpPr/>
          <p:nvPr/>
        </p:nvCxnSpPr>
        <p:spPr>
          <a:xfrm flipV="1">
            <a:off x="8014594" y="4016899"/>
            <a:ext cx="1017273" cy="2579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051022" y="3457386"/>
            <a:ext cx="1106973" cy="574505"/>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0157995" y="2996952"/>
            <a:ext cx="567919" cy="304254"/>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051022" y="3317524"/>
            <a:ext cx="1062318" cy="532982"/>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167105" y="3850506"/>
            <a:ext cx="805543" cy="6155"/>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0245407">
            <a:off x="9452941" y="4119511"/>
            <a:ext cx="853119" cy="523220"/>
          </a:xfrm>
          <a:prstGeom prst="rect">
            <a:avLst/>
          </a:prstGeom>
          <a:noFill/>
        </p:spPr>
        <p:txBody>
          <a:bodyPr wrap="none" rtlCol="0">
            <a:spAutoFit/>
          </a:bodyPr>
          <a:lstStyle/>
          <a:p>
            <a:r>
              <a:rPr lang="en-US" sz="2800" b="1" dirty="0">
                <a:solidFill>
                  <a:srgbClr val="FF0000"/>
                </a:solidFill>
              </a:rPr>
              <a:t>DIP!</a:t>
            </a:r>
          </a:p>
        </p:txBody>
      </p:sp>
      <p:sp>
        <p:nvSpPr>
          <p:cNvPr id="42" name="Oval 41"/>
          <p:cNvSpPr/>
          <p:nvPr/>
        </p:nvSpPr>
        <p:spPr>
          <a:xfrm>
            <a:off x="8488317" y="2704300"/>
            <a:ext cx="2035678" cy="196969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7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Гексагональная архитектура: пример</a:t>
            </a:r>
            <a:endParaRPr lang="en-US" dirty="0"/>
          </a:p>
        </p:txBody>
      </p:sp>
      <p:pic>
        <p:nvPicPr>
          <p:cNvPr id="4" name="Picture 2" descr="https://i.gyazo.com/f53912ce7c19307d1512c2672b429e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516" y="2348880"/>
            <a:ext cx="4294659" cy="31669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629916" y="2811276"/>
            <a:ext cx="1155923" cy="996485"/>
            <a:chOff x="6417942" y="2131161"/>
            <a:chExt cx="4248472" cy="3662476"/>
          </a:xfrm>
        </p:grpSpPr>
        <p:sp>
          <p:nvSpPr>
            <p:cNvPr id="5" name="Hexagon 4"/>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660029" y="3387340"/>
            <a:ext cx="1155923" cy="996485"/>
            <a:chOff x="6417942" y="2131161"/>
            <a:chExt cx="4248472" cy="3662476"/>
          </a:xfrm>
        </p:grpSpPr>
        <p:sp>
          <p:nvSpPr>
            <p:cNvPr id="13" name="Hexagon 12"/>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670441" y="2259451"/>
            <a:ext cx="1155923" cy="996485"/>
            <a:chOff x="6417942" y="2131161"/>
            <a:chExt cx="4248472" cy="3662476"/>
          </a:xfrm>
        </p:grpSpPr>
        <p:sp>
          <p:nvSpPr>
            <p:cNvPr id="17" name="Hexagon 16"/>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700554" y="2835515"/>
            <a:ext cx="1155923" cy="996485"/>
            <a:chOff x="6417942" y="2131161"/>
            <a:chExt cx="4248472" cy="3662476"/>
          </a:xfrm>
        </p:grpSpPr>
        <p:sp>
          <p:nvSpPr>
            <p:cNvPr id="21" name="Hexagon 20"/>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53345" y="3963404"/>
            <a:ext cx="1155923" cy="996485"/>
            <a:chOff x="6417942" y="2131161"/>
            <a:chExt cx="4248472" cy="3662476"/>
          </a:xfrm>
        </p:grpSpPr>
        <p:sp>
          <p:nvSpPr>
            <p:cNvPr id="25" name="Hexagon 24"/>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611348" y="3960417"/>
            <a:ext cx="1155923" cy="996485"/>
            <a:chOff x="6417942" y="2131161"/>
            <a:chExt cx="4248472" cy="3662476"/>
          </a:xfrm>
        </p:grpSpPr>
        <p:sp>
          <p:nvSpPr>
            <p:cNvPr id="33" name="Hexagon 32"/>
            <p:cNvSpPr/>
            <p:nvPr/>
          </p:nvSpPr>
          <p:spPr>
            <a:xfrm>
              <a:off x="6417942"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7030516"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7606580"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611348" y="5318940"/>
            <a:ext cx="3176832" cy="369332"/>
          </a:xfrm>
          <a:prstGeom prst="rect">
            <a:avLst/>
          </a:prstGeom>
          <a:noFill/>
        </p:spPr>
        <p:txBody>
          <a:bodyPr wrap="none" rtlCol="0">
            <a:spAutoFit/>
          </a:bodyPr>
          <a:lstStyle/>
          <a:p>
            <a:r>
              <a:rPr lang="ru-RU" dirty="0"/>
              <a:t>Микросервисная архитектура</a:t>
            </a:r>
            <a:endParaRPr lang="en-US" dirty="0"/>
          </a:p>
        </p:txBody>
      </p:sp>
    </p:spTree>
    <p:extLst>
      <p:ext uri="{BB962C8B-B14F-4D97-AF65-F5344CB8AC3E}">
        <p14:creationId xmlns:p14="http://schemas.microsoft.com/office/powerpoint/2010/main" val="12769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3646140" y="1268760"/>
            <a:ext cx="1080120" cy="5040560"/>
            <a:chOff x="3646140" y="1268760"/>
            <a:chExt cx="1080120" cy="5040560"/>
          </a:xfrm>
        </p:grpSpPr>
        <p:cxnSp>
          <p:nvCxnSpPr>
            <p:cNvPr id="10" name="Straight Connector 9"/>
            <p:cNvCxnSpPr/>
            <p:nvPr/>
          </p:nvCxnSpPr>
          <p:spPr>
            <a:xfrm>
              <a:off x="3646140" y="1268760"/>
              <a:ext cx="0" cy="216024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46140" y="1340768"/>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1644" y="1988840"/>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46140" y="3436640"/>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62164" y="1408289"/>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62164" y="1556792"/>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84293" y="1604097"/>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084293" y="1752600"/>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62164" y="2056361"/>
              <a:ext cx="0" cy="889316"/>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62164" y="2204864"/>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62164" y="2945677"/>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8188" y="2265833"/>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078188" y="241433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222204" y="2451082"/>
              <a:ext cx="6105" cy="282397"/>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228309" y="2599585"/>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222204" y="2770190"/>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078188" y="2988226"/>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078188" y="3136729"/>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69878" y="3495006"/>
              <a:ext cx="0" cy="1054995"/>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69878" y="3643509"/>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69878" y="4550001"/>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078188" y="3645024"/>
              <a:ext cx="0" cy="535645"/>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078188" y="3793527"/>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078188" y="417689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232501" y="3852033"/>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32501" y="400053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232501" y="4221088"/>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32501" y="4369591"/>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8188" y="4617743"/>
              <a:ext cx="0" cy="147555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078188" y="476624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78188" y="609329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2501" y="6160817"/>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232501" y="6309320"/>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59553" y="4792665"/>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259553" y="4941168"/>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38228" y="5008689"/>
              <a:ext cx="0" cy="50854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438228" y="5157192"/>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582244" y="5224713"/>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582244" y="537321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82244" y="5584753"/>
              <a:ext cx="0" cy="148503"/>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82244" y="5733256"/>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38228" y="5508064"/>
              <a:ext cx="14401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8" name="Шестиугольник 57"/>
          <p:cNvSpPr/>
          <p:nvPr/>
        </p:nvSpPr>
        <p:spPr>
          <a:xfrm>
            <a:off x="2010450" y="781833"/>
            <a:ext cx="6659088" cy="5740593"/>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p:cNvSpPr>
            <a:spLocks noGrp="1"/>
          </p:cNvSpPr>
          <p:nvPr>
            <p:ph idx="1"/>
          </p:nvPr>
        </p:nvSpPr>
        <p:spPr>
          <a:xfrm>
            <a:off x="3484154" y="926970"/>
            <a:ext cx="6065533" cy="5471120"/>
          </a:xfrm>
        </p:spPr>
        <p:txBody>
          <a:bodyPr>
            <a:normAutofit fontScale="62500" lnSpcReduction="20000"/>
          </a:bodyPr>
          <a:lstStyle/>
          <a:p>
            <a:pPr marL="0" indent="0">
              <a:buNone/>
            </a:pPr>
            <a:r>
              <a:rPr lang="en-US" b="1" dirty="0">
                <a:solidFill>
                  <a:schemeClr val="accent1"/>
                </a:solidFill>
              </a:rPr>
              <a:t>Payment</a:t>
            </a:r>
          </a:p>
          <a:p>
            <a:pPr marL="239712" lvl="1" indent="0">
              <a:buNone/>
            </a:pPr>
            <a:r>
              <a:rPr lang="en-US" dirty="0">
                <a:solidFill>
                  <a:schemeClr val="accent5"/>
                </a:solidFill>
              </a:rPr>
              <a:t>Application</a:t>
            </a:r>
          </a:p>
          <a:p>
            <a:pPr marL="458787" lvl="2" indent="0">
              <a:buNone/>
            </a:pPr>
            <a:r>
              <a:rPr lang="en-US" dirty="0">
                <a:solidFill>
                  <a:schemeClr val="accent5"/>
                </a:solidFill>
              </a:rPr>
              <a:t>Pay</a:t>
            </a:r>
          </a:p>
          <a:p>
            <a:pPr marL="633412" lvl="3" indent="0">
              <a:buNone/>
            </a:pPr>
            <a:r>
              <a:rPr lang="en-US" dirty="0" err="1">
                <a:solidFill>
                  <a:schemeClr val="accent5"/>
                </a:solidFill>
              </a:rPr>
              <a:t>PayService.php</a:t>
            </a:r>
            <a:endParaRPr lang="en-US" dirty="0">
              <a:solidFill>
                <a:schemeClr val="accent5"/>
              </a:solidFill>
            </a:endParaRPr>
          </a:p>
          <a:p>
            <a:pPr marL="239712" lvl="1" indent="0">
              <a:buNone/>
            </a:pPr>
            <a:r>
              <a:rPr lang="en-US" dirty="0">
                <a:solidFill>
                  <a:schemeClr val="accent6">
                    <a:lumMod val="60000"/>
                    <a:lumOff val="40000"/>
                  </a:schemeClr>
                </a:solidFill>
              </a:rPr>
              <a:t>Domain</a:t>
            </a:r>
          </a:p>
          <a:p>
            <a:pPr marL="458787" lvl="2" indent="0">
              <a:buNone/>
            </a:pPr>
            <a:r>
              <a:rPr lang="en-US" dirty="0">
                <a:solidFill>
                  <a:schemeClr val="accent6">
                    <a:lumMod val="60000"/>
                    <a:lumOff val="40000"/>
                  </a:schemeClr>
                </a:solidFill>
              </a:rPr>
              <a:t>Model</a:t>
            </a:r>
          </a:p>
          <a:p>
            <a:pPr marL="633412" lvl="3" indent="0">
              <a:buNone/>
            </a:pPr>
            <a:r>
              <a:rPr lang="en-US" dirty="0">
                <a:solidFill>
                  <a:schemeClr val="accent6">
                    <a:lumMod val="60000"/>
                    <a:lumOff val="40000"/>
                  </a:schemeClr>
                </a:solidFill>
              </a:rPr>
              <a:t>Payment</a:t>
            </a:r>
          </a:p>
          <a:p>
            <a:pPr marL="806450" lvl="4" indent="0">
              <a:buNone/>
            </a:pPr>
            <a:r>
              <a:rPr lang="en-US" dirty="0" err="1">
                <a:solidFill>
                  <a:schemeClr val="accent6">
                    <a:lumMod val="60000"/>
                    <a:lumOff val="40000"/>
                  </a:schemeClr>
                </a:solidFill>
              </a:rPr>
              <a:t>Payment.php</a:t>
            </a:r>
            <a:endParaRPr lang="en-US" dirty="0">
              <a:solidFill>
                <a:schemeClr val="accent6">
                  <a:lumMod val="60000"/>
                  <a:lumOff val="40000"/>
                </a:schemeClr>
              </a:solidFill>
            </a:endParaRPr>
          </a:p>
          <a:p>
            <a:pPr marL="806450" lvl="4" indent="0">
              <a:buNone/>
            </a:pPr>
            <a:r>
              <a:rPr lang="en-US" dirty="0" err="1">
                <a:solidFill>
                  <a:schemeClr val="accent6">
                    <a:lumMod val="60000"/>
                    <a:lumOff val="40000"/>
                  </a:schemeClr>
                </a:solidFill>
              </a:rPr>
              <a:t>PaymentRepositoryInterface.php</a:t>
            </a:r>
            <a:endParaRPr lang="en-US" dirty="0">
              <a:solidFill>
                <a:schemeClr val="accent6">
                  <a:lumMod val="60000"/>
                  <a:lumOff val="40000"/>
                </a:schemeClr>
              </a:solidFill>
            </a:endParaRPr>
          </a:p>
          <a:p>
            <a:pPr marL="458787" lvl="2" indent="0">
              <a:buNone/>
            </a:pPr>
            <a:r>
              <a:rPr lang="en-US" dirty="0">
                <a:solidFill>
                  <a:schemeClr val="accent6">
                    <a:lumMod val="60000"/>
                    <a:lumOff val="40000"/>
                  </a:schemeClr>
                </a:solidFill>
              </a:rPr>
              <a:t>Service</a:t>
            </a:r>
          </a:p>
          <a:p>
            <a:pPr marL="633412" lvl="3" indent="0">
              <a:buNone/>
            </a:pPr>
            <a:r>
              <a:rPr lang="en-US" dirty="0" err="1">
                <a:solidFill>
                  <a:schemeClr val="accent6">
                    <a:lumMod val="60000"/>
                    <a:lumOff val="40000"/>
                  </a:schemeClr>
                </a:solidFill>
              </a:rPr>
              <a:t>StripeServiceInterface.php</a:t>
            </a:r>
            <a:endParaRPr lang="en-US" dirty="0">
              <a:solidFill>
                <a:schemeClr val="accent6">
                  <a:lumMod val="60000"/>
                  <a:lumOff val="40000"/>
                </a:schemeClr>
              </a:solidFill>
            </a:endParaRPr>
          </a:p>
          <a:p>
            <a:pPr marL="239712" lvl="1" indent="0">
              <a:buNone/>
            </a:pPr>
            <a:r>
              <a:rPr lang="en-US" dirty="0">
                <a:solidFill>
                  <a:schemeClr val="accent3"/>
                </a:solidFill>
              </a:rPr>
              <a:t>Infrastructure</a:t>
            </a:r>
          </a:p>
          <a:p>
            <a:pPr marL="458787" lvl="2" indent="0">
              <a:buNone/>
            </a:pPr>
            <a:r>
              <a:rPr lang="en-US" dirty="0">
                <a:solidFill>
                  <a:schemeClr val="accent3"/>
                </a:solidFill>
              </a:rPr>
              <a:t>Delivery</a:t>
            </a:r>
          </a:p>
          <a:p>
            <a:pPr marL="633412" lvl="3" indent="0">
              <a:buNone/>
            </a:pPr>
            <a:r>
              <a:rPr lang="en-US" dirty="0">
                <a:solidFill>
                  <a:schemeClr val="accent3"/>
                </a:solidFill>
              </a:rPr>
              <a:t>Rest</a:t>
            </a:r>
          </a:p>
          <a:p>
            <a:pPr marL="806450" lvl="4" indent="0">
              <a:buNone/>
            </a:pPr>
            <a:r>
              <a:rPr lang="en-US" dirty="0" err="1">
                <a:solidFill>
                  <a:schemeClr val="accent3"/>
                </a:solidFill>
              </a:rPr>
              <a:t>PayController.php</a:t>
            </a:r>
            <a:endParaRPr lang="en-US" dirty="0">
              <a:solidFill>
                <a:schemeClr val="accent3"/>
              </a:solidFill>
            </a:endParaRPr>
          </a:p>
          <a:p>
            <a:pPr marL="633412" lvl="3" indent="0">
              <a:buNone/>
            </a:pPr>
            <a:r>
              <a:rPr lang="en-US" dirty="0" err="1">
                <a:solidFill>
                  <a:schemeClr val="accent3"/>
                </a:solidFill>
              </a:rPr>
              <a:t>Cli</a:t>
            </a:r>
            <a:endParaRPr lang="en-US" dirty="0">
              <a:solidFill>
                <a:schemeClr val="accent3"/>
              </a:solidFill>
            </a:endParaRPr>
          </a:p>
          <a:p>
            <a:pPr marL="806450" lvl="4" indent="0">
              <a:buNone/>
            </a:pPr>
            <a:r>
              <a:rPr lang="en-US" dirty="0" err="1">
                <a:solidFill>
                  <a:schemeClr val="accent3"/>
                </a:solidFill>
              </a:rPr>
              <a:t>PayController.php</a:t>
            </a:r>
            <a:endParaRPr lang="en-US" dirty="0">
              <a:solidFill>
                <a:schemeClr val="accent3"/>
              </a:solidFill>
            </a:endParaRPr>
          </a:p>
          <a:p>
            <a:pPr marL="458787" lvl="2" indent="0">
              <a:buNone/>
            </a:pPr>
            <a:r>
              <a:rPr lang="en-US" dirty="0">
                <a:solidFill>
                  <a:schemeClr val="accent3"/>
                </a:solidFill>
              </a:rPr>
              <a:t>Domain</a:t>
            </a:r>
          </a:p>
          <a:p>
            <a:pPr marL="633412" lvl="3" indent="0">
              <a:buNone/>
            </a:pPr>
            <a:r>
              <a:rPr lang="en-US" dirty="0">
                <a:solidFill>
                  <a:schemeClr val="accent3"/>
                </a:solidFill>
              </a:rPr>
              <a:t>Model</a:t>
            </a:r>
          </a:p>
          <a:p>
            <a:pPr marL="806450" lvl="4" indent="0">
              <a:buNone/>
            </a:pPr>
            <a:r>
              <a:rPr lang="en-US" dirty="0">
                <a:solidFill>
                  <a:schemeClr val="accent3"/>
                </a:solidFill>
              </a:rPr>
              <a:t>Payment</a:t>
            </a:r>
          </a:p>
          <a:p>
            <a:pPr marL="983170" lvl="5" indent="0">
              <a:buNone/>
            </a:pPr>
            <a:r>
              <a:rPr lang="en-US" dirty="0" err="1">
                <a:solidFill>
                  <a:schemeClr val="accent3"/>
                </a:solidFill>
              </a:rPr>
              <a:t>Mysql</a:t>
            </a:r>
            <a:endParaRPr lang="en-US" dirty="0">
              <a:solidFill>
                <a:schemeClr val="accent3"/>
              </a:solidFill>
            </a:endParaRPr>
          </a:p>
          <a:p>
            <a:pPr marL="1156906" lvl="6" indent="0">
              <a:buNone/>
            </a:pPr>
            <a:r>
              <a:rPr lang="en-US" dirty="0" err="1">
                <a:solidFill>
                  <a:schemeClr val="accent3"/>
                </a:solidFill>
              </a:rPr>
              <a:t>PaymentRepository.php</a:t>
            </a:r>
            <a:r>
              <a:rPr lang="en-US" dirty="0">
                <a:solidFill>
                  <a:schemeClr val="accent3"/>
                </a:solidFill>
              </a:rPr>
              <a:t>       </a:t>
            </a:r>
            <a:r>
              <a:rPr lang="en-US" dirty="0">
                <a:solidFill>
                  <a:schemeClr val="accent1"/>
                </a:solidFill>
              </a:rPr>
              <a:t>implements</a:t>
            </a:r>
            <a:r>
              <a:rPr lang="en-US" dirty="0">
                <a:solidFill>
                  <a:schemeClr val="accent6">
                    <a:lumMod val="60000"/>
                    <a:lumOff val="40000"/>
                  </a:schemeClr>
                </a:solidFill>
              </a:rPr>
              <a:t> </a:t>
            </a:r>
            <a:r>
              <a:rPr lang="en-US" dirty="0" err="1">
                <a:solidFill>
                  <a:schemeClr val="accent6">
                    <a:lumMod val="60000"/>
                    <a:lumOff val="40000"/>
                  </a:schemeClr>
                </a:solidFill>
              </a:rPr>
              <a:t>PaymentRepositoryInterface</a:t>
            </a:r>
            <a:endParaRPr lang="en-US" dirty="0">
              <a:solidFill>
                <a:schemeClr val="accent6">
                  <a:lumMod val="60000"/>
                  <a:lumOff val="40000"/>
                </a:schemeClr>
              </a:solidFill>
            </a:endParaRPr>
          </a:p>
          <a:p>
            <a:pPr marL="983170" lvl="5" indent="0">
              <a:buNone/>
            </a:pPr>
            <a:r>
              <a:rPr lang="en-US" dirty="0" err="1">
                <a:solidFill>
                  <a:schemeClr val="accent3"/>
                </a:solidFill>
              </a:rPr>
              <a:t>InMemory</a:t>
            </a:r>
            <a:endParaRPr lang="en-US" dirty="0">
              <a:solidFill>
                <a:schemeClr val="accent3"/>
              </a:solidFill>
            </a:endParaRPr>
          </a:p>
          <a:p>
            <a:pPr marL="1156906" lvl="6" indent="0">
              <a:buNone/>
            </a:pPr>
            <a:r>
              <a:rPr lang="en-US" dirty="0" err="1">
                <a:solidFill>
                  <a:schemeClr val="accent3"/>
                </a:solidFill>
              </a:rPr>
              <a:t>PaymentRepository.php</a:t>
            </a:r>
            <a:r>
              <a:rPr lang="en-US" dirty="0">
                <a:solidFill>
                  <a:schemeClr val="accent3"/>
                </a:solidFill>
              </a:rPr>
              <a:t>       </a:t>
            </a:r>
            <a:r>
              <a:rPr lang="en-US" dirty="0">
                <a:solidFill>
                  <a:schemeClr val="accent1"/>
                </a:solidFill>
              </a:rPr>
              <a:t>implements</a:t>
            </a:r>
            <a:r>
              <a:rPr lang="en-US" dirty="0">
                <a:solidFill>
                  <a:schemeClr val="accent6">
                    <a:lumMod val="60000"/>
                    <a:lumOff val="40000"/>
                  </a:schemeClr>
                </a:solidFill>
              </a:rPr>
              <a:t> </a:t>
            </a:r>
            <a:r>
              <a:rPr lang="en-US" dirty="0" err="1">
                <a:solidFill>
                  <a:schemeClr val="accent6">
                    <a:lumMod val="60000"/>
                    <a:lumOff val="40000"/>
                  </a:schemeClr>
                </a:solidFill>
              </a:rPr>
              <a:t>PaymentRepositoryInterface</a:t>
            </a:r>
            <a:endParaRPr lang="en-US" dirty="0">
              <a:solidFill>
                <a:schemeClr val="accent6">
                  <a:lumMod val="60000"/>
                  <a:lumOff val="40000"/>
                </a:schemeClr>
              </a:solidFill>
            </a:endParaRPr>
          </a:p>
          <a:p>
            <a:pPr marL="1156906" lvl="6" indent="0">
              <a:buNone/>
            </a:pPr>
            <a:endParaRPr lang="en-US" dirty="0">
              <a:solidFill>
                <a:schemeClr val="accent3"/>
              </a:solidFill>
            </a:endParaRPr>
          </a:p>
          <a:p>
            <a:pPr marL="633412" lvl="3" indent="0">
              <a:buNone/>
            </a:pPr>
            <a:r>
              <a:rPr lang="en-US" dirty="0">
                <a:solidFill>
                  <a:schemeClr val="accent3"/>
                </a:solidFill>
              </a:rPr>
              <a:t>Service</a:t>
            </a:r>
          </a:p>
          <a:p>
            <a:pPr marL="806450" lvl="4" indent="0">
              <a:buNone/>
            </a:pPr>
            <a:r>
              <a:rPr lang="en-US" dirty="0" err="1">
                <a:solidFill>
                  <a:schemeClr val="accent3"/>
                </a:solidFill>
              </a:rPr>
              <a:t>StripeService.php</a:t>
            </a:r>
            <a:r>
              <a:rPr lang="en-US" dirty="0">
                <a:solidFill>
                  <a:schemeClr val="accent3"/>
                </a:solidFill>
              </a:rPr>
              <a:t>           </a:t>
            </a:r>
            <a:r>
              <a:rPr lang="en-US" dirty="0">
                <a:solidFill>
                  <a:schemeClr val="accent2"/>
                </a:solidFill>
              </a:rPr>
              <a:t>implements</a:t>
            </a:r>
            <a:r>
              <a:rPr lang="en-US" dirty="0">
                <a:solidFill>
                  <a:schemeClr val="accent6">
                    <a:lumMod val="60000"/>
                    <a:lumOff val="40000"/>
                  </a:schemeClr>
                </a:solidFill>
              </a:rPr>
              <a:t> </a:t>
            </a:r>
            <a:r>
              <a:rPr lang="en-US" dirty="0" err="1">
                <a:solidFill>
                  <a:schemeClr val="accent6">
                    <a:lumMod val="60000"/>
                    <a:lumOff val="40000"/>
                  </a:schemeClr>
                </a:solidFill>
              </a:rPr>
              <a:t>StripeServiceInterface</a:t>
            </a:r>
            <a:endParaRPr lang="en-US" dirty="0">
              <a:solidFill>
                <a:schemeClr val="accent3"/>
              </a:solidFill>
            </a:endParaRPr>
          </a:p>
        </p:txBody>
      </p:sp>
      <p:grpSp>
        <p:nvGrpSpPr>
          <p:cNvPr id="26" name="Группа 25"/>
          <p:cNvGrpSpPr/>
          <p:nvPr/>
        </p:nvGrpSpPr>
        <p:grpSpPr>
          <a:xfrm>
            <a:off x="8591686" y="2040919"/>
            <a:ext cx="2550064" cy="2198331"/>
            <a:chOff x="6971016" y="2131161"/>
            <a:chExt cx="4248472" cy="3662476"/>
          </a:xfrm>
        </p:grpSpPr>
        <p:sp>
          <p:nvSpPr>
            <p:cNvPr id="4" name="Hexagon 3"/>
            <p:cNvSpPr/>
            <p:nvPr/>
          </p:nvSpPr>
          <p:spPr>
            <a:xfrm>
              <a:off x="6971016" y="2131161"/>
              <a:ext cx="4248472" cy="3662476"/>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Hexagon 4"/>
            <p:cNvSpPr/>
            <p:nvPr/>
          </p:nvSpPr>
          <p:spPr>
            <a:xfrm>
              <a:off x="7583590" y="2636912"/>
              <a:ext cx="3082824" cy="265760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Hexagon 5"/>
            <p:cNvSpPr/>
            <p:nvPr/>
          </p:nvSpPr>
          <p:spPr>
            <a:xfrm>
              <a:off x="8159654" y="3140968"/>
              <a:ext cx="1921173" cy="1656184"/>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TextBox 6"/>
            <p:cNvSpPr txBox="1"/>
            <p:nvPr/>
          </p:nvSpPr>
          <p:spPr>
            <a:xfrm>
              <a:off x="8664781" y="3284984"/>
              <a:ext cx="999355" cy="435849"/>
            </a:xfrm>
            <a:prstGeom prst="rect">
              <a:avLst/>
            </a:prstGeom>
            <a:noFill/>
          </p:spPr>
          <p:txBody>
            <a:bodyPr wrap="none" rtlCol="0">
              <a:spAutoFit/>
            </a:bodyPr>
            <a:lstStyle/>
            <a:p>
              <a:r>
                <a:rPr lang="ru-RU" sz="1050" dirty="0"/>
                <a:t>Домен</a:t>
              </a:r>
              <a:endParaRPr lang="en-US" sz="1050" dirty="0"/>
            </a:p>
          </p:txBody>
        </p:sp>
        <p:sp>
          <p:nvSpPr>
            <p:cNvPr id="8" name="TextBox 7"/>
            <p:cNvSpPr txBox="1"/>
            <p:nvPr/>
          </p:nvSpPr>
          <p:spPr>
            <a:xfrm>
              <a:off x="8388406" y="2699627"/>
              <a:ext cx="1610932" cy="435849"/>
            </a:xfrm>
            <a:prstGeom prst="rect">
              <a:avLst/>
            </a:prstGeom>
            <a:noFill/>
          </p:spPr>
          <p:txBody>
            <a:bodyPr wrap="none" rtlCol="0">
              <a:spAutoFit/>
            </a:bodyPr>
            <a:lstStyle/>
            <a:p>
              <a:r>
                <a:rPr lang="ru-RU" sz="1050" dirty="0"/>
                <a:t>Приложение</a:t>
              </a:r>
              <a:endParaRPr lang="en-US" sz="1050" dirty="0"/>
            </a:p>
          </p:txBody>
        </p:sp>
        <p:sp>
          <p:nvSpPr>
            <p:cNvPr id="9" name="TextBox 8"/>
            <p:cNvSpPr txBox="1"/>
            <p:nvPr/>
          </p:nvSpPr>
          <p:spPr>
            <a:xfrm>
              <a:off x="8195147" y="2195571"/>
              <a:ext cx="1928740" cy="423031"/>
            </a:xfrm>
            <a:prstGeom prst="rect">
              <a:avLst/>
            </a:prstGeom>
            <a:noFill/>
          </p:spPr>
          <p:txBody>
            <a:bodyPr wrap="none" rtlCol="0">
              <a:spAutoFit/>
            </a:bodyPr>
            <a:lstStyle/>
            <a:p>
              <a:r>
                <a:rPr lang="ru-RU" sz="1050" dirty="0"/>
                <a:t>Инфраструктура</a:t>
              </a:r>
              <a:endParaRPr lang="en-US" sz="1050" dirty="0"/>
            </a:p>
          </p:txBody>
        </p:sp>
        <p:cxnSp>
          <p:nvCxnSpPr>
            <p:cNvPr id="14" name="Straight Arrow Connector 25"/>
            <p:cNvCxnSpPr/>
            <p:nvPr/>
          </p:nvCxnSpPr>
          <p:spPr>
            <a:xfrm>
              <a:off x="7593954" y="3331510"/>
              <a:ext cx="463764" cy="35311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26"/>
            <p:cNvCxnSpPr/>
            <p:nvPr/>
          </p:nvCxnSpPr>
          <p:spPr>
            <a:xfrm>
              <a:off x="8074331" y="3694093"/>
              <a:ext cx="463764" cy="35311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Oval 33"/>
            <p:cNvSpPr/>
            <p:nvPr/>
          </p:nvSpPr>
          <p:spPr>
            <a:xfrm>
              <a:off x="10476964" y="3156833"/>
              <a:ext cx="399628" cy="44492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TextBox 16"/>
            <p:cNvSpPr txBox="1"/>
            <p:nvPr/>
          </p:nvSpPr>
          <p:spPr>
            <a:xfrm rot="2167244">
              <a:off x="7509519" y="3856787"/>
              <a:ext cx="1610932" cy="435849"/>
            </a:xfrm>
            <a:prstGeom prst="rect">
              <a:avLst/>
            </a:prstGeom>
            <a:noFill/>
          </p:spPr>
          <p:txBody>
            <a:bodyPr wrap="none" rtlCol="0">
              <a:spAutoFit/>
            </a:bodyPr>
            <a:lstStyle/>
            <a:p>
              <a:r>
                <a:rPr lang="ru-RU" sz="1050" dirty="0">
                  <a:solidFill>
                    <a:schemeClr val="tx2"/>
                  </a:solidFill>
                </a:rPr>
                <a:t>зависимости</a:t>
              </a:r>
              <a:endParaRPr lang="en-US" sz="1050" dirty="0">
                <a:solidFill>
                  <a:schemeClr val="tx2"/>
                </a:solidFill>
              </a:endParaRPr>
            </a:p>
          </p:txBody>
        </p:sp>
        <p:sp>
          <p:nvSpPr>
            <p:cNvPr id="18" name="Oval 34"/>
            <p:cNvSpPr/>
            <p:nvPr/>
          </p:nvSpPr>
          <p:spPr>
            <a:xfrm>
              <a:off x="9359404" y="3638511"/>
              <a:ext cx="392137" cy="5034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a:t>
              </a:r>
            </a:p>
          </p:txBody>
        </p:sp>
        <p:cxnSp>
          <p:nvCxnSpPr>
            <p:cNvPr id="19" name="Straight Arrow Connector 30"/>
            <p:cNvCxnSpPr/>
            <p:nvPr/>
          </p:nvCxnSpPr>
          <p:spPr>
            <a:xfrm flipV="1">
              <a:off x="8567668" y="4016899"/>
              <a:ext cx="1017273" cy="25790"/>
            </a:xfrm>
            <a:prstGeom prst="straightConnector1">
              <a:avLst/>
            </a:prstGeom>
            <a:ln w="381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8"/>
            <p:cNvCxnSpPr/>
            <p:nvPr/>
          </p:nvCxnSpPr>
          <p:spPr>
            <a:xfrm flipH="1">
              <a:off x="9604096" y="3457386"/>
              <a:ext cx="1106973" cy="574505"/>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245407">
              <a:off x="9813895" y="3661795"/>
              <a:ext cx="863153" cy="512764"/>
            </a:xfrm>
            <a:prstGeom prst="rect">
              <a:avLst/>
            </a:prstGeom>
            <a:noFill/>
          </p:spPr>
          <p:txBody>
            <a:bodyPr wrap="none" rtlCol="0">
              <a:spAutoFit/>
            </a:bodyPr>
            <a:lstStyle/>
            <a:p>
              <a:r>
                <a:rPr lang="en-US" sz="1400" b="1" dirty="0">
                  <a:solidFill>
                    <a:srgbClr val="FF0000"/>
                  </a:solidFill>
                </a:rPr>
                <a:t>DIP!</a:t>
              </a:r>
            </a:p>
          </p:txBody>
        </p:sp>
      </p:grpSp>
      <p:sp>
        <p:nvSpPr>
          <p:cNvPr id="28" name="Полилиния 27"/>
          <p:cNvSpPr/>
          <p:nvPr/>
        </p:nvSpPr>
        <p:spPr>
          <a:xfrm>
            <a:off x="6129881" y="2786209"/>
            <a:ext cx="359079" cy="2506980"/>
          </a:xfrm>
          <a:custGeom>
            <a:avLst/>
            <a:gdLst>
              <a:gd name="connsiteX0" fmla="*/ 83820 w 359079"/>
              <a:gd name="connsiteY0" fmla="*/ 0 h 2506980"/>
              <a:gd name="connsiteX1" fmla="*/ 358140 w 359079"/>
              <a:gd name="connsiteY1" fmla="*/ 1303020 h 2506980"/>
              <a:gd name="connsiteX2" fmla="*/ 0 w 359079"/>
              <a:gd name="connsiteY2" fmla="*/ 2506980 h 2506980"/>
            </a:gdLst>
            <a:ahLst/>
            <a:cxnLst>
              <a:cxn ang="0">
                <a:pos x="connsiteX0" y="connsiteY0"/>
              </a:cxn>
              <a:cxn ang="0">
                <a:pos x="connsiteX1" y="connsiteY1"/>
              </a:cxn>
              <a:cxn ang="0">
                <a:pos x="connsiteX2" y="connsiteY2"/>
              </a:cxn>
            </a:cxnLst>
            <a:rect l="l" t="t" r="r" b="b"/>
            <a:pathLst>
              <a:path w="359079" h="2506980">
                <a:moveTo>
                  <a:pt x="83820" y="0"/>
                </a:moveTo>
                <a:cubicBezTo>
                  <a:pt x="227965" y="442595"/>
                  <a:pt x="372110" y="885190"/>
                  <a:pt x="358140" y="1303020"/>
                </a:cubicBezTo>
                <a:cubicBezTo>
                  <a:pt x="344170" y="1720850"/>
                  <a:pt x="172085" y="2113915"/>
                  <a:pt x="0" y="250698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олилиния 28"/>
          <p:cNvSpPr/>
          <p:nvPr/>
        </p:nvSpPr>
        <p:spPr>
          <a:xfrm>
            <a:off x="6129881" y="2786209"/>
            <a:ext cx="511479" cy="2893288"/>
          </a:xfrm>
          <a:custGeom>
            <a:avLst/>
            <a:gdLst>
              <a:gd name="connsiteX0" fmla="*/ 83820 w 359079"/>
              <a:gd name="connsiteY0" fmla="*/ 0 h 2506980"/>
              <a:gd name="connsiteX1" fmla="*/ 358140 w 359079"/>
              <a:gd name="connsiteY1" fmla="*/ 1303020 h 2506980"/>
              <a:gd name="connsiteX2" fmla="*/ 0 w 359079"/>
              <a:gd name="connsiteY2" fmla="*/ 2506980 h 2506980"/>
            </a:gdLst>
            <a:ahLst/>
            <a:cxnLst>
              <a:cxn ang="0">
                <a:pos x="connsiteX0" y="connsiteY0"/>
              </a:cxn>
              <a:cxn ang="0">
                <a:pos x="connsiteX1" y="connsiteY1"/>
              </a:cxn>
              <a:cxn ang="0">
                <a:pos x="connsiteX2" y="connsiteY2"/>
              </a:cxn>
            </a:cxnLst>
            <a:rect l="l" t="t" r="r" b="b"/>
            <a:pathLst>
              <a:path w="359079" h="2506980">
                <a:moveTo>
                  <a:pt x="83820" y="0"/>
                </a:moveTo>
                <a:cubicBezTo>
                  <a:pt x="227965" y="442595"/>
                  <a:pt x="372110" y="885190"/>
                  <a:pt x="358140" y="1303020"/>
                </a:cubicBezTo>
                <a:cubicBezTo>
                  <a:pt x="344170" y="1720850"/>
                  <a:pt x="172085" y="2113915"/>
                  <a:pt x="0" y="250698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29"/>
          <p:cNvSpPr/>
          <p:nvPr/>
        </p:nvSpPr>
        <p:spPr>
          <a:xfrm>
            <a:off x="5536361" y="3140862"/>
            <a:ext cx="522000" cy="3100080"/>
          </a:xfrm>
          <a:custGeom>
            <a:avLst/>
            <a:gdLst>
              <a:gd name="connsiteX0" fmla="*/ 83820 w 359079"/>
              <a:gd name="connsiteY0" fmla="*/ 0 h 2506980"/>
              <a:gd name="connsiteX1" fmla="*/ 358140 w 359079"/>
              <a:gd name="connsiteY1" fmla="*/ 1303020 h 2506980"/>
              <a:gd name="connsiteX2" fmla="*/ 0 w 359079"/>
              <a:gd name="connsiteY2" fmla="*/ 2506980 h 2506980"/>
            </a:gdLst>
            <a:ahLst/>
            <a:cxnLst>
              <a:cxn ang="0">
                <a:pos x="connsiteX0" y="connsiteY0"/>
              </a:cxn>
              <a:cxn ang="0">
                <a:pos x="connsiteX1" y="connsiteY1"/>
              </a:cxn>
              <a:cxn ang="0">
                <a:pos x="connsiteX2" y="connsiteY2"/>
              </a:cxn>
            </a:cxnLst>
            <a:rect l="l" t="t" r="r" b="b"/>
            <a:pathLst>
              <a:path w="359079" h="2506980">
                <a:moveTo>
                  <a:pt x="83820" y="0"/>
                </a:moveTo>
                <a:cubicBezTo>
                  <a:pt x="227965" y="442595"/>
                  <a:pt x="372110" y="885190"/>
                  <a:pt x="358140" y="1303020"/>
                </a:cubicBezTo>
                <a:cubicBezTo>
                  <a:pt x="344170" y="1720850"/>
                  <a:pt x="172085" y="2113915"/>
                  <a:pt x="0" y="2506980"/>
                </a:cubicBez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30"/>
          <p:cNvSpPr/>
          <p:nvPr/>
        </p:nvSpPr>
        <p:spPr>
          <a:xfrm>
            <a:off x="3034656" y="1727029"/>
            <a:ext cx="1197845" cy="2240280"/>
          </a:xfrm>
          <a:custGeom>
            <a:avLst/>
            <a:gdLst>
              <a:gd name="connsiteX0" fmla="*/ 1197845 w 1197845"/>
              <a:gd name="connsiteY0" fmla="*/ 2240280 h 2240280"/>
              <a:gd name="connsiteX1" fmla="*/ 1505 w 1197845"/>
              <a:gd name="connsiteY1" fmla="*/ 975360 h 2240280"/>
              <a:gd name="connsiteX2" fmla="*/ 999725 w 1197845"/>
              <a:gd name="connsiteY2" fmla="*/ 0 h 2240280"/>
            </a:gdLst>
            <a:ahLst/>
            <a:cxnLst>
              <a:cxn ang="0">
                <a:pos x="connsiteX0" y="connsiteY0"/>
              </a:cxn>
              <a:cxn ang="0">
                <a:pos x="connsiteX1" y="connsiteY1"/>
              </a:cxn>
              <a:cxn ang="0">
                <a:pos x="connsiteX2" y="connsiteY2"/>
              </a:cxn>
            </a:cxnLst>
            <a:rect l="l" t="t" r="r" b="b"/>
            <a:pathLst>
              <a:path w="1197845" h="2240280">
                <a:moveTo>
                  <a:pt x="1197845" y="2240280"/>
                </a:moveTo>
                <a:cubicBezTo>
                  <a:pt x="616185" y="1794510"/>
                  <a:pt x="34525" y="1348740"/>
                  <a:pt x="1505" y="975360"/>
                </a:cubicBezTo>
                <a:cubicBezTo>
                  <a:pt x="-31515" y="601980"/>
                  <a:pt x="484105" y="300990"/>
                  <a:pt x="999725" y="0"/>
                </a:cubicBezTo>
              </a:path>
            </a:pathLst>
          </a:custGeom>
          <a:noFill/>
          <a:ln w="28575">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32"/>
          <p:cNvSpPr/>
          <p:nvPr/>
        </p:nvSpPr>
        <p:spPr>
          <a:xfrm>
            <a:off x="5169761" y="1727029"/>
            <a:ext cx="228610" cy="845820"/>
          </a:xfrm>
          <a:custGeom>
            <a:avLst/>
            <a:gdLst>
              <a:gd name="connsiteX0" fmla="*/ 7620 w 228610"/>
              <a:gd name="connsiteY0" fmla="*/ 0 h 845820"/>
              <a:gd name="connsiteX1" fmla="*/ 228600 w 228610"/>
              <a:gd name="connsiteY1" fmla="*/ 350520 h 845820"/>
              <a:gd name="connsiteX2" fmla="*/ 0 w 228610"/>
              <a:gd name="connsiteY2" fmla="*/ 845820 h 845820"/>
            </a:gdLst>
            <a:ahLst/>
            <a:cxnLst>
              <a:cxn ang="0">
                <a:pos x="connsiteX0" y="connsiteY0"/>
              </a:cxn>
              <a:cxn ang="0">
                <a:pos x="connsiteX1" y="connsiteY1"/>
              </a:cxn>
              <a:cxn ang="0">
                <a:pos x="connsiteX2" y="connsiteY2"/>
              </a:cxn>
            </a:cxnLst>
            <a:rect l="l" t="t" r="r" b="b"/>
            <a:pathLst>
              <a:path w="228610" h="845820">
                <a:moveTo>
                  <a:pt x="7620" y="0"/>
                </a:moveTo>
                <a:cubicBezTo>
                  <a:pt x="118745" y="104775"/>
                  <a:pt x="229870" y="209550"/>
                  <a:pt x="228600" y="350520"/>
                </a:cubicBezTo>
                <a:cubicBezTo>
                  <a:pt x="227330" y="491490"/>
                  <a:pt x="113665" y="668655"/>
                  <a:pt x="0" y="845820"/>
                </a:cubicBezTo>
              </a:path>
            </a:pathLst>
          </a:custGeom>
          <a:noFill/>
          <a:ln w="28575">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33"/>
          <p:cNvSpPr/>
          <p:nvPr/>
        </p:nvSpPr>
        <p:spPr>
          <a:xfrm>
            <a:off x="3694854" y="2572849"/>
            <a:ext cx="644327" cy="563880"/>
          </a:xfrm>
          <a:custGeom>
            <a:avLst/>
            <a:gdLst>
              <a:gd name="connsiteX0" fmla="*/ 644327 w 644327"/>
              <a:gd name="connsiteY0" fmla="*/ 0 h 563880"/>
              <a:gd name="connsiteX1" fmla="*/ 4247 w 644327"/>
              <a:gd name="connsiteY1" fmla="*/ 243840 h 563880"/>
              <a:gd name="connsiteX2" fmla="*/ 415727 w 644327"/>
              <a:gd name="connsiteY2" fmla="*/ 563880 h 563880"/>
            </a:gdLst>
            <a:ahLst/>
            <a:cxnLst>
              <a:cxn ang="0">
                <a:pos x="connsiteX0" y="connsiteY0"/>
              </a:cxn>
              <a:cxn ang="0">
                <a:pos x="connsiteX1" y="connsiteY1"/>
              </a:cxn>
              <a:cxn ang="0">
                <a:pos x="connsiteX2" y="connsiteY2"/>
              </a:cxn>
            </a:cxnLst>
            <a:rect l="l" t="t" r="r" b="b"/>
            <a:pathLst>
              <a:path w="644327" h="563880">
                <a:moveTo>
                  <a:pt x="644327" y="0"/>
                </a:moveTo>
                <a:cubicBezTo>
                  <a:pt x="343337" y="74930"/>
                  <a:pt x="42347" y="149860"/>
                  <a:pt x="4247" y="243840"/>
                </a:cubicBezTo>
                <a:cubicBezTo>
                  <a:pt x="-33853" y="337820"/>
                  <a:pt x="190937" y="450850"/>
                  <a:pt x="415727" y="563880"/>
                </a:cubicBezTo>
              </a:path>
            </a:pathLst>
          </a:custGeom>
          <a:noFill/>
          <a:ln>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35"/>
          <p:cNvSpPr/>
          <p:nvPr/>
        </p:nvSpPr>
        <p:spPr>
          <a:xfrm>
            <a:off x="4156301" y="2565229"/>
            <a:ext cx="175260" cy="228600"/>
          </a:xfrm>
          <a:custGeom>
            <a:avLst/>
            <a:gdLst>
              <a:gd name="connsiteX0" fmla="*/ 175260 w 175260"/>
              <a:gd name="connsiteY0" fmla="*/ 0 h 228600"/>
              <a:gd name="connsiteX1" fmla="*/ 0 w 175260"/>
              <a:gd name="connsiteY1" fmla="*/ 144780 h 228600"/>
              <a:gd name="connsiteX2" fmla="*/ 175260 w 175260"/>
              <a:gd name="connsiteY2" fmla="*/ 228600 h 228600"/>
            </a:gdLst>
            <a:ahLst/>
            <a:cxnLst>
              <a:cxn ang="0">
                <a:pos x="connsiteX0" y="connsiteY0"/>
              </a:cxn>
              <a:cxn ang="0">
                <a:pos x="connsiteX1" y="connsiteY1"/>
              </a:cxn>
              <a:cxn ang="0">
                <a:pos x="connsiteX2" y="connsiteY2"/>
              </a:cxn>
            </a:cxnLst>
            <a:rect l="l" t="t" r="r" b="b"/>
            <a:pathLst>
              <a:path w="175260" h="228600">
                <a:moveTo>
                  <a:pt x="175260" y="0"/>
                </a:moveTo>
                <a:cubicBezTo>
                  <a:pt x="87630" y="53340"/>
                  <a:pt x="0" y="106680"/>
                  <a:pt x="0" y="144780"/>
                </a:cubicBezTo>
                <a:cubicBezTo>
                  <a:pt x="0" y="182880"/>
                  <a:pt x="87630" y="205740"/>
                  <a:pt x="175260" y="228600"/>
                </a:cubicBezTo>
              </a:path>
            </a:pathLst>
          </a:custGeom>
          <a:noFill/>
          <a:ln w="19050">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олилиния 36"/>
          <p:cNvSpPr/>
          <p:nvPr/>
        </p:nvSpPr>
        <p:spPr>
          <a:xfrm>
            <a:off x="1928455" y="3992850"/>
            <a:ext cx="2258326" cy="187819"/>
          </a:xfrm>
          <a:custGeom>
            <a:avLst/>
            <a:gdLst>
              <a:gd name="connsiteX0" fmla="*/ 0 w 1333500"/>
              <a:gd name="connsiteY0" fmla="*/ 187819 h 187819"/>
              <a:gd name="connsiteX1" fmla="*/ 769620 w 1333500"/>
              <a:gd name="connsiteY1" fmla="*/ 12559 h 187819"/>
              <a:gd name="connsiteX2" fmla="*/ 1333500 w 1333500"/>
              <a:gd name="connsiteY2" fmla="*/ 27799 h 187819"/>
            </a:gdLst>
            <a:ahLst/>
            <a:cxnLst>
              <a:cxn ang="0">
                <a:pos x="connsiteX0" y="connsiteY0"/>
              </a:cxn>
              <a:cxn ang="0">
                <a:pos x="connsiteX1" y="connsiteY1"/>
              </a:cxn>
              <a:cxn ang="0">
                <a:pos x="connsiteX2" y="connsiteY2"/>
              </a:cxn>
            </a:cxnLst>
            <a:rect l="l" t="t" r="r" b="b"/>
            <a:pathLst>
              <a:path w="1333500" h="187819">
                <a:moveTo>
                  <a:pt x="0" y="187819"/>
                </a:moveTo>
                <a:cubicBezTo>
                  <a:pt x="273685" y="113524"/>
                  <a:pt x="547370" y="39229"/>
                  <a:pt x="769620" y="12559"/>
                </a:cubicBezTo>
                <a:cubicBezTo>
                  <a:pt x="991870" y="-14111"/>
                  <a:pt x="1162685" y="6844"/>
                  <a:pt x="1333500" y="27799"/>
                </a:cubicBezTo>
              </a:path>
            </a:pathLst>
          </a:custGeom>
          <a:noFill/>
          <a:ln w="38100">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37"/>
          <p:cNvSpPr txBox="1"/>
          <p:nvPr/>
        </p:nvSpPr>
        <p:spPr>
          <a:xfrm>
            <a:off x="858263" y="4180669"/>
            <a:ext cx="1276311" cy="369332"/>
          </a:xfrm>
          <a:prstGeom prst="rect">
            <a:avLst/>
          </a:prstGeom>
          <a:noFill/>
        </p:spPr>
        <p:txBody>
          <a:bodyPr wrap="none" rtlCol="0">
            <a:spAutoFit/>
          </a:bodyPr>
          <a:lstStyle/>
          <a:p>
            <a:r>
              <a:rPr lang="en-US" dirty="0"/>
              <a:t>Framework</a:t>
            </a:r>
            <a:endParaRPr lang="ru-RU" dirty="0"/>
          </a:p>
        </p:txBody>
      </p:sp>
      <p:sp>
        <p:nvSpPr>
          <p:cNvPr id="39" name="Полилиния 38"/>
          <p:cNvSpPr/>
          <p:nvPr/>
        </p:nvSpPr>
        <p:spPr>
          <a:xfrm rot="18060175">
            <a:off x="481952" y="5075962"/>
            <a:ext cx="1333500" cy="187819"/>
          </a:xfrm>
          <a:custGeom>
            <a:avLst/>
            <a:gdLst>
              <a:gd name="connsiteX0" fmla="*/ 0 w 1333500"/>
              <a:gd name="connsiteY0" fmla="*/ 187819 h 187819"/>
              <a:gd name="connsiteX1" fmla="*/ 769620 w 1333500"/>
              <a:gd name="connsiteY1" fmla="*/ 12559 h 187819"/>
              <a:gd name="connsiteX2" fmla="*/ 1333500 w 1333500"/>
              <a:gd name="connsiteY2" fmla="*/ 27799 h 187819"/>
            </a:gdLst>
            <a:ahLst/>
            <a:cxnLst>
              <a:cxn ang="0">
                <a:pos x="connsiteX0" y="connsiteY0"/>
              </a:cxn>
              <a:cxn ang="0">
                <a:pos x="connsiteX1" y="connsiteY1"/>
              </a:cxn>
              <a:cxn ang="0">
                <a:pos x="connsiteX2" y="connsiteY2"/>
              </a:cxn>
            </a:cxnLst>
            <a:rect l="l" t="t" r="r" b="b"/>
            <a:pathLst>
              <a:path w="1333500" h="187819">
                <a:moveTo>
                  <a:pt x="0" y="187819"/>
                </a:moveTo>
                <a:cubicBezTo>
                  <a:pt x="273685" y="113524"/>
                  <a:pt x="547370" y="39229"/>
                  <a:pt x="769620" y="12559"/>
                </a:cubicBezTo>
                <a:cubicBezTo>
                  <a:pt x="991870" y="-14111"/>
                  <a:pt x="1162685" y="6844"/>
                  <a:pt x="1333500" y="27799"/>
                </a:cubicBezTo>
              </a:path>
            </a:pathLst>
          </a:custGeom>
          <a:noFill/>
          <a:ln w="38100">
            <a:solidFill>
              <a:schemeClr val="tx1"/>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TextBox 39"/>
          <p:cNvSpPr txBox="1"/>
          <p:nvPr/>
        </p:nvSpPr>
        <p:spPr>
          <a:xfrm>
            <a:off x="384469" y="5789742"/>
            <a:ext cx="1542410" cy="369332"/>
          </a:xfrm>
          <a:prstGeom prst="rect">
            <a:avLst/>
          </a:prstGeom>
          <a:noFill/>
        </p:spPr>
        <p:txBody>
          <a:bodyPr wrap="none" rtlCol="0">
            <a:spAutoFit/>
          </a:bodyPr>
          <a:lstStyle/>
          <a:p>
            <a:r>
              <a:rPr lang="ru-RU" dirty="0"/>
              <a:t>Внешний мир</a:t>
            </a:r>
          </a:p>
        </p:txBody>
      </p:sp>
      <p:sp>
        <p:nvSpPr>
          <p:cNvPr id="41" name="Title 1"/>
          <p:cNvSpPr>
            <a:spLocks noGrp="1"/>
          </p:cNvSpPr>
          <p:nvPr>
            <p:ph type="title"/>
          </p:nvPr>
        </p:nvSpPr>
        <p:spPr>
          <a:xfrm>
            <a:off x="1522413" y="381000"/>
            <a:ext cx="9144001" cy="1371600"/>
          </a:xfrm>
        </p:spPr>
        <p:txBody>
          <a:bodyPr>
            <a:normAutofit fontScale="90000"/>
          </a:bodyPr>
          <a:lstStyle/>
          <a:p>
            <a:pPr algn="r"/>
            <a:r>
              <a:rPr lang="ru-RU" dirty="0"/>
              <a:t> </a:t>
            </a:r>
            <a:br>
              <a:rPr lang="ru-RU" dirty="0"/>
            </a:br>
            <a:r>
              <a:rPr lang="ru-RU" dirty="0"/>
              <a:t>Гексагональная</a:t>
            </a:r>
            <a:br>
              <a:rPr lang="ru-RU" dirty="0"/>
            </a:br>
            <a:r>
              <a:rPr lang="ru-RU" dirty="0"/>
              <a:t>архитектура:</a:t>
            </a:r>
            <a:br>
              <a:rPr lang="ru-RU" dirty="0"/>
            </a:br>
            <a:r>
              <a:rPr lang="ru-RU" dirty="0"/>
              <a:t>реализация</a:t>
            </a:r>
            <a:endParaRPr lang="en-US" dirty="0"/>
          </a:p>
        </p:txBody>
      </p:sp>
    </p:spTree>
    <p:extLst>
      <p:ext uri="{BB962C8B-B14F-4D97-AF65-F5344CB8AC3E}">
        <p14:creationId xmlns:p14="http://schemas.microsoft.com/office/powerpoint/2010/main" val="37478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dirty="0"/>
              <a:t>Продолжение следует</a:t>
            </a:r>
          </a:p>
        </p:txBody>
      </p:sp>
      <p:sp>
        <p:nvSpPr>
          <p:cNvPr id="3" name="Текст 2"/>
          <p:cNvSpPr>
            <a:spLocks noGrp="1"/>
          </p:cNvSpPr>
          <p:nvPr>
            <p:ph type="body" idx="1"/>
          </p:nvPr>
        </p:nvSpPr>
        <p:spPr/>
        <p:txBody>
          <a:bodyPr rtlCol="0"/>
          <a:lstStyle/>
          <a:p>
            <a:pPr rtl="0"/>
            <a:r>
              <a:rPr lang="ru-RU" dirty="0"/>
              <a:t>Есть вопросы?</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dirty="0"/>
              <a:t>Программная архитектура вычислительной системы – это набор структур, необходимых для ее обсуждения и состоящих из программных элементов, связей между ними, и свойств, присущих этим элементам и связям.</a:t>
            </a:r>
          </a:p>
          <a:p>
            <a:pPr marL="0" indent="0" algn="r">
              <a:buNone/>
            </a:pPr>
            <a:r>
              <a:rPr lang="en-US" i="1" dirty="0"/>
              <a:t>– Bass, L. et al. </a:t>
            </a:r>
            <a:br>
              <a:rPr lang="en-US" i="1" dirty="0"/>
            </a:br>
            <a:r>
              <a:rPr lang="en-US" i="1" dirty="0"/>
              <a:t>Documenting Software Architectures</a:t>
            </a:r>
            <a:endParaRPr lang="ru-RU" i="1" dirty="0"/>
          </a:p>
          <a:p>
            <a:endParaRPr lang="ru-RU" dirty="0"/>
          </a:p>
        </p:txBody>
      </p:sp>
    </p:spTree>
    <p:extLst>
      <p:ext uri="{BB962C8B-B14F-4D97-AF65-F5344CB8AC3E}">
        <p14:creationId xmlns:p14="http://schemas.microsoft.com/office/powerpoint/2010/main" val="42341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Большой комок грязи</a:t>
            </a:r>
            <a:endParaRPr lang="en-US" dirty="0"/>
          </a:p>
        </p:txBody>
      </p:sp>
      <p:sp>
        <p:nvSpPr>
          <p:cNvPr id="3" name="Content Placeholder 2"/>
          <p:cNvSpPr>
            <a:spLocks noGrp="1"/>
          </p:cNvSpPr>
          <p:nvPr>
            <p:ph idx="1"/>
          </p:nvPr>
        </p:nvSpPr>
        <p:spPr>
          <a:xfrm>
            <a:off x="1522413" y="1904999"/>
            <a:ext cx="5004047" cy="4114801"/>
          </a:xfrm>
        </p:spPr>
        <p:txBody>
          <a:bodyPr>
            <a:normAutofit fontScale="92500" lnSpcReduction="10000"/>
          </a:bodyPr>
          <a:lstStyle/>
          <a:p>
            <a:pPr marL="0" indent="0">
              <a:buNone/>
            </a:pPr>
            <a:r>
              <a:rPr lang="ru-RU" dirty="0" smtClean="0"/>
              <a:t>– программная система с нераспознаваемой архитектурой.</a:t>
            </a:r>
          </a:p>
          <a:p>
            <a:pPr marL="0" indent="0">
              <a:buNone/>
            </a:pPr>
            <a:r>
              <a:rPr lang="ru-RU" dirty="0" smtClean="0"/>
              <a:t>Анти-паттерн дизайна.</a:t>
            </a:r>
          </a:p>
          <a:p>
            <a:pPr marL="0" indent="0">
              <a:buNone/>
            </a:pPr>
            <a:r>
              <a:rPr lang="ru-RU" sz="1600" dirty="0" smtClean="0">
                <a:solidFill>
                  <a:schemeClr val="accent3"/>
                </a:solidFill>
              </a:rPr>
              <a:t>«Большой </a:t>
            </a:r>
            <a:r>
              <a:rPr lang="ru-RU" sz="1600" dirty="0">
                <a:solidFill>
                  <a:schemeClr val="accent3"/>
                </a:solidFill>
              </a:rPr>
              <a:t>комок грязи — это беспорядочно структурированный, растянутый, неряшливый, словно перемотанный на скорую руку изоляционной лентой и проводами, джунгли спагетти-кода. Эти системы показывают безошибочные признаки нерегулируемого роста и постоянных доделок. Информация делится беспорядочно между отдаленными элементами системы, часто до такой степени, что почти вся важная информация становится глобальной или дублируется. Общая структура системы, возможно, никогда не была четко определена. Если и была, то стала размыта до </a:t>
            </a:r>
            <a:r>
              <a:rPr lang="ru-RU" sz="1600" dirty="0" smtClean="0">
                <a:solidFill>
                  <a:schemeClr val="accent3"/>
                </a:solidFill>
              </a:rPr>
              <a:t>неузнаваемости.»</a:t>
            </a:r>
          </a:p>
          <a:p>
            <a:pPr marL="0" indent="0" algn="r">
              <a:buNone/>
            </a:pPr>
            <a:r>
              <a:rPr lang="ru-RU" sz="1600" i="1" dirty="0" smtClean="0">
                <a:solidFill>
                  <a:schemeClr val="accent3"/>
                </a:solidFill>
              </a:rPr>
              <a:t>– Б.Фут, Дж. Йодер</a:t>
            </a:r>
            <a:endParaRPr lang="en-US" sz="1600" i="1" dirty="0">
              <a:solidFill>
                <a:schemeClr val="accent3"/>
              </a:solidFill>
            </a:endParaRPr>
          </a:p>
        </p:txBody>
      </p:sp>
      <p:pic>
        <p:nvPicPr>
          <p:cNvPr id="1026" name="Picture 2" descr="Картинки по запросу &quot;большой комок грязи&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492" y="1904999"/>
            <a:ext cx="44862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Фреймворки</a:t>
            </a:r>
            <a:r>
              <a:rPr lang="en-US" dirty="0" smtClean="0"/>
              <a:t>: </a:t>
            </a:r>
            <a:r>
              <a:rPr lang="ru-RU" dirty="0" smtClean="0"/>
              <a:t>сила </a:t>
            </a:r>
            <a:r>
              <a:rPr lang="en-US" dirty="0" smtClean="0"/>
              <a:t>MVC?</a:t>
            </a:r>
            <a:endParaRPr lang="en-US" dirty="0"/>
          </a:p>
        </p:txBody>
      </p:sp>
      <p:sp>
        <p:nvSpPr>
          <p:cNvPr id="3" name="Content Placeholder 2"/>
          <p:cNvSpPr>
            <a:spLocks noGrp="1"/>
          </p:cNvSpPr>
          <p:nvPr>
            <p:ph idx="1"/>
          </p:nvPr>
        </p:nvSpPr>
        <p:spPr>
          <a:xfrm>
            <a:off x="1522413" y="1904999"/>
            <a:ext cx="4788023" cy="4114801"/>
          </a:xfrm>
        </p:spPr>
        <p:txBody>
          <a:bodyPr>
            <a:normAutofit fontScale="92500" lnSpcReduction="10000"/>
          </a:bodyPr>
          <a:lstStyle/>
          <a:p>
            <a:pPr marL="0" indent="0">
              <a:buNone/>
            </a:pPr>
            <a:r>
              <a:rPr lang="en-US" dirty="0" smtClean="0">
                <a:solidFill>
                  <a:schemeClr val="accent1"/>
                </a:solidFill>
              </a:rPr>
              <a:t>Payment</a:t>
            </a:r>
            <a:br>
              <a:rPr lang="en-US" dirty="0" smtClean="0">
                <a:solidFill>
                  <a:schemeClr val="accent1"/>
                </a:solidFill>
              </a:rPr>
            </a:br>
            <a:r>
              <a:rPr lang="en-US" dirty="0" smtClean="0">
                <a:solidFill>
                  <a:schemeClr val="tx2">
                    <a:lumMod val="75000"/>
                  </a:schemeClr>
                </a:solidFill>
              </a:rPr>
              <a:t>    Controller</a:t>
            </a:r>
            <a:r>
              <a:rPr lang="en-US" dirty="0" smtClean="0"/>
              <a:t/>
            </a:r>
            <a:br>
              <a:rPr lang="en-US" dirty="0" smtClean="0"/>
            </a:br>
            <a:r>
              <a:rPr lang="en-US" dirty="0" smtClean="0"/>
              <a:t>        PayController.php</a:t>
            </a:r>
            <a:br>
              <a:rPr lang="en-US" dirty="0" smtClean="0"/>
            </a:br>
            <a:r>
              <a:rPr lang="en-US" dirty="0" smtClean="0"/>
              <a:t>        CheckInvoiceController.php</a:t>
            </a:r>
            <a:br>
              <a:rPr lang="en-US" dirty="0" smtClean="0"/>
            </a:br>
            <a:r>
              <a:rPr lang="en-US" dirty="0" smtClean="0">
                <a:solidFill>
                  <a:schemeClr val="tx2">
                    <a:lumMod val="75000"/>
                  </a:schemeClr>
                </a:solidFill>
              </a:rPr>
              <a:t>    Model</a:t>
            </a:r>
            <a:br>
              <a:rPr lang="en-US" dirty="0" smtClean="0">
                <a:solidFill>
                  <a:schemeClr val="tx2">
                    <a:lumMod val="75000"/>
                  </a:schemeClr>
                </a:solidFill>
              </a:rPr>
            </a:br>
            <a:r>
              <a:rPr lang="en-US" dirty="0" smtClean="0">
                <a:solidFill>
                  <a:schemeClr val="tx2">
                    <a:lumMod val="75000"/>
                  </a:schemeClr>
                </a:solidFill>
              </a:rPr>
              <a:t>        ResourceModel</a:t>
            </a:r>
            <a:br>
              <a:rPr lang="en-US" dirty="0" smtClean="0">
                <a:solidFill>
                  <a:schemeClr val="tx2">
                    <a:lumMod val="75000"/>
                  </a:schemeClr>
                </a:solidFill>
              </a:rPr>
            </a:br>
            <a:r>
              <a:rPr lang="en-US" dirty="0" smtClean="0">
                <a:solidFill>
                  <a:schemeClr val="tx2">
                    <a:lumMod val="75000"/>
                  </a:schemeClr>
                </a:solidFill>
              </a:rPr>
              <a:t>             Payment</a:t>
            </a:r>
            <a:r>
              <a:rPr lang="en-US" dirty="0" smtClean="0"/>
              <a:t/>
            </a:r>
            <a:br>
              <a:rPr lang="en-US" dirty="0" smtClean="0"/>
            </a:br>
            <a:r>
              <a:rPr lang="en-US" dirty="0" smtClean="0"/>
              <a:t>                   Collection.php</a:t>
            </a:r>
            <a:br>
              <a:rPr lang="en-US" dirty="0" smtClean="0"/>
            </a:br>
            <a:r>
              <a:rPr lang="en-US" dirty="0" smtClean="0"/>
              <a:t>             Payment.php</a:t>
            </a:r>
            <a:br>
              <a:rPr lang="en-US" dirty="0" smtClean="0"/>
            </a:br>
            <a:r>
              <a:rPr lang="en-US" dirty="0" smtClean="0"/>
              <a:t>         Payment.php</a:t>
            </a:r>
            <a:br>
              <a:rPr lang="en-US" dirty="0" smtClean="0"/>
            </a:br>
            <a:r>
              <a:rPr lang="en-US" dirty="0" smtClean="0"/>
              <a:t>         PaymentRepository.php </a:t>
            </a:r>
            <a:br>
              <a:rPr lang="en-US" dirty="0" smtClean="0"/>
            </a:br>
            <a:r>
              <a:rPr lang="en-US" dirty="0" smtClean="0"/>
              <a:t>         PaymentManagement.php</a:t>
            </a:r>
            <a:br>
              <a:rPr lang="en-US" dirty="0" smtClean="0"/>
            </a:br>
            <a:r>
              <a:rPr lang="en-US" dirty="0" smtClean="0">
                <a:solidFill>
                  <a:schemeClr val="tx2">
                    <a:lumMod val="75000"/>
                  </a:schemeClr>
                </a:solidFill>
              </a:rPr>
              <a:t>     View</a:t>
            </a:r>
            <a:r>
              <a:rPr lang="en-US" dirty="0" smtClean="0"/>
              <a:t/>
            </a:r>
            <a:br>
              <a:rPr lang="en-US" dirty="0" smtClean="0"/>
            </a:br>
            <a:r>
              <a:rPr lang="en-US" dirty="0" smtClean="0">
                <a:solidFill>
                  <a:schemeClr val="tx2">
                    <a:lumMod val="75000"/>
                  </a:schemeClr>
                </a:solidFill>
              </a:rPr>
              <a:t>         Templates</a:t>
            </a:r>
            <a:r>
              <a:rPr lang="en-US" dirty="0" smtClean="0"/>
              <a:t>  </a:t>
            </a:r>
          </a:p>
        </p:txBody>
      </p:sp>
      <p:sp>
        <p:nvSpPr>
          <p:cNvPr id="4" name="AutoShape 4" descr="Картинки по запросу &quot;zend framewor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p:nvGrpSpPr>
        <p:grpSpPr>
          <a:xfrm>
            <a:off x="7806792" y="609228"/>
            <a:ext cx="3391785" cy="3184004"/>
            <a:chOff x="7318548" y="405779"/>
            <a:chExt cx="4464497" cy="4191001"/>
          </a:xfrm>
        </p:grpSpPr>
        <p:pic>
          <p:nvPicPr>
            <p:cNvPr id="2058" name="Picture 10" descr="Картинки по запросу &quot;супермен&quot;"/>
            <p:cNvPicPr>
              <a:picLocks noChangeAspect="1" noChangeArrowheads="1"/>
            </p:cNvPicPr>
            <p:nvPr/>
          </p:nvPicPr>
          <p:blipFill rotWithShape="1">
            <a:blip r:embed="rId2">
              <a:extLst>
                <a:ext uri="{28A0092B-C50C-407E-A947-70E740481C1C}">
                  <a14:useLocalDpi xmlns:a14="http://schemas.microsoft.com/office/drawing/2010/main" val="0"/>
                </a:ext>
              </a:extLst>
            </a:blip>
            <a:srcRect l="16224" r="12758"/>
            <a:stretch/>
          </p:blipFill>
          <p:spPr bwMode="auto">
            <a:xfrm>
              <a:off x="7318548" y="405779"/>
              <a:ext cx="4464497" cy="41910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Картинки по запросу &quot;zend framework&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161" y="2887904"/>
              <a:ext cx="935136" cy="5572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Картинки по запросу &quot;magento&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50797" y="2833189"/>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Картинки по запросу &quot;symfony&quo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593" t="25593" r="25903" b="25903"/>
            <a:stretch/>
          </p:blipFill>
          <p:spPr bwMode="auto">
            <a:xfrm>
              <a:off x="9092692" y="3288681"/>
              <a:ext cx="627209" cy="627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1701924" y="2285256"/>
            <a:ext cx="864096" cy="3375992"/>
            <a:chOff x="1701924" y="2285256"/>
            <a:chExt cx="864096" cy="3375992"/>
          </a:xfrm>
        </p:grpSpPr>
        <p:cxnSp>
          <p:nvCxnSpPr>
            <p:cNvPr id="9" name="Straight Connector 8"/>
            <p:cNvCxnSpPr/>
            <p:nvPr/>
          </p:nvCxnSpPr>
          <p:spPr>
            <a:xfrm>
              <a:off x="2133972" y="3573016"/>
              <a:ext cx="0" cy="650654"/>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33972" y="3645024"/>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133972" y="4221088"/>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422004" y="3933056"/>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0388" y="3797424"/>
              <a:ext cx="0" cy="135632"/>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45940" y="2636912"/>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54324" y="2501280"/>
              <a:ext cx="0" cy="35165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845940" y="2848248"/>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01924" y="2285256"/>
              <a:ext cx="0" cy="3015952"/>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701924" y="2348880"/>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701924" y="3140968"/>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710308" y="5301208"/>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17948" y="3282402"/>
              <a:ext cx="0" cy="1802782"/>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901428" y="3356992"/>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917948" y="4509120"/>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1917948" y="4797152"/>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917948" y="5060528"/>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24546" y="5445224"/>
              <a:ext cx="0" cy="216024"/>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901428" y="5531769"/>
              <a:ext cx="14401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5806380" y="4021460"/>
            <a:ext cx="6286593" cy="1754326"/>
          </a:xfrm>
          <a:prstGeom prst="rect">
            <a:avLst/>
          </a:prstGeom>
          <a:noFill/>
        </p:spPr>
        <p:txBody>
          <a:bodyPr wrap="none" rtlCol="0">
            <a:spAutoFit/>
          </a:bodyPr>
          <a:lstStyle/>
          <a:p>
            <a:r>
              <a:rPr lang="en-US" dirty="0" smtClean="0">
                <a:solidFill>
                  <a:schemeClr val="accent2"/>
                </a:solidFill>
              </a:rPr>
              <a:t>+: </a:t>
            </a:r>
            <a:r>
              <a:rPr lang="ru-RU" dirty="0" smtClean="0">
                <a:solidFill>
                  <a:schemeClr val="accent2"/>
                </a:solidFill>
              </a:rPr>
              <a:t>стандартизуется файловая структура, и чуть-чуть </a:t>
            </a:r>
            <a:br>
              <a:rPr lang="ru-RU" dirty="0" smtClean="0">
                <a:solidFill>
                  <a:schemeClr val="accent2"/>
                </a:solidFill>
              </a:rPr>
            </a:br>
            <a:r>
              <a:rPr lang="ru-RU" dirty="0" smtClean="0">
                <a:solidFill>
                  <a:schemeClr val="accent2"/>
                </a:solidFill>
              </a:rPr>
              <a:t>инфраструктурной логики</a:t>
            </a:r>
          </a:p>
          <a:p>
            <a:r>
              <a:rPr lang="ru-RU" dirty="0" smtClean="0">
                <a:solidFill>
                  <a:srgbClr val="FF0000"/>
                </a:solidFill>
              </a:rPr>
              <a:t>-: каша делится на три котла, в которых остается кашей;</a:t>
            </a:r>
            <a:br>
              <a:rPr lang="ru-RU" dirty="0" smtClean="0">
                <a:solidFill>
                  <a:srgbClr val="FF0000"/>
                </a:solidFill>
              </a:rPr>
            </a:br>
            <a:r>
              <a:rPr lang="ru-RU" dirty="0" smtClean="0">
                <a:solidFill>
                  <a:srgbClr val="FF0000"/>
                </a:solidFill>
              </a:rPr>
              <a:t>и при этом запрещено отходить от логики, запланированной</a:t>
            </a:r>
            <a:br>
              <a:rPr lang="ru-RU" dirty="0" smtClean="0">
                <a:solidFill>
                  <a:srgbClr val="FF0000"/>
                </a:solidFill>
              </a:rPr>
            </a:br>
            <a:r>
              <a:rPr lang="ru-RU" dirty="0" smtClean="0">
                <a:solidFill>
                  <a:srgbClr val="FF0000"/>
                </a:solidFill>
              </a:rPr>
              <a:t>создателями фреймворка; бизнес-логику фреймворк всё</a:t>
            </a:r>
            <a:br>
              <a:rPr lang="ru-RU" dirty="0" smtClean="0">
                <a:solidFill>
                  <a:srgbClr val="FF0000"/>
                </a:solidFill>
              </a:rPr>
            </a:br>
            <a:r>
              <a:rPr lang="ru-RU" dirty="0" smtClean="0">
                <a:solidFill>
                  <a:srgbClr val="FF0000"/>
                </a:solidFill>
              </a:rPr>
              <a:t>равно не создает и не упрощает</a:t>
            </a:r>
            <a:endParaRPr lang="en-US" dirty="0">
              <a:solidFill>
                <a:srgbClr val="FF0000"/>
              </a:solidFill>
            </a:endParaRPr>
          </a:p>
        </p:txBody>
      </p:sp>
    </p:spTree>
    <p:extLst>
      <p:ext uri="{BB962C8B-B14F-4D97-AF65-F5344CB8AC3E}">
        <p14:creationId xmlns:p14="http://schemas.microsoft.com/office/powerpoint/2010/main" val="4012590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Многослойная архитектура</a:t>
            </a:r>
            <a:endParaRPr lang="en-US" dirty="0"/>
          </a:p>
        </p:txBody>
      </p:sp>
      <p:sp>
        <p:nvSpPr>
          <p:cNvPr id="3" name="Content Placeholder 2"/>
          <p:cNvSpPr>
            <a:spLocks noGrp="1"/>
          </p:cNvSpPr>
          <p:nvPr>
            <p:ph idx="1"/>
          </p:nvPr>
        </p:nvSpPr>
        <p:spPr>
          <a:xfrm>
            <a:off x="1522413" y="1904999"/>
            <a:ext cx="5148063" cy="4114801"/>
          </a:xfrm>
        </p:spPr>
        <p:txBody>
          <a:bodyPr/>
          <a:lstStyle/>
          <a:p>
            <a:pPr marL="0" indent="0">
              <a:buNone/>
            </a:pPr>
            <a:r>
              <a:rPr lang="ru-RU" dirty="0"/>
              <a:t>Каждый слой на своем уровне (удаленность от </a:t>
            </a:r>
            <a:r>
              <a:rPr lang="en-US" dirty="0"/>
              <a:t>I/O) </a:t>
            </a:r>
          </a:p>
          <a:p>
            <a:pPr marL="0" indent="0">
              <a:buNone/>
            </a:pPr>
            <a:r>
              <a:rPr lang="ru-RU" dirty="0"/>
              <a:t>Отдельный слой – самодостаточен</a:t>
            </a:r>
          </a:p>
          <a:p>
            <a:pPr marL="0" indent="0">
              <a:buNone/>
            </a:pPr>
            <a:r>
              <a:rPr lang="ru-RU" dirty="0"/>
              <a:t>Слой – основа для слоёв более высокого уровня</a:t>
            </a:r>
          </a:p>
          <a:p>
            <a:pPr marL="0" indent="0">
              <a:buNone/>
            </a:pPr>
            <a:endParaRPr lang="ru-RU" dirty="0"/>
          </a:p>
          <a:p>
            <a:pPr marL="0" indent="0">
              <a:buNone/>
            </a:pPr>
            <a:r>
              <a:rPr lang="ru-RU" dirty="0"/>
              <a:t>Форма расслоения может быть произвольной, но </a:t>
            </a:r>
            <a:r>
              <a:rPr lang="ru-RU" b="1" dirty="0">
                <a:solidFill>
                  <a:srgbClr val="FF0000"/>
                </a:solidFill>
              </a:rPr>
              <a:t>слои должны быть идентифицированы</a:t>
            </a:r>
            <a:endParaRPr lang="en-US" b="1" dirty="0">
              <a:solidFill>
                <a:srgbClr val="FF0000"/>
              </a:solidFill>
            </a:endParaRPr>
          </a:p>
        </p:txBody>
      </p:sp>
      <p:sp>
        <p:nvSpPr>
          <p:cNvPr id="4" name="TextBox 3"/>
          <p:cNvSpPr txBox="1"/>
          <p:nvPr/>
        </p:nvSpPr>
        <p:spPr>
          <a:xfrm>
            <a:off x="7390556" y="2204864"/>
            <a:ext cx="4104456" cy="369332"/>
          </a:xfrm>
          <a:prstGeom prst="rect">
            <a:avLst/>
          </a:prstGeom>
          <a:noFill/>
        </p:spPr>
        <p:txBody>
          <a:bodyPr wrap="square" rtlCol="0">
            <a:spAutoFit/>
          </a:bodyPr>
          <a:lstStyle/>
          <a:p>
            <a:pPr algn="ctr"/>
            <a:r>
              <a:rPr lang="ru-RU" dirty="0">
                <a:solidFill>
                  <a:schemeClr val="accent1"/>
                </a:solidFill>
              </a:rPr>
              <a:t>Бизнес-правила</a:t>
            </a:r>
            <a:endParaRPr lang="en-US" dirty="0">
              <a:solidFill>
                <a:schemeClr val="accent1"/>
              </a:solidFill>
            </a:endParaRPr>
          </a:p>
        </p:txBody>
      </p:sp>
      <p:cxnSp>
        <p:nvCxnSpPr>
          <p:cNvPr id="6" name="Straight Connector 5"/>
          <p:cNvCxnSpPr/>
          <p:nvPr/>
        </p:nvCxnSpPr>
        <p:spPr>
          <a:xfrm>
            <a:off x="7390556" y="2708920"/>
            <a:ext cx="410445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0556" y="2866295"/>
            <a:ext cx="4104456" cy="369332"/>
          </a:xfrm>
          <a:prstGeom prst="rect">
            <a:avLst/>
          </a:prstGeom>
          <a:noFill/>
        </p:spPr>
        <p:txBody>
          <a:bodyPr wrap="square" rtlCol="0">
            <a:spAutoFit/>
          </a:bodyPr>
          <a:lstStyle/>
          <a:p>
            <a:pPr algn="ctr"/>
            <a:r>
              <a:rPr lang="ru-RU" dirty="0">
                <a:solidFill>
                  <a:schemeClr val="accent1"/>
                </a:solidFill>
              </a:rPr>
              <a:t>Процедуры приложения</a:t>
            </a:r>
            <a:endParaRPr lang="en-US" dirty="0">
              <a:solidFill>
                <a:schemeClr val="accent1"/>
              </a:solidFill>
            </a:endParaRPr>
          </a:p>
        </p:txBody>
      </p:sp>
      <p:cxnSp>
        <p:nvCxnSpPr>
          <p:cNvPr id="8" name="Straight Connector 7"/>
          <p:cNvCxnSpPr/>
          <p:nvPr/>
        </p:nvCxnSpPr>
        <p:spPr>
          <a:xfrm>
            <a:off x="7390556" y="4020399"/>
            <a:ext cx="410445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90556" y="4126821"/>
            <a:ext cx="4104456" cy="369332"/>
          </a:xfrm>
          <a:prstGeom prst="rect">
            <a:avLst/>
          </a:prstGeom>
          <a:noFill/>
        </p:spPr>
        <p:txBody>
          <a:bodyPr wrap="square" rtlCol="0">
            <a:spAutoFit/>
          </a:bodyPr>
          <a:lstStyle/>
          <a:p>
            <a:pPr algn="ctr"/>
            <a:r>
              <a:rPr lang="ru-RU" dirty="0">
                <a:solidFill>
                  <a:schemeClr val="accent1"/>
                </a:solidFill>
              </a:rPr>
              <a:t>Интерфейс</a:t>
            </a:r>
            <a:endParaRPr lang="en-US" dirty="0">
              <a:solidFill>
                <a:schemeClr val="accent1"/>
              </a:solidFill>
            </a:endParaRPr>
          </a:p>
        </p:txBody>
      </p:sp>
      <p:cxnSp>
        <p:nvCxnSpPr>
          <p:cNvPr id="10" name="Straight Connector 9"/>
          <p:cNvCxnSpPr/>
          <p:nvPr/>
        </p:nvCxnSpPr>
        <p:spPr>
          <a:xfrm>
            <a:off x="7390556" y="4630877"/>
            <a:ext cx="410445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90556" y="4787860"/>
            <a:ext cx="4104456" cy="369332"/>
          </a:xfrm>
          <a:prstGeom prst="rect">
            <a:avLst/>
          </a:prstGeom>
          <a:noFill/>
        </p:spPr>
        <p:txBody>
          <a:bodyPr wrap="square" rtlCol="0">
            <a:spAutoFit/>
          </a:bodyPr>
          <a:lstStyle/>
          <a:p>
            <a:pPr algn="ctr"/>
            <a:r>
              <a:rPr lang="ru-RU" dirty="0">
                <a:solidFill>
                  <a:schemeClr val="accent1"/>
                </a:solidFill>
              </a:rPr>
              <a:t>Технические аспекты</a:t>
            </a:r>
            <a:endParaRPr lang="en-US" dirty="0">
              <a:solidFill>
                <a:schemeClr val="accent1"/>
              </a:solidFill>
            </a:endParaRPr>
          </a:p>
        </p:txBody>
      </p:sp>
      <p:cxnSp>
        <p:nvCxnSpPr>
          <p:cNvPr id="16" name="Straight Connector 15"/>
          <p:cNvCxnSpPr/>
          <p:nvPr/>
        </p:nvCxnSpPr>
        <p:spPr>
          <a:xfrm>
            <a:off x="7390556" y="3429000"/>
            <a:ext cx="4104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390556" y="3717032"/>
            <a:ext cx="4104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13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Архитектурные стили</a:t>
            </a:r>
            <a:endParaRPr lang="en-US" dirty="0"/>
          </a:p>
        </p:txBody>
      </p:sp>
      <p:sp>
        <p:nvSpPr>
          <p:cNvPr id="3" name="Content Placeholder 2"/>
          <p:cNvSpPr>
            <a:spLocks noGrp="1"/>
          </p:cNvSpPr>
          <p:nvPr>
            <p:ph idx="1"/>
          </p:nvPr>
        </p:nvSpPr>
        <p:spPr/>
        <p:txBody>
          <a:bodyPr/>
          <a:lstStyle/>
          <a:p>
            <a:r>
              <a:rPr lang="ru-RU" dirty="0"/>
              <a:t>Многоуровневая (трёхслойная) архитектура Мартина Фаулера</a:t>
            </a:r>
          </a:p>
          <a:p>
            <a:r>
              <a:rPr lang="ru-RU" dirty="0"/>
              <a:t>Чистая архитектура Роберта Мартина</a:t>
            </a:r>
          </a:p>
          <a:p>
            <a:r>
              <a:rPr lang="ru-RU" dirty="0"/>
              <a:t>Гексагональная архитектура Алистера Кокберна</a:t>
            </a:r>
          </a:p>
          <a:p>
            <a:r>
              <a:rPr lang="ru-RU" dirty="0"/>
              <a:t>...</a:t>
            </a:r>
          </a:p>
          <a:p>
            <a:pPr marL="0" indent="0">
              <a:buNone/>
            </a:pPr>
            <a:r>
              <a:rPr lang="ru-RU" dirty="0">
                <a:solidFill>
                  <a:schemeClr val="accent2"/>
                </a:solidFill>
              </a:rPr>
              <a:t>Общее: отделение бизнес-логики от деталей реализации</a:t>
            </a:r>
            <a:r>
              <a:rPr lang="en-US" dirty="0">
                <a:solidFill>
                  <a:schemeClr val="accent2"/>
                </a:solidFill>
              </a:rPr>
              <a:t/>
            </a:r>
            <a:br>
              <a:rPr lang="en-US" dirty="0">
                <a:solidFill>
                  <a:schemeClr val="accent2"/>
                </a:solidFill>
              </a:rPr>
            </a:br>
            <a:r>
              <a:rPr lang="ru-RU" sz="1800" dirty="0">
                <a:solidFill>
                  <a:schemeClr val="accent2"/>
                </a:solidFill>
              </a:rPr>
              <a:t>независимость от </a:t>
            </a:r>
            <a:r>
              <a:rPr lang="ru-RU" sz="1800" dirty="0" err="1">
                <a:solidFill>
                  <a:schemeClr val="accent2"/>
                </a:solidFill>
              </a:rPr>
              <a:t>фреймворков</a:t>
            </a:r>
            <a:r>
              <a:rPr lang="ru-RU" sz="1800" dirty="0">
                <a:solidFill>
                  <a:schemeClr val="accent2"/>
                </a:solidFill>
              </a:rPr>
              <a:t>, простота тестирования, независимость от </a:t>
            </a:r>
            <a:r>
              <a:rPr lang="en-US" sz="1800" dirty="0">
                <a:solidFill>
                  <a:schemeClr val="accent2"/>
                </a:solidFill>
              </a:rPr>
              <a:t>GUI, </a:t>
            </a:r>
            <a:r>
              <a:rPr lang="ru-RU" sz="1800" dirty="0">
                <a:solidFill>
                  <a:schemeClr val="accent2"/>
                </a:solidFill>
              </a:rPr>
              <a:t>БД, любых внешних агентов</a:t>
            </a:r>
            <a:endParaRPr lang="ru-RU" dirty="0">
              <a:solidFill>
                <a:schemeClr val="accent2"/>
              </a:solidFill>
            </a:endParaRPr>
          </a:p>
          <a:p>
            <a:pPr marL="0" indent="0">
              <a:buNone/>
            </a:pPr>
            <a:r>
              <a:rPr lang="ru-RU" dirty="0">
                <a:solidFill>
                  <a:srgbClr val="C00000"/>
                </a:solidFill>
              </a:rPr>
              <a:t>Различия: в деталях</a:t>
            </a:r>
            <a:endParaRPr lang="en-US" dirty="0">
              <a:solidFill>
                <a:srgbClr val="C00000"/>
              </a:solidFill>
            </a:endParaRPr>
          </a:p>
        </p:txBody>
      </p:sp>
    </p:spTree>
    <p:extLst>
      <p:ext uri="{BB962C8B-B14F-4D97-AF65-F5344CB8AC3E}">
        <p14:creationId xmlns:p14="http://schemas.microsoft.com/office/powerpoint/2010/main" val="52493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Многоуровневая архитектура</a:t>
            </a:r>
            <a:endParaRPr lang="en-US" dirty="0"/>
          </a:p>
        </p:txBody>
      </p:sp>
      <p:sp>
        <p:nvSpPr>
          <p:cNvPr id="3" name="Content Placeholder 2"/>
          <p:cNvSpPr>
            <a:spLocks noGrp="1"/>
          </p:cNvSpPr>
          <p:nvPr>
            <p:ph idx="1"/>
          </p:nvPr>
        </p:nvSpPr>
        <p:spPr>
          <a:xfrm>
            <a:off x="1522413" y="1904999"/>
            <a:ext cx="4644007" cy="4114801"/>
          </a:xfrm>
        </p:spPr>
        <p:txBody>
          <a:bodyPr>
            <a:normAutofit lnSpcReduction="10000"/>
          </a:bodyPr>
          <a:lstStyle/>
          <a:p>
            <a:r>
              <a:rPr lang="ru-RU" b="1" dirty="0"/>
              <a:t>Представление</a:t>
            </a:r>
            <a:br>
              <a:rPr lang="ru-RU" b="1" dirty="0"/>
            </a:br>
            <a:r>
              <a:rPr lang="ru-RU" sz="1900" dirty="0"/>
              <a:t>предоставление услуг, отображение данных, обработка событий пользовательского интерфейса, обслуживание запросов </a:t>
            </a:r>
            <a:r>
              <a:rPr lang="en-US" sz="1900" dirty="0"/>
              <a:t>API, HTTP, </a:t>
            </a:r>
            <a:r>
              <a:rPr lang="ru-RU" sz="1900" dirty="0"/>
              <a:t>командной строки</a:t>
            </a:r>
          </a:p>
          <a:p>
            <a:r>
              <a:rPr lang="ru-RU" b="1" dirty="0"/>
              <a:t>Домен</a:t>
            </a:r>
            <a:br>
              <a:rPr lang="ru-RU" b="1" dirty="0"/>
            </a:br>
            <a:r>
              <a:rPr lang="ru-RU" sz="1800" dirty="0"/>
              <a:t>бизнес-логика приложения</a:t>
            </a:r>
          </a:p>
          <a:p>
            <a:r>
              <a:rPr lang="ru-RU" b="1" dirty="0"/>
              <a:t>Источник данных</a:t>
            </a:r>
            <a:br>
              <a:rPr lang="ru-RU" b="1" dirty="0"/>
            </a:br>
            <a:r>
              <a:rPr lang="ru-RU" sz="1800" dirty="0"/>
              <a:t>обращение к БД, обмен сообщениями, управление транзакциями</a:t>
            </a:r>
          </a:p>
          <a:p>
            <a:pPr marL="0" indent="0">
              <a:buNone/>
            </a:pPr>
            <a:r>
              <a:rPr lang="ru-RU" sz="1800" dirty="0">
                <a:solidFill>
                  <a:srgbClr val="FF0000"/>
                </a:solidFill>
              </a:rPr>
              <a:t>Главный недостаток: зависимость бизнес-логики от системы хранения</a:t>
            </a:r>
            <a:endParaRPr lang="en-US" sz="1800" dirty="0">
              <a:solidFill>
                <a:srgbClr val="FF0000"/>
              </a:solidFill>
            </a:endParaRPr>
          </a:p>
        </p:txBody>
      </p:sp>
      <p:grpSp>
        <p:nvGrpSpPr>
          <p:cNvPr id="7" name="Группа 6"/>
          <p:cNvGrpSpPr/>
          <p:nvPr/>
        </p:nvGrpSpPr>
        <p:grpSpPr>
          <a:xfrm>
            <a:off x="6886500" y="1954733"/>
            <a:ext cx="4536504" cy="3798739"/>
            <a:chOff x="6886500" y="1954733"/>
            <a:chExt cx="4536504" cy="3798739"/>
          </a:xfrm>
        </p:grpSpPr>
        <p:sp>
          <p:nvSpPr>
            <p:cNvPr id="4" name="Rectangle 3"/>
            <p:cNvSpPr/>
            <p:nvPr/>
          </p:nvSpPr>
          <p:spPr>
            <a:xfrm>
              <a:off x="6886500" y="2755204"/>
              <a:ext cx="4536504" cy="7319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dirty="0"/>
                <a:t>Представление</a:t>
              </a:r>
              <a:endParaRPr lang="en-US" dirty="0"/>
            </a:p>
          </p:txBody>
        </p:sp>
        <p:sp>
          <p:nvSpPr>
            <p:cNvPr id="5" name="Rectangle 4"/>
            <p:cNvSpPr/>
            <p:nvPr/>
          </p:nvSpPr>
          <p:spPr>
            <a:xfrm>
              <a:off x="6886500" y="3487117"/>
              <a:ext cx="4536504" cy="7319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Домен</a:t>
              </a:r>
              <a:endParaRPr lang="en-US" dirty="0"/>
            </a:p>
          </p:txBody>
        </p:sp>
        <p:sp>
          <p:nvSpPr>
            <p:cNvPr id="6" name="Rectangle 5"/>
            <p:cNvSpPr/>
            <p:nvPr/>
          </p:nvSpPr>
          <p:spPr>
            <a:xfrm>
              <a:off x="6886500" y="4219030"/>
              <a:ext cx="4536504" cy="731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dirty="0"/>
                <a:t>Источник данных</a:t>
              </a:r>
              <a:endParaRPr lang="en-US" dirty="0"/>
            </a:p>
          </p:txBody>
        </p:sp>
        <p:cxnSp>
          <p:nvCxnSpPr>
            <p:cNvPr id="9" name="Straight Arrow Connector 8"/>
            <p:cNvCxnSpPr/>
            <p:nvPr/>
          </p:nvCxnSpPr>
          <p:spPr>
            <a:xfrm>
              <a:off x="8254652" y="2406997"/>
              <a:ext cx="0" cy="348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0198868" y="2395164"/>
              <a:ext cx="0" cy="360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182644" y="4950943"/>
              <a:ext cx="0" cy="348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126860" y="4939110"/>
              <a:ext cx="0" cy="360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7822604" y="1954733"/>
              <a:ext cx="2808312" cy="452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Пользователь</a:t>
              </a:r>
              <a:endParaRPr lang="en-US" dirty="0"/>
            </a:p>
          </p:txBody>
        </p:sp>
        <p:sp>
          <p:nvSpPr>
            <p:cNvPr id="15" name="Rounded Rectangle 14"/>
            <p:cNvSpPr/>
            <p:nvPr/>
          </p:nvSpPr>
          <p:spPr>
            <a:xfrm>
              <a:off x="7750596" y="5301208"/>
              <a:ext cx="2808312" cy="452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Внешние системы</a:t>
              </a:r>
              <a:endParaRPr lang="en-US" dirty="0"/>
            </a:p>
          </p:txBody>
        </p:sp>
      </p:grpSp>
    </p:spTree>
    <p:extLst>
      <p:ext uri="{BB962C8B-B14F-4D97-AF65-F5344CB8AC3E}">
        <p14:creationId xmlns:p14="http://schemas.microsoft.com/office/powerpoint/2010/main" val="273190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Чистая архитектура</a:t>
            </a:r>
            <a:endParaRPr lang="en-US" dirty="0"/>
          </a:p>
        </p:txBody>
      </p:sp>
      <p:sp>
        <p:nvSpPr>
          <p:cNvPr id="3" name="Content Placeholder 2"/>
          <p:cNvSpPr>
            <a:spLocks noGrp="1"/>
          </p:cNvSpPr>
          <p:nvPr>
            <p:ph idx="1"/>
          </p:nvPr>
        </p:nvSpPr>
        <p:spPr>
          <a:xfrm>
            <a:off x="1522413" y="1904999"/>
            <a:ext cx="4211959" cy="4114801"/>
          </a:xfrm>
        </p:spPr>
        <p:txBody>
          <a:bodyPr>
            <a:normAutofit fontScale="85000" lnSpcReduction="20000"/>
          </a:bodyPr>
          <a:lstStyle/>
          <a:p>
            <a:pPr marL="0" indent="0">
              <a:buNone/>
            </a:pPr>
            <a:r>
              <a:rPr lang="ru-RU" dirty="0">
                <a:solidFill>
                  <a:schemeClr val="accent3"/>
                </a:solidFill>
              </a:rPr>
              <a:t>Правило зависимостей (</a:t>
            </a:r>
            <a:r>
              <a:rPr lang="en-US" dirty="0">
                <a:solidFill>
                  <a:schemeClr val="accent3"/>
                </a:solidFill>
              </a:rPr>
              <a:t>Dependency Rule)</a:t>
            </a:r>
            <a:r>
              <a:rPr lang="en-US" dirty="0"/>
              <a:t>:</a:t>
            </a:r>
            <a:br>
              <a:rPr lang="en-US" dirty="0"/>
            </a:br>
            <a:r>
              <a:rPr lang="ru-RU" dirty="0"/>
              <a:t>Зависимости в исходном коде должны быть направлены внутрь, в сторону высокоуровневых политик</a:t>
            </a:r>
            <a:endParaRPr lang="en-US" dirty="0"/>
          </a:p>
          <a:p>
            <a:pPr marL="0" indent="0">
              <a:buNone/>
            </a:pPr>
            <a:r>
              <a:rPr lang="ru-RU" dirty="0">
                <a:solidFill>
                  <a:schemeClr val="accent3"/>
                </a:solidFill>
              </a:rPr>
              <a:t>Адаптеры интерфейсов </a:t>
            </a:r>
            <a:r>
              <a:rPr lang="ru-RU" dirty="0"/>
              <a:t>– преобразование данных от </a:t>
            </a:r>
            <a:r>
              <a:rPr lang="en-US" dirty="0"/>
              <a:t>use case </a:t>
            </a:r>
            <a:r>
              <a:rPr lang="ru-RU" dirty="0"/>
              <a:t>в формат для внешних агентов</a:t>
            </a:r>
            <a:r>
              <a:rPr lang="en-US" dirty="0"/>
              <a:t> </a:t>
            </a:r>
            <a:r>
              <a:rPr lang="ru-RU" dirty="0"/>
              <a:t>и систем хранения (БД, веб, </a:t>
            </a:r>
            <a:r>
              <a:rPr lang="en-US" dirty="0"/>
              <a:t>GUI)</a:t>
            </a:r>
            <a:endParaRPr lang="ru-RU" dirty="0"/>
          </a:p>
          <a:p>
            <a:pPr marL="0" indent="0">
              <a:buNone/>
            </a:pPr>
            <a:r>
              <a:rPr lang="ru-RU" dirty="0"/>
              <a:t>Через границы данные передаются в скалярном виде или простейшими структурами и объектами – </a:t>
            </a:r>
            <a:r>
              <a:rPr lang="en-US" dirty="0">
                <a:solidFill>
                  <a:schemeClr val="accent3"/>
                </a:solidFill>
              </a:rPr>
              <a:t>Data Transfer Objects, DTO</a:t>
            </a:r>
            <a:br>
              <a:rPr lang="en-US" dirty="0">
                <a:solidFill>
                  <a:schemeClr val="accent3"/>
                </a:solidFill>
              </a:rPr>
            </a:br>
            <a:r>
              <a:rPr lang="ru-RU" dirty="0">
                <a:solidFill>
                  <a:schemeClr val="accent3"/>
                </a:solidFill>
              </a:rPr>
              <a:t/>
            </a:r>
            <a:br>
              <a:rPr lang="ru-RU" dirty="0">
                <a:solidFill>
                  <a:schemeClr val="accent3"/>
                </a:solidFill>
              </a:rPr>
            </a:br>
            <a:r>
              <a:rPr lang="ru-RU" sz="1600" b="1" dirty="0"/>
              <a:t>Важно:</a:t>
            </a:r>
            <a:r>
              <a:rPr lang="ru-RU" sz="1600" dirty="0"/>
              <a:t> вариант использования не может передать презентатору сущность, должен сформировать </a:t>
            </a:r>
            <a:r>
              <a:rPr lang="en-US" sz="1600" dirty="0"/>
              <a:t>DTO</a:t>
            </a:r>
            <a:r>
              <a:rPr lang="ru-RU" sz="1600" dirty="0"/>
              <a:t> копию данных сущности</a:t>
            </a:r>
            <a:endParaRPr lang="ru-RU" sz="1900" dirty="0"/>
          </a:p>
          <a:p>
            <a:pPr marL="0" indent="0">
              <a:buNone/>
            </a:pPr>
            <a:endParaRPr lang="en-US" dirty="0"/>
          </a:p>
          <a:p>
            <a:pPr marL="0" indent="0">
              <a:buNone/>
            </a:pPr>
            <a:endParaRPr lang="en-US" dirty="0"/>
          </a:p>
        </p:txBody>
      </p:sp>
      <p:pic>
        <p:nvPicPr>
          <p:cNvPr id="4098" name="Picture 2" descr="https://i.gyazo.com/9277863017130eaa9426c14a1b379d2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88" y="1904999"/>
            <a:ext cx="5634372" cy="375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8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Гексагональная архитектура </a:t>
            </a:r>
            <a:br>
              <a:rPr lang="ru-RU" dirty="0"/>
            </a:br>
            <a:r>
              <a:rPr lang="ru-RU" dirty="0"/>
              <a:t>(Порты и Адаптеры)</a:t>
            </a:r>
            <a:endParaRPr lang="en-US" dirty="0"/>
          </a:p>
        </p:txBody>
      </p:sp>
      <p:sp>
        <p:nvSpPr>
          <p:cNvPr id="3" name="Content Placeholder 2"/>
          <p:cNvSpPr>
            <a:spLocks noGrp="1"/>
          </p:cNvSpPr>
          <p:nvPr>
            <p:ph idx="1"/>
          </p:nvPr>
        </p:nvSpPr>
        <p:spPr>
          <a:xfrm>
            <a:off x="1522413" y="1904999"/>
            <a:ext cx="5148063" cy="4114801"/>
          </a:xfrm>
        </p:spPr>
        <p:txBody>
          <a:bodyPr>
            <a:normAutofit lnSpcReduction="10000"/>
          </a:bodyPr>
          <a:lstStyle/>
          <a:p>
            <a:pPr marL="0" indent="0">
              <a:buNone/>
            </a:pPr>
            <a:r>
              <a:rPr lang="ru-RU" dirty="0"/>
              <a:t>В отличие от трехслойной – симметрично трактует внешние связи. Вместо уровня представления – </a:t>
            </a:r>
            <a:r>
              <a:rPr lang="ru-RU" dirty="0">
                <a:solidFill>
                  <a:schemeClr val="accent3"/>
                </a:solidFill>
              </a:rPr>
              <a:t>входящие адаптеры</a:t>
            </a:r>
            <a:r>
              <a:rPr lang="ru-RU" dirty="0"/>
              <a:t>, вместо систем хранения – </a:t>
            </a:r>
            <a:r>
              <a:rPr lang="ru-RU" dirty="0">
                <a:solidFill>
                  <a:schemeClr val="accent3"/>
                </a:solidFill>
              </a:rPr>
              <a:t>исходящие адаптеры</a:t>
            </a:r>
            <a:r>
              <a:rPr lang="ru-RU" dirty="0"/>
              <a:t>.</a:t>
            </a:r>
          </a:p>
          <a:p>
            <a:pPr marL="0" indent="0">
              <a:buNone/>
            </a:pPr>
            <a:r>
              <a:rPr lang="ru-RU" dirty="0"/>
              <a:t>В центре –</a:t>
            </a:r>
            <a:r>
              <a:rPr lang="ru-RU" dirty="0">
                <a:solidFill>
                  <a:schemeClr val="accent3"/>
                </a:solidFill>
              </a:rPr>
              <a:t> бизнес-логика</a:t>
            </a:r>
            <a:r>
              <a:rPr lang="ru-RU" dirty="0"/>
              <a:t>, которая не зависит от адаптеров. У бизнес-логики есть </a:t>
            </a:r>
            <a:r>
              <a:rPr lang="ru-RU" dirty="0">
                <a:solidFill>
                  <a:schemeClr val="accent3"/>
                </a:solidFill>
              </a:rPr>
              <a:t>порты</a:t>
            </a:r>
            <a:r>
              <a:rPr lang="ru-RU" dirty="0"/>
              <a:t>, определяющие как взаимодействовать с внешним кодом (интерфейсы).</a:t>
            </a:r>
          </a:p>
          <a:p>
            <a:pPr marL="0" indent="0">
              <a:buNone/>
            </a:pPr>
            <a:r>
              <a:rPr lang="ru-RU" dirty="0"/>
              <a:t>Адаптеры реализуют порты.</a:t>
            </a:r>
            <a:endParaRPr lang="en-US" dirty="0"/>
          </a:p>
        </p:txBody>
      </p:sp>
      <p:pic>
        <p:nvPicPr>
          <p:cNvPr id="2052" name="Picture 4" descr="https://i.gyazo.com/91c78b0a15667fa3ccdfb056c342a6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508" y="2060848"/>
            <a:ext cx="4610232" cy="349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02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Синий цифровой тоннель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6_TF02895261_TF02895261.potx" id="{B6CEA06A-6068-4B4A-BA2F-705122E61509}" vid="{D5DC9138-7F6C-4334-982D-29E09F89611B}"/>
    </a:ext>
  </a:extLst>
</a:theme>
</file>

<file path=ppt/theme/theme2.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documentManagement/type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Бизнес-презентация с синим цифровым тоннелем (широкоэкранный формат)</Template>
  <TotalTime>0</TotalTime>
  <Words>415</Words>
  <Application>Microsoft Office PowerPoint</Application>
  <PresentationFormat>Custom</PresentationFormat>
  <Paragraphs>105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Синий цифровой тоннель (16 x 9)</vt:lpstr>
      <vt:lpstr>05 Архитектурные стили</vt:lpstr>
      <vt:lpstr>PowerPoint Presentation</vt:lpstr>
      <vt:lpstr>Большой комок грязи</vt:lpstr>
      <vt:lpstr>Фреймворки: сила MVC?</vt:lpstr>
      <vt:lpstr>Многослойная архитектура</vt:lpstr>
      <vt:lpstr>Архитектурные стили</vt:lpstr>
      <vt:lpstr>Многоуровневая архитектура</vt:lpstr>
      <vt:lpstr>Чистая архитектура</vt:lpstr>
      <vt:lpstr>Гексагональная архитектура  (Порты и Адаптеры)</vt:lpstr>
      <vt:lpstr>Гексагональная архитектура: уровни</vt:lpstr>
      <vt:lpstr>Гексагональная архитектура: пример</vt:lpstr>
      <vt:lpstr>  Гексагональная архитектура: реализация</vt:lpstr>
      <vt:lpstr>Продолжение следует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Архитектурные стили</dc:title>
  <dc:creator/>
  <cp:lastModifiedBy/>
  <cp:revision>3</cp:revision>
  <dcterms:created xsi:type="dcterms:W3CDTF">2019-02-04T19:27:23Z</dcterms:created>
  <dcterms:modified xsi:type="dcterms:W3CDTF">2020-02-11T06:55:32Z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