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14" r:id="rId14"/>
  </p:sldIdLst>
  <p:sldSz cx="12188825" cy="6858000"/>
  <p:notesSz cx="6858000" cy="9144000"/>
  <p:custDataLst>
    <p:tags r:id="rId17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89381-E2DB-4FDC-A399-F5FA2253875A}">
          <p14:sldIdLst>
            <p14:sldId id="265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Раздел без заголовка" id="{876B9497-CA87-47C3-B9E3-19E7FD16EDD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29" autoAdjust="0"/>
  </p:normalViewPr>
  <p:slideViewPr>
    <p:cSldViewPr showGuides="1">
      <p:cViewPr varScale="1">
        <p:scale>
          <a:sx n="125" d="100"/>
          <a:sy n="125" d="100"/>
        </p:scale>
        <p:origin x="29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09.02.2020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09.02.2020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09.02.2020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3" name="Группа 12"/>
          <p:cNvGrpSpPr/>
          <p:nvPr userDrawn="1"/>
        </p:nvGrpSpPr>
        <p:grpSpPr>
          <a:xfrm>
            <a:off x="9276109" y="5949280"/>
            <a:ext cx="2866975" cy="864096"/>
            <a:chOff x="9276109" y="5949280"/>
            <a:chExt cx="2866975" cy="864096"/>
          </a:xfrm>
        </p:grpSpPr>
        <p:sp>
          <p:nvSpPr>
            <p:cNvPr id="14" name="Прямоугольник 11"/>
            <p:cNvSpPr/>
            <p:nvPr userDrawn="1"/>
          </p:nvSpPr>
          <p:spPr>
            <a:xfrm>
              <a:off x="11148317" y="5949280"/>
              <a:ext cx="994767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4"/>
            <p:cNvSpPr/>
            <p:nvPr userDrawn="1"/>
          </p:nvSpPr>
          <p:spPr>
            <a:xfrm>
              <a:off x="9276109" y="5949280"/>
              <a:ext cx="1858863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796" y="6237312"/>
              <a:ext cx="1282799" cy="41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3004" y="6100977"/>
              <a:ext cx="432048" cy="551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06</a:t>
            </a:r>
            <a:br>
              <a:rPr lang="ru-RU" dirty="0" smtClean="0"/>
            </a:br>
            <a:r>
              <a:rPr lang="ru-RU" dirty="0" smtClean="0"/>
              <a:t>Типовые решения организации бизнес-логики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«Проектирование интернет-систем»</a:t>
            </a:r>
          </a:p>
          <a:p>
            <a:pPr rtl="0"/>
            <a:r>
              <a:rPr lang="ru-RU" dirty="0" smtClean="0"/>
              <a:t>Павел </a:t>
            </a:r>
            <a:r>
              <a:rPr lang="ru-RU" dirty="0" err="1" smtClean="0"/>
              <a:t>кочурко</a:t>
            </a:r>
            <a:r>
              <a:rPr lang="ru-RU" dirty="0" smtClean="0"/>
              <a:t>, к.т.н., доцент</a:t>
            </a:r>
          </a:p>
          <a:p>
            <a:pPr rtl="0"/>
            <a:r>
              <a:rPr lang="ru-RU" dirty="0" smtClean="0"/>
              <a:t>Кафедра иит</a:t>
            </a:r>
            <a:endParaRPr lang="en-US" dirty="0" smtClean="0"/>
          </a:p>
          <a:p>
            <a:pPr rtl="0"/>
            <a:r>
              <a:rPr lang="en-US" dirty="0" smtClean="0"/>
              <a:t>Eplane.com</a:t>
            </a:r>
            <a:endParaRPr lang="ru-RU" dirty="0" smtClean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Продолжение следует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Есть 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Распределённая обработка, </a:t>
            </a:r>
            <a:br>
              <a:rPr lang="ru-RU" dirty="0" smtClean="0"/>
            </a:br>
            <a:r>
              <a:rPr lang="ru-RU" dirty="0" smtClean="0"/>
              <a:t>многопоточные вычисления, </a:t>
            </a:r>
            <a:br>
              <a:rPr lang="ru-RU" dirty="0" smtClean="0"/>
            </a:br>
            <a:r>
              <a:rPr lang="ru-RU" dirty="0" smtClean="0"/>
              <a:t>сочетание радикально различных  концепций, </a:t>
            </a:r>
            <a:br>
              <a:rPr lang="ru-RU" dirty="0" smtClean="0"/>
            </a:br>
            <a:r>
              <a:rPr lang="ru-RU" dirty="0" smtClean="0"/>
              <a:t>межплатформенное взаимодействие </a:t>
            </a:r>
            <a:br>
              <a:rPr lang="ru-RU" dirty="0" smtClean="0"/>
            </a:br>
            <a:r>
              <a:rPr lang="ru-RU" dirty="0" smtClean="0"/>
              <a:t>и обеспечение предельно высокого уровня быстродействия </a:t>
            </a:r>
            <a:br>
              <a:rPr lang="ru-RU" dirty="0" smtClean="0"/>
            </a:br>
            <a:r>
              <a:rPr lang="ru-RU" dirty="0" smtClean="0"/>
              <a:t>– это катализаторы сложности.</a:t>
            </a:r>
            <a:endParaRPr lang="ru-RU" dirty="0"/>
          </a:p>
          <a:p>
            <a:pPr marL="0" indent="0" algn="r">
              <a:buNone/>
            </a:pPr>
            <a:r>
              <a:rPr lang="en-US" i="1" dirty="0" smtClean="0"/>
              <a:t>– </a:t>
            </a:r>
            <a:r>
              <a:rPr lang="ru-RU" i="1" dirty="0" err="1" smtClean="0"/>
              <a:t>Дженс</a:t>
            </a:r>
            <a:r>
              <a:rPr lang="ru-RU" i="1" dirty="0" smtClean="0"/>
              <a:t> </a:t>
            </a:r>
            <a:r>
              <a:rPr lang="ru-RU" i="1" dirty="0" err="1" smtClean="0"/>
              <a:t>Колдевей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бизнес-логики в структуре приложения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2061965" y="2728155"/>
            <a:ext cx="1954866" cy="1636949"/>
            <a:chOff x="2061964" y="2728155"/>
            <a:chExt cx="2947901" cy="2468488"/>
          </a:xfrm>
        </p:grpSpPr>
        <p:sp>
          <p:nvSpPr>
            <p:cNvPr id="5" name="Rectangle 3"/>
            <p:cNvSpPr/>
            <p:nvPr/>
          </p:nvSpPr>
          <p:spPr>
            <a:xfrm>
              <a:off x="2061964" y="3248315"/>
              <a:ext cx="2947901" cy="4756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/>
                <a:t>Представление</a:t>
              </a:r>
              <a:endParaRPr lang="en-US" sz="900" dirty="0"/>
            </a:p>
          </p:txBody>
        </p:sp>
        <p:sp>
          <p:nvSpPr>
            <p:cNvPr id="6" name="Rectangle 4"/>
            <p:cNvSpPr/>
            <p:nvPr/>
          </p:nvSpPr>
          <p:spPr>
            <a:xfrm>
              <a:off x="2061964" y="3723925"/>
              <a:ext cx="2947901" cy="4756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/>
                <a:t>Домен</a:t>
              </a:r>
              <a:endParaRPr lang="en-US" sz="900" dirty="0"/>
            </a:p>
          </p:txBody>
        </p:sp>
        <p:sp>
          <p:nvSpPr>
            <p:cNvPr id="7" name="Rectangle 5"/>
            <p:cNvSpPr/>
            <p:nvPr/>
          </p:nvSpPr>
          <p:spPr>
            <a:xfrm>
              <a:off x="2061964" y="4199535"/>
              <a:ext cx="2947901" cy="4756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/>
                <a:t>Источник данных</a:t>
              </a:r>
              <a:endParaRPr lang="en-US" sz="900" dirty="0"/>
            </a:p>
          </p:txBody>
        </p:sp>
        <p:cxnSp>
          <p:nvCxnSpPr>
            <p:cNvPr id="8" name="Straight Arrow Connector 8"/>
            <p:cNvCxnSpPr/>
            <p:nvPr/>
          </p:nvCxnSpPr>
          <p:spPr>
            <a:xfrm>
              <a:off x="2951014" y="3022044"/>
              <a:ext cx="0" cy="226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9"/>
            <p:cNvCxnSpPr/>
            <p:nvPr/>
          </p:nvCxnSpPr>
          <p:spPr>
            <a:xfrm flipV="1">
              <a:off x="4214400" y="3014355"/>
              <a:ext cx="0" cy="2339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1"/>
            <p:cNvCxnSpPr/>
            <p:nvPr/>
          </p:nvCxnSpPr>
          <p:spPr>
            <a:xfrm>
              <a:off x="2904221" y="4675145"/>
              <a:ext cx="0" cy="226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2"/>
            <p:cNvCxnSpPr/>
            <p:nvPr/>
          </p:nvCxnSpPr>
          <p:spPr>
            <a:xfrm flipV="1">
              <a:off x="4167608" y="4667456"/>
              <a:ext cx="0" cy="2339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3"/>
            <p:cNvSpPr/>
            <p:nvPr/>
          </p:nvSpPr>
          <p:spPr>
            <a:xfrm>
              <a:off x="2670261" y="2728155"/>
              <a:ext cx="1824891" cy="293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/>
                <a:t>Пользователь</a:t>
              </a:r>
              <a:endParaRPr lang="en-US" sz="900" dirty="0"/>
            </a:p>
          </p:txBody>
        </p:sp>
        <p:sp>
          <p:nvSpPr>
            <p:cNvPr id="13" name="Rounded Rectangle 14"/>
            <p:cNvSpPr/>
            <p:nvPr/>
          </p:nvSpPr>
          <p:spPr>
            <a:xfrm>
              <a:off x="2623469" y="4902754"/>
              <a:ext cx="1824891" cy="293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 smtClean="0"/>
                <a:t>Внешние системы</a:t>
              </a:r>
              <a:endParaRPr lang="en-US" sz="900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5158308" y="2204864"/>
            <a:ext cx="3922970" cy="3672408"/>
            <a:chOff x="6709044" y="2399854"/>
            <a:chExt cx="2963587" cy="2774301"/>
          </a:xfrm>
        </p:grpSpPr>
        <p:sp>
          <p:nvSpPr>
            <p:cNvPr id="15" name="Hexagon 3"/>
            <p:cNvSpPr/>
            <p:nvPr/>
          </p:nvSpPr>
          <p:spPr>
            <a:xfrm>
              <a:off x="6939910" y="2975824"/>
              <a:ext cx="2550064" cy="2198331"/>
            </a:xfrm>
            <a:prstGeom prst="hex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Hexagon 4"/>
            <p:cNvSpPr/>
            <p:nvPr/>
          </p:nvSpPr>
          <p:spPr>
            <a:xfrm>
              <a:off x="7307596" y="3279391"/>
              <a:ext cx="1850406" cy="1595178"/>
            </a:xfrm>
            <a:prstGeom prst="hex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Hexagon 5"/>
            <p:cNvSpPr/>
            <p:nvPr/>
          </p:nvSpPr>
          <p:spPr>
            <a:xfrm>
              <a:off x="7653367" y="3581941"/>
              <a:ext cx="1153147" cy="994093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56560" y="3668384"/>
              <a:ext cx="537142" cy="2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Домен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90671" y="3317035"/>
              <a:ext cx="889538" cy="2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Приложение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74671" y="3014485"/>
              <a:ext cx="1117977" cy="2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Инфраструктура</a:t>
              </a:r>
              <a:endParaRPr lang="en-US" sz="1400" dirty="0"/>
            </a:p>
          </p:txBody>
        </p:sp>
        <p:cxnSp>
          <p:nvCxnSpPr>
            <p:cNvPr id="29" name="Straight Arrow Connector 8"/>
            <p:cNvCxnSpPr/>
            <p:nvPr/>
          </p:nvCxnSpPr>
          <p:spPr>
            <a:xfrm rot="18019491">
              <a:off x="6893882" y="3805430"/>
              <a:ext cx="0" cy="226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9"/>
            <p:cNvCxnSpPr/>
            <p:nvPr/>
          </p:nvCxnSpPr>
          <p:spPr>
            <a:xfrm rot="18019491" flipV="1">
              <a:off x="7346669" y="2917908"/>
              <a:ext cx="0" cy="2339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13"/>
            <p:cNvSpPr/>
            <p:nvPr/>
          </p:nvSpPr>
          <p:spPr>
            <a:xfrm rot="18019491">
              <a:off x="5943543" y="3232497"/>
              <a:ext cx="1824891" cy="293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/>
                <a:t>Пользователь</a:t>
              </a:r>
              <a:endParaRPr lang="en-US" sz="2000" dirty="0"/>
            </a:p>
          </p:txBody>
        </p:sp>
        <p:cxnSp>
          <p:nvCxnSpPr>
            <p:cNvPr id="37" name="Straight Arrow Connector 11"/>
            <p:cNvCxnSpPr/>
            <p:nvPr/>
          </p:nvCxnSpPr>
          <p:spPr>
            <a:xfrm rot="3875493">
              <a:off x="9099871" y="2941876"/>
              <a:ext cx="0" cy="226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2"/>
            <p:cNvCxnSpPr/>
            <p:nvPr/>
          </p:nvCxnSpPr>
          <p:spPr>
            <a:xfrm rot="3875493" flipV="1">
              <a:off x="9525687" y="3758980"/>
              <a:ext cx="0" cy="2339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14"/>
            <p:cNvSpPr/>
            <p:nvPr/>
          </p:nvSpPr>
          <p:spPr>
            <a:xfrm rot="3875493">
              <a:off x="8613241" y="3165355"/>
              <a:ext cx="1824891" cy="293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/>
                <a:t>Внешние системы</a:t>
              </a:r>
              <a:endParaRPr lang="en-US" sz="2000" dirty="0"/>
            </a:p>
          </p:txBody>
        </p:sp>
      </p:grpSp>
      <p:sp>
        <p:nvSpPr>
          <p:cNvPr id="44" name="Овал 43"/>
          <p:cNvSpPr/>
          <p:nvPr/>
        </p:nvSpPr>
        <p:spPr>
          <a:xfrm>
            <a:off x="6320755" y="3575376"/>
            <a:ext cx="1676997" cy="167699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932925" y="3187546"/>
            <a:ext cx="2490066" cy="249006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Выноска 1 (граница и черта) 46"/>
          <p:cNvSpPr/>
          <p:nvPr/>
        </p:nvSpPr>
        <p:spPr>
          <a:xfrm>
            <a:off x="9049004" y="4768809"/>
            <a:ext cx="720079" cy="463399"/>
          </a:xfrm>
          <a:prstGeom prst="accentBorderCallout1">
            <a:avLst>
              <a:gd name="adj1" fmla="val 18750"/>
              <a:gd name="adj2" fmla="val -8333"/>
              <a:gd name="adj3" fmla="val -49600"/>
              <a:gd name="adj4" fmla="val -150287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КБП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8" name="Выноска 1 (граница и черта) 47"/>
          <p:cNvSpPr/>
          <p:nvPr/>
        </p:nvSpPr>
        <p:spPr>
          <a:xfrm>
            <a:off x="9240164" y="5475006"/>
            <a:ext cx="1944216" cy="396569"/>
          </a:xfrm>
          <a:prstGeom prst="accentBorderCallout1">
            <a:avLst>
              <a:gd name="adj1" fmla="val 28357"/>
              <a:gd name="adj2" fmla="val -3630"/>
              <a:gd name="adj3" fmla="val -63051"/>
              <a:gd name="adj4" fmla="val -57791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БП приложения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730763" y="3343102"/>
            <a:ext cx="617267" cy="42386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2146645" y="3326242"/>
            <a:ext cx="1796982" cy="44072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1845940" y="2238235"/>
            <a:ext cx="2170891" cy="2847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16901" y="5611508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</a:t>
            </a:r>
            <a:r>
              <a:rPr lang="ru-RU" i="1" dirty="0" smtClean="0"/>
              <a:t>КБП – критические бизнес-правила</a:t>
            </a:r>
            <a:br>
              <a:rPr lang="ru-RU" i="1" dirty="0" smtClean="0"/>
            </a:br>
            <a:r>
              <a:rPr lang="ru-RU" i="1" dirty="0" smtClean="0"/>
              <a:t>* БП – бизнес-правила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3"/>
                </a:solidFill>
              </a:rPr>
              <a:t>Домен:</a:t>
            </a:r>
          </a:p>
          <a:p>
            <a:r>
              <a:rPr lang="ru-RU" dirty="0" smtClean="0"/>
              <a:t>Сценарий транзакции </a:t>
            </a:r>
            <a:endParaRPr lang="en-US" dirty="0" smtClean="0"/>
          </a:p>
          <a:p>
            <a:r>
              <a:rPr lang="ru-RU" dirty="0" smtClean="0"/>
              <a:t>Модель предметной области </a:t>
            </a:r>
          </a:p>
          <a:p>
            <a:r>
              <a:rPr lang="ru-RU" dirty="0" smtClean="0"/>
              <a:t>Модуль таблицы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3"/>
                </a:solidFill>
              </a:rPr>
              <a:t>Приложение:</a:t>
            </a:r>
          </a:p>
          <a:p>
            <a:r>
              <a:rPr lang="ru-RU" dirty="0" smtClean="0"/>
              <a:t>Слой служб</a:t>
            </a:r>
          </a:p>
          <a:p>
            <a:pPr lvl="1"/>
            <a:r>
              <a:rPr lang="en-US" dirty="0" smtClean="0"/>
              <a:t>Use case API</a:t>
            </a:r>
          </a:p>
          <a:p>
            <a:pPr lvl="1"/>
            <a:r>
              <a:rPr lang="ru-RU" dirty="0" smtClean="0"/>
              <a:t>Сценарии транзакции</a:t>
            </a:r>
          </a:p>
          <a:p>
            <a:pPr lvl="1"/>
            <a:r>
              <a:rPr lang="ru-RU" dirty="0" smtClean="0"/>
              <a:t>Контроллер-сущность</a:t>
            </a:r>
            <a:br>
              <a:rPr lang="ru-RU" dirty="0" smtClean="0"/>
            </a:br>
            <a:r>
              <a:rPr lang="ru-RU" sz="1800" dirty="0" smtClean="0"/>
              <a:t>модель-представление-контроллер, контроллер-приложения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7462564" y="4941167"/>
            <a:ext cx="4104456" cy="432049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529830" y="2924944"/>
            <a:ext cx="4965182" cy="504057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894612" y="2661297"/>
            <a:ext cx="3672408" cy="360040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</a:t>
            </a:r>
            <a:r>
              <a:rPr lang="ru-RU" dirty="0" smtClean="0"/>
              <a:t>транзакции, СТ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Transaction Script)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4499991" cy="411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Сценарий действия, трактуется как бизнес-транзакция: одна процедура на одно действие бизнес-логики</a:t>
            </a:r>
            <a:br>
              <a:rPr lang="ru-RU" dirty="0" smtClean="0"/>
            </a:br>
            <a:r>
              <a:rPr lang="ru-RU" sz="1500" dirty="0" smtClean="0"/>
              <a:t>Может быть ООП, с подпрограммами, но всё равно – читаемый большой кусок кода</a:t>
            </a:r>
            <a:endParaRPr lang="ru-RU" dirty="0" smtClean="0"/>
          </a:p>
          <a:p>
            <a:pPr marL="0" indent="0">
              <a:buNone/>
            </a:pPr>
            <a:r>
              <a:rPr lang="ru-RU" sz="1900" dirty="0" smtClean="0">
                <a:solidFill>
                  <a:schemeClr val="accent2"/>
                </a:solidFill>
              </a:rPr>
              <a:t>+: удобная процедурная модель; всем понятно; определяет границы транзакции; всё в одном</a:t>
            </a:r>
          </a:p>
          <a:p>
            <a:pPr marL="0" indent="0">
              <a:buNone/>
            </a:pPr>
            <a:r>
              <a:rPr lang="ru-RU" sz="1900" dirty="0" smtClean="0">
                <a:solidFill>
                  <a:srgbClr val="FF0000"/>
                </a:solidFill>
              </a:rPr>
              <a:t>-: слишком «всё в одном»; повторение, дублирование кода; приложение без отчетливой структуры; нормально только при небольшой сложности бизнес-логики</a:t>
            </a:r>
            <a:endParaRPr lang="ru-RU" sz="19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70476" y="2132856"/>
            <a:ext cx="48965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ru-RU" sz="1050" dirty="0" err="1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($_REQUEST[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'action'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]){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Просмотр гостевой книги</a:t>
            </a:r>
            <a:r>
              <a:rPr lang="en-US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'index'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$template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'view/guestbook/</a:t>
            </a:r>
            <a:r>
              <a:rPr lang="en-US" sz="1050" dirty="0" err="1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'posts'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dirty="0" err="1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50" dirty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'SELECT * FROM `guestbook` LIMIT 10 ORDER BY `added` DESC'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050" dirty="0" err="1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ru-RU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sz="1050" dirty="0" err="1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ru-RU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1050" dirty="0" err="1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050" dirty="0" err="1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Добавление сообщения в гостевую книгу 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'add'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$text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InputStringFilter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($_POST[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'text'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dirty="0" err="1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50" dirty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'guestbook'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'text'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$text,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'added'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time(),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header(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'Location: /</a:t>
            </a:r>
            <a:r>
              <a:rPr lang="en-US" sz="1050" dirty="0" err="1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guestbook.php?action</a:t>
            </a:r>
            <a:r>
              <a:rPr lang="en-US" sz="1050" dirty="0">
                <a:solidFill>
                  <a:srgbClr val="E6DB7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=index'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</a:t>
            </a:r>
            <a:r>
              <a:rPr lang="ru-RU" dirty="0" smtClean="0"/>
              <a:t>области, МПО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Domain Model)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4644007" cy="411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accent3"/>
                </a:solidFill>
              </a:rPr>
              <a:t>От процедурной парадигмы к объектно-ориентированной</a:t>
            </a:r>
          </a:p>
          <a:p>
            <a:pPr marL="0" indent="0">
              <a:buNone/>
            </a:pPr>
            <a:r>
              <a:rPr lang="ru-RU" dirty="0" smtClean="0"/>
              <a:t>Структуризация вокруг основных сущностей домена – </a:t>
            </a:r>
            <a:r>
              <a:rPr lang="en-US" dirty="0" smtClean="0"/>
              <a:t>rich</a:t>
            </a:r>
            <a:r>
              <a:rPr lang="ru-RU" dirty="0" smtClean="0"/>
              <a:t> объектов, инкапсулирующих в себе КБД и КБП.</a:t>
            </a:r>
          </a:p>
          <a:p>
            <a:pPr marL="0" indent="0">
              <a:buNone/>
            </a:pPr>
            <a:r>
              <a:rPr lang="ru-RU" sz="1900" dirty="0" smtClean="0">
                <a:solidFill>
                  <a:schemeClr val="accent2"/>
                </a:solidFill>
              </a:rPr>
              <a:t>+: «</a:t>
            </a:r>
            <a:r>
              <a:rPr lang="en-US" sz="1900" dirty="0" smtClean="0">
                <a:solidFill>
                  <a:schemeClr val="accent2"/>
                </a:solidFill>
              </a:rPr>
              <a:t>True</a:t>
            </a:r>
            <a:r>
              <a:rPr lang="ru-RU" sz="1900" dirty="0" smtClean="0">
                <a:solidFill>
                  <a:schemeClr val="accent2"/>
                </a:solidFill>
              </a:rPr>
              <a:t>»</a:t>
            </a:r>
            <a:r>
              <a:rPr lang="en-US" sz="1900" dirty="0" smtClean="0">
                <a:solidFill>
                  <a:schemeClr val="accent2"/>
                </a:solidFill>
              </a:rPr>
              <a:t> </a:t>
            </a:r>
            <a:r>
              <a:rPr lang="ru-RU" sz="1900" dirty="0" smtClean="0">
                <a:solidFill>
                  <a:schemeClr val="accent2"/>
                </a:solidFill>
              </a:rPr>
              <a:t>ОО подходы; отделение политики от деталей; независимость разработки, тестирования; повторное использование кода; удобный </a:t>
            </a:r>
            <a:r>
              <a:rPr lang="ru-RU" sz="1900" dirty="0" err="1" smtClean="0">
                <a:solidFill>
                  <a:schemeClr val="accent2"/>
                </a:solidFill>
              </a:rPr>
              <a:t>рефакторинг</a:t>
            </a:r>
            <a:endParaRPr lang="ru-RU" sz="19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sz="1900" dirty="0" smtClean="0">
                <a:solidFill>
                  <a:srgbClr val="FF0000"/>
                </a:solidFill>
              </a:rPr>
              <a:t>-: Высокий порог вхождения и стоимость разработки</a:t>
            </a:r>
            <a:endParaRPr lang="ru-RU" sz="19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26460" y="1429088"/>
            <a:ext cx="48965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ru-RU" sz="1050" dirty="0" err="1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@</a:t>
            </a:r>
            <a:r>
              <a:rPr lang="en-US" sz="1050" dirty="0" err="1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05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PaymentProviderInterface</a:t>
            </a:r>
            <a:r>
              <a:rPr lang="en-US" sz="105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r>
              <a:rPr lang="en-US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 smtClean="0">
              <a:solidFill>
                <a:srgbClr val="75715E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050" dirty="0" err="1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paymentProvider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@</a:t>
            </a:r>
            <a:r>
              <a:rPr lang="en-US" sz="1050" dirty="0" err="1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 </a:t>
            </a:r>
            <a:endParaRPr lang="en-US" sz="1050" dirty="0" smtClean="0">
              <a:solidFill>
                <a:srgbClr val="75715E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status;</a:t>
            </a:r>
            <a:endParaRPr lang="ru-RU" sz="1050" dirty="0" smtClean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105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__constructor(</a:t>
            </a:r>
            <a:r>
              <a:rPr lang="en-US" sz="1050" dirty="0" err="1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PaymentProviderInterface</a:t>
            </a:r>
            <a:r>
              <a:rPr lang="en-US" sz="105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$provider) {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$this</a:t>
            </a:r>
            <a:r>
              <a:rPr lang="ru-RU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50" dirty="0" err="1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paymentProvider</a:t>
            </a:r>
            <a:r>
              <a:rPr lang="en-US" sz="105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$provider</a:t>
            </a:r>
            <a:r>
              <a:rPr lang="en-US" sz="105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$this</a:t>
            </a:r>
            <a:r>
              <a:rPr lang="ru-RU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5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05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z="105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 smtClean="0">
              <a:solidFill>
                <a:srgbClr val="66D9E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function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pay(</a:t>
            </a:r>
            <a:r>
              <a:rPr lang="en-US" sz="1050" dirty="0" err="1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5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$amount): </a:t>
            </a:r>
            <a:r>
              <a:rPr lang="en-US" sz="105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n-US" sz="1050" dirty="0" smtClean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50" dirty="0" err="1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paymentProvider</a:t>
            </a:r>
            <a:r>
              <a:rPr lang="ru-RU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50" dirty="0" err="1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startPaymentProcess</a:t>
            </a:r>
            <a:r>
              <a:rPr lang="ru-RU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$amount</a:t>
            </a:r>
            <a:r>
              <a:rPr lang="ru-RU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50" dirty="0" smtClean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$this</a:t>
            </a:r>
            <a:r>
              <a:rPr lang="ru-RU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50" dirty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lang="en-US" sz="105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050" dirty="0" smtClean="0">
              <a:solidFill>
                <a:srgbClr val="66D9E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05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ru-RU" sz="105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где-то на уровне приложения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5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Оплата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$payment</a:t>
            </a:r>
            <a:r>
              <a:rPr lang="en-US" sz="105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05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ObjectInspector</a:t>
            </a:r>
            <a:r>
              <a:rPr lang="en-US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dirty="0" err="1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   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05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 err="1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PaymentProviderInterface</a:t>
            </a:r>
            <a:r>
              <a:rPr lang="en-US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US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5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($command</a:t>
            </a:r>
            <a:r>
              <a:rPr lang="ru-RU" sz="105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5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105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 smtClean="0"/>
              <a:t>таблицы, МТ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Table Module)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449999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Один объект для доступа к данным сущностей, организован вокруг сущности (таблицы) БД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 smtClean="0">
                <a:solidFill>
                  <a:schemeClr val="accent3"/>
                </a:solidFill>
              </a:rPr>
              <a:t>Чаще всего анемичные модели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2"/>
                </a:solidFill>
              </a:rPr>
              <a:t>+: </a:t>
            </a:r>
            <a:r>
              <a:rPr lang="ru-RU" sz="2000" dirty="0" err="1" smtClean="0">
                <a:solidFill>
                  <a:schemeClr val="accent2"/>
                </a:solidFill>
              </a:rPr>
              <a:t>структурированнее</a:t>
            </a:r>
            <a:r>
              <a:rPr lang="ru-RU" sz="2000" dirty="0" smtClean="0">
                <a:solidFill>
                  <a:schemeClr val="accent2"/>
                </a:solidFill>
              </a:rPr>
              <a:t>, чем сценарий транзакции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FF0000"/>
                </a:solidFill>
              </a:rPr>
              <a:t>-: </a:t>
            </a:r>
            <a:r>
              <a:rPr lang="ru-RU" sz="2000" dirty="0" err="1" smtClean="0">
                <a:solidFill>
                  <a:srgbClr val="FF0000"/>
                </a:solidFill>
              </a:rPr>
              <a:t>недо</a:t>
            </a:r>
            <a:r>
              <a:rPr lang="ru-RU" sz="2000" dirty="0" smtClean="0">
                <a:solidFill>
                  <a:srgbClr val="FF0000"/>
                </a:solidFill>
              </a:rPr>
              <a:t>-ООП, невозможность использовать соответствующие подходы</a:t>
            </a:r>
            <a:br>
              <a:rPr lang="ru-RU" sz="2000" dirty="0" smtClean="0">
                <a:solidFill>
                  <a:srgbClr val="FF0000"/>
                </a:solidFill>
              </a:rPr>
            </a:b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8468" y="980728"/>
            <a:ext cx="4896544" cy="4932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0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ru-RU" sz="1000" dirty="0" err="1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100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000" dirty="0" err="1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00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 </a:t>
            </a:r>
            <a:endParaRPr lang="en-US" sz="1000" dirty="0" smtClean="0">
              <a:solidFill>
                <a:srgbClr val="75715E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status;</a:t>
            </a:r>
            <a:endParaRPr lang="ru-RU" sz="1000" dirty="0" smtClean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100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__constructor(</a:t>
            </a:r>
            <a:r>
              <a:rPr lang="en-US" sz="100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$status) {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00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00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00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$status</a:t>
            </a:r>
            <a:r>
              <a:rPr lang="en-US" sz="100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 smtClean="0">
              <a:solidFill>
                <a:srgbClr val="66D9E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</a:t>
            </a:r>
            <a:r>
              <a:rPr lang="en-US" sz="1000" dirty="0" err="1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setStatus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$status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00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0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sz="100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$status</a:t>
            </a:r>
            <a:r>
              <a:rPr lang="en-US" sz="100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$this;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 smtClean="0">
              <a:solidFill>
                <a:srgbClr val="66D9E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function </a:t>
            </a:r>
            <a:r>
              <a:rPr lang="en-US" sz="1000" dirty="0" err="1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getStatus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100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1000" dirty="0" smtClean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smtClean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100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00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00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000" dirty="0" smtClean="0">
              <a:solidFill>
                <a:srgbClr val="66D9E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00" dirty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0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00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ru-RU" sz="1000" dirty="0" smtClean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где-то на уровне приложения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00" dirty="0">
                <a:solidFill>
                  <a:srgbClr val="75715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Оплата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paymentProvider</a:t>
            </a:r>
            <a:r>
              <a:rPr lang="en-US" sz="1000" dirty="0" smtClean="0">
                <a:solidFill>
                  <a:srgbClr val="EEFF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ObjectInspector</a:t>
            </a:r>
            <a:r>
              <a:rPr lang="en-US" sz="100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00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100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PaymentProviderInterface</a:t>
            </a:r>
            <a:r>
              <a:rPr lang="en-US" sz="100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>
                <a:solidFill>
                  <a:srgbClr val="66D9E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 smtClean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paymentProvider</a:t>
            </a:r>
            <a:r>
              <a:rPr lang="en-US" sz="100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dirty="0" err="1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startPaymentProcess</a:t>
            </a:r>
            <a:r>
              <a:rPr lang="ru-RU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000" dirty="0" smtClean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00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US" sz="1000" dirty="0" smtClean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INITIAL),</a:t>
            </a:r>
            <a:endParaRPr lang="en-US" sz="1000" dirty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$command</a:t>
            </a:r>
            <a:r>
              <a:rPr lang="ru-RU" sz="1000" dirty="0">
                <a:solidFill>
                  <a:srgbClr val="F9267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00" dirty="0">
                <a:solidFill>
                  <a:srgbClr val="A6E22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10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000" dirty="0" smtClean="0">
              <a:solidFill>
                <a:srgbClr val="F8F8F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000" dirty="0" smtClean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69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типового решения для домена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485900" y="2348880"/>
            <a:ext cx="6245777" cy="3904436"/>
            <a:chOff x="3070077" y="2276872"/>
            <a:chExt cx="6245777" cy="3904436"/>
          </a:xfrm>
        </p:grpSpPr>
        <p:cxnSp>
          <p:nvCxnSpPr>
            <p:cNvPr id="7" name="Прямая со стрелкой 6"/>
            <p:cNvCxnSpPr/>
            <p:nvPr/>
          </p:nvCxnSpPr>
          <p:spPr>
            <a:xfrm flipV="1">
              <a:off x="3502124" y="2276872"/>
              <a:ext cx="0" cy="3528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>
              <a:off x="3502124" y="5805264"/>
              <a:ext cx="525658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олилиния 10"/>
            <p:cNvSpPr/>
            <p:nvPr/>
          </p:nvSpPr>
          <p:spPr>
            <a:xfrm>
              <a:off x="3505200" y="2286000"/>
              <a:ext cx="3381300" cy="3063240"/>
            </a:xfrm>
            <a:custGeom>
              <a:avLst/>
              <a:gdLst>
                <a:gd name="connsiteX0" fmla="*/ 0 w 3817620"/>
                <a:gd name="connsiteY0" fmla="*/ 3063240 h 3063240"/>
                <a:gd name="connsiteX1" fmla="*/ 396240 w 3817620"/>
                <a:gd name="connsiteY1" fmla="*/ 2956560 h 3063240"/>
                <a:gd name="connsiteX2" fmla="*/ 1432560 w 3817620"/>
                <a:gd name="connsiteY2" fmla="*/ 2560320 h 3063240"/>
                <a:gd name="connsiteX3" fmla="*/ 2225040 w 3817620"/>
                <a:gd name="connsiteY3" fmla="*/ 2087880 h 3063240"/>
                <a:gd name="connsiteX4" fmla="*/ 3512820 w 3817620"/>
                <a:gd name="connsiteY4" fmla="*/ 693420 h 3063240"/>
                <a:gd name="connsiteX5" fmla="*/ 3817620 w 3817620"/>
                <a:gd name="connsiteY5" fmla="*/ 0 h 306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7620" h="3063240">
                  <a:moveTo>
                    <a:pt x="0" y="3063240"/>
                  </a:moveTo>
                  <a:cubicBezTo>
                    <a:pt x="78740" y="3051810"/>
                    <a:pt x="157480" y="3040380"/>
                    <a:pt x="396240" y="2956560"/>
                  </a:cubicBezTo>
                  <a:cubicBezTo>
                    <a:pt x="635000" y="2872740"/>
                    <a:pt x="1127760" y="2705100"/>
                    <a:pt x="1432560" y="2560320"/>
                  </a:cubicBezTo>
                  <a:cubicBezTo>
                    <a:pt x="1737360" y="2415540"/>
                    <a:pt x="1878330" y="2399030"/>
                    <a:pt x="2225040" y="2087880"/>
                  </a:cubicBezTo>
                  <a:cubicBezTo>
                    <a:pt x="2571750" y="1776730"/>
                    <a:pt x="3247390" y="1041400"/>
                    <a:pt x="3512820" y="693420"/>
                  </a:cubicBezTo>
                  <a:cubicBezTo>
                    <a:pt x="3778250" y="345440"/>
                    <a:pt x="3761740" y="137160"/>
                    <a:pt x="3817620" y="0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505200" y="2606040"/>
              <a:ext cx="4461420" cy="2918460"/>
            </a:xfrm>
            <a:custGeom>
              <a:avLst/>
              <a:gdLst>
                <a:gd name="connsiteX0" fmla="*/ 0 w 5219700"/>
                <a:gd name="connsiteY0" fmla="*/ 2918460 h 2918460"/>
                <a:gd name="connsiteX1" fmla="*/ 1120140 w 5219700"/>
                <a:gd name="connsiteY1" fmla="*/ 2758440 h 2918460"/>
                <a:gd name="connsiteX2" fmla="*/ 2811780 w 5219700"/>
                <a:gd name="connsiteY2" fmla="*/ 2339340 h 2918460"/>
                <a:gd name="connsiteX3" fmla="*/ 3977640 w 5219700"/>
                <a:gd name="connsiteY3" fmla="*/ 1882140 h 2918460"/>
                <a:gd name="connsiteX4" fmla="*/ 4579620 w 5219700"/>
                <a:gd name="connsiteY4" fmla="*/ 1310640 h 2918460"/>
                <a:gd name="connsiteX5" fmla="*/ 5036820 w 5219700"/>
                <a:gd name="connsiteY5" fmla="*/ 441960 h 2918460"/>
                <a:gd name="connsiteX6" fmla="*/ 5219700 w 5219700"/>
                <a:gd name="connsiteY6" fmla="*/ 0 h 29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9700" h="2918460">
                  <a:moveTo>
                    <a:pt x="0" y="2918460"/>
                  </a:moveTo>
                  <a:cubicBezTo>
                    <a:pt x="325755" y="2886710"/>
                    <a:pt x="651510" y="2854960"/>
                    <a:pt x="1120140" y="2758440"/>
                  </a:cubicBezTo>
                  <a:cubicBezTo>
                    <a:pt x="1588770" y="2661920"/>
                    <a:pt x="2335530" y="2485390"/>
                    <a:pt x="2811780" y="2339340"/>
                  </a:cubicBezTo>
                  <a:cubicBezTo>
                    <a:pt x="3288030" y="2193290"/>
                    <a:pt x="3683000" y="2053590"/>
                    <a:pt x="3977640" y="1882140"/>
                  </a:cubicBezTo>
                  <a:cubicBezTo>
                    <a:pt x="4272280" y="1710690"/>
                    <a:pt x="4403090" y="1550670"/>
                    <a:pt x="4579620" y="1310640"/>
                  </a:cubicBezTo>
                  <a:cubicBezTo>
                    <a:pt x="4756150" y="1070610"/>
                    <a:pt x="4930140" y="660400"/>
                    <a:pt x="5036820" y="441960"/>
                  </a:cubicBezTo>
                  <a:cubicBezTo>
                    <a:pt x="5143500" y="223520"/>
                    <a:pt x="5181600" y="111760"/>
                    <a:pt x="521970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3502124" y="3645024"/>
              <a:ext cx="5256584" cy="100811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80339" y="5811976"/>
              <a:ext cx="282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Сложность логики домена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012383" y="3856403"/>
              <a:ext cx="2484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Стоимость реализации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917172">
              <a:off x="7542676" y="3716249"/>
              <a:ext cx="1773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6"/>
                  </a:solidFill>
                </a:rPr>
                <a:t>Модель предметной</a:t>
              </a:r>
              <a:br>
                <a:rPr lang="ru-RU" sz="1400" dirty="0" smtClean="0">
                  <a:solidFill>
                    <a:schemeClr val="accent6"/>
                  </a:solidFill>
                </a:rPr>
              </a:br>
              <a:r>
                <a:rPr lang="ru-RU" sz="1400" dirty="0" smtClean="0">
                  <a:solidFill>
                    <a:schemeClr val="accent6"/>
                  </a:solidFill>
                </a:rPr>
                <a:t>области</a:t>
              </a:r>
              <a:endParaRPr lang="ru-RU" sz="1400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8638929">
              <a:off x="5383239" y="3133189"/>
              <a:ext cx="1087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5"/>
                  </a:solidFill>
                </a:rPr>
                <a:t>Сценарий</a:t>
              </a:r>
            </a:p>
            <a:p>
              <a:r>
                <a:rPr lang="ru-RU" sz="1400" dirty="0" smtClean="0">
                  <a:solidFill>
                    <a:schemeClr val="accent5"/>
                  </a:solidFill>
                </a:rPr>
                <a:t>транзакции</a:t>
              </a:r>
              <a:endParaRPr lang="ru-RU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7535665">
              <a:off x="7010430" y="2883039"/>
              <a:ext cx="852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>
                  <a:solidFill>
                    <a:schemeClr val="accent2"/>
                  </a:solidFill>
                </a:rPr>
                <a:t>Модуль</a:t>
              </a:r>
            </a:p>
            <a:p>
              <a:r>
                <a:rPr lang="ru-RU" sz="1400" dirty="0" smtClean="0">
                  <a:solidFill>
                    <a:schemeClr val="accent2"/>
                  </a:solidFill>
                </a:rPr>
                <a:t>таблицы</a:t>
              </a:r>
              <a:endParaRPr lang="ru-RU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4" name="Полилиния 23"/>
          <p:cNvSpPr/>
          <p:nvPr/>
        </p:nvSpPr>
        <p:spPr>
          <a:xfrm>
            <a:off x="4602480" y="4953000"/>
            <a:ext cx="2140004" cy="240392"/>
          </a:xfrm>
          <a:custGeom>
            <a:avLst/>
            <a:gdLst>
              <a:gd name="connsiteX0" fmla="*/ 0 w 3017520"/>
              <a:gd name="connsiteY0" fmla="*/ 0 h 480060"/>
              <a:gd name="connsiteX1" fmla="*/ 868680 w 3017520"/>
              <a:gd name="connsiteY1" fmla="*/ 350520 h 480060"/>
              <a:gd name="connsiteX2" fmla="*/ 3017520 w 3017520"/>
              <a:gd name="connsiteY2" fmla="*/ 480060 h 480060"/>
              <a:gd name="connsiteX3" fmla="*/ 3017520 w 3017520"/>
              <a:gd name="connsiteY3" fmla="*/ 48006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520" h="480060">
                <a:moveTo>
                  <a:pt x="0" y="0"/>
                </a:moveTo>
                <a:cubicBezTo>
                  <a:pt x="182880" y="135255"/>
                  <a:pt x="365760" y="270510"/>
                  <a:pt x="868680" y="350520"/>
                </a:cubicBezTo>
                <a:cubicBezTo>
                  <a:pt x="1371600" y="430530"/>
                  <a:pt x="3017520" y="480060"/>
                  <a:pt x="3017520" y="480060"/>
                </a:cubicBezTo>
                <a:lnTo>
                  <a:pt x="3017520" y="480060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752769" y="4939250"/>
            <a:ext cx="2204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Эффективно в некоторых</a:t>
            </a:r>
          </a:p>
          <a:p>
            <a:r>
              <a:rPr lang="ru-RU" sz="1100" dirty="0" smtClean="0"/>
              <a:t>инструментальных средах (</a:t>
            </a:r>
            <a:r>
              <a:rPr lang="en-US" sz="1100" dirty="0" smtClean="0"/>
              <a:t>.NET)</a:t>
            </a:r>
            <a:endParaRPr lang="ru-RU" sz="1100" dirty="0" smtClean="0"/>
          </a:p>
          <a:p>
            <a:r>
              <a:rPr lang="ru-RU" sz="1100" dirty="0" smtClean="0"/>
              <a:t>за счет встроенных средств</a:t>
            </a:r>
            <a:endParaRPr lang="ru-RU" sz="1100" dirty="0"/>
          </a:p>
        </p:txBody>
      </p:sp>
      <p:sp>
        <p:nvSpPr>
          <p:cNvPr id="26" name="Полилиния 25"/>
          <p:cNvSpPr/>
          <p:nvPr/>
        </p:nvSpPr>
        <p:spPr>
          <a:xfrm>
            <a:off x="5288280" y="2034540"/>
            <a:ext cx="1790700" cy="525780"/>
          </a:xfrm>
          <a:custGeom>
            <a:avLst/>
            <a:gdLst>
              <a:gd name="connsiteX0" fmla="*/ 0 w 1790700"/>
              <a:gd name="connsiteY0" fmla="*/ 525780 h 525780"/>
              <a:gd name="connsiteX1" fmla="*/ 670560 w 1790700"/>
              <a:gd name="connsiteY1" fmla="*/ 167640 h 525780"/>
              <a:gd name="connsiteX2" fmla="*/ 1790700 w 179070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525780">
                <a:moveTo>
                  <a:pt x="0" y="525780"/>
                </a:moveTo>
                <a:cubicBezTo>
                  <a:pt x="186055" y="390525"/>
                  <a:pt x="372110" y="255270"/>
                  <a:pt x="670560" y="167640"/>
                </a:cubicBezTo>
                <a:cubicBezTo>
                  <a:pt x="969010" y="80010"/>
                  <a:pt x="1379855" y="40005"/>
                  <a:pt x="179070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078980" y="1775752"/>
            <a:ext cx="1552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Эффективно только</a:t>
            </a:r>
            <a:br>
              <a:rPr lang="ru-RU" sz="1100" dirty="0" smtClean="0"/>
            </a:br>
            <a:r>
              <a:rPr lang="ru-RU" sz="1100" dirty="0" smtClean="0"/>
              <a:t>в небольших проектах</a:t>
            </a:r>
            <a:endParaRPr lang="ru-RU" sz="1100" dirty="0"/>
          </a:p>
        </p:txBody>
      </p:sp>
      <p:sp>
        <p:nvSpPr>
          <p:cNvPr id="28" name="Полилиния 27"/>
          <p:cNvSpPr/>
          <p:nvPr/>
        </p:nvSpPr>
        <p:spPr>
          <a:xfrm>
            <a:off x="6492240" y="2759338"/>
            <a:ext cx="1834420" cy="1065902"/>
          </a:xfrm>
          <a:custGeom>
            <a:avLst/>
            <a:gdLst>
              <a:gd name="connsiteX0" fmla="*/ 0 w 2484120"/>
              <a:gd name="connsiteY0" fmla="*/ 1371600 h 1371600"/>
              <a:gd name="connsiteX1" fmla="*/ 548640 w 2484120"/>
              <a:gd name="connsiteY1" fmla="*/ 845820 h 1371600"/>
              <a:gd name="connsiteX2" fmla="*/ 1478280 w 2484120"/>
              <a:gd name="connsiteY2" fmla="*/ 327660 h 1371600"/>
              <a:gd name="connsiteX3" fmla="*/ 2484120 w 248412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1371600">
                <a:moveTo>
                  <a:pt x="0" y="1371600"/>
                </a:moveTo>
                <a:cubicBezTo>
                  <a:pt x="151130" y="1195705"/>
                  <a:pt x="302260" y="1019810"/>
                  <a:pt x="548640" y="845820"/>
                </a:cubicBezTo>
                <a:cubicBezTo>
                  <a:pt x="795020" y="671830"/>
                  <a:pt x="1155700" y="468630"/>
                  <a:pt x="1478280" y="327660"/>
                </a:cubicBezTo>
                <a:cubicBezTo>
                  <a:pt x="1800860" y="186690"/>
                  <a:pt x="2142490" y="93345"/>
                  <a:pt x="248412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8380505" y="2526897"/>
            <a:ext cx="322562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«Чтобы добиться успехов в применении модели,</a:t>
            </a:r>
          </a:p>
          <a:p>
            <a:r>
              <a:rPr lang="ru-RU" sz="1100" dirty="0" smtClean="0"/>
              <a:t>новичкам придётся затратить немало времени:</a:t>
            </a:r>
          </a:p>
          <a:p>
            <a:r>
              <a:rPr lang="ru-RU" sz="1100" dirty="0" smtClean="0"/>
              <a:t>некоторым требуется несколько месяцев работы</a:t>
            </a:r>
          </a:p>
          <a:p>
            <a:r>
              <a:rPr lang="ru-RU" sz="1100" dirty="0" smtClean="0"/>
              <a:t>над соответствующим проектом, прежде чем их </a:t>
            </a:r>
          </a:p>
          <a:p>
            <a:r>
              <a:rPr lang="ru-RU" sz="1100" dirty="0" smtClean="0"/>
              <a:t>стиль мышления перестроится в нужном</a:t>
            </a:r>
          </a:p>
          <a:p>
            <a:r>
              <a:rPr lang="ru-RU" sz="1100" dirty="0" smtClean="0"/>
              <a:t>направлении. </a:t>
            </a:r>
          </a:p>
          <a:p>
            <a:r>
              <a:rPr lang="ru-RU" sz="1100" dirty="0" smtClean="0"/>
              <a:t>После приобретения опыта работать становится</a:t>
            </a:r>
          </a:p>
          <a:p>
            <a:r>
              <a:rPr lang="ru-RU" sz="1100" dirty="0" smtClean="0"/>
              <a:t>намного проще – </a:t>
            </a:r>
            <a:r>
              <a:rPr lang="ru-RU" sz="1100" b="1" dirty="0" smtClean="0"/>
              <a:t>в вас даже просыпается </a:t>
            </a:r>
          </a:p>
          <a:p>
            <a:r>
              <a:rPr lang="ru-RU" sz="1100" b="1" dirty="0" smtClean="0"/>
              <a:t>энтузиазм</a:t>
            </a:r>
            <a:r>
              <a:rPr lang="ru-RU" sz="1100" dirty="0" smtClean="0"/>
              <a:t>.»</a:t>
            </a:r>
          </a:p>
          <a:p>
            <a:pPr algn="r"/>
            <a:r>
              <a:rPr lang="ru-RU" sz="1100" i="1" dirty="0" smtClean="0"/>
              <a:t>– М. </a:t>
            </a:r>
            <a:r>
              <a:rPr lang="ru-RU" sz="1100" i="1" dirty="0" err="1" smtClean="0"/>
              <a:t>Фаулер</a:t>
            </a:r>
            <a:endParaRPr lang="ru-RU" sz="1100" i="1" dirty="0" smtClean="0"/>
          </a:p>
          <a:p>
            <a:pPr algn="r"/>
            <a:r>
              <a:rPr lang="ru-RU" sz="1100" i="1" dirty="0" smtClean="0"/>
              <a:t>Шаблоны корпоративных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2018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служб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8638" y="1052736"/>
            <a:ext cx="5047285" cy="4585565"/>
          </a:xfrm>
        </p:spPr>
        <p:txBody>
          <a:bodyPr>
            <a:normAutofit/>
          </a:bodyPr>
          <a:lstStyle/>
          <a:p>
            <a:r>
              <a:rPr lang="en-US" dirty="0" smtClean="0"/>
              <a:t>Use Cases </a:t>
            </a:r>
            <a:r>
              <a:rPr lang="en-US" sz="1600" dirty="0" smtClean="0"/>
              <a:t>– </a:t>
            </a:r>
            <a:r>
              <a:rPr lang="ru-RU" sz="1600" dirty="0" smtClean="0"/>
              <a:t>слой служб, содержащий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600" dirty="0" smtClean="0"/>
              <a:t>API</a:t>
            </a:r>
            <a:r>
              <a:rPr lang="ru-RU" sz="1600" dirty="0" smtClean="0"/>
              <a:t>, ориентированный на варианты использования, логику управления транзакциями, средства обеспечения безопасности</a:t>
            </a:r>
            <a:br>
              <a:rPr lang="ru-RU" sz="1600" dirty="0" smtClean="0"/>
            </a:br>
            <a:r>
              <a:rPr lang="ru-RU" sz="1600" b="1" dirty="0" smtClean="0">
                <a:solidFill>
                  <a:schemeClr val="accent5"/>
                </a:solidFill>
              </a:rPr>
              <a:t>приложение:</a:t>
            </a:r>
            <a:r>
              <a:rPr lang="ru-RU" sz="1600" dirty="0" smtClean="0">
                <a:solidFill>
                  <a:schemeClr val="accent5"/>
                </a:solidFill>
              </a:rPr>
              <a:t> транзакции, </a:t>
            </a:r>
            <a:r>
              <a:rPr lang="en-US" sz="1600" dirty="0" smtClean="0">
                <a:solidFill>
                  <a:schemeClr val="accent5"/>
                </a:solidFill>
              </a:rPr>
              <a:t>use case</a:t>
            </a:r>
            <a:r>
              <a:rPr lang="ru-RU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API </a:t>
            </a:r>
            <a:r>
              <a:rPr lang="ru-RU" sz="1600" dirty="0" smtClean="0">
                <a:solidFill>
                  <a:schemeClr val="accent5"/>
                </a:solidFill>
              </a:rPr>
              <a:t>домена</a:t>
            </a:r>
            <a:r>
              <a:rPr lang="ru-RU" sz="1600" dirty="0" smtClean="0">
                <a:solidFill>
                  <a:schemeClr val="accent3"/>
                </a:solidFill>
              </a:rPr>
              <a:t/>
            </a:r>
            <a:br>
              <a:rPr lang="ru-RU" sz="1600" dirty="0" smtClean="0">
                <a:solidFill>
                  <a:schemeClr val="accent3"/>
                </a:solidFill>
              </a:rPr>
            </a:br>
            <a:r>
              <a:rPr lang="ru-RU" sz="1600" b="1" dirty="0">
                <a:solidFill>
                  <a:schemeClr val="accent6"/>
                </a:solidFill>
              </a:rPr>
              <a:t>домен:</a:t>
            </a:r>
            <a:r>
              <a:rPr lang="ru-RU" sz="1600" dirty="0">
                <a:solidFill>
                  <a:schemeClr val="accent6"/>
                </a:solidFill>
              </a:rPr>
              <a:t> МПО или </a:t>
            </a:r>
            <a:r>
              <a:rPr lang="ru-RU" sz="1600" dirty="0" smtClean="0">
                <a:solidFill>
                  <a:schemeClr val="accent6"/>
                </a:solidFill>
              </a:rPr>
              <a:t>СТ</a:t>
            </a:r>
          </a:p>
          <a:p>
            <a:r>
              <a:rPr lang="ru-RU" dirty="0" smtClean="0"/>
              <a:t>Сценарии транзакции</a:t>
            </a:r>
            <a:r>
              <a:rPr lang="ru-RU" sz="1600" dirty="0" smtClean="0"/>
              <a:t> – бизнес-логика вынесена на слой служб</a:t>
            </a:r>
            <a:br>
              <a:rPr lang="ru-RU" sz="1600" dirty="0" smtClean="0"/>
            </a:br>
            <a:r>
              <a:rPr lang="ru-RU" sz="1600" b="1" dirty="0">
                <a:solidFill>
                  <a:schemeClr val="accent5"/>
                </a:solidFill>
              </a:rPr>
              <a:t>приложение:</a:t>
            </a:r>
            <a:r>
              <a:rPr lang="ru-RU" sz="1600" dirty="0">
                <a:solidFill>
                  <a:schemeClr val="accent5"/>
                </a:solidFill>
              </a:rPr>
              <a:t> СТ каждого </a:t>
            </a:r>
            <a:r>
              <a:rPr lang="en-US" sz="1600" dirty="0">
                <a:solidFill>
                  <a:schemeClr val="accent5"/>
                </a:solidFill>
              </a:rPr>
              <a:t>use </a:t>
            </a:r>
            <a:r>
              <a:rPr lang="en-US" sz="1600" dirty="0" smtClean="0">
                <a:solidFill>
                  <a:schemeClr val="accent5"/>
                </a:solidFill>
              </a:rPr>
              <a:t>case</a:t>
            </a:r>
            <a:r>
              <a:rPr lang="ru-RU" sz="1600" dirty="0" smtClean="0">
                <a:solidFill>
                  <a:schemeClr val="accent3"/>
                </a:solidFill>
              </a:rPr>
              <a:t/>
            </a:r>
            <a:br>
              <a:rPr lang="ru-RU" sz="1600" dirty="0" smtClean="0">
                <a:solidFill>
                  <a:schemeClr val="accent3"/>
                </a:solidFill>
              </a:rPr>
            </a:br>
            <a:r>
              <a:rPr lang="ru-RU" sz="1600" b="1" dirty="0" smtClean="0">
                <a:solidFill>
                  <a:schemeClr val="accent6"/>
                </a:solidFill>
              </a:rPr>
              <a:t>домен:</a:t>
            </a:r>
            <a:r>
              <a:rPr lang="ru-RU" sz="1600" dirty="0" smtClean="0">
                <a:solidFill>
                  <a:schemeClr val="accent6"/>
                </a:solidFill>
              </a:rPr>
              <a:t> анемичные модели, </a:t>
            </a:r>
            <a:r>
              <a:rPr lang="en-US" sz="1600" dirty="0" smtClean="0">
                <a:solidFill>
                  <a:schemeClr val="accent6"/>
                </a:solidFill>
              </a:rPr>
              <a:t>Active Record</a:t>
            </a:r>
            <a:endParaRPr lang="ru-RU" sz="1600" dirty="0" smtClean="0">
              <a:solidFill>
                <a:schemeClr val="accent6"/>
              </a:solidFill>
            </a:endParaRPr>
          </a:p>
          <a:p>
            <a:r>
              <a:rPr lang="ru-RU" dirty="0" smtClean="0"/>
              <a:t>Контроллер-сущность</a:t>
            </a:r>
            <a:r>
              <a:rPr lang="ru-RU" sz="1600" dirty="0" smtClean="0"/>
              <a:t> – логика распределена между СТ на слое служб (</a:t>
            </a:r>
            <a:r>
              <a:rPr lang="en-US" sz="1600" i="1" dirty="0" smtClean="0"/>
              <a:t>use case </a:t>
            </a:r>
            <a:r>
              <a:rPr lang="ru-RU" sz="1600" i="1" dirty="0" smtClean="0"/>
              <a:t>контроллерами</a:t>
            </a:r>
            <a:r>
              <a:rPr lang="ru-RU" sz="1600" dirty="0" smtClean="0"/>
              <a:t>) и сущностями домена </a:t>
            </a:r>
            <a:br>
              <a:rPr lang="ru-RU" sz="1600" dirty="0" smtClean="0"/>
            </a:br>
            <a:r>
              <a:rPr lang="ru-RU" sz="1600" b="1" dirty="0" smtClean="0">
                <a:solidFill>
                  <a:schemeClr val="accent5"/>
                </a:solidFill>
              </a:rPr>
              <a:t>приложение</a:t>
            </a:r>
            <a:r>
              <a:rPr lang="ru-RU" sz="1600" b="1" dirty="0">
                <a:solidFill>
                  <a:schemeClr val="accent5"/>
                </a:solidFill>
              </a:rPr>
              <a:t>:</a:t>
            </a:r>
            <a:r>
              <a:rPr lang="ru-RU" sz="1600" dirty="0">
                <a:solidFill>
                  <a:schemeClr val="accent5"/>
                </a:solidFill>
              </a:rPr>
              <a:t> СТ каждого </a:t>
            </a:r>
            <a:r>
              <a:rPr lang="en-US" sz="1600" dirty="0">
                <a:solidFill>
                  <a:schemeClr val="accent5"/>
                </a:solidFill>
              </a:rPr>
              <a:t>use </a:t>
            </a:r>
            <a:r>
              <a:rPr lang="en-US" sz="1600" dirty="0" smtClean="0">
                <a:solidFill>
                  <a:schemeClr val="accent5"/>
                </a:solidFill>
              </a:rPr>
              <a:t>case</a:t>
            </a:r>
            <a:r>
              <a:rPr lang="ru-RU" sz="1600" dirty="0" smtClean="0">
                <a:solidFill>
                  <a:schemeClr val="accent3"/>
                </a:solidFill>
              </a:rPr>
              <a:t/>
            </a:r>
            <a:br>
              <a:rPr lang="ru-RU" sz="1600" dirty="0" smtClean="0">
                <a:solidFill>
                  <a:schemeClr val="accent3"/>
                </a:solidFill>
              </a:rPr>
            </a:br>
            <a:r>
              <a:rPr lang="ru-RU" sz="1600" b="1" dirty="0">
                <a:solidFill>
                  <a:schemeClr val="accent6"/>
                </a:solidFill>
              </a:rPr>
              <a:t>домен:</a:t>
            </a:r>
            <a:r>
              <a:rPr lang="ru-RU" sz="1600" dirty="0">
                <a:solidFill>
                  <a:schemeClr val="accent6"/>
                </a:solidFill>
              </a:rPr>
              <a:t> </a:t>
            </a:r>
            <a:r>
              <a:rPr lang="ru-RU" sz="1600" dirty="0" smtClean="0">
                <a:solidFill>
                  <a:schemeClr val="accent6"/>
                </a:solidFill>
              </a:rPr>
              <a:t>МПО</a:t>
            </a:r>
            <a:endParaRPr lang="ru-RU" sz="16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845940" y="2132856"/>
            <a:ext cx="2831473" cy="2650625"/>
            <a:chOff x="6709044" y="2399854"/>
            <a:chExt cx="2963587" cy="2774301"/>
          </a:xfrm>
        </p:grpSpPr>
        <p:sp>
          <p:nvSpPr>
            <p:cNvPr id="5" name="Hexagon 3"/>
            <p:cNvSpPr/>
            <p:nvPr/>
          </p:nvSpPr>
          <p:spPr>
            <a:xfrm>
              <a:off x="6939910" y="2975824"/>
              <a:ext cx="2550064" cy="2198331"/>
            </a:xfrm>
            <a:prstGeom prst="hex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Hexagon 4"/>
            <p:cNvSpPr/>
            <p:nvPr/>
          </p:nvSpPr>
          <p:spPr>
            <a:xfrm>
              <a:off x="7307596" y="3279391"/>
              <a:ext cx="1850406" cy="1595178"/>
            </a:xfrm>
            <a:prstGeom prst="hex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Hexagon 5"/>
            <p:cNvSpPr/>
            <p:nvPr/>
          </p:nvSpPr>
          <p:spPr>
            <a:xfrm>
              <a:off x="7653367" y="3581941"/>
              <a:ext cx="1153147" cy="994093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56560" y="3668384"/>
              <a:ext cx="627832" cy="273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 smtClean="0"/>
                <a:t>Домен</a:t>
              </a:r>
              <a:endParaRPr 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90671" y="3317035"/>
              <a:ext cx="1012047" cy="273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 smtClean="0"/>
                <a:t>Приложение</a:t>
              </a:r>
              <a:endParaRPr 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74671" y="3014485"/>
              <a:ext cx="1211706" cy="265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 smtClean="0"/>
                <a:t>Инфраструктура</a:t>
              </a:r>
              <a:endParaRPr lang="en-US" sz="1050" dirty="0"/>
            </a:p>
          </p:txBody>
        </p:sp>
        <p:cxnSp>
          <p:nvCxnSpPr>
            <p:cNvPr id="11" name="Straight Arrow Connector 8"/>
            <p:cNvCxnSpPr/>
            <p:nvPr/>
          </p:nvCxnSpPr>
          <p:spPr>
            <a:xfrm rot="18019491">
              <a:off x="6893882" y="3805430"/>
              <a:ext cx="0" cy="226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9"/>
            <p:cNvCxnSpPr/>
            <p:nvPr/>
          </p:nvCxnSpPr>
          <p:spPr>
            <a:xfrm rot="18019491" flipV="1">
              <a:off x="7346669" y="2917908"/>
              <a:ext cx="0" cy="2339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3"/>
            <p:cNvSpPr/>
            <p:nvPr/>
          </p:nvSpPr>
          <p:spPr>
            <a:xfrm rot="18019491">
              <a:off x="5943543" y="3232497"/>
              <a:ext cx="1824891" cy="293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Пользователь</a:t>
              </a:r>
              <a:endParaRPr lang="en-US" sz="1400" dirty="0"/>
            </a:p>
          </p:txBody>
        </p:sp>
        <p:cxnSp>
          <p:nvCxnSpPr>
            <p:cNvPr id="14" name="Straight Arrow Connector 11"/>
            <p:cNvCxnSpPr/>
            <p:nvPr/>
          </p:nvCxnSpPr>
          <p:spPr>
            <a:xfrm rot="3875493">
              <a:off x="9099871" y="2941876"/>
              <a:ext cx="0" cy="226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2"/>
            <p:cNvCxnSpPr/>
            <p:nvPr/>
          </p:nvCxnSpPr>
          <p:spPr>
            <a:xfrm rot="3875493" flipV="1">
              <a:off x="9525687" y="3758980"/>
              <a:ext cx="0" cy="2339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4"/>
            <p:cNvSpPr/>
            <p:nvPr/>
          </p:nvSpPr>
          <p:spPr>
            <a:xfrm rot="3875493">
              <a:off x="8613241" y="3165355"/>
              <a:ext cx="1824891" cy="2938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Внешние системы</a:t>
              </a:r>
              <a:endParaRPr lang="en-US" sz="1400" dirty="0"/>
            </a:p>
          </p:txBody>
        </p:sp>
      </p:grpSp>
      <p:sp>
        <p:nvSpPr>
          <p:cNvPr id="17" name="Полилиния 16"/>
          <p:cNvSpPr/>
          <p:nvPr/>
        </p:nvSpPr>
        <p:spPr>
          <a:xfrm rot="5400000">
            <a:off x="3279988" y="4148803"/>
            <a:ext cx="1790700" cy="525780"/>
          </a:xfrm>
          <a:custGeom>
            <a:avLst/>
            <a:gdLst>
              <a:gd name="connsiteX0" fmla="*/ 0 w 1790700"/>
              <a:gd name="connsiteY0" fmla="*/ 525780 h 525780"/>
              <a:gd name="connsiteX1" fmla="*/ 670560 w 1790700"/>
              <a:gd name="connsiteY1" fmla="*/ 167640 h 525780"/>
              <a:gd name="connsiteX2" fmla="*/ 1790700 w 179070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525780">
                <a:moveTo>
                  <a:pt x="0" y="525780"/>
                </a:moveTo>
                <a:cubicBezTo>
                  <a:pt x="186055" y="390525"/>
                  <a:pt x="372110" y="255270"/>
                  <a:pt x="670560" y="167640"/>
                </a:cubicBezTo>
                <a:cubicBezTo>
                  <a:pt x="969010" y="80010"/>
                  <a:pt x="1379855" y="40005"/>
                  <a:pt x="179070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114224" y="5115046"/>
            <a:ext cx="3047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Слой служб </a:t>
            </a:r>
            <a:r>
              <a:rPr lang="ru-RU" sz="1400" dirty="0" smtClean="0"/>
              <a:t>– </a:t>
            </a:r>
          </a:p>
          <a:p>
            <a:r>
              <a:rPr lang="ru-RU" sz="1400" dirty="0" smtClean="0"/>
              <a:t>промежуточное звено между </a:t>
            </a:r>
          </a:p>
          <a:p>
            <a:r>
              <a:rPr lang="ru-RU" sz="1400" dirty="0" smtClean="0"/>
              <a:t>логикой предметной области</a:t>
            </a:r>
          </a:p>
          <a:p>
            <a:r>
              <a:rPr lang="ru-RU" sz="1400" dirty="0" smtClean="0"/>
              <a:t>и внешним представлением системы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350996" y="4149080"/>
            <a:ext cx="216024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1350996" y="4653136"/>
            <a:ext cx="216024" cy="504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343416" y="2739119"/>
            <a:ext cx="216024" cy="9059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343416" y="3637040"/>
            <a:ext cx="216024" cy="1101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335656" y="1518609"/>
            <a:ext cx="216024" cy="1101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1335656" y="1628800"/>
            <a:ext cx="216024" cy="8979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44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308</Words>
  <Application>Microsoft Office PowerPoint</Application>
  <PresentationFormat>Произвольный</PresentationFormat>
  <Paragraphs>158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Times New Roman</vt:lpstr>
      <vt:lpstr>Синий цифровой тоннель (16 x 9)</vt:lpstr>
      <vt:lpstr>06 Типовые решения организации бизнес-логики</vt:lpstr>
      <vt:lpstr>Презентация PowerPoint</vt:lpstr>
      <vt:lpstr>Место бизнес-логики в структуре приложения</vt:lpstr>
      <vt:lpstr>Типовые решения</vt:lpstr>
      <vt:lpstr>Сценарий транзакции, СТ  (Transaction Script)</vt:lpstr>
      <vt:lpstr>Модель предметной области, МПО  (Domain Model)</vt:lpstr>
      <vt:lpstr>Модуль таблицы, МТ  (Table Module)</vt:lpstr>
      <vt:lpstr>Выбор типового решения для домена</vt:lpstr>
      <vt:lpstr>Слой служб</vt:lpstr>
      <vt:lpstr>Продолжение следует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2019-02-04T19:27:23Z</dcterms:created>
  <dcterms:modified xsi:type="dcterms:W3CDTF">2020-02-09T08:41:40Z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