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21" r:id="rId6"/>
    <p:sldId id="322" r:id="rId7"/>
    <p:sldId id="323" r:id="rId8"/>
    <p:sldId id="325" r:id="rId9"/>
    <p:sldId id="327" r:id="rId10"/>
    <p:sldId id="326" r:id="rId11"/>
    <p:sldId id="328" r:id="rId12"/>
    <p:sldId id="329" r:id="rId13"/>
    <p:sldId id="330" r:id="rId14"/>
    <p:sldId id="331" r:id="rId15"/>
    <p:sldId id="314" r:id="rId16"/>
  </p:sldIdLst>
  <p:sldSz cx="12188825" cy="6858000"/>
  <p:notesSz cx="6858000" cy="9144000"/>
  <p:custDataLst>
    <p:tags r:id="rId19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22"/>
            <p14:sldId id="323"/>
            <p14:sldId id="325"/>
            <p14:sldId id="327"/>
            <p14:sldId id="326"/>
            <p14:sldId id="328"/>
            <p14:sldId id="329"/>
            <p14:sldId id="330"/>
            <p14:sldId id="331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34E50-CF17-44BD-9795-937B6B7C8D4F}" v="242" dt="2020-02-25T07:31:35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25" d="100"/>
          <a:sy n="125" d="100"/>
        </p:scale>
        <p:origin x="29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01.03.2020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01.03.2020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3" name="Группа 12"/>
          <p:cNvGrpSpPr/>
          <p:nvPr userDrawn="1"/>
        </p:nvGrpSpPr>
        <p:grpSpPr>
          <a:xfrm>
            <a:off x="9276109" y="5949280"/>
            <a:ext cx="2866975" cy="864096"/>
            <a:chOff x="9276109" y="5949280"/>
            <a:chExt cx="2866975" cy="864096"/>
          </a:xfrm>
        </p:grpSpPr>
        <p:sp>
          <p:nvSpPr>
            <p:cNvPr id="14" name="Прямоугольник 11"/>
            <p:cNvSpPr/>
            <p:nvPr userDrawn="1"/>
          </p:nvSpPr>
          <p:spPr>
            <a:xfrm>
              <a:off x="11148317" y="5949280"/>
              <a:ext cx="994767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4"/>
            <p:cNvSpPr/>
            <p:nvPr userDrawn="1"/>
          </p:nvSpPr>
          <p:spPr>
            <a:xfrm>
              <a:off x="9276109" y="5949280"/>
              <a:ext cx="1858863" cy="8640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796" y="6237312"/>
              <a:ext cx="1282799" cy="4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3004" y="6100977"/>
              <a:ext cx="432048" cy="5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08</a:t>
            </a:r>
            <a:br>
              <a:rPr lang="ru-RU" dirty="0"/>
            </a:br>
            <a:r>
              <a:rPr lang="en-US" dirty="0"/>
              <a:t>DDD</a:t>
            </a:r>
            <a:r>
              <a:rPr lang="ru-RU" dirty="0"/>
              <a:t>. Тактическое проектирование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«Проектирование интернет-систем»</a:t>
            </a:r>
          </a:p>
          <a:p>
            <a:pPr rtl="0"/>
            <a:r>
              <a:rPr lang="ru-RU" dirty="0"/>
              <a:t>Павел </a:t>
            </a:r>
            <a:r>
              <a:rPr lang="ru-RU" dirty="0" err="1"/>
              <a:t>кочурко</a:t>
            </a:r>
            <a:r>
              <a:rPr lang="ru-RU" dirty="0"/>
              <a:t>, к.т.н., доцент</a:t>
            </a:r>
          </a:p>
          <a:p>
            <a:pPr rtl="0"/>
            <a:r>
              <a:rPr lang="ru-RU" dirty="0"/>
              <a:t>Кафедра иит</a:t>
            </a:r>
            <a:endParaRPr lang="en-US" dirty="0"/>
          </a:p>
          <a:p>
            <a:pPr rtl="0"/>
            <a:r>
              <a:rPr lang="en-US" dirty="0"/>
              <a:t>Eplane.com</a:t>
            </a:r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 Правило агрегатов: одна транзакция – один агрегат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 одну транзакцию должен изменяться только один агрегат. Если больше – нужно разбивать сервис на части и вводить сагу.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unitOfWork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-&gt;start();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$order-&gt;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addLine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('WD-40', 20, 0.88);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$order-&gt;pay();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orderRepository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-&gt;update($order);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/>
            </a:r>
            <a:br>
              <a:rPr lang="en-US" dirty="0"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eventDispatcher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-&gt;dispatch(</a:t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    $order-&gt;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releaseEvents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()</a:t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);</a:t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unitOfWork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-&gt;end();</a:t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/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endParaRPr lang="en-US" dirty="0">
              <a:solidFill>
                <a:schemeClr val="tx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0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Один агрегат – один </a:t>
            </a:r>
            <a:r>
              <a:rPr lang="ru-RU" dirty="0" err="1"/>
              <a:t>репозиторий</a:t>
            </a:r>
            <a:r>
              <a:rPr lang="ru-RU" dirty="0"/>
              <a:t/>
            </a:r>
            <a:br>
              <a:rPr lang="ru-RU" dirty="0"/>
            </a:br>
            <a:r>
              <a:rPr lang="ru-RU" sz="2000" dirty="0">
                <a:solidFill>
                  <a:schemeClr val="accent3"/>
                </a:solidFill>
              </a:rPr>
              <a:t>За загрузку заказа и всех его строк отвечает </a:t>
            </a:r>
            <a:r>
              <a:rPr lang="ru-RU" sz="2000" dirty="0" err="1">
                <a:solidFill>
                  <a:schemeClr val="accent3"/>
                </a:solidFill>
              </a:rPr>
              <a:t>репозиторий</a:t>
            </a:r>
            <a:r>
              <a:rPr lang="ru-RU" sz="2000" dirty="0">
                <a:solidFill>
                  <a:schemeClr val="accent3"/>
                </a:solidFill>
              </a:rPr>
              <a:t> заказа</a:t>
            </a:r>
          </a:p>
          <a:p>
            <a:r>
              <a:rPr lang="ru-RU" dirty="0"/>
              <a:t>Чем меньше агрегат, тем удобнее работать и надежнее выполнение требований </a:t>
            </a:r>
            <a:r>
              <a:rPr lang="en-US" dirty="0"/>
              <a:t>ACID-</a:t>
            </a:r>
            <a:r>
              <a:rPr lang="ru-RU" dirty="0" err="1"/>
              <a:t>транзакционности</a:t>
            </a:r>
            <a:r>
              <a:rPr lang="ru-RU" dirty="0"/>
              <a:t/>
            </a:r>
            <a:br>
              <a:rPr lang="ru-RU" dirty="0"/>
            </a:br>
            <a:r>
              <a:rPr lang="ru-RU" sz="2000" dirty="0">
                <a:solidFill>
                  <a:schemeClr val="accent3"/>
                </a:solidFill>
              </a:rPr>
              <a:t>В идеале одна сущность – один агрегат, а ссылки на другие сущности по </a:t>
            </a:r>
            <a:r>
              <a:rPr lang="en-US" sz="2000" dirty="0">
                <a:solidFill>
                  <a:schemeClr val="accent3"/>
                </a:solidFill>
              </a:rPr>
              <a:t>id</a:t>
            </a:r>
          </a:p>
          <a:p>
            <a:r>
              <a:rPr lang="ru-RU" dirty="0"/>
              <a:t>Агрегаты строятся по бизнес-инвариантам</a:t>
            </a:r>
            <a:br>
              <a:rPr lang="ru-RU" dirty="0"/>
            </a:br>
            <a:r>
              <a:rPr lang="ru-RU" sz="2000" dirty="0">
                <a:solidFill>
                  <a:schemeClr val="accent3"/>
                </a:solidFill>
              </a:rPr>
              <a:t>Если есть </a:t>
            </a:r>
            <a:r>
              <a:rPr lang="en-US" sz="2000" dirty="0">
                <a:solidFill>
                  <a:schemeClr val="accent3"/>
                </a:solidFill>
              </a:rPr>
              <a:t>use case, </a:t>
            </a:r>
            <a:r>
              <a:rPr lang="ru-RU" sz="2000" dirty="0">
                <a:solidFill>
                  <a:schemeClr val="accent3"/>
                </a:solidFill>
              </a:rPr>
              <a:t>в котором нужно работать с внутренними сущностями агрегата – значит их вхождение в агрегат не является инвариантом, и они формируют отдельные агрегаты</a:t>
            </a:r>
          </a:p>
          <a:p>
            <a:r>
              <a:rPr lang="ru-RU" dirty="0"/>
              <a:t>Генерация идентификаторов сущностей</a:t>
            </a:r>
            <a:br>
              <a:rPr lang="ru-RU" dirty="0"/>
            </a:br>
            <a:r>
              <a:rPr lang="ru-RU" sz="2000" dirty="0">
                <a:solidFill>
                  <a:schemeClr val="accent3"/>
                </a:solidFill>
              </a:rPr>
              <a:t>Для корня агрегата – отвечает </a:t>
            </a:r>
            <a:r>
              <a:rPr lang="ru-RU" sz="2000" dirty="0" err="1">
                <a:solidFill>
                  <a:schemeClr val="accent3"/>
                </a:solidFill>
              </a:rPr>
              <a:t>репозиторий</a:t>
            </a:r>
            <a:r>
              <a:rPr lang="ru-RU" sz="2000" dirty="0">
                <a:solidFill>
                  <a:schemeClr val="accent3"/>
                </a:solidFill>
              </a:rPr>
              <a:t>. Для внутренних сущностей – сам агрегат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57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Продолжение следует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Есть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Красная и синяя книги настолько тяжелы в восприятии, что где-то на середине хочется вышвырнуть книгу в окно с криками: «Хватит с меня этого дерьма, нафиг этот непонятный DDD! Пойду, сделаю как умею». И это только про теорию, с материалами по практике ещё сложнее.</a:t>
            </a:r>
          </a:p>
          <a:p>
            <a:pPr marL="0" indent="0" algn="r">
              <a:buNone/>
            </a:pPr>
            <a:r>
              <a:rPr lang="en-US" i="1" dirty="0"/>
              <a:t>– </a:t>
            </a:r>
            <a:r>
              <a:rPr lang="ru-RU" i="1" dirty="0"/>
              <a:t>Андрей Ратушный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построения доменной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Сущность</a:t>
            </a:r>
            <a:r>
              <a:rPr lang="ru-RU" dirty="0"/>
              <a:t> — объект, обладающий устойчивой идентичностью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$user = new User(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$this-&gt;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userRepository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nextIdentity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(),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// new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'smith_j@gmail.com',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'John Smith'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);</a:t>
            </a:r>
            <a:endParaRPr lang="ru-RU" sz="1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ru-RU" b="1" dirty="0"/>
              <a:t>Объект значений</a:t>
            </a:r>
            <a:r>
              <a:rPr lang="ru-RU" dirty="0"/>
              <a:t> — объект, представляющий собой набор значений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$total = new Money(10, 'USD');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echo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"Total: %d %s", 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$total-&gt;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getAmount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(), 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$total-&gt;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getCurrency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);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// Total: 10 USD</a:t>
            </a:r>
            <a:b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построения доменной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Фабрика</a:t>
            </a:r>
            <a:r>
              <a:rPr lang="ru-RU" dirty="0"/>
              <a:t> — объект или метод, реализующий логику создания объектов, которую ввиду ее сложности не следует размещать прямо в конструкторе. 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failedPayment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= Payment::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createFailed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$this-&gt;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paymentRepository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nextIdentity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(),  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$invoice,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new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FailureReason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('Not enough money')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ru-RU" b="1" dirty="0" err="1"/>
              <a:t>Репозиторий</a:t>
            </a:r>
            <a:r>
              <a:rPr lang="ru-RU" dirty="0"/>
              <a:t> — объект, предоставляющий доступ к постоянным сущностям и инкапсулирующий механизм доступа к базе данных.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       $invoice = $this-&gt;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</a:rPr>
              <a:t>invoiceRepository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-&gt;get(</a:t>
            </a:r>
            <a:b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           new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</a:rPr>
              <a:t>InvoiceId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($command-&gt;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</a:rPr>
              <a:t>getInvoiceId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</a:rPr>
              <a:t>       );</a:t>
            </a:r>
            <a:r>
              <a:rPr lang="en-US" sz="1900" dirty="0">
                <a:latin typeface="Consolas" panose="020B0609020204030204" pitchFamily="49" charset="0"/>
              </a:rPr>
              <a:t/>
            </a:r>
            <a:br>
              <a:rPr lang="en-US" sz="1900" dirty="0">
                <a:latin typeface="Consolas" panose="020B0609020204030204" pitchFamily="49" charset="0"/>
              </a:rPr>
            </a:br>
            <a:endParaRPr lang="ru-RU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построения доменной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Сервис</a:t>
            </a:r>
            <a:r>
              <a:rPr lang="ru-RU" dirty="0"/>
              <a:t> — объект, реализующий бизнес-логику, которой не место внутри сущности или объекта значений.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chargeService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-&gt;charge(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    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getTotal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getAmount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(),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    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getSeller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getAccountId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ru-RU" b="1" dirty="0"/>
              <a:t>Доменное исключение </a:t>
            </a:r>
            <a:r>
              <a:rPr lang="ru-RU" dirty="0"/>
              <a:t>— некая исключительная ситуация, произошедшая в агрегате, и, возможно, требующая отдельной обработки 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if ($this-&gt;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getWallet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()-&gt;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getAmount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 === 0) {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throw new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WalletEmptyException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Традиционная модель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4" y="1916832"/>
            <a:ext cx="7924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Агрегат</a:t>
            </a:r>
            <a:r>
              <a:rPr lang="ru-RU" dirty="0"/>
              <a:t> — это кластер доменных объектов, с которыми можно обращаться как с единым целым. </a:t>
            </a:r>
            <a:br>
              <a:rPr lang="ru-RU" dirty="0"/>
            </a:br>
            <a:r>
              <a:rPr lang="ru-RU" sz="2000" dirty="0"/>
              <a:t>Он состоит из корневой сущности </a:t>
            </a:r>
            <a:r>
              <a:rPr lang="ru-RU" sz="2000" b="1" dirty="0"/>
              <a:t>(</a:t>
            </a:r>
            <a:r>
              <a:rPr lang="en-US" sz="2000" b="1" dirty="0"/>
              <a:t>Aggregate Root)</a:t>
            </a:r>
            <a:r>
              <a:rPr lang="ru-RU" sz="2000" dirty="0"/>
              <a:t> и иногда одной или нескольких сущностей и объектов значений.</a:t>
            </a:r>
            <a:endParaRPr lang="en-US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5940" y="3452289"/>
            <a:ext cx="5940425" cy="2690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2644" y="3717032"/>
            <a:ext cx="3313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Инварианты – бизнес-правила, которые ВСЕГДА должны соблюдаться.</a:t>
            </a:r>
          </a:p>
          <a:p>
            <a:endParaRPr lang="ru-RU" dirty="0"/>
          </a:p>
          <a:p>
            <a:r>
              <a:rPr lang="ru-RU" dirty="0"/>
              <a:t>Агрегат определяет границы согласованности.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23792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Правило агрегатов: ссылаться только на корень агрегата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Внутренние элементы агрегата не доступны извне напрямую, кроме как через методы корня агрегата.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/>
              </a:rPr>
              <a:t>$order = new Order(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    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orderRepository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nextIdentity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(),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    $this-&gt;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orderNumberGenerator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-&gt;generate()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$order-&gt;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addLine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('WING 12GH', 1, 18400);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/>
            </a:r>
            <a:br>
              <a:rPr lang="en-US" dirty="0">
                <a:latin typeface="Consolas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// ...</a:t>
            </a:r>
            <a:br>
              <a:rPr lang="en-US" dirty="0">
                <a:solidFill>
                  <a:schemeClr val="tx2"/>
                </a:solidFill>
                <a:latin typeface="Consolas"/>
              </a:rPr>
            </a:br>
            <a:r>
              <a:rPr lang="en-US" dirty="0">
                <a:latin typeface="Consolas"/>
              </a:rPr>
              <a:t/>
            </a:r>
            <a:br>
              <a:rPr lang="en-US" dirty="0">
                <a:latin typeface="Consolas"/>
              </a:rPr>
            </a:br>
            <a:r>
              <a:rPr lang="en-US" dirty="0" err="1">
                <a:solidFill>
                  <a:schemeClr val="tx2"/>
                </a:solidFill>
                <a:latin typeface="Consolas"/>
              </a:rPr>
              <a:t>var_dump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($order-&gt;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getLines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());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/>
              </a:rPr>
              <a:t>$order-&gt;</a:t>
            </a:r>
            <a:r>
              <a:rPr lang="en-US" dirty="0" err="1">
                <a:solidFill>
                  <a:schemeClr val="tx2"/>
                </a:solidFill>
                <a:latin typeface="Consolas"/>
              </a:rPr>
              <a:t>removeLine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($id);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 Правило агрегатов: ссылаться на другие сущности – по идентификаторам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сущность относится к другому агрегату, то ссылаться на неё нужно только по идентификатору.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$order = 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orderRepository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-&gt;get(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new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(3456)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$user = $this-&gt;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userRepository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-&gt;get(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new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($order-&gt;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getUserId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290</Words>
  <Application>Microsoft Office PowerPoint</Application>
  <PresentationFormat>Произвольный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Синий цифровой тоннель (16 x 9)</vt:lpstr>
      <vt:lpstr>08 DDD. Тактическое проектирование</vt:lpstr>
      <vt:lpstr>Презентация PowerPoint</vt:lpstr>
      <vt:lpstr>Паттерны построения доменной модели</vt:lpstr>
      <vt:lpstr>Паттерны построения доменной модели</vt:lpstr>
      <vt:lpstr>Паттерны построения доменной модели</vt:lpstr>
      <vt:lpstr>Традиционная модель</vt:lpstr>
      <vt:lpstr>Агрегат</vt:lpstr>
      <vt:lpstr>1 Правило агрегатов: ссылаться только на корень агрегата </vt:lpstr>
      <vt:lpstr>2 Правило агрегатов: ссылаться на другие сущности – по идентификаторам</vt:lpstr>
      <vt:lpstr>3 Правило агрегатов: одна транзакция – один агрегат</vt:lpstr>
      <vt:lpstr>Следствия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DDD. Тактическое проектирование</dc:title>
  <dc:creator/>
  <cp:lastModifiedBy/>
  <cp:revision>23</cp:revision>
  <dcterms:created xsi:type="dcterms:W3CDTF">2019-02-04T19:27:23Z</dcterms:created>
  <dcterms:modified xsi:type="dcterms:W3CDTF">2020-03-01T13:34:37Z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