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4"/>
  </p:sldMasterIdLst>
  <p:notesMasterIdLst>
    <p:notesMasterId r:id="rId27"/>
  </p:notesMasterIdLst>
  <p:handoutMasterIdLst>
    <p:handoutMasterId r:id="rId28"/>
  </p:handoutMasterIdLst>
  <p:sldIdLst>
    <p:sldId id="265" r:id="rId5"/>
    <p:sldId id="321" r:id="rId6"/>
    <p:sldId id="325" r:id="rId7"/>
    <p:sldId id="335" r:id="rId8"/>
    <p:sldId id="323" r:id="rId9"/>
    <p:sldId id="336" r:id="rId10"/>
    <p:sldId id="337" r:id="rId11"/>
    <p:sldId id="329" r:id="rId12"/>
    <p:sldId id="338" r:id="rId13"/>
    <p:sldId id="339" r:id="rId14"/>
    <p:sldId id="340" r:id="rId15"/>
    <p:sldId id="341" r:id="rId16"/>
    <p:sldId id="342" r:id="rId17"/>
    <p:sldId id="346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14" r:id="rId26"/>
  </p:sldIdLst>
  <p:sldSz cx="12188825" cy="6858000"/>
  <p:notesSz cx="6858000" cy="9144000"/>
  <p:custDataLst>
    <p:tags r:id="rId29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25"/>
            <p14:sldId id="335"/>
            <p14:sldId id="323"/>
            <p14:sldId id="336"/>
            <p14:sldId id="337"/>
            <p14:sldId id="329"/>
            <p14:sldId id="338"/>
            <p14:sldId id="339"/>
            <p14:sldId id="340"/>
            <p14:sldId id="341"/>
            <p14:sldId id="342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34E50-CF17-44BD-9795-937B6B7C8D4F}" v="242" dt="2020-02-25T07:31:35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7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09.03.2020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090" y="630937"/>
            <a:ext cx="523421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42" y="1098388"/>
            <a:ext cx="10315731" cy="4394988"/>
          </a:xfrm>
        </p:spPr>
        <p:txBody>
          <a:bodyPr anchor="ctr">
            <a:noAutofit/>
          </a:bodyPr>
          <a:lstStyle>
            <a:lvl1pPr algn="ctr">
              <a:defRPr sz="9997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469" y="5979197"/>
            <a:ext cx="8043278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9" b="1" i="0" cap="all" spc="40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242" y="6375679"/>
            <a:ext cx="2329115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244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4857" y="6375679"/>
            <a:ext cx="2329116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" name="Группа 8"/>
          <p:cNvGrpSpPr/>
          <p:nvPr userDrawn="1"/>
        </p:nvGrpSpPr>
        <p:grpSpPr>
          <a:xfrm>
            <a:off x="5014292" y="979353"/>
            <a:ext cx="2213078" cy="603562"/>
            <a:chOff x="8199066" y="5817086"/>
            <a:chExt cx="2213078" cy="603562"/>
          </a:xfrm>
        </p:grpSpPr>
        <p:pic>
          <p:nvPicPr>
            <p:cNvPr id="10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66" y="5930289"/>
              <a:ext cx="1514623" cy="49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895" y="5817086"/>
              <a:ext cx="459249" cy="586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7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0347-8CB2-4BC6-9CD2-ABDD556782DE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3700" y="382386"/>
            <a:ext cx="1491743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973" y="382386"/>
            <a:ext cx="8390399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2FF7-F906-4C17-885C-6356C5B13C33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C5DC-7690-41E4-921F-0CCD86F95B69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85" y="1073889"/>
            <a:ext cx="8184939" cy="4064627"/>
          </a:xfrm>
        </p:spPr>
        <p:txBody>
          <a:bodyPr anchor="b">
            <a:normAutofit/>
          </a:bodyPr>
          <a:lstStyle>
            <a:lvl1pPr>
              <a:defRPr sz="8397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085" y="5159782"/>
            <a:ext cx="7015661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 b="1" i="0" cap="all" spc="400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704" y="6375679"/>
            <a:ext cx="1493558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75A814-E90F-481F-9D66-10F3829730B9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7689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845" y="6375679"/>
            <a:ext cx="1487179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3905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686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973" y="2286000"/>
            <a:ext cx="479935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065" y="2286000"/>
            <a:ext cx="479935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​</a:t>
            </a:r>
            <a:fld id="{37209019-E585-49FC-B62B-4F8E88B75BBF}" type="datetime1">
              <a:rPr lang="ru-RU" smtClean="0"/>
              <a:pPr/>
              <a:t>09.03.2020</a:t>
            </a:fld>
            <a:r>
              <a:rPr lang="ru-RU" smtClean="0"/>
              <a:t>​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02" y="381001"/>
            <a:ext cx="10170051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6973" y="2909102"/>
            <a:ext cx="479935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136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136" y="2909102"/>
            <a:ext cx="479935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3319-FCD4-4339-95E3-CA608CFF30E2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0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D36-0D92-42E0-A6BC-3DE49444FD88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3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0470-602E-4818-A25C-047C8515CFC6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9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3" y="457200"/>
            <a:ext cx="3091310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52" y="920377"/>
            <a:ext cx="6156814" cy="49851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4" y="1741336"/>
            <a:ext cx="3091310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852" y="6375679"/>
            <a:ext cx="1233034" cy="348462"/>
          </a:xfrm>
        </p:spPr>
        <p:txBody>
          <a:bodyPr/>
          <a:lstStyle/>
          <a:p>
            <a:fld id="{9B9837FC-FBB6-4C6B-A6BE-B70FBC32743C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2" cy="345796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532" y="6375679"/>
            <a:ext cx="1232135" cy="345796"/>
          </a:xfrm>
        </p:spPr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05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91" y="1"/>
            <a:ext cx="7353669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2" y="457200"/>
            <a:ext cx="3091312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2" y="1741336"/>
            <a:ext cx="30913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751" y="6375679"/>
            <a:ext cx="1232135" cy="348462"/>
          </a:xfrm>
        </p:spPr>
        <p:txBody>
          <a:bodyPr/>
          <a:lstStyle/>
          <a:p>
            <a:fld id="{6DD946C2-3993-4E07-A8EC-429B93E58A31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1" cy="345796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087" y="6375679"/>
            <a:ext cx="1234119" cy="345796"/>
          </a:xfrm>
        </p:spPr>
        <p:txBody>
          <a:bodyPr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7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286002"/>
            <a:ext cx="1017567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352" y="6375679"/>
            <a:ext cx="2329115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09.03.2020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75679"/>
            <a:ext cx="411372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9" y="6375679"/>
            <a:ext cx="281866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 userDrawn="1"/>
        </p:nvSpPr>
        <p:spPr bwMode="auto">
          <a:xfrm>
            <a:off x="1" y="0"/>
            <a:ext cx="885594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5435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" name="Группа 8"/>
          <p:cNvGrpSpPr/>
          <p:nvPr userDrawn="1"/>
        </p:nvGrpSpPr>
        <p:grpSpPr>
          <a:xfrm>
            <a:off x="9453151" y="6069932"/>
            <a:ext cx="2213078" cy="603562"/>
            <a:chOff x="8199066" y="5817086"/>
            <a:chExt cx="2213078" cy="603562"/>
          </a:xfrm>
        </p:grpSpPr>
        <p:pic>
          <p:nvPicPr>
            <p:cNvPr id="14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66" y="5930289"/>
              <a:ext cx="1514623" cy="49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0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895" y="5817086"/>
              <a:ext cx="459249" cy="586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65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098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pos="3839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8800" dirty="0" smtClean="0"/>
              <a:t>1</a:t>
            </a:r>
            <a:r>
              <a:rPr lang="en-US" sz="8800" dirty="0" smtClean="0"/>
              <a:t>1</a:t>
            </a:r>
            <a:r>
              <a:rPr lang="ru-RU" sz="8800" dirty="0" smtClean="0"/>
              <a:t/>
            </a:r>
            <a:br>
              <a:rPr lang="ru-RU" sz="8800" dirty="0" smtClean="0"/>
            </a:br>
            <a:r>
              <a:rPr lang="ru-RU" sz="8800" dirty="0" err="1" smtClean="0"/>
              <a:t>микросервисы</a:t>
            </a:r>
            <a:r>
              <a:rPr lang="ru-RU" sz="8800" dirty="0" smtClean="0"/>
              <a:t>, 2</a:t>
            </a:r>
            <a:endParaRPr lang="ru-RU" sz="8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14469" y="5805264"/>
            <a:ext cx="8043278" cy="916213"/>
          </a:xfrm>
        </p:spPr>
        <p:txBody>
          <a:bodyPr rtlCol="0">
            <a:noAutofit/>
          </a:bodyPr>
          <a:lstStyle/>
          <a:p>
            <a:pPr rtl="0"/>
            <a:r>
              <a:rPr lang="ru-RU" sz="1600" dirty="0">
                <a:solidFill>
                  <a:schemeClr val="bg2"/>
                </a:solidFill>
              </a:rPr>
              <a:t>«Проектирование интернет-систем»</a:t>
            </a:r>
          </a:p>
          <a:p>
            <a:pPr rtl="0"/>
            <a:r>
              <a:rPr lang="ru-RU" sz="1600" dirty="0">
                <a:solidFill>
                  <a:schemeClr val="bg2"/>
                </a:solidFill>
              </a:rPr>
              <a:t>Павел </a:t>
            </a:r>
            <a:r>
              <a:rPr lang="ru-RU" sz="1600" dirty="0" err="1">
                <a:solidFill>
                  <a:schemeClr val="bg2"/>
                </a:solidFill>
              </a:rPr>
              <a:t>кочурко</a:t>
            </a:r>
            <a:r>
              <a:rPr lang="ru-RU" sz="1600" dirty="0">
                <a:solidFill>
                  <a:schemeClr val="bg2"/>
                </a:solidFill>
              </a:rPr>
              <a:t>, к.т.н., доцент</a:t>
            </a:r>
          </a:p>
          <a:p>
            <a:pPr rtl="0"/>
            <a:r>
              <a:rPr lang="ru-RU" sz="1600" dirty="0">
                <a:solidFill>
                  <a:schemeClr val="bg2"/>
                </a:solidFill>
              </a:rPr>
              <a:t>Кафедра </a:t>
            </a:r>
            <a:r>
              <a:rPr lang="ru-RU" sz="1600" dirty="0" err="1" smtClean="0">
                <a:solidFill>
                  <a:schemeClr val="bg2"/>
                </a:solidFill>
              </a:rPr>
              <a:t>иит</a:t>
            </a:r>
            <a:r>
              <a:rPr lang="ru-RU" sz="1600" dirty="0" smtClean="0">
                <a:solidFill>
                  <a:schemeClr val="bg2"/>
                </a:solidFill>
              </a:rPr>
              <a:t> </a:t>
            </a:r>
            <a:r>
              <a:rPr lang="ru-RU" sz="1600" dirty="0" err="1" smtClean="0">
                <a:solidFill>
                  <a:schemeClr val="bg2"/>
                </a:solidFill>
              </a:rPr>
              <a:t>БрГТУ</a:t>
            </a:r>
            <a:r>
              <a:rPr lang="ru-RU" sz="1600" dirty="0" smtClean="0">
                <a:solidFill>
                  <a:schemeClr val="bg2"/>
                </a:solidFill>
              </a:rPr>
              <a:t>, </a:t>
            </a:r>
            <a:r>
              <a:rPr lang="en-US" sz="1600" dirty="0" smtClean="0">
                <a:solidFill>
                  <a:schemeClr val="bg2"/>
                </a:solidFill>
              </a:rPr>
              <a:t>Eplane.com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RPI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Удаленный вызов процедур</a:t>
            </a:r>
            <a:r>
              <a:rPr lang="en-US" b="1" dirty="0" smtClean="0"/>
              <a:t> </a:t>
            </a:r>
            <a:r>
              <a:rPr lang="en-US" dirty="0" smtClean="0"/>
              <a:t>(Remote Procedure Invocation) –</a:t>
            </a:r>
          </a:p>
          <a:p>
            <a:pPr marL="0" indent="0">
              <a:buNone/>
            </a:pPr>
            <a:r>
              <a:rPr lang="ru-RU" dirty="0" smtClean="0"/>
              <a:t>Клиент отправляет запрос и ожидает получить ответ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Может быть синхронно или асинхронно: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gRPC</a:t>
            </a:r>
            <a:endParaRPr lang="en-US" dirty="0" smtClean="0"/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AMQP (</a:t>
            </a:r>
            <a:r>
              <a:rPr lang="ru-RU" dirty="0" smtClean="0"/>
              <a:t>сообщения)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1" y="1942231"/>
            <a:ext cx="6755362" cy="31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rest</a:t>
            </a:r>
            <a:endParaRPr lang="ru-RU" b="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35713" y="1700808"/>
            <a:ext cx="3600400" cy="4593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100" i="1" dirty="0">
                <a:solidFill>
                  <a:schemeClr val="bg2"/>
                </a:solidFill>
              </a:rPr>
              <a:t>Уровень 0</a:t>
            </a:r>
            <a:r>
              <a:rPr lang="ru-RU" sz="1100" dirty="0">
                <a:solidFill>
                  <a:schemeClr val="bg2"/>
                </a:solidFill>
              </a:rPr>
              <a:t>. Клиенты обращаются к сервису этого уровня путем </a:t>
            </a:r>
            <a:r>
              <a:rPr lang="ru-RU" sz="1100" dirty="0" smtClean="0">
                <a:solidFill>
                  <a:schemeClr val="bg2"/>
                </a:solidFill>
              </a:rPr>
              <a:t>выполнения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HTTP-запроса </a:t>
            </a:r>
            <a:r>
              <a:rPr lang="ru-RU" sz="1100" dirty="0">
                <a:solidFill>
                  <a:schemeClr val="bg2"/>
                </a:solidFill>
              </a:rPr>
              <a:t>типа POST к его единственной конечной точке (URL). </a:t>
            </a:r>
            <a:r>
              <a:rPr lang="ru-RU" sz="1100" dirty="0" smtClean="0">
                <a:solidFill>
                  <a:schemeClr val="bg2"/>
                </a:solidFill>
              </a:rPr>
              <a:t>Каждый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запрос </a:t>
            </a:r>
            <a:r>
              <a:rPr lang="ru-RU" sz="1100" dirty="0">
                <a:solidFill>
                  <a:schemeClr val="bg2"/>
                </a:solidFill>
              </a:rPr>
              <a:t>указывает выполняемое действие, цель этого действия (например, </a:t>
            </a:r>
            <a:r>
              <a:rPr lang="ru-RU" sz="1100" dirty="0" smtClean="0">
                <a:solidFill>
                  <a:schemeClr val="bg2"/>
                </a:solidFill>
              </a:rPr>
              <a:t>бизнес</a:t>
            </a:r>
            <a:r>
              <a:rPr lang="en-US" sz="1100" dirty="0" smtClean="0">
                <a:solidFill>
                  <a:schemeClr val="bg2"/>
                </a:solidFill>
              </a:rPr>
              <a:t>-</a:t>
            </a:r>
            <a:r>
              <a:rPr lang="ru-RU" sz="1100" dirty="0" smtClean="0">
                <a:solidFill>
                  <a:schemeClr val="bg2"/>
                </a:solidFill>
              </a:rPr>
              <a:t>объект</a:t>
            </a:r>
            <a:r>
              <a:rPr lang="ru-RU" sz="1100" dirty="0">
                <a:solidFill>
                  <a:schemeClr val="bg2"/>
                </a:solidFill>
              </a:rPr>
              <a:t>) и различные </a:t>
            </a:r>
            <a:r>
              <a:rPr lang="ru-RU" sz="1100" dirty="0" smtClean="0">
                <a:solidFill>
                  <a:schemeClr val="bg2"/>
                </a:solidFill>
              </a:rPr>
              <a:t>параметры.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ru-RU" sz="1100" i="1" dirty="0" smtClean="0">
                <a:solidFill>
                  <a:schemeClr val="bg2"/>
                </a:solidFill>
              </a:rPr>
              <a:t>Уровень </a:t>
            </a:r>
            <a:r>
              <a:rPr lang="ru-RU" sz="1100" i="1" dirty="0">
                <a:solidFill>
                  <a:schemeClr val="bg2"/>
                </a:solidFill>
              </a:rPr>
              <a:t>1</a:t>
            </a:r>
            <a:r>
              <a:rPr lang="ru-RU" sz="1100" dirty="0">
                <a:solidFill>
                  <a:schemeClr val="bg2"/>
                </a:solidFill>
              </a:rPr>
              <a:t>. Сервисы этого уровня поддерживают концепцию </a:t>
            </a:r>
            <a:r>
              <a:rPr lang="ru-RU" sz="1100" b="1" dirty="0">
                <a:solidFill>
                  <a:schemeClr val="bg2"/>
                </a:solidFill>
              </a:rPr>
              <a:t>ресурса</a:t>
            </a:r>
            <a:r>
              <a:rPr lang="ru-RU" sz="1100" dirty="0">
                <a:solidFill>
                  <a:schemeClr val="bg2"/>
                </a:solidFill>
              </a:rPr>
              <a:t>. Чтобы выполнить какое-то действие с ресурсом, клиент выполняет POST-запрос, </a:t>
            </a:r>
            <a:r>
              <a:rPr lang="ru-RU" sz="1100" dirty="0" smtClean="0">
                <a:solidFill>
                  <a:schemeClr val="bg2"/>
                </a:solidFill>
              </a:rPr>
              <a:t>указывая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действие </a:t>
            </a:r>
            <a:r>
              <a:rPr lang="ru-RU" sz="1100" dirty="0">
                <a:solidFill>
                  <a:schemeClr val="bg2"/>
                </a:solidFill>
              </a:rPr>
              <a:t>и различные параметры.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ru-RU" sz="1100" i="1" dirty="0">
                <a:solidFill>
                  <a:schemeClr val="bg2"/>
                </a:solidFill>
              </a:rPr>
              <a:t>Уровень 2</a:t>
            </a:r>
            <a:r>
              <a:rPr lang="ru-RU" sz="1100" dirty="0">
                <a:solidFill>
                  <a:schemeClr val="bg2"/>
                </a:solidFill>
              </a:rPr>
              <a:t>. Для выполнения действий сервисы второго уровня используют </a:t>
            </a:r>
            <a:r>
              <a:rPr lang="ru-RU" sz="1100" dirty="0" smtClean="0">
                <a:solidFill>
                  <a:schemeClr val="bg2"/>
                </a:solidFill>
              </a:rPr>
              <a:t>HTTP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команды</a:t>
            </a:r>
            <a:r>
              <a:rPr lang="ru-RU" sz="1100" dirty="0">
                <a:solidFill>
                  <a:schemeClr val="bg2"/>
                </a:solidFill>
              </a:rPr>
              <a:t>: GET для извлечения, POST для создания и PUT — для </a:t>
            </a:r>
            <a:r>
              <a:rPr lang="ru-RU" sz="1100" dirty="0" smtClean="0">
                <a:solidFill>
                  <a:schemeClr val="bg2"/>
                </a:solidFill>
              </a:rPr>
              <a:t>обновления.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Для </a:t>
            </a:r>
            <a:r>
              <a:rPr lang="ru-RU" sz="1100" dirty="0">
                <a:solidFill>
                  <a:schemeClr val="bg2"/>
                </a:solidFill>
              </a:rPr>
              <a:t>задания параметров действия служат параметры и тело </a:t>
            </a:r>
            <a:r>
              <a:rPr lang="ru-RU" sz="1100" dirty="0" smtClean="0">
                <a:solidFill>
                  <a:schemeClr val="bg2"/>
                </a:solidFill>
              </a:rPr>
              <a:t>запроса.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ru-RU" sz="1100" i="1" dirty="0" smtClean="0">
                <a:solidFill>
                  <a:schemeClr val="bg2"/>
                </a:solidFill>
              </a:rPr>
              <a:t>Уровень </a:t>
            </a:r>
            <a:r>
              <a:rPr lang="ru-RU" sz="1100" i="1" dirty="0">
                <a:solidFill>
                  <a:schemeClr val="bg2"/>
                </a:solidFill>
              </a:rPr>
              <a:t>3</a:t>
            </a:r>
            <a:r>
              <a:rPr lang="ru-RU" sz="1100" dirty="0">
                <a:solidFill>
                  <a:schemeClr val="bg2"/>
                </a:solidFill>
              </a:rPr>
              <a:t>. Архитектура сервисов третьего уровня основана на принципе </a:t>
            </a:r>
            <a:r>
              <a:rPr lang="ru-RU" sz="1100" dirty="0" smtClean="0">
                <a:solidFill>
                  <a:schemeClr val="bg2"/>
                </a:solidFill>
              </a:rPr>
              <a:t>HATEOAS </a:t>
            </a:r>
            <a:r>
              <a:rPr lang="ru-RU" sz="1100" dirty="0">
                <a:solidFill>
                  <a:schemeClr val="bg2"/>
                </a:solidFill>
              </a:rPr>
              <a:t>(</a:t>
            </a:r>
            <a:r>
              <a:rPr lang="ru-RU" sz="1100" dirty="0" err="1">
                <a:solidFill>
                  <a:schemeClr val="bg2"/>
                </a:solidFill>
              </a:rPr>
              <a:t>Hypertext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r>
              <a:rPr lang="ru-RU" sz="1100" dirty="0" err="1">
                <a:solidFill>
                  <a:schemeClr val="bg2"/>
                </a:solidFill>
              </a:rPr>
              <a:t>as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r>
              <a:rPr lang="ru-RU" sz="1100" dirty="0" err="1">
                <a:solidFill>
                  <a:schemeClr val="bg2"/>
                </a:solidFill>
              </a:rPr>
              <a:t>the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r>
              <a:rPr lang="ru-RU" sz="1100" dirty="0" err="1">
                <a:solidFill>
                  <a:schemeClr val="bg2"/>
                </a:solidFill>
              </a:rPr>
              <a:t>Engine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r>
              <a:rPr lang="ru-RU" sz="1100" dirty="0" err="1">
                <a:solidFill>
                  <a:schemeClr val="bg2"/>
                </a:solidFill>
              </a:rPr>
              <a:t>of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r>
              <a:rPr lang="ru-RU" sz="1100" dirty="0" err="1">
                <a:solidFill>
                  <a:schemeClr val="bg2"/>
                </a:solidFill>
              </a:rPr>
              <a:t>Application</a:t>
            </a:r>
            <a:r>
              <a:rPr lang="ru-RU" sz="1100" dirty="0">
                <a:solidFill>
                  <a:schemeClr val="bg2"/>
                </a:solidFill>
              </a:rPr>
              <a:t> </a:t>
            </a:r>
            <a:r>
              <a:rPr lang="ru-RU" sz="1100" dirty="0" err="1" smtClean="0">
                <a:solidFill>
                  <a:schemeClr val="bg2"/>
                </a:solidFill>
              </a:rPr>
              <a:t>State</a:t>
            </a:r>
            <a:r>
              <a:rPr lang="ru-RU" sz="1100" dirty="0" smtClean="0">
                <a:solidFill>
                  <a:schemeClr val="bg2"/>
                </a:solidFill>
              </a:rPr>
              <a:t>). </a:t>
            </a:r>
            <a:r>
              <a:rPr lang="ru-RU" sz="1100" dirty="0">
                <a:solidFill>
                  <a:schemeClr val="bg2"/>
                </a:solidFill>
              </a:rPr>
              <a:t>Основной его смысл в </a:t>
            </a:r>
            <a:r>
              <a:rPr lang="ru-RU" sz="1100" dirty="0" smtClean="0">
                <a:solidFill>
                  <a:schemeClr val="bg2"/>
                </a:solidFill>
              </a:rPr>
              <a:t>том,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что </a:t>
            </a:r>
            <a:r>
              <a:rPr lang="ru-RU" sz="1100" dirty="0">
                <a:solidFill>
                  <a:schemeClr val="bg2"/>
                </a:solidFill>
              </a:rPr>
              <a:t>представление ресурса, возвращаемое GET-запросом, содержит ссылки </a:t>
            </a:r>
            <a:r>
              <a:rPr lang="ru-RU" sz="1100" dirty="0" smtClean="0">
                <a:solidFill>
                  <a:schemeClr val="bg2"/>
                </a:solidFill>
              </a:rPr>
              <a:t>для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ru-RU" sz="1100" dirty="0" smtClean="0">
                <a:solidFill>
                  <a:schemeClr val="bg2"/>
                </a:solidFill>
              </a:rPr>
              <a:t>выполнения </a:t>
            </a:r>
            <a:r>
              <a:rPr lang="ru-RU" sz="1100" dirty="0">
                <a:solidFill>
                  <a:schemeClr val="bg2"/>
                </a:solidFill>
              </a:rPr>
              <a:t>действий с этим ресурсом. </a:t>
            </a:r>
            <a:endParaRPr lang="ru-RU" sz="1100" dirty="0">
              <a:solidFill>
                <a:schemeClr val="bg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19693"/>
          <a:stretch/>
        </p:blipFill>
        <p:spPr>
          <a:xfrm>
            <a:off x="621804" y="332656"/>
            <a:ext cx="6264696" cy="5238750"/>
          </a:xfrm>
          <a:prstGeom prst="rect">
            <a:avLst/>
          </a:prstGeom>
        </p:spPr>
      </p:pic>
      <p:sp>
        <p:nvSpPr>
          <p:cNvPr id="8" name="Текст 5"/>
          <p:cNvSpPr txBox="1">
            <a:spLocks/>
          </p:cNvSpPr>
          <p:nvPr/>
        </p:nvSpPr>
        <p:spPr>
          <a:xfrm>
            <a:off x="4519796" y="463707"/>
            <a:ext cx="3091310" cy="416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OpenApi</a:t>
            </a:r>
            <a:r>
              <a:rPr lang="en-US" dirty="0" smtClean="0"/>
              <a:t> Specification</a:t>
            </a:r>
            <a:br>
              <a:rPr lang="en-US" dirty="0" smtClean="0"/>
            </a:br>
            <a:r>
              <a:rPr lang="en-US" dirty="0" smtClean="0"/>
              <a:t>(Swagger)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8093" y="5975569"/>
            <a:ext cx="58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Трудно извлекать данные по нескольким ресурсам сразу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6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Компилятор </a:t>
            </a:r>
            <a:r>
              <a:rPr lang="en-US" dirty="0" err="1" smtClean="0"/>
              <a:t>Protobuf</a:t>
            </a:r>
            <a:r>
              <a:rPr lang="en-US" dirty="0" smtClean="0"/>
              <a:t> </a:t>
            </a:r>
            <a:r>
              <a:rPr lang="ru-RU" dirty="0" smtClean="0"/>
              <a:t>генерирует интерфейсы сервисов, классы сообщений и т.д. для </a:t>
            </a:r>
            <a:r>
              <a:rPr lang="en-US" dirty="0" smtClean="0"/>
              <a:t>C, Go, </a:t>
            </a:r>
            <a:r>
              <a:rPr lang="en-US" dirty="0" err="1" smtClean="0"/>
              <a:t>Php</a:t>
            </a:r>
            <a:r>
              <a:rPr lang="en-US" dirty="0" smtClean="0"/>
              <a:t>, Java, …</a:t>
            </a:r>
          </a:p>
          <a:p>
            <a:r>
              <a:rPr lang="en-US" dirty="0" smtClean="0"/>
              <a:t>HTTP/2</a:t>
            </a:r>
          </a:p>
          <a:p>
            <a:endParaRPr lang="en-US" dirty="0"/>
          </a:p>
          <a:p>
            <a:r>
              <a:rPr lang="ru-RU" dirty="0" smtClean="0"/>
              <a:t>Сложно для </a:t>
            </a:r>
            <a:r>
              <a:rPr lang="en-US" dirty="0" smtClean="0"/>
              <a:t>JS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25860" y="68971"/>
            <a:ext cx="5328591" cy="6789029"/>
            <a:chOff x="405781" y="27097"/>
            <a:chExt cx="4712852" cy="600453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781" y="1736556"/>
              <a:ext cx="4712852" cy="429507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781" y="27097"/>
              <a:ext cx="4712852" cy="2759338"/>
            </a:xfrm>
            <a:prstGeom prst="rect">
              <a:avLst/>
            </a:prstGeom>
          </p:spPr>
        </p:pic>
      </p:grpSp>
      <p:sp>
        <p:nvSpPr>
          <p:cNvPr id="8" name="Текст 5"/>
          <p:cNvSpPr txBox="1">
            <a:spLocks/>
          </p:cNvSpPr>
          <p:nvPr/>
        </p:nvSpPr>
        <p:spPr>
          <a:xfrm>
            <a:off x="4726260" y="3229041"/>
            <a:ext cx="3091310" cy="378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Protocol Buffers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1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сообщениями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Клиент общается с сервисом посредством асинхронных сообщений</a:t>
            </a:r>
          </a:p>
          <a:p>
            <a:r>
              <a:rPr lang="ru-RU" dirty="0" smtClean="0"/>
              <a:t>Обычно – с </a:t>
            </a:r>
            <a:r>
              <a:rPr lang="ru-RU" b="1" dirty="0" smtClean="0"/>
              <a:t>брокером сообщений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34359" y="-1119859"/>
            <a:ext cx="2324220" cy="62373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3429000"/>
            <a:ext cx="5388373" cy="30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Запрос данных из нескольких сервисов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Распределенная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0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 запрашивания данных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060848"/>
            <a:ext cx="6500019" cy="45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/>
              <a:t>API-композитор </a:t>
            </a:r>
            <a:r>
              <a:rPr lang="ru-RU" dirty="0"/>
              <a:t>— реализует операцию запроса, обращаясь к </a:t>
            </a:r>
            <a:r>
              <a:rPr lang="ru-RU" dirty="0" smtClean="0"/>
              <a:t>сервисам-провайдерам</a:t>
            </a:r>
            <a:endParaRPr lang="en-US" dirty="0" smtClean="0"/>
          </a:p>
          <a:p>
            <a:r>
              <a:rPr lang="ru-RU" i="1" dirty="0"/>
              <a:t>С</a:t>
            </a:r>
            <a:r>
              <a:rPr lang="ru-RU" i="1" dirty="0" smtClean="0"/>
              <a:t>ервис-провайдер </a:t>
            </a:r>
            <a:r>
              <a:rPr lang="ru-RU" dirty="0"/>
              <a:t>— сервис, которому принадлежат данные, возвращаемые запросом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Сложность агрегации, нет таких эффективных инструментов для фильтрации, сортировки, как СУБД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Ожидание ответов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Риск снижения доступности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652841"/>
            <a:ext cx="6800286" cy="38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Command-query responsibility segregation</a:t>
            </a:r>
            <a:endParaRPr lang="ru-RU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Разделение ответственности команд и запросов (</a:t>
            </a:r>
            <a:r>
              <a:rPr lang="en-US" b="1" dirty="0" smtClean="0"/>
              <a:t>CQRS) </a:t>
            </a:r>
            <a:r>
              <a:rPr lang="en-US" dirty="0" smtClean="0"/>
              <a:t>– </a:t>
            </a:r>
            <a:r>
              <a:rPr lang="ru-RU" dirty="0" smtClean="0"/>
              <a:t>реализует запрос, которому нужны данные из нескольких сервисов. </a:t>
            </a:r>
          </a:p>
          <a:p>
            <a:r>
              <a:rPr lang="ru-RU" dirty="0" smtClean="0"/>
              <a:t>Для поддержания представления, реплицирующего данные из разных источников и доступного только для чтения, используются события.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Разделение ответственности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Эффективная агрегация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Разнородные запросы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Сложная архитектура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Отставание репликации (проекции)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124744"/>
            <a:ext cx="678246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Запрашивающий сервис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CQRS – </a:t>
            </a:r>
            <a:r>
              <a:rPr lang="ru-RU" dirty="0" smtClean="0"/>
              <a:t>сервисы, предназначенные только для запросов.</a:t>
            </a:r>
          </a:p>
          <a:p>
            <a:r>
              <a:rPr lang="ru-RU" dirty="0" smtClean="0"/>
              <a:t>Реализуют </a:t>
            </a:r>
            <a:r>
              <a:rPr lang="en-US" dirty="0" smtClean="0"/>
              <a:t>Read Models </a:t>
            </a:r>
            <a:r>
              <a:rPr lang="ru-RU" dirty="0" smtClean="0"/>
              <a:t>для необходимых представлений, которые могут быть запрошены </a:t>
            </a:r>
            <a:r>
              <a:rPr lang="ru-RU" dirty="0" err="1" smtClean="0"/>
              <a:t>фронтэндом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124744"/>
            <a:ext cx="6657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От монолита к </a:t>
            </a:r>
            <a:r>
              <a:rPr lang="ru-RU" sz="7200" dirty="0" err="1" smtClean="0"/>
              <a:t>микросервисам</a:t>
            </a:r>
            <a:endParaRPr lang="ru-RU" sz="72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045" y="2348880"/>
            <a:ext cx="6696744" cy="2873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Пробуждение в 3 часа ночи — очень сильный стимул к тому, чтобы уделять большое внимание качеству написанного кода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– </a:t>
            </a:r>
            <a:r>
              <a:rPr lang="ru-RU" sz="2400" i="1" dirty="0" smtClean="0">
                <a:solidFill>
                  <a:schemeClr val="tx1"/>
                </a:solidFill>
              </a:rPr>
              <a:t>Мартин </a:t>
            </a:r>
            <a:r>
              <a:rPr lang="ru-RU" sz="2400" i="1" dirty="0" err="1" smtClean="0">
                <a:solidFill>
                  <a:schemeClr val="tx1"/>
                </a:solidFill>
              </a:rPr>
              <a:t>Фаулер</a:t>
            </a:r>
            <a:r>
              <a:rPr lang="ru-RU" sz="2400" i="1" dirty="0" smtClean="0">
                <a:solidFill>
                  <a:schemeClr val="tx1"/>
                </a:solidFill>
              </a:rPr>
              <a:t>, Джеймс Льюис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перехода к </a:t>
            </a:r>
            <a:r>
              <a:rPr lang="ru-RU" dirty="0" err="1" smtClean="0"/>
              <a:t>микросервисам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400" i="1" dirty="0" smtClean="0"/>
              <a:t>«Переписывание </a:t>
            </a:r>
            <a:r>
              <a:rPr lang="ru-RU" sz="1400" i="1" dirty="0"/>
              <a:t>с нуля гарантирует лишь одно </a:t>
            </a:r>
            <a:r>
              <a:rPr lang="ru-RU" sz="1400" i="1" dirty="0" smtClean="0"/>
              <a:t>— ноль!» </a:t>
            </a:r>
            <a:br>
              <a:rPr lang="ru-RU" sz="1400" i="1" dirty="0" smtClean="0"/>
            </a:br>
            <a:r>
              <a:rPr lang="ru-RU" sz="1400" dirty="0" smtClean="0"/>
              <a:t>– Мартин </a:t>
            </a:r>
            <a:r>
              <a:rPr lang="ru-RU" sz="1400" dirty="0" err="1" smtClean="0"/>
              <a:t>Фаулер</a:t>
            </a:r>
            <a:r>
              <a:rPr lang="ru-RU" sz="1400" i="1" dirty="0"/>
              <a:t/>
            </a:r>
            <a:br>
              <a:rPr lang="ru-RU" sz="1400" i="1" dirty="0"/>
            </a:br>
            <a:endParaRPr lang="ru-RU" sz="1400" i="1" dirty="0" smtClean="0"/>
          </a:p>
          <a:p>
            <a:r>
              <a:rPr lang="ru-RU" dirty="0" smtClean="0"/>
              <a:t>Новые </a:t>
            </a:r>
            <a:r>
              <a:rPr lang="ru-RU" dirty="0" err="1" smtClean="0"/>
              <a:t>фичи</a:t>
            </a:r>
            <a:r>
              <a:rPr lang="ru-RU" dirty="0"/>
              <a:t> </a:t>
            </a:r>
            <a:r>
              <a:rPr lang="ru-RU" dirty="0" smtClean="0"/>
              <a:t>– в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r>
              <a:rPr lang="ru-RU" dirty="0" smtClean="0"/>
              <a:t>Постепенно к ним добавляются старые</a:t>
            </a:r>
          </a:p>
          <a:p>
            <a:r>
              <a:rPr lang="ru-RU" dirty="0" smtClean="0"/>
              <a:t>Это т.н. «удушающее» приложение</a:t>
            </a:r>
            <a:endParaRPr lang="ru-RU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" y="332656"/>
            <a:ext cx="682021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перехода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Реализация новых возможностей в виде </a:t>
            </a:r>
            <a:r>
              <a:rPr lang="ru-RU" sz="2800" dirty="0" smtClean="0"/>
              <a:t>сервисов</a:t>
            </a:r>
            <a:br>
              <a:rPr lang="ru-RU" sz="2800" dirty="0" smtClean="0"/>
            </a:br>
            <a:r>
              <a:rPr lang="ru-RU" sz="2000" dirty="0" smtClean="0"/>
              <a:t>Дальше монолит не развивается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Разделение </a:t>
            </a:r>
            <a:r>
              <a:rPr lang="ru-RU" sz="2800" dirty="0"/>
              <a:t>уровня представления и внутренних </a:t>
            </a:r>
            <a:r>
              <a:rPr lang="ru-RU" sz="2800" dirty="0" smtClean="0"/>
              <a:t>компонентов</a:t>
            </a:r>
            <a:br>
              <a:rPr lang="ru-RU" sz="2800" dirty="0" smtClean="0"/>
            </a:br>
            <a:r>
              <a:rPr lang="ru-RU" sz="2000" dirty="0" smtClean="0"/>
              <a:t>Полезно для </a:t>
            </a:r>
            <a:r>
              <a:rPr lang="ru-RU" sz="2000" dirty="0" err="1" smtClean="0"/>
              <a:t>рефакторинга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Разбиение </a:t>
            </a:r>
            <a:r>
              <a:rPr lang="ru-RU" sz="2800" dirty="0"/>
              <a:t>монолита путем оформления функциональности в виде </a:t>
            </a:r>
            <a:r>
              <a:rPr lang="ru-RU" sz="2800" dirty="0" smtClean="0"/>
              <a:t>сервисов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100" dirty="0" smtClean="0"/>
              <a:t>Так функциональность переносится из старого приложения в новое</a:t>
            </a:r>
            <a:r>
              <a:rPr lang="ru-RU" sz="2100" dirty="0"/>
              <a:t/>
            </a:r>
            <a:br>
              <a:rPr lang="ru-RU" sz="2100" dirty="0"/>
            </a:b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9818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Есть 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Свойства </a:t>
            </a:r>
            <a:r>
              <a:rPr lang="ru-RU" sz="6600" dirty="0" err="1" smtClean="0"/>
              <a:t>микросервисной</a:t>
            </a:r>
            <a:r>
              <a:rPr lang="ru-RU" sz="6600" dirty="0" smtClean="0"/>
              <a:t> архитектуры</a:t>
            </a:r>
            <a:endParaRPr lang="ru-RU" sz="6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Паттерн «</a:t>
            </a:r>
            <a:r>
              <a:rPr lang="ru-RU" dirty="0" err="1"/>
              <a:t>Микросервисная</a:t>
            </a:r>
            <a:r>
              <a:rPr lang="ru-RU" dirty="0"/>
              <a:t> архитектура» структурирует приложение в виде слабосвязанных сервисов, которые развёртываются независимо друг от </a:t>
            </a:r>
            <a:r>
              <a:rPr lang="ru-RU" dirty="0" smtClean="0"/>
              <a:t>друга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через сервисы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352" y="2286002"/>
            <a:ext cx="5275107" cy="3593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Сервис</a:t>
            </a:r>
            <a:r>
              <a:rPr lang="ru-RU" sz="2000" dirty="0">
                <a:solidFill>
                  <a:schemeClr val="tx1"/>
                </a:solidFill>
              </a:rPr>
              <a:t> – это автономный, независимо развертываемый программный компонент, который реализует определенные полезные функции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/>
                </a:solidFill>
              </a:rPr>
              <a:t>1. </a:t>
            </a:r>
            <a:r>
              <a:rPr lang="ru-RU" sz="2400" dirty="0" smtClean="0">
                <a:solidFill>
                  <a:schemeClr val="accent1"/>
                </a:solidFill>
              </a:rPr>
              <a:t>Сервисы </a:t>
            </a:r>
            <a:r>
              <a:rPr lang="en-US" sz="2400" dirty="0" smtClean="0">
                <a:solidFill>
                  <a:schemeClr val="accent1"/>
                </a:solidFill>
              </a:rPr>
              <a:t>vs. </a:t>
            </a:r>
            <a:r>
              <a:rPr lang="ru-RU" sz="2400" dirty="0" smtClean="0">
                <a:solidFill>
                  <a:schemeClr val="accent1"/>
                </a:solidFill>
              </a:rPr>
              <a:t>Библиотеки</a:t>
            </a:r>
            <a:endParaRPr lang="ru-RU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700" dirty="0" smtClean="0"/>
              <a:t>Любое изменение библиотек, используемых в приложении – развертывание всего приложения</a:t>
            </a:r>
          </a:p>
          <a:p>
            <a:pPr marL="0" indent="0">
              <a:buNone/>
            </a:pPr>
            <a:r>
              <a:rPr lang="ru-RU" sz="1700" dirty="0" smtClean="0"/>
              <a:t>Изменение одного сервиса – развертывание только этого сервиса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2. Явный механизм удаленного вызова</a:t>
            </a:r>
          </a:p>
          <a:p>
            <a:pPr marL="0" indent="0">
              <a:buNone/>
            </a:pPr>
            <a:r>
              <a:rPr lang="ru-RU" sz="1700" dirty="0" smtClean="0"/>
              <a:t>Интерфейс сервиса не обойти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295665"/>
            <a:ext cx="516675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4612" y="404664"/>
            <a:ext cx="3091312" cy="11966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Организация вокруг потребностей бизнеса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>
          <a:xfrm>
            <a:off x="7894612" y="1741336"/>
            <a:ext cx="3960440" cy="4164164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Микросервисный</a:t>
            </a:r>
            <a:r>
              <a:rPr lang="ru-RU" dirty="0"/>
              <a:t> подход к разбиению подразумевает </a:t>
            </a:r>
            <a:r>
              <a:rPr lang="ru-RU" dirty="0" err="1"/>
              <a:t>раазбиение</a:t>
            </a:r>
            <a:r>
              <a:rPr lang="ru-RU" dirty="0"/>
              <a:t> на сервисы в соответствии с </a:t>
            </a:r>
            <a:r>
              <a:rPr lang="ru-RU" b="1" dirty="0"/>
              <a:t>потребностями бизнеса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Такие </a:t>
            </a:r>
            <a:r>
              <a:rPr lang="ru-RU" dirty="0"/>
              <a:t>сервисы включают в себя полный набор технологий, необходимых для этой бизнес-потребности, в том числе пользовательский интерфейс, </a:t>
            </a:r>
            <a:r>
              <a:rPr lang="ru-RU" dirty="0" err="1"/>
              <a:t>хранилице</a:t>
            </a:r>
            <a:r>
              <a:rPr lang="ru-RU" dirty="0"/>
              <a:t> данных и любые внешние взаимодействия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Это приводит к формированию кросс-функциональных команд, имеющих полный набор необходимых навыков: </a:t>
            </a:r>
            <a:r>
              <a:rPr lang="ru-RU" dirty="0" err="1"/>
              <a:t>user-experience</a:t>
            </a:r>
            <a:r>
              <a:rPr lang="ru-RU" dirty="0"/>
              <a:t>, базы данных и 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.</a:t>
            </a:r>
            <a:endParaRPr lang="ru-RU" sz="15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548680"/>
            <a:ext cx="3168352" cy="25672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3789040"/>
            <a:ext cx="3841169" cy="21828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8571" y="4221088"/>
            <a:ext cx="2934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222222"/>
                </a:solidFill>
              </a:rPr>
              <a:t>Командные границы образуются в соответствии с сервисными границами и поддерживают их – </a:t>
            </a:r>
            <a:r>
              <a:rPr lang="ru-RU" sz="1400" b="1" dirty="0" smtClean="0">
                <a:solidFill>
                  <a:srgbClr val="222222"/>
                </a:solidFill>
              </a:rPr>
              <a:t>обратный маневр </a:t>
            </a:r>
            <a:r>
              <a:rPr lang="ru-RU" sz="1400" b="1" dirty="0" err="1" smtClean="0">
                <a:solidFill>
                  <a:srgbClr val="222222"/>
                </a:solidFill>
              </a:rPr>
              <a:t>Конвея</a:t>
            </a:r>
            <a:endParaRPr lang="ru-RU" sz="14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2196" y="1221424"/>
            <a:ext cx="29345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222222"/>
                </a:solidFill>
              </a:rPr>
              <a:t>Закон </a:t>
            </a:r>
            <a:r>
              <a:rPr lang="ru-RU" sz="1400" b="1" dirty="0" err="1" smtClean="0">
                <a:solidFill>
                  <a:srgbClr val="222222"/>
                </a:solidFill>
              </a:rPr>
              <a:t>Конвея</a:t>
            </a:r>
            <a:r>
              <a:rPr lang="ru-RU" sz="1400" dirty="0" smtClean="0">
                <a:solidFill>
                  <a:srgbClr val="222222"/>
                </a:solidFill>
              </a:rPr>
              <a:t>: </a:t>
            </a:r>
            <a:r>
              <a:rPr lang="ru-RU" sz="1400" i="1" dirty="0" smtClean="0">
                <a:solidFill>
                  <a:srgbClr val="222222"/>
                </a:solidFill>
              </a:rPr>
              <a:t>«Любая </a:t>
            </a:r>
            <a:r>
              <a:rPr lang="ru-RU" sz="1400" i="1" dirty="0">
                <a:solidFill>
                  <a:srgbClr val="222222"/>
                </a:solidFill>
              </a:rPr>
              <a:t>организация, которая проектирует какую-то систему (в широком смысле) получит дизайн, чья структура копирует структуру команд в этой </a:t>
            </a:r>
            <a:r>
              <a:rPr lang="ru-RU" sz="1400" i="1" dirty="0" smtClean="0">
                <a:solidFill>
                  <a:srgbClr val="222222"/>
                </a:solidFill>
              </a:rPr>
              <a:t>организации»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5254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и состав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51353" y="2276872"/>
            <a:ext cx="5491131" cy="3602721"/>
          </a:xfrm>
        </p:spPr>
        <p:txBody>
          <a:bodyPr>
            <a:normAutofit fontScale="925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«Команда двух пицц» </a:t>
            </a:r>
            <a:r>
              <a:rPr lang="ru-RU" dirty="0" smtClean="0">
                <a:solidFill>
                  <a:schemeClr val="tx1"/>
                </a:solidFill>
              </a:rPr>
              <a:t>- в команде должно быть людей столько, чтобы их можно было накормить двумя пиццами (до 12 человек по </a:t>
            </a:r>
            <a:r>
              <a:rPr lang="ru-RU" dirty="0" err="1" smtClean="0">
                <a:solidFill>
                  <a:schemeClr val="tx1"/>
                </a:solidFill>
              </a:rPr>
              <a:t>М.Фаулеру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Сервис </a:t>
            </a:r>
            <a:r>
              <a:rPr lang="ru-RU" dirty="0">
                <a:solidFill>
                  <a:schemeClr val="tx1"/>
                </a:solidFill>
              </a:rPr>
              <a:t>должен быть настолько большим, чтобы он мог </a:t>
            </a:r>
            <a:r>
              <a:rPr lang="ru-RU" b="1" dirty="0">
                <a:solidFill>
                  <a:schemeClr val="tx1"/>
                </a:solidFill>
              </a:rPr>
              <a:t>полностью «уместиться в голове разработчика»</a:t>
            </a:r>
            <a:r>
              <a:rPr lang="ru-RU" dirty="0">
                <a:solidFill>
                  <a:schemeClr val="tx1"/>
                </a:solidFill>
              </a:rPr>
              <a:t>, независимо от количества строк </a:t>
            </a:r>
            <a:r>
              <a:rPr lang="ru-RU" dirty="0" smtClean="0">
                <a:solidFill>
                  <a:schemeClr val="tx1"/>
                </a:solidFill>
              </a:rPr>
              <a:t>кода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Продукты, а не проекты 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М.Фаулер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«вы разработали, вам и поддерживать» ©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Amazon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методология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DevOps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Картинки по запросу &quot;devop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3717032"/>
            <a:ext cx="4786709" cy="22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команда двух пицц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 t="22187" r="13082" b="22688"/>
          <a:stretch/>
        </p:blipFill>
        <p:spPr bwMode="auto">
          <a:xfrm>
            <a:off x="7210535" y="1772816"/>
            <a:ext cx="3994621" cy="16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децентрализация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352" y="1408088"/>
            <a:ext cx="5203100" cy="3593591"/>
          </a:xfrm>
        </p:spPr>
        <p:txBody>
          <a:bodyPr/>
          <a:lstStyle/>
          <a:p>
            <a:r>
              <a:rPr lang="ru-RU" dirty="0" smtClean="0"/>
              <a:t>Распределенная система сервисов, децентрализованное управление</a:t>
            </a:r>
          </a:p>
          <a:p>
            <a:r>
              <a:rPr lang="ru-RU" dirty="0" smtClean="0"/>
              <a:t>Множество языков – множество возможностей</a:t>
            </a:r>
          </a:p>
          <a:p>
            <a:r>
              <a:rPr lang="en-US" dirty="0" smtClean="0"/>
              <a:t>Polyglot Persistence – </a:t>
            </a:r>
            <a:r>
              <a:rPr lang="ru-RU" dirty="0" smtClean="0"/>
              <a:t>каждому сервису свою модель данных, СУБД, экземпляр</a:t>
            </a:r>
            <a:endParaRPr lang="ru-RU" dirty="0"/>
          </a:p>
          <a:p>
            <a:r>
              <a:rPr lang="ru-RU" dirty="0" smtClean="0"/>
              <a:t>Распределенные транзакции</a:t>
            </a:r>
            <a:endParaRPr lang="en-US" dirty="0" smtClean="0"/>
          </a:p>
          <a:p>
            <a:r>
              <a:rPr lang="ru-RU" dirty="0" smtClean="0"/>
              <a:t>Проектирование под отказ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1412776"/>
            <a:ext cx="5370984" cy="31680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51352" y="4679265"/>
            <a:ext cx="7363340" cy="1944216"/>
          </a:xfrm>
          <a:prstGeom prst="rect">
            <a:avLst/>
          </a:prstGeom>
          <a:gradFill>
            <a:gsLst>
              <a:gs pos="0">
                <a:schemeClr val="bg2"/>
              </a:gs>
              <a:gs pos="35000">
                <a:srgbClr val="F6F6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07" y="4607257"/>
            <a:ext cx="828020" cy="80603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43234" y="4866542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1" dirty="0"/>
              <a:t>Согласованность в конечном счёте</a:t>
            </a:r>
            <a:r>
              <a:rPr lang="ru-RU" sz="1400" dirty="0"/>
              <a:t> (англ. </a:t>
            </a:r>
            <a:r>
              <a:rPr lang="ru-RU" sz="1400" i="1" dirty="0" err="1"/>
              <a:t>eventual</a:t>
            </a:r>
            <a:r>
              <a:rPr lang="ru-RU" sz="1400" i="1" dirty="0"/>
              <a:t> </a:t>
            </a:r>
            <a:r>
              <a:rPr lang="ru-RU" sz="1400" i="1" dirty="0" err="1"/>
              <a:t>consistency</a:t>
            </a:r>
            <a:r>
              <a:rPr lang="ru-RU" sz="1400" dirty="0"/>
              <a:t>) — одна из моделей согласованности, используемая в распределённых системах для достижения высокой доступности, в рамках которой гарантируется, что в отсутствии изменений данных, через какой-то промежуток времени после последнего обновления («в конечном счёте») все запросы будут возвращать последнее обновлённое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4841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Взаимодействие </a:t>
            </a:r>
            <a:r>
              <a:rPr lang="ru-RU" sz="6600" dirty="0" err="1" smtClean="0"/>
              <a:t>микросервисов</a:t>
            </a:r>
            <a:endParaRPr lang="ru-RU" sz="66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Amqp</a:t>
            </a:r>
            <a:r>
              <a:rPr lang="en-US" dirty="0" smtClean="0"/>
              <a:t>, rest,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cqrs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8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 взаимодействия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синхронное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1:1 – </a:t>
            </a:r>
            <a:br>
              <a:rPr lang="ru-RU" dirty="0" smtClean="0"/>
            </a:br>
            <a:r>
              <a:rPr lang="ru-RU" dirty="0" smtClean="0"/>
              <a:t>запрос/ответ</a:t>
            </a:r>
            <a:br>
              <a:rPr lang="ru-RU" dirty="0" smtClean="0"/>
            </a:br>
            <a:r>
              <a:rPr lang="ru-RU" sz="1600" dirty="0" smtClean="0"/>
              <a:t>блокировка в ожидании ответа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Синхронные вызовы «опасны»!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SystemDowntime</a:t>
            </a:r>
            <a:r>
              <a:rPr lang="en-US" sz="1800" dirty="0" smtClean="0">
                <a:solidFill>
                  <a:srgbClr val="FF0000"/>
                </a:solidFill>
              </a:rPr>
              <a:t> = Service1Downtime * Service2Downtime * …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1:1 – </a:t>
            </a:r>
            <a:br>
              <a:rPr lang="ru-RU" dirty="0" smtClean="0"/>
            </a:br>
            <a:r>
              <a:rPr lang="ru-RU" dirty="0" smtClean="0"/>
              <a:t>асинхронный запрос/ответ</a:t>
            </a:r>
            <a:br>
              <a:rPr lang="ru-RU" dirty="0" smtClean="0"/>
            </a:br>
            <a:r>
              <a:rPr lang="ru-RU" sz="1600" dirty="0" err="1" smtClean="0"/>
              <a:t>ответ</a:t>
            </a:r>
            <a:r>
              <a:rPr lang="ru-RU" sz="1600" dirty="0" smtClean="0"/>
              <a:t> не сразу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однонаправленные уведомления</a:t>
            </a:r>
            <a:br>
              <a:rPr lang="ru-RU" dirty="0" smtClean="0"/>
            </a:br>
            <a:r>
              <a:rPr lang="ru-RU" sz="1600" dirty="0" smtClean="0"/>
              <a:t>ответ не отправляется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1:М – </a:t>
            </a:r>
            <a:br>
              <a:rPr lang="ru-RU" dirty="0" smtClean="0"/>
            </a:br>
            <a:r>
              <a:rPr lang="ru-RU" dirty="0" smtClean="0"/>
              <a:t>издатель/подписчик</a:t>
            </a:r>
            <a:br>
              <a:rPr lang="ru-RU" dirty="0" smtClean="0"/>
            </a:br>
            <a:r>
              <a:rPr lang="ru-RU" sz="1600" dirty="0" smtClean="0"/>
              <a:t>сообщения с уведомлением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издатель/асинхронные ответы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 smtClean="0"/>
              <a:t>некоторое время ждем ответы от подписчиков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5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dge">
  <a:themeElements>
    <a:clrScheme name="Другая 2">
      <a:dk1>
        <a:sysClr val="windowText" lastClr="000000"/>
      </a:dk1>
      <a:lt1>
        <a:srgbClr val="FDE5CC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0</TotalTime>
  <Words>677</Words>
  <Application>Microsoft Office PowerPoint</Application>
  <PresentationFormat>Произвольный</PresentationFormat>
  <Paragraphs>98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Corbel</vt:lpstr>
      <vt:lpstr>Gill Sans MT</vt:lpstr>
      <vt:lpstr>Impact</vt:lpstr>
      <vt:lpstr>Wingdings</vt:lpstr>
      <vt:lpstr>Badge</vt:lpstr>
      <vt:lpstr>11 микросервисы, 2</vt:lpstr>
      <vt:lpstr>Презентация PowerPoint</vt:lpstr>
      <vt:lpstr>Свойства микросервисной архитектуры</vt:lpstr>
      <vt:lpstr>Разбиение через сервисы</vt:lpstr>
      <vt:lpstr>Организация вокруг потребностей бизнеса</vt:lpstr>
      <vt:lpstr>Размер и состав</vt:lpstr>
      <vt:lpstr>децентрализация</vt:lpstr>
      <vt:lpstr>Взаимодействие микросервисов</vt:lpstr>
      <vt:lpstr>Стили взаимодействия</vt:lpstr>
      <vt:lpstr>RPI</vt:lpstr>
      <vt:lpstr>rest</vt:lpstr>
      <vt:lpstr>grpc</vt:lpstr>
      <vt:lpstr>Обмен сообщениями</vt:lpstr>
      <vt:lpstr>Запрос данных из нескольких сервисов</vt:lpstr>
      <vt:lpstr>Трудности запрашивания данных</vt:lpstr>
      <vt:lpstr>Объединение api</vt:lpstr>
      <vt:lpstr>Command-query responsibility segregation</vt:lpstr>
      <vt:lpstr>Запрашивающий сервис</vt:lpstr>
      <vt:lpstr>От монолита к микросервисам</vt:lpstr>
      <vt:lpstr>Процесс перехода к микросервисам</vt:lpstr>
      <vt:lpstr>Стратегии перехода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DDD. Тактическое проектирование</dc:title>
  <dc:creator/>
  <cp:lastModifiedBy/>
  <cp:revision>23</cp:revision>
  <dcterms:created xsi:type="dcterms:W3CDTF">2019-02-04T19:27:23Z</dcterms:created>
  <dcterms:modified xsi:type="dcterms:W3CDTF">2020-03-10T10:29:38Z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