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321" r:id="rId6"/>
    <p:sldId id="318" r:id="rId7"/>
    <p:sldId id="327" r:id="rId8"/>
    <p:sldId id="322" r:id="rId9"/>
    <p:sldId id="323" r:id="rId10"/>
    <p:sldId id="324" r:id="rId11"/>
    <p:sldId id="325" r:id="rId12"/>
    <p:sldId id="326" r:id="rId13"/>
    <p:sldId id="314" r:id="rId14"/>
  </p:sldIdLst>
  <p:sldSz cx="12188825" cy="6858000"/>
  <p:notesSz cx="6858000" cy="9144000"/>
  <p:custDataLst>
    <p:tags r:id="rId17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189381-E2DB-4FDC-A399-F5FA2253875A}">
          <p14:sldIdLst>
            <p14:sldId id="265"/>
            <p14:sldId id="321"/>
            <p14:sldId id="318"/>
            <p14:sldId id="327"/>
            <p14:sldId id="322"/>
            <p14:sldId id="323"/>
            <p14:sldId id="324"/>
            <p14:sldId id="325"/>
            <p14:sldId id="326"/>
          </p14:sldIdLst>
        </p14:section>
        <p14:section name="Раздел без заголовка" id="{876B9497-CA87-47C3-B9E3-19E7FD16EDD9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29" autoAdjust="0"/>
  </p:normalViewPr>
  <p:slideViewPr>
    <p:cSldViewPr showGuides="1">
      <p:cViewPr varScale="1">
        <p:scale>
          <a:sx n="125" d="100"/>
          <a:sy n="125" d="100"/>
        </p:scale>
        <p:origin x="780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08.02.2020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08.02.2020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08.02.2020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08.02.2020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08.02.2020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08.02.2020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 smtClean="0"/>
              <a:t>​</a:t>
            </a:r>
            <a:fld id="{37209019-E585-49FC-B62B-4F8E88B75BBF}" type="datetime1">
              <a:rPr lang="ru-RU" smtClean="0"/>
              <a:pPr/>
              <a:t>08.02.2020</a:t>
            </a:fld>
            <a:r>
              <a:rPr lang="ru-RU" dirty="0" smtClean="0"/>
              <a:t>​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08.02.2020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08.02.2020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08.02.2020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08.02.2020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08.02.2020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08.02.2020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3" name="Группа 12"/>
          <p:cNvGrpSpPr/>
          <p:nvPr userDrawn="1"/>
        </p:nvGrpSpPr>
        <p:grpSpPr>
          <a:xfrm>
            <a:off x="9276109" y="5949280"/>
            <a:ext cx="2866975" cy="864096"/>
            <a:chOff x="9276109" y="5949280"/>
            <a:chExt cx="2866975" cy="864096"/>
          </a:xfrm>
        </p:grpSpPr>
        <p:sp>
          <p:nvSpPr>
            <p:cNvPr id="14" name="Прямоугольник 11"/>
            <p:cNvSpPr/>
            <p:nvPr userDrawn="1"/>
          </p:nvSpPr>
          <p:spPr>
            <a:xfrm>
              <a:off x="11148317" y="5949280"/>
              <a:ext cx="994767" cy="8640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4"/>
            <p:cNvSpPr/>
            <p:nvPr userDrawn="1"/>
          </p:nvSpPr>
          <p:spPr>
            <a:xfrm>
              <a:off x="9276109" y="5949280"/>
              <a:ext cx="1858863" cy="8640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4" descr="https://ge-mm-mro.s3.amazonaws.com/styles/800px_wide/s3/booths/images/2019/77046/eplane.jpg?itok=UNlY1ccQ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0796" y="6237312"/>
              <a:ext cx="1282799" cy="415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Рисунок 10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3004" y="6100977"/>
              <a:ext cx="432048" cy="551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04</a:t>
            </a:r>
            <a:br>
              <a:rPr lang="ru-RU" dirty="0" smtClean="0"/>
            </a:br>
            <a:r>
              <a:rPr lang="ru-RU" dirty="0" smtClean="0"/>
              <a:t>Уровни </a:t>
            </a:r>
            <a:r>
              <a:rPr lang="ru-RU" dirty="0" smtClean="0"/>
              <a:t>и границы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«Проектирование интернет-систем»</a:t>
            </a:r>
          </a:p>
          <a:p>
            <a:pPr rtl="0"/>
            <a:r>
              <a:rPr lang="ru-RU" dirty="0" smtClean="0"/>
              <a:t>Павел </a:t>
            </a:r>
            <a:r>
              <a:rPr lang="ru-RU" dirty="0" err="1" smtClean="0"/>
              <a:t>кочурко</a:t>
            </a:r>
            <a:r>
              <a:rPr lang="ru-RU" dirty="0" smtClean="0"/>
              <a:t>, к.т.н., доцент</a:t>
            </a:r>
          </a:p>
          <a:p>
            <a:pPr rtl="0"/>
            <a:r>
              <a:rPr lang="ru-RU" dirty="0" smtClean="0"/>
              <a:t>Кафедра иит</a:t>
            </a:r>
            <a:endParaRPr lang="en-US" dirty="0" smtClean="0"/>
          </a:p>
          <a:p>
            <a:pPr rtl="0"/>
            <a:r>
              <a:rPr lang="en-US" dirty="0" smtClean="0"/>
              <a:t>Eplane.com</a:t>
            </a:r>
            <a:endParaRPr lang="ru-RU" dirty="0" smtClean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Продолжение следует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Есть 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Хороший архитектор максимизирует количество непринятых решений.</a:t>
            </a:r>
            <a:endParaRPr lang="ru-RU" dirty="0"/>
          </a:p>
          <a:p>
            <a:pPr marL="0" indent="0" algn="r">
              <a:buNone/>
            </a:pPr>
            <a:r>
              <a:rPr lang="en-US" i="1" dirty="0" smtClean="0"/>
              <a:t>– </a:t>
            </a:r>
            <a:r>
              <a:rPr lang="ru-RU" i="1" dirty="0" smtClean="0"/>
              <a:t>Роберт Мартин</a:t>
            </a:r>
            <a:endParaRPr lang="ru-RU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1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Бизнес-логика</a:t>
            </a:r>
            <a:endParaRPr lang="ru-RU" dirty="0"/>
          </a:p>
        </p:txBody>
      </p:sp>
      <p:sp>
        <p:nvSpPr>
          <p:cNvPr id="5" name="Oval 4"/>
          <p:cNvSpPr/>
          <p:nvPr/>
        </p:nvSpPr>
        <p:spPr>
          <a:xfrm>
            <a:off x="1522413" y="2060848"/>
            <a:ext cx="4104456" cy="41044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54461" y="2564904"/>
            <a:ext cx="3168352" cy="31683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86509" y="2924944"/>
            <a:ext cx="2367880" cy="2367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74541" y="3212976"/>
            <a:ext cx="1800200" cy="1800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Политика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 rot="19859339">
            <a:off x="3733697" y="546819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Механизмы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9564913">
            <a:off x="2098477" y="2460630"/>
            <a:ext cx="92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Детали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10436" y="2234047"/>
            <a:ext cx="576064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Политика</a:t>
            </a:r>
            <a:r>
              <a:rPr lang="ru-RU" dirty="0" smtClean="0"/>
              <a:t> – все бизнес-правила и процедуры</a:t>
            </a:r>
          </a:p>
          <a:p>
            <a:endParaRPr lang="ru-RU" dirty="0" smtClean="0"/>
          </a:p>
          <a:p>
            <a:r>
              <a:rPr lang="ru-RU" b="1" dirty="0" smtClean="0"/>
              <a:t>Детали / механизмы </a:t>
            </a:r>
            <a:r>
              <a:rPr lang="ru-RU" dirty="0" smtClean="0"/>
              <a:t>– всё, что позволяет взаимодействовать с политикой</a:t>
            </a:r>
            <a:br>
              <a:rPr lang="ru-RU" dirty="0" smtClean="0"/>
            </a:br>
            <a:r>
              <a:rPr lang="ru-RU" sz="1600" dirty="0" smtClean="0"/>
              <a:t>фреймворки, БД, протоколы, ...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Политика </a:t>
            </a:r>
            <a:r>
              <a:rPr lang="ru-RU" b="1" dirty="0" smtClean="0"/>
              <a:t>важна</a:t>
            </a:r>
            <a:r>
              <a:rPr lang="ru-RU" dirty="0" smtClean="0"/>
              <a:t>, никак </a:t>
            </a:r>
            <a:r>
              <a:rPr lang="ru-RU" b="1" dirty="0" smtClean="0"/>
              <a:t>не зависит </a:t>
            </a:r>
            <a:r>
              <a:rPr lang="ru-RU" dirty="0" smtClean="0"/>
              <a:t>от деталей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4373176">
            <a:off x="3509884" y="4803120"/>
            <a:ext cx="1216113" cy="43729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3636913">
            <a:off x="2428529" y="3026303"/>
            <a:ext cx="1165089" cy="43729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Бизнес-правила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Критические бизнес-правила</a:t>
            </a:r>
            <a:r>
              <a:rPr lang="ru-RU" dirty="0" smtClean="0"/>
              <a:t> – имеют решающее значение для бизнеса и существуют вне приложения</a:t>
            </a:r>
          </a:p>
          <a:p>
            <a:r>
              <a:rPr lang="ru-RU" b="1" dirty="0" smtClean="0"/>
              <a:t>Критические бизнес-данные</a:t>
            </a:r>
            <a:r>
              <a:rPr lang="ru-RU" dirty="0" smtClean="0"/>
              <a:t> – без них не работают КБП</a:t>
            </a:r>
          </a:p>
          <a:p>
            <a:r>
              <a:rPr lang="ru-RU" b="1" dirty="0" smtClean="0"/>
              <a:t>Сущность (</a:t>
            </a:r>
            <a:r>
              <a:rPr lang="en-US" b="1" dirty="0" smtClean="0"/>
              <a:t>entity)</a:t>
            </a:r>
            <a:r>
              <a:rPr lang="ru-RU" dirty="0" smtClean="0"/>
              <a:t> – объект АС, воплощающий небольшой набор КБП, оперирующих КБД</a:t>
            </a:r>
          </a:p>
          <a:p>
            <a:r>
              <a:rPr lang="ru-RU" b="1" dirty="0" smtClean="0"/>
              <a:t>Вариант использования </a:t>
            </a:r>
            <a:r>
              <a:rPr lang="en-US" b="1" dirty="0" smtClean="0"/>
              <a:t>(use case) </a:t>
            </a:r>
            <a:r>
              <a:rPr lang="ru-RU" dirty="0" smtClean="0"/>
              <a:t>– способ</a:t>
            </a:r>
            <a:r>
              <a:rPr lang="en-US" dirty="0" smtClean="0"/>
              <a:t> </a:t>
            </a:r>
            <a:r>
              <a:rPr lang="ru-RU" dirty="0" smtClean="0"/>
              <a:t>использования АС, описывающий бизнес-правила, характерные именно для 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уровней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5148063" cy="411480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Согласно принципам </a:t>
            </a:r>
            <a:r>
              <a:rPr lang="en-US" dirty="0" smtClean="0"/>
              <a:t>SRP </a:t>
            </a:r>
            <a:r>
              <a:rPr lang="ru-RU" dirty="0" smtClean="0"/>
              <a:t>и </a:t>
            </a:r>
            <a:r>
              <a:rPr lang="en-US" dirty="0" smtClean="0"/>
              <a:t>CCP, </a:t>
            </a:r>
            <a:r>
              <a:rPr lang="ru-RU" dirty="0" smtClean="0"/>
              <a:t>всё что изменяется по разным причинам  – разделяется, всё, что по одной – объединяется.</a:t>
            </a:r>
          </a:p>
          <a:p>
            <a:pPr marL="0" indent="0" algn="r">
              <a:buNone/>
            </a:pPr>
            <a:r>
              <a:rPr lang="ru-RU" dirty="0" smtClean="0"/>
              <a:t>Уровни приложения: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556" y="220486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Бизнес-правила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390556" y="2708920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90556" y="286629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Процедуры приложения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390556" y="4020399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0556" y="4126821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Интерфейс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390556" y="4630877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90556" y="478786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Технические аспекты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0556" y="3429000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90556" y="3717032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3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вариантов использования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5148063" cy="4114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Варианты использования – </a:t>
            </a:r>
            <a:r>
              <a:rPr lang="en-US" b="1" dirty="0" smtClean="0"/>
              <a:t>use cases</a:t>
            </a:r>
            <a:r>
              <a:rPr lang="ru-RU" dirty="0" smtClean="0"/>
              <a:t> – являются естественным способом деления системы: они независимы друг от друга</a:t>
            </a:r>
          </a:p>
          <a:p>
            <a:pPr marL="0" indent="0">
              <a:buNone/>
            </a:pPr>
            <a:r>
              <a:rPr lang="ru-RU" dirty="0" smtClean="0"/>
              <a:t>Горизонтальное + вертикальное деление = возможность независимых компонентов, реализующих определеннй уровень варианта использования</a:t>
            </a:r>
          </a:p>
          <a:p>
            <a:pPr marL="0" indent="0">
              <a:buNone/>
            </a:pPr>
            <a:r>
              <a:rPr lang="ru-RU" dirty="0" smtClean="0"/>
              <a:t>Такое разбиение на </a:t>
            </a:r>
            <a:r>
              <a:rPr lang="ru-RU" b="1" dirty="0" smtClean="0"/>
              <a:t>службы </a:t>
            </a:r>
            <a:r>
              <a:rPr lang="ru-RU" dirty="0" smtClean="0"/>
              <a:t>– </a:t>
            </a:r>
            <a:r>
              <a:rPr lang="ru-RU" b="1" dirty="0" smtClean="0"/>
              <a:t>сервис-ориентированная архитектура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0556" y="220486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Бизнес-правила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390556" y="2708920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90556" y="286629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Процедуры приложения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390556" y="4020399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0556" y="4126821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Интерфейс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390556" y="4630877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90556" y="478786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Технические аспекты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0556" y="3429000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90556" y="3717032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06580" y="1988840"/>
            <a:ext cx="72008" cy="338437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94612" y="1988840"/>
            <a:ext cx="72008" cy="338437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182644" y="1988840"/>
            <a:ext cx="72008" cy="338437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470676" y="1988840"/>
            <a:ext cx="72008" cy="338437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58708" y="1988840"/>
            <a:ext cx="72008" cy="338437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046740" y="1988840"/>
            <a:ext cx="72008" cy="338437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334772" y="1988840"/>
            <a:ext cx="72008" cy="338437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622804" y="1988840"/>
            <a:ext cx="72008" cy="338437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910836" y="1988840"/>
            <a:ext cx="72008" cy="338437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198868" y="1988840"/>
            <a:ext cx="72008" cy="338437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486900" y="1988840"/>
            <a:ext cx="72008" cy="338437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774932" y="1988840"/>
            <a:ext cx="72008" cy="338437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062964" y="1988840"/>
            <a:ext cx="72008" cy="338437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254652" y="4020399"/>
            <a:ext cx="288032" cy="6104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852388" y="4020400"/>
            <a:ext cx="288032" cy="6104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816384" y="2689842"/>
            <a:ext cx="288032" cy="69464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8112551" y="3563725"/>
            <a:ext cx="1008112" cy="38931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Интерфейс заказа</a:t>
            </a:r>
            <a:endParaRPr lang="en-US" sz="1100" dirty="0"/>
          </a:p>
        </p:txBody>
      </p:sp>
      <p:sp>
        <p:nvSpPr>
          <p:cNvPr id="32" name="Rectangular Callout 31"/>
          <p:cNvSpPr/>
          <p:nvPr/>
        </p:nvSpPr>
        <p:spPr>
          <a:xfrm>
            <a:off x="10708372" y="3563725"/>
            <a:ext cx="1008112" cy="38931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Интерфейс дашборда</a:t>
            </a:r>
            <a:endParaRPr lang="en-US" sz="1100" dirty="0"/>
          </a:p>
        </p:txBody>
      </p:sp>
      <p:sp>
        <p:nvSpPr>
          <p:cNvPr id="33" name="Rectangular Callout 32"/>
          <p:cNvSpPr/>
          <p:nvPr/>
        </p:nvSpPr>
        <p:spPr>
          <a:xfrm>
            <a:off x="10708371" y="2237517"/>
            <a:ext cx="1150213" cy="38931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Формирование дашборда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13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разделения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4571999" cy="2748137"/>
          </a:xfrm>
        </p:spPr>
        <p:txBody>
          <a:bodyPr>
            <a:normAutofit fontScale="92500" lnSpcReduction="10000"/>
          </a:bodyPr>
          <a:lstStyle/>
          <a:p>
            <a:r>
              <a:rPr lang="ru-RU" sz="1800" b="1" dirty="0" smtClean="0"/>
              <a:t>Уровень исходного кода</a:t>
            </a:r>
            <a:br>
              <a:rPr lang="ru-RU" sz="1800" b="1" dirty="0" smtClean="0"/>
            </a:br>
            <a:r>
              <a:rPr lang="ru-RU" sz="1600" dirty="0" smtClean="0"/>
              <a:t>Зависимости в рамках отдельных модулей, общее адресное пространство – монолитное приложение</a:t>
            </a:r>
            <a:endParaRPr lang="ru-RU" sz="1800" dirty="0" smtClean="0"/>
          </a:p>
          <a:p>
            <a:r>
              <a:rPr lang="ru-RU" sz="1800" b="1" dirty="0" smtClean="0"/>
              <a:t>Уровень развертывания</a:t>
            </a:r>
            <a:br>
              <a:rPr lang="ru-RU" sz="1800" b="1" dirty="0" smtClean="0"/>
            </a:br>
            <a:r>
              <a:rPr lang="ru-RU" sz="1600" dirty="0" smtClean="0"/>
              <a:t>Раздельная сборка и развертывание модулей, но с возможностью работы в общем адресном пространстве – модульное приложение</a:t>
            </a:r>
          </a:p>
          <a:p>
            <a:r>
              <a:rPr lang="ru-RU" sz="1800" b="1" dirty="0" smtClean="0"/>
              <a:t>Уровень служб</a:t>
            </a:r>
            <a:br>
              <a:rPr lang="ru-RU" sz="1800" b="1" dirty="0" smtClean="0"/>
            </a:br>
            <a:r>
              <a:rPr lang="ru-RU" sz="1600" dirty="0" smtClean="0"/>
              <a:t>Раздельное функционирование, обмен данными сетевыми пакетами</a:t>
            </a:r>
            <a:endParaRPr lang="en-US" sz="1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2413" y="4692424"/>
            <a:ext cx="4571999" cy="2269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 smtClean="0">
                <a:solidFill>
                  <a:srgbClr val="FFC000"/>
                </a:solidFill>
              </a:rPr>
              <a:t>Что лучше?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B0F0"/>
                </a:solidFill>
              </a:rPr>
              <a:t>«</a:t>
            </a:r>
            <a:r>
              <a:rPr lang="ru-RU" sz="1000" dirty="0">
                <a:solidFill>
                  <a:srgbClr val="00B0F0"/>
                </a:solidFill>
              </a:rPr>
              <a:t>Я предпочитаю доводить деление до того состояния, когда при необходимости легко можно сформировать отдельные службы, но оставлять компоненты в общем адресном пространстве до тех пор, пока это </a:t>
            </a:r>
            <a:r>
              <a:rPr lang="ru-RU" sz="1000" dirty="0" smtClean="0">
                <a:solidFill>
                  <a:srgbClr val="00B0F0"/>
                </a:solidFill>
              </a:rPr>
              <a:t>возможно.</a:t>
            </a:r>
            <a:br>
              <a:rPr lang="ru-RU" sz="1000" dirty="0" smtClean="0">
                <a:solidFill>
                  <a:srgbClr val="00B0F0"/>
                </a:solidFill>
              </a:rPr>
            </a:br>
            <a:r>
              <a:rPr lang="ru-RU" sz="1000" dirty="0" smtClean="0">
                <a:solidFill>
                  <a:srgbClr val="00B0F0"/>
                </a:solidFill>
              </a:rPr>
              <a:t>Это </a:t>
            </a:r>
            <a:r>
              <a:rPr lang="ru-RU" sz="1000" dirty="0">
                <a:solidFill>
                  <a:srgbClr val="00B0F0"/>
                </a:solidFill>
              </a:rPr>
              <a:t>оставляет открытой возможность организации служб</a:t>
            </a:r>
            <a:r>
              <a:rPr lang="ru-RU" sz="1000" dirty="0" smtClean="0">
                <a:solidFill>
                  <a:srgbClr val="00B0F0"/>
                </a:solidFill>
              </a:rPr>
              <a:t>.»</a:t>
            </a:r>
          </a:p>
          <a:p>
            <a:pPr marL="0" indent="0" algn="r">
              <a:buNone/>
            </a:pPr>
            <a:r>
              <a:rPr lang="ru-RU" sz="1000" i="1" dirty="0" smtClean="0">
                <a:solidFill>
                  <a:srgbClr val="00B0F0"/>
                </a:solidFill>
              </a:rPr>
              <a:t> – Роберт Мартин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190299" y="1532259"/>
            <a:ext cx="2216938" cy="1271832"/>
            <a:chOff x="1726227" y="4889817"/>
            <a:chExt cx="2216938" cy="1271832"/>
          </a:xfrm>
        </p:grpSpPr>
        <p:sp>
          <p:nvSpPr>
            <p:cNvPr id="5" name="Rectangle 4"/>
            <p:cNvSpPr/>
            <p:nvPr/>
          </p:nvSpPr>
          <p:spPr>
            <a:xfrm>
              <a:off x="1782925" y="4937513"/>
              <a:ext cx="2160240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400" dirty="0" smtClean="0"/>
                <a:t>Монолит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21913" y="4958365"/>
              <a:ext cx="864096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 smtClean="0"/>
                <a:t>Модуль платежей</a:t>
              </a:r>
              <a:endParaRPr lang="en-US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56101" y="5333557"/>
              <a:ext cx="864096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 smtClean="0"/>
                <a:t>Модуль чата</a:t>
              </a:r>
              <a:endParaRPr lang="en-US" sz="1000" dirty="0"/>
            </a:p>
          </p:txBody>
        </p:sp>
        <p:pic>
          <p:nvPicPr>
            <p:cNvPr id="1026" name="Picture 2" descr="Картинки по запросу &quot;magento  logo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227" y="5718990"/>
              <a:ext cx="648072" cy="381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Картинки по запросу &quot;eplane logo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6156" y="4889817"/>
              <a:ext cx="588837" cy="588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3067747" y="5699270"/>
              <a:ext cx="864096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 smtClean="0"/>
                <a:t>Модуль рассылок</a:t>
              </a:r>
              <a:endParaRPr lang="en-US" sz="1000" dirty="0"/>
            </a:p>
          </p:txBody>
        </p:sp>
      </p:grpSp>
      <p:sp>
        <p:nvSpPr>
          <p:cNvPr id="8" name="Right Arrow 7"/>
          <p:cNvSpPr/>
          <p:nvPr/>
        </p:nvSpPr>
        <p:spPr>
          <a:xfrm rot="5400000">
            <a:off x="9163350" y="2640856"/>
            <a:ext cx="432048" cy="99091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526460" y="3476694"/>
            <a:ext cx="5436603" cy="1716405"/>
            <a:chOff x="5050296" y="4653136"/>
            <a:chExt cx="5436603" cy="1716405"/>
          </a:xfrm>
        </p:grpSpPr>
        <p:sp>
          <p:nvSpPr>
            <p:cNvPr id="10" name="Rectangle 9"/>
            <p:cNvSpPr/>
            <p:nvPr/>
          </p:nvSpPr>
          <p:spPr>
            <a:xfrm>
              <a:off x="5106994" y="4945205"/>
              <a:ext cx="1419466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400" dirty="0" smtClean="0"/>
                <a:t>Монолит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73036" y="4804744"/>
              <a:ext cx="864096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 smtClean="0"/>
                <a:t>Сервис платежей</a:t>
              </a:r>
              <a:endParaRPr lang="en-US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06379" y="5084852"/>
              <a:ext cx="701161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 smtClean="0"/>
                <a:t>Модуль чата</a:t>
              </a:r>
              <a:endParaRPr lang="en-US" sz="1000" dirty="0"/>
            </a:p>
          </p:txBody>
        </p:sp>
        <p:pic>
          <p:nvPicPr>
            <p:cNvPr id="13" name="Picture 2" descr="Картинки по запросу &quot;magento  logo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296" y="5726682"/>
              <a:ext cx="648072" cy="381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Картинки по запросу &quot;eplane logo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0225" y="4897509"/>
              <a:ext cx="588837" cy="588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7822604" y="4653136"/>
              <a:ext cx="1152128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00" dirty="0" smtClean="0"/>
                <a:t>Сервис </a:t>
              </a:r>
              <a:r>
                <a:rPr lang="en-US" sz="1000" dirty="0"/>
                <a:t/>
              </a:r>
              <a:br>
                <a:rPr lang="en-US" sz="1000" dirty="0"/>
              </a:br>
              <a:r>
                <a:rPr lang="en-US" sz="1000" dirty="0" smtClean="0"/>
                <a:t>Stripe</a:t>
              </a:r>
              <a:endParaRPr lang="en-US" sz="1000" dirty="0"/>
            </a:p>
          </p:txBody>
        </p:sp>
        <p:pic>
          <p:nvPicPr>
            <p:cNvPr id="1030" name="Picture 6" descr="Картинки по запросу &quot;stripe logo&quot;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9145" y="4841671"/>
              <a:ext cx="523578" cy="219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6750706" y="5793477"/>
              <a:ext cx="864096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 smtClean="0"/>
                <a:t>Сервис рассылок</a:t>
              </a:r>
              <a:endParaRPr lang="en-US" sz="1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22604" y="5793477"/>
              <a:ext cx="1152128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00" dirty="0" smtClean="0"/>
                <a:t>Сервис </a:t>
              </a:r>
              <a:r>
                <a:rPr lang="en-US" sz="1000" dirty="0"/>
                <a:t/>
              </a:r>
              <a:br>
                <a:rPr lang="en-US" sz="1000" dirty="0"/>
              </a:br>
              <a:r>
                <a:rPr lang="en-US" sz="1000" dirty="0" smtClean="0"/>
                <a:t>Mailchimp</a:t>
              </a:r>
              <a:endParaRPr lang="en-US" sz="1000" dirty="0"/>
            </a:p>
          </p:txBody>
        </p:sp>
        <p:pic>
          <p:nvPicPr>
            <p:cNvPr id="1032" name="Picture 8" descr="Картинки по запросу &quot;mailchimp logo&quot;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2155" y="5868866"/>
              <a:ext cx="385986" cy="40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9095298" y="4670333"/>
              <a:ext cx="1152128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00" dirty="0" smtClean="0"/>
                <a:t>Сервис </a:t>
              </a:r>
              <a:r>
                <a:rPr lang="en-US" sz="1000" dirty="0"/>
                <a:t/>
              </a:r>
              <a:br>
                <a:rPr lang="en-US" sz="1000" dirty="0"/>
              </a:br>
              <a:r>
                <a:rPr lang="en-US" sz="1000" dirty="0" smtClean="0"/>
                <a:t>IATA</a:t>
              </a:r>
              <a:endParaRPr lang="en-US" sz="1000" dirty="0"/>
            </a:p>
          </p:txBody>
        </p:sp>
        <p:pic>
          <p:nvPicPr>
            <p:cNvPr id="1034" name="Picture 10" descr="Картинки по запросу &quot;iatalogo&quot;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0815" y="4719442"/>
              <a:ext cx="451526" cy="451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6667075" y="5333557"/>
              <a:ext cx="3819824" cy="3657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Картинки по запросу &quot;NATS logo&quot;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3032" y="5406932"/>
              <a:ext cx="911392" cy="243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Connector 17"/>
            <p:cNvCxnSpPr>
              <a:stCxn id="11" idx="2"/>
            </p:cNvCxnSpPr>
            <p:nvPr/>
          </p:nvCxnSpPr>
          <p:spPr>
            <a:xfrm>
              <a:off x="7205084" y="5236792"/>
              <a:ext cx="0" cy="9676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398668" y="5229200"/>
              <a:ext cx="0" cy="9676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694812" y="5229200"/>
              <a:ext cx="0" cy="9676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174532" y="5708499"/>
              <a:ext cx="0" cy="9676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398668" y="5708499"/>
              <a:ext cx="0" cy="9676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9" idx="1"/>
            </p:cNvCxnSpPr>
            <p:nvPr/>
          </p:nvCxnSpPr>
          <p:spPr>
            <a:xfrm flipV="1">
              <a:off x="6526460" y="5516414"/>
              <a:ext cx="140615" cy="48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57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Границы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4211959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Отделение того, что не имеет значения от того, что имеет</a:t>
            </a:r>
            <a:endParaRPr lang="en-US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1557908" y="3362016"/>
            <a:ext cx="3140610" cy="1705232"/>
            <a:chOff x="7796389" y="503026"/>
            <a:chExt cx="3140610" cy="1705232"/>
          </a:xfrm>
        </p:grpSpPr>
        <p:sp>
          <p:nvSpPr>
            <p:cNvPr id="4" name="Rectangle 3"/>
            <p:cNvSpPr/>
            <p:nvPr/>
          </p:nvSpPr>
          <p:spPr>
            <a:xfrm>
              <a:off x="7796389" y="619180"/>
              <a:ext cx="1080120" cy="555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Бизнес-правила</a:t>
              </a:r>
              <a:endParaRPr lang="en-US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796389" y="1483276"/>
              <a:ext cx="1080120" cy="555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Интерфейс БД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11" idx="2"/>
              <a:endCxn id="12" idx="1"/>
            </p:cNvCxnSpPr>
            <p:nvPr/>
          </p:nvCxnSpPr>
          <p:spPr>
            <a:xfrm>
              <a:off x="10060416" y="1553786"/>
              <a:ext cx="372527" cy="3732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9520356" y="997938"/>
              <a:ext cx="1080120" cy="555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Доступ к БД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432943" y="1649127"/>
              <a:ext cx="504056" cy="555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БД</a:t>
              </a:r>
              <a:endParaRPr lang="en-US" sz="1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8336449" y="1175028"/>
              <a:ext cx="0" cy="3082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1"/>
              <a:endCxn id="5" idx="3"/>
            </p:cNvCxnSpPr>
            <p:nvPr/>
          </p:nvCxnSpPr>
          <p:spPr>
            <a:xfrm flipH="1">
              <a:off x="8876509" y="1275862"/>
              <a:ext cx="643847" cy="485338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8600297" y="1365054"/>
              <a:ext cx="207640" cy="2076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</a:t>
              </a:r>
              <a:endParaRPr lang="en-US" sz="14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9175566" y="503026"/>
              <a:ext cx="149515" cy="1705232"/>
            </a:xfrm>
            <a:custGeom>
              <a:avLst/>
              <a:gdLst>
                <a:gd name="connsiteX0" fmla="*/ 57706 w 149515"/>
                <a:gd name="connsiteY0" fmla="*/ 0 h 1705232"/>
                <a:gd name="connsiteX1" fmla="*/ 148322 w 149515"/>
                <a:gd name="connsiteY1" fmla="*/ 395416 h 1705232"/>
                <a:gd name="connsiteX2" fmla="*/ 41 w 149515"/>
                <a:gd name="connsiteY2" fmla="*/ 1095632 h 1705232"/>
                <a:gd name="connsiteX3" fmla="*/ 131847 w 149515"/>
                <a:gd name="connsiteY3" fmla="*/ 1705232 h 1705232"/>
                <a:gd name="connsiteX4" fmla="*/ 131847 w 149515"/>
                <a:gd name="connsiteY4" fmla="*/ 1705232 h 1705232"/>
                <a:gd name="connsiteX5" fmla="*/ 131847 w 149515"/>
                <a:gd name="connsiteY5" fmla="*/ 1705232 h 170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515" h="1705232">
                  <a:moveTo>
                    <a:pt x="57706" y="0"/>
                  </a:moveTo>
                  <a:cubicBezTo>
                    <a:pt x="107819" y="106405"/>
                    <a:pt x="157933" y="212811"/>
                    <a:pt x="148322" y="395416"/>
                  </a:cubicBezTo>
                  <a:cubicBezTo>
                    <a:pt x="138711" y="578021"/>
                    <a:pt x="2787" y="877329"/>
                    <a:pt x="41" y="1095632"/>
                  </a:cubicBezTo>
                  <a:cubicBezTo>
                    <a:pt x="-2705" y="1313935"/>
                    <a:pt x="131847" y="1705232"/>
                    <a:pt x="131847" y="1705232"/>
                  </a:cubicBezTo>
                  <a:lnTo>
                    <a:pt x="131847" y="1705232"/>
                  </a:lnTo>
                  <a:lnTo>
                    <a:pt x="131847" y="1705232"/>
                  </a:lnTo>
                </a:path>
              </a:pathLst>
            </a:cu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382444" y="3710575"/>
            <a:ext cx="2324209" cy="1008113"/>
            <a:chOff x="8098148" y="2464388"/>
            <a:chExt cx="2324209" cy="1008113"/>
          </a:xfrm>
        </p:grpSpPr>
        <p:sp>
          <p:nvSpPr>
            <p:cNvPr id="24" name="Rectangle 23"/>
            <p:cNvSpPr/>
            <p:nvPr/>
          </p:nvSpPr>
          <p:spPr>
            <a:xfrm>
              <a:off x="8098148" y="2742312"/>
              <a:ext cx="876583" cy="555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Business logic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662419" y="2742312"/>
              <a:ext cx="759938" cy="555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DB access</a:t>
              </a:r>
              <a:endParaRPr lang="en-US" sz="1400" dirty="0"/>
            </a:p>
          </p:txBody>
        </p:sp>
        <p:cxnSp>
          <p:nvCxnSpPr>
            <p:cNvPr id="26" name="Straight Arrow Connector 25"/>
            <p:cNvCxnSpPr>
              <a:stCxn id="25" idx="1"/>
            </p:cNvCxnSpPr>
            <p:nvPr/>
          </p:nvCxnSpPr>
          <p:spPr>
            <a:xfrm flipH="1">
              <a:off x="8969959" y="3020236"/>
              <a:ext cx="692460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>
              <a:off x="9342238" y="2464388"/>
              <a:ext cx="81066" cy="1008113"/>
            </a:xfrm>
            <a:custGeom>
              <a:avLst/>
              <a:gdLst>
                <a:gd name="connsiteX0" fmla="*/ 57706 w 149515"/>
                <a:gd name="connsiteY0" fmla="*/ 0 h 1705232"/>
                <a:gd name="connsiteX1" fmla="*/ 148322 w 149515"/>
                <a:gd name="connsiteY1" fmla="*/ 395416 h 1705232"/>
                <a:gd name="connsiteX2" fmla="*/ 41 w 149515"/>
                <a:gd name="connsiteY2" fmla="*/ 1095632 h 1705232"/>
                <a:gd name="connsiteX3" fmla="*/ 131847 w 149515"/>
                <a:gd name="connsiteY3" fmla="*/ 1705232 h 1705232"/>
                <a:gd name="connsiteX4" fmla="*/ 131847 w 149515"/>
                <a:gd name="connsiteY4" fmla="*/ 1705232 h 1705232"/>
                <a:gd name="connsiteX5" fmla="*/ 131847 w 149515"/>
                <a:gd name="connsiteY5" fmla="*/ 1705232 h 170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515" h="1705232">
                  <a:moveTo>
                    <a:pt x="57706" y="0"/>
                  </a:moveTo>
                  <a:cubicBezTo>
                    <a:pt x="107819" y="106405"/>
                    <a:pt x="157933" y="212811"/>
                    <a:pt x="148322" y="395416"/>
                  </a:cubicBezTo>
                  <a:cubicBezTo>
                    <a:pt x="138711" y="578021"/>
                    <a:pt x="2787" y="877329"/>
                    <a:pt x="41" y="1095632"/>
                  </a:cubicBezTo>
                  <a:cubicBezTo>
                    <a:pt x="-2705" y="1313935"/>
                    <a:pt x="131847" y="1705232"/>
                    <a:pt x="131847" y="1705232"/>
                  </a:cubicBezTo>
                  <a:lnTo>
                    <a:pt x="131847" y="1705232"/>
                  </a:lnTo>
                  <a:lnTo>
                    <a:pt x="131847" y="1705232"/>
                  </a:lnTo>
                </a:path>
              </a:pathLst>
            </a:cu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818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Пересечение границ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4427983" cy="4114801"/>
          </a:xfrm>
        </p:spPr>
        <p:txBody>
          <a:bodyPr>
            <a:normAutofit/>
          </a:bodyPr>
          <a:lstStyle/>
          <a:p>
            <a:r>
              <a:rPr lang="ru-RU" sz="1600" b="1" dirty="0"/>
              <a:t>зависимости</a:t>
            </a:r>
            <a:r>
              <a:rPr lang="ru-RU" sz="1600" dirty="0"/>
              <a:t> – от частного к общему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ru-RU" sz="1600" dirty="0"/>
              <a:t>от деталей реализации к высокоуровневым правилам и абстракциям</a:t>
            </a:r>
            <a:r>
              <a:rPr lang="en-US" sz="1600" dirty="0"/>
              <a:t>; </a:t>
            </a:r>
            <a:r>
              <a:rPr lang="ru-RU" sz="1600" dirty="0"/>
              <a:t>от </a:t>
            </a:r>
            <a:r>
              <a:rPr lang="en-US" sz="1600" dirty="0"/>
              <a:t>I/O </a:t>
            </a:r>
            <a:r>
              <a:rPr lang="ru-RU" sz="1600" dirty="0"/>
              <a:t>к бизнес-логике</a:t>
            </a:r>
          </a:p>
          <a:p>
            <a:r>
              <a:rPr lang="ru-RU" sz="1600" b="1" dirty="0"/>
              <a:t>потоки управления и данных – </a:t>
            </a:r>
            <a:r>
              <a:rPr lang="ru-RU" sz="1600" dirty="0"/>
              <a:t>согласно </a:t>
            </a:r>
            <a:r>
              <a:rPr lang="ru-RU" sz="1600" dirty="0" smtClean="0"/>
              <a:t>алгоритмам, зачастую </a:t>
            </a:r>
            <a:r>
              <a:rPr lang="ru-RU" sz="1600" dirty="0"/>
              <a:t>в </a:t>
            </a:r>
            <a:r>
              <a:rPr lang="ru-RU" sz="1600" dirty="0">
                <a:solidFill>
                  <a:schemeClr val="accent3"/>
                </a:solidFill>
              </a:rPr>
              <a:t>направлении, обратном зависимостям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3"/>
                </a:solidFill>
              </a:rPr>
              <a:t>DIP</a:t>
            </a:r>
            <a:r>
              <a:rPr lang="ru-RU" sz="1600" b="1" dirty="0" smtClean="0">
                <a:solidFill>
                  <a:schemeClr val="accent3"/>
                </a:solidFill>
              </a:rPr>
              <a:t>: </a:t>
            </a:r>
            <a:r>
              <a:rPr lang="ru-RU" sz="1600" dirty="0" smtClean="0"/>
              <a:t>Интерфейсы+динамический полиморфизм (например, </a:t>
            </a:r>
            <a:r>
              <a:rPr lang="en-US" sz="1600" dirty="0" smtClean="0"/>
              <a:t>dependency injection)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>
                <a:solidFill>
                  <a:schemeClr val="accent3"/>
                </a:solidFill>
              </a:rPr>
              <a:t> SRP, CCP: </a:t>
            </a:r>
            <a:r>
              <a:rPr lang="ru-RU" sz="1600" dirty="0" smtClean="0"/>
              <a:t>Политика преобразования отделена от ввода-вывода и от него не зависит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</a:rPr>
              <a:t>+ </a:t>
            </a:r>
            <a:r>
              <a:rPr lang="ru-RU" sz="1600" dirty="0" smtClean="0">
                <a:solidFill>
                  <a:schemeClr val="accent2"/>
                </a:solidFill>
              </a:rPr>
              <a:t>независимость политики от деталей реализации: вместо </a:t>
            </a:r>
            <a:r>
              <a:rPr lang="en-US" sz="1600" dirty="0" smtClean="0">
                <a:solidFill>
                  <a:schemeClr val="accent2"/>
                </a:solidFill>
              </a:rPr>
              <a:t>console reader/writer </a:t>
            </a:r>
            <a:r>
              <a:rPr lang="ru-RU" sz="1600" dirty="0" smtClean="0">
                <a:solidFill>
                  <a:schemeClr val="accent2"/>
                </a:solidFill>
              </a:rPr>
              <a:t>могут быть мокапы, простое тестирование без изменений инфраструктуры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7535019" y="1182021"/>
            <a:ext cx="3186158" cy="1252315"/>
            <a:chOff x="7623104" y="1752600"/>
            <a:chExt cx="3186158" cy="1252315"/>
          </a:xfrm>
        </p:grpSpPr>
        <p:sp>
          <p:nvSpPr>
            <p:cNvPr id="4" name="Rectangle 3"/>
            <p:cNvSpPr/>
            <p:nvPr/>
          </p:nvSpPr>
          <p:spPr>
            <a:xfrm>
              <a:off x="8398668" y="1752600"/>
              <a:ext cx="1623791" cy="555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Преобразование по хэш-таблице</a:t>
              </a:r>
              <a:endParaRPr lang="en-US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3104" y="2627086"/>
              <a:ext cx="1080120" cy="3778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 smtClean="0"/>
                <a:t>Чтение символа</a:t>
              </a:r>
              <a:endParaRPr lang="en-US" sz="11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473984" y="2327982"/>
              <a:ext cx="446483" cy="29993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9729142" y="2644875"/>
              <a:ext cx="1080120" cy="3600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 smtClean="0"/>
                <a:t>Запись символа</a:t>
              </a:r>
              <a:endParaRPr lang="en-US" sz="11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8011680" y="2031420"/>
              <a:ext cx="395764" cy="593124"/>
            </a:xfrm>
            <a:custGeom>
              <a:avLst/>
              <a:gdLst>
                <a:gd name="connsiteX0" fmla="*/ 165105 w 395764"/>
                <a:gd name="connsiteY0" fmla="*/ 593124 h 593124"/>
                <a:gd name="connsiteX1" fmla="*/ 8586 w 395764"/>
                <a:gd name="connsiteY1" fmla="*/ 230659 h 593124"/>
                <a:gd name="connsiteX2" fmla="*/ 395764 w 395764"/>
                <a:gd name="connsiteY2" fmla="*/ 0 h 59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5764" h="593124">
                  <a:moveTo>
                    <a:pt x="165105" y="593124"/>
                  </a:moveTo>
                  <a:cubicBezTo>
                    <a:pt x="67624" y="461318"/>
                    <a:pt x="-29857" y="329513"/>
                    <a:pt x="8586" y="230659"/>
                  </a:cubicBezTo>
                  <a:cubicBezTo>
                    <a:pt x="47029" y="131805"/>
                    <a:pt x="221396" y="65902"/>
                    <a:pt x="395764" y="0"/>
                  </a:cubicBezTo>
                </a:path>
              </a:pathLst>
            </a:custGeom>
            <a:noFill/>
            <a:ln w="28575"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18779275">
              <a:off x="7709754" y="2003301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50" dirty="0" smtClean="0"/>
                <a:t>символ</a:t>
              </a:r>
              <a:endParaRPr lang="en-US" sz="1050" dirty="0"/>
            </a:p>
          </p:txBody>
        </p:sp>
        <p:sp>
          <p:nvSpPr>
            <p:cNvPr id="10" name="Freeform 9"/>
            <p:cNvSpPr/>
            <p:nvPr/>
          </p:nvSpPr>
          <p:spPr>
            <a:xfrm rot="7553749">
              <a:off x="10076772" y="1975604"/>
              <a:ext cx="395764" cy="593124"/>
            </a:xfrm>
            <a:custGeom>
              <a:avLst/>
              <a:gdLst>
                <a:gd name="connsiteX0" fmla="*/ 165105 w 395764"/>
                <a:gd name="connsiteY0" fmla="*/ 593124 h 593124"/>
                <a:gd name="connsiteX1" fmla="*/ 8586 w 395764"/>
                <a:gd name="connsiteY1" fmla="*/ 230659 h 593124"/>
                <a:gd name="connsiteX2" fmla="*/ 395764 w 395764"/>
                <a:gd name="connsiteY2" fmla="*/ 0 h 59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5764" h="593124">
                  <a:moveTo>
                    <a:pt x="165105" y="593124"/>
                  </a:moveTo>
                  <a:cubicBezTo>
                    <a:pt x="67624" y="461318"/>
                    <a:pt x="-29857" y="329513"/>
                    <a:pt x="8586" y="230659"/>
                  </a:cubicBezTo>
                  <a:cubicBezTo>
                    <a:pt x="47029" y="131805"/>
                    <a:pt x="221396" y="65902"/>
                    <a:pt x="395764" y="0"/>
                  </a:cubicBezTo>
                </a:path>
              </a:pathLst>
            </a:custGeom>
            <a:noFill/>
            <a:ln w="28575"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1795312">
              <a:off x="10158769" y="1906671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50" dirty="0" smtClean="0"/>
                <a:t>символ</a:t>
              </a:r>
              <a:endParaRPr lang="en-US" sz="105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9482399" y="2326696"/>
              <a:ext cx="402303" cy="280666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58952" y="2412031"/>
              <a:ext cx="97654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50" dirty="0" smtClean="0"/>
                <a:t>зависимости</a:t>
              </a:r>
              <a:br>
                <a:rPr lang="ru-RU" sz="1050" dirty="0" smtClean="0"/>
              </a:br>
              <a:r>
                <a:rPr lang="ru-RU" sz="1050" dirty="0" smtClean="0"/>
                <a:t>(правильные)</a:t>
              </a:r>
              <a:endParaRPr lang="en-US" sz="105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8473984" y="3509326"/>
            <a:ext cx="1623791" cy="55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Encrypt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605233" y="5275474"/>
            <a:ext cx="1080120" cy="3778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Console Reader</a:t>
            </a:r>
            <a:endParaRPr lang="en-US" sz="1100" dirty="0"/>
          </a:p>
        </p:txBody>
      </p:sp>
      <p:cxnSp>
        <p:nvCxnSpPr>
          <p:cNvPr id="16" name="Straight Arrow Connector 15"/>
          <p:cNvCxnSpPr>
            <a:stCxn id="15" idx="0"/>
            <a:endCxn id="24" idx="2"/>
          </p:cNvCxnSpPr>
          <p:nvPr/>
        </p:nvCxnSpPr>
        <p:spPr>
          <a:xfrm flipH="1" flipV="1">
            <a:off x="8126956" y="4767289"/>
            <a:ext cx="18337" cy="508185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885919" y="5284368"/>
            <a:ext cx="108012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Console</a:t>
            </a:r>
          </a:p>
          <a:p>
            <a:pPr algn="ctr"/>
            <a:r>
              <a:rPr lang="en-US" sz="1100" dirty="0" smtClean="0"/>
              <a:t>Writer</a:t>
            </a:r>
            <a:endParaRPr lang="en-US" sz="1100" dirty="0"/>
          </a:p>
        </p:txBody>
      </p:sp>
      <p:cxnSp>
        <p:nvCxnSpPr>
          <p:cNvPr id="22" name="Straight Arrow Connector 21"/>
          <p:cNvCxnSpPr>
            <a:stCxn id="17" idx="0"/>
            <a:endCxn id="26" idx="2"/>
          </p:cNvCxnSpPr>
          <p:nvPr/>
        </p:nvCxnSpPr>
        <p:spPr>
          <a:xfrm flipH="1" flipV="1">
            <a:off x="10424762" y="4784335"/>
            <a:ext cx="1217" cy="500033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586896" y="4389460"/>
            <a:ext cx="1080120" cy="3778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Char Reader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8319551" y="4270068"/>
            <a:ext cx="207640" cy="20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9884702" y="4406506"/>
            <a:ext cx="1080120" cy="3778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Char Writer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10617357" y="4287114"/>
            <a:ext cx="207640" cy="20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</a:t>
            </a:r>
            <a:endParaRPr lang="en-US" sz="1400" dirty="0"/>
          </a:p>
        </p:txBody>
      </p:sp>
      <p:cxnSp>
        <p:nvCxnSpPr>
          <p:cNvPr id="34" name="Straight Arrow Connector 33"/>
          <p:cNvCxnSpPr>
            <a:endCxn id="24" idx="3"/>
          </p:cNvCxnSpPr>
          <p:nvPr/>
        </p:nvCxnSpPr>
        <p:spPr>
          <a:xfrm flipH="1">
            <a:off x="8667016" y="4065174"/>
            <a:ext cx="307716" cy="513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607311" y="4064357"/>
            <a:ext cx="277391" cy="531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7102524" y="3902580"/>
            <a:ext cx="4028127" cy="1220932"/>
          </a:xfrm>
          <a:custGeom>
            <a:avLst/>
            <a:gdLst>
              <a:gd name="connsiteX0" fmla="*/ 25793 w 4820215"/>
              <a:gd name="connsiteY0" fmla="*/ 0 h 1220932"/>
              <a:gd name="connsiteX1" fmla="*/ 322356 w 4820215"/>
              <a:gd name="connsiteY1" fmla="*/ 873211 h 1220932"/>
              <a:gd name="connsiteX2" fmla="*/ 2299437 w 4820215"/>
              <a:gd name="connsiteY2" fmla="*/ 1194486 h 1220932"/>
              <a:gd name="connsiteX3" fmla="*/ 4523653 w 4820215"/>
              <a:gd name="connsiteY3" fmla="*/ 1079157 h 1220932"/>
              <a:gd name="connsiteX4" fmla="*/ 4820215 w 4820215"/>
              <a:gd name="connsiteY4" fmla="*/ 107092 h 1220932"/>
              <a:gd name="connsiteX5" fmla="*/ 4779026 w 4820215"/>
              <a:gd name="connsiteY5" fmla="*/ 148281 h 122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0215" h="1220932">
                <a:moveTo>
                  <a:pt x="25793" y="0"/>
                </a:moveTo>
                <a:cubicBezTo>
                  <a:pt x="-15396" y="337065"/>
                  <a:pt x="-56585" y="674130"/>
                  <a:pt x="322356" y="873211"/>
                </a:cubicBezTo>
                <a:cubicBezTo>
                  <a:pt x="701297" y="1072292"/>
                  <a:pt x="1599221" y="1160162"/>
                  <a:pt x="2299437" y="1194486"/>
                </a:cubicBezTo>
                <a:cubicBezTo>
                  <a:pt x="2999653" y="1228810"/>
                  <a:pt x="4103523" y="1260389"/>
                  <a:pt x="4523653" y="1079157"/>
                </a:cubicBezTo>
                <a:cubicBezTo>
                  <a:pt x="4943783" y="897925"/>
                  <a:pt x="4780399" y="270476"/>
                  <a:pt x="4820215" y="107092"/>
                </a:cubicBezTo>
                <a:lnTo>
                  <a:pt x="4779026" y="148281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303</Words>
  <Application>Microsoft Office PowerPoint</Application>
  <PresentationFormat>Произвольный</PresentationFormat>
  <Paragraphs>87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Corbel</vt:lpstr>
      <vt:lpstr>Синий цифровой тоннель (16 x 9)</vt:lpstr>
      <vt:lpstr>04 Уровни и границы</vt:lpstr>
      <vt:lpstr>Презентация PowerPoint</vt:lpstr>
      <vt:lpstr>Бизнес-логика</vt:lpstr>
      <vt:lpstr>Бизнес-правила</vt:lpstr>
      <vt:lpstr>Разделение уровней</vt:lpstr>
      <vt:lpstr>Разделение вариантов использования</vt:lpstr>
      <vt:lpstr>Режимы разделения</vt:lpstr>
      <vt:lpstr>Границы</vt:lpstr>
      <vt:lpstr>Пересечение границ</vt:lpstr>
      <vt:lpstr>Продолжение следует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2019-02-04T19:27:23Z</dcterms:created>
  <dcterms:modified xsi:type="dcterms:W3CDTF">2020-02-08T19:46:22Z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