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2339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8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328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19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733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466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58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6180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48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630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553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1531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264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5846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822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8752-76D4-4964-AA0B-8254C0157893}" type="datetimeFigureOut">
              <a:rPr lang="ru-BY" smtClean="0"/>
              <a:t>10.04.2023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9CBCF-0EDC-4DE3-B82D-4167917DE28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5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E31D4-3DA3-4A7E-9CAD-8B36D65C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663" y="1637562"/>
            <a:ext cx="8542944" cy="2020699"/>
          </a:xfrm>
        </p:spPr>
        <p:txBody>
          <a:bodyPr/>
          <a:lstStyle/>
          <a:p>
            <a:pPr algn="l"/>
            <a:r>
              <a:rPr lang="ru-BY" sz="4200" dirty="0"/>
              <a:t>К</a:t>
            </a:r>
            <a:r>
              <a:rPr lang="ru-RU" sz="4200" dirty="0" err="1"/>
              <a:t>омпьютерные</a:t>
            </a:r>
            <a:r>
              <a:rPr lang="ru-RU" sz="4200" dirty="0"/>
              <a:t> информационные системы и технологии в управлении предприятием</a:t>
            </a:r>
            <a:r>
              <a:rPr lang="ru-BY" sz="42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46526F-54F5-4DEA-91DB-3BB404AE4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662" y="4277337"/>
            <a:ext cx="7776663" cy="428888"/>
          </a:xfrm>
        </p:spPr>
        <p:txBody>
          <a:bodyPr/>
          <a:lstStyle/>
          <a:p>
            <a:pPr algn="ctr"/>
            <a:r>
              <a:rPr lang="ru-BY" dirty="0"/>
              <a:t>Комиссаров А.Е. </a:t>
            </a:r>
            <a:r>
              <a:rPr lang="en-US" dirty="0"/>
              <a:t>|</a:t>
            </a:r>
            <a:r>
              <a:rPr lang="ru-BY" dirty="0"/>
              <a:t> </a:t>
            </a:r>
            <a:r>
              <a:rPr lang="ru-BY" dirty="0" err="1"/>
              <a:t>Курмыса</a:t>
            </a:r>
            <a:r>
              <a:rPr lang="ru-BY" dirty="0"/>
              <a:t> Е.Е.</a:t>
            </a:r>
          </a:p>
        </p:txBody>
      </p:sp>
    </p:spTree>
    <p:extLst>
      <p:ext uri="{BB962C8B-B14F-4D97-AF65-F5344CB8AC3E}">
        <p14:creationId xmlns:p14="http://schemas.microsoft.com/office/powerpoint/2010/main" val="14185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4401F0-49C0-4925-AD35-B35BC0D1CE28}"/>
              </a:ext>
            </a:extLst>
          </p:cNvPr>
          <p:cNvSpPr txBox="1"/>
          <p:nvPr/>
        </p:nvSpPr>
        <p:spPr>
          <a:xfrm>
            <a:off x="385763" y="3199923"/>
            <a:ext cx="97393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asper"/>
              </a:rPr>
              <a:t>Hurma</a:t>
            </a:r>
            <a:r>
              <a:rPr lang="en-US" b="0" i="0" dirty="0">
                <a:effectLst/>
                <a:latin typeface="Casper"/>
              </a:rPr>
              <a:t> HRM. </a:t>
            </a:r>
            <a:r>
              <a:rPr lang="ru-BY" b="0" i="0" dirty="0">
                <a:effectLst/>
                <a:latin typeface="Casper"/>
              </a:rPr>
              <a:t>Она</a:t>
            </a:r>
            <a:r>
              <a:rPr lang="ru-RU" b="0" i="0" dirty="0">
                <a:effectLst/>
                <a:latin typeface="Casper"/>
              </a:rPr>
              <a:t> объединяет HR, рекрутинг и OKR в одном месте. Она помогает HR и рекрутерам от первого контакта с кандидатом, включая все этапы воронки рекрутинга, до перевода его в сотрудники, где им также доступны модули для адаптации, удержания, опросы и LMS.</a:t>
            </a:r>
            <a:endParaRPr lang="ru-BY" dirty="0">
              <a:latin typeface="Casper"/>
            </a:endParaRPr>
          </a:p>
          <a:p>
            <a:endParaRPr lang="ru-BY" dirty="0">
              <a:latin typeface="Casper"/>
            </a:endParaRPr>
          </a:p>
          <a:p>
            <a:r>
              <a:rPr lang="ru-BY" dirty="0">
                <a:latin typeface="Casper"/>
              </a:rPr>
              <a:t>Плюсы: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asper"/>
              </a:rPr>
              <a:t>База кандидатов и вакансий для рекрутера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latin typeface="Casper"/>
              </a:rPr>
              <a:t>Парсинг</a:t>
            </a:r>
            <a:r>
              <a:rPr lang="ru-RU" dirty="0">
                <a:latin typeface="Casper"/>
              </a:rPr>
              <a:t> CV из различных типов файлов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Casper"/>
              </a:rPr>
              <a:t>Интеграция с популярными локальными </a:t>
            </a:r>
            <a:r>
              <a:rPr lang="ru-RU" dirty="0" err="1">
                <a:latin typeface="Casper"/>
              </a:rPr>
              <a:t>job</a:t>
            </a:r>
            <a:r>
              <a:rPr lang="ru-RU" dirty="0">
                <a:latin typeface="Casper"/>
              </a:rPr>
              <a:t>-порталами и </a:t>
            </a:r>
            <a:r>
              <a:rPr lang="ru-RU" dirty="0" err="1">
                <a:latin typeface="Casper"/>
              </a:rPr>
              <a:t>LinkedIn</a:t>
            </a:r>
            <a:endParaRPr lang="ru-BY" dirty="0">
              <a:latin typeface="Casper"/>
            </a:endParaRPr>
          </a:p>
          <a:p>
            <a:endParaRPr lang="ru-BY" dirty="0">
              <a:latin typeface="Casper"/>
            </a:endParaRPr>
          </a:p>
          <a:p>
            <a:r>
              <a:rPr lang="ru-BY" dirty="0">
                <a:latin typeface="Casper"/>
              </a:rPr>
              <a:t>Минусы:</a:t>
            </a:r>
          </a:p>
          <a:p>
            <a:pPr marL="285750" indent="-285750">
              <a:buFontTx/>
              <a:buChar char="-"/>
            </a:pPr>
            <a:r>
              <a:rPr lang="ru-BY" dirty="0">
                <a:latin typeface="Casper"/>
              </a:rPr>
              <a:t>Нет двухфакторной аутентификации.</a:t>
            </a:r>
          </a:p>
        </p:txBody>
      </p:sp>
      <p:pic>
        <p:nvPicPr>
          <p:cNvPr id="7170" name="Picture 2" descr="Hurma System: Описание, Функции и Интерфейс – 2023">
            <a:extLst>
              <a:ext uri="{FF2B5EF4-FFF2-40B4-BE49-F238E27FC236}">
                <a16:creationId xmlns:a16="http://schemas.microsoft.com/office/drawing/2014/main" id="{8EB50441-94DC-4C2C-A370-359F7EE9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81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RM система для автоматизации HR, рекрутинга и OKR | HURMA HR CRM">
            <a:extLst>
              <a:ext uri="{FF2B5EF4-FFF2-40B4-BE49-F238E27FC236}">
                <a16:creationId xmlns:a16="http://schemas.microsoft.com/office/drawing/2014/main" id="{8DD512FD-7A92-4FC8-AC59-69FA0905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76237"/>
            <a:ext cx="3276600" cy="22829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RM система для автоматизации HR, рекрутинга и OKR | HURMA HR CRM">
            <a:extLst>
              <a:ext uri="{FF2B5EF4-FFF2-40B4-BE49-F238E27FC236}">
                <a16:creationId xmlns:a16="http://schemas.microsoft.com/office/drawing/2014/main" id="{D6411075-F6FE-4ABA-9381-53E3181B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375679"/>
            <a:ext cx="3857625" cy="2285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7F1C30-7D8C-4E8B-ADE5-BD1803668A2E}"/>
              </a:ext>
            </a:extLst>
          </p:cNvPr>
          <p:cNvSpPr txBox="1"/>
          <p:nvPr/>
        </p:nvSpPr>
        <p:spPr>
          <a:xfrm>
            <a:off x="509588" y="521078"/>
            <a:ext cx="8829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Развитие информационных технологий организационного управления дает возможность делать кадровый учет оперативным и обрабатывать данные в режиме реального времени. Кроме того, теперь вероятность ошибки в результате человеческого фактора намного ниже благодаря внедрению новых подходов. Если огрехи уже были допущены, с помощью современных инструментов их гораздо легче исправлять. При использовании описанных систем можно максимально охватить все сферы деятельности внутри организации. Основная причина – это единое пространство, в котором принимаются решения.</a:t>
            </a:r>
            <a:endParaRPr lang="ru-BY" dirty="0"/>
          </a:p>
        </p:txBody>
      </p:sp>
      <p:pic>
        <p:nvPicPr>
          <p:cNvPr id="8194" name="Picture 2" descr="Список российского ПО: какое программное обеспечение отечественного производства выбрать">
            <a:extLst>
              <a:ext uri="{FF2B5EF4-FFF2-40B4-BE49-F238E27FC236}">
                <a16:creationId xmlns:a16="http://schemas.microsoft.com/office/drawing/2014/main" id="{B120ED55-ADDE-47A8-9357-8B5E2A14F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327455"/>
            <a:ext cx="4157662" cy="27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AP и 1С: сравнение, что лучше выбрать для работы, стоит ли переходить на другую программу с САП">
            <a:extLst>
              <a:ext uri="{FF2B5EF4-FFF2-40B4-BE49-F238E27FC236}">
                <a16:creationId xmlns:a16="http://schemas.microsoft.com/office/drawing/2014/main" id="{A769A578-24BF-463A-ADDD-D41357D9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27454"/>
            <a:ext cx="4157662" cy="27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4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CA8A8-63B7-427E-92B6-C8DDDF5A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9823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608D1E-2EA7-4257-A757-E88950B8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4" y="388939"/>
            <a:ext cx="9171516" cy="2868611"/>
          </a:xfrm>
        </p:spPr>
        <p:txBody>
          <a:bodyPr>
            <a:normAutofit/>
          </a:bodyPr>
          <a:lstStyle/>
          <a:p>
            <a:r>
              <a:rPr lang="ru-RU" sz="1900" b="0" i="0" dirty="0">
                <a:solidFill>
                  <a:srgbClr val="403E3E"/>
                </a:solidFill>
                <a:effectLst/>
                <a:latin typeface="dinL"/>
              </a:rPr>
              <a:t>ИТ-отрасль активно развивается. С ней связывается все больше аспектов человеческой и общественной жизни. Менеджмент на предприятиях – не исключение. Бизнес использует большое количество решений при выполнении поставленных задач. Информационные системы и технологии (ИТ) в сфере управления организацией – это методы, которые позволяют эффективно производить планирование, обмениваться данными, контролировать поставки, а также совершать другие действия, направленные на оптимизацию рабочих процессов и максимизации прибыли. Они выполняются на базе компьютеров или иной техники.</a:t>
            </a:r>
            <a:endParaRPr lang="ru-BY" sz="1900" dirty="0"/>
          </a:p>
        </p:txBody>
      </p:sp>
      <p:pic>
        <p:nvPicPr>
          <p:cNvPr id="3074" name="Picture 2" descr="How Outdated Technology Can Hurt Your Business - Spire Integrated  Accounting, Sales and Inventory Management Solution % %">
            <a:extLst>
              <a:ext uri="{FF2B5EF4-FFF2-40B4-BE49-F238E27FC236}">
                <a16:creationId xmlns:a16="http://schemas.microsoft.com/office/drawing/2014/main" id="{98089424-BA96-4CB9-B19D-2DC121F91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 b="12877"/>
          <a:stretch/>
        </p:blipFill>
        <p:spPr bwMode="auto">
          <a:xfrm>
            <a:off x="924984" y="3352800"/>
            <a:ext cx="8457141" cy="32146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89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93F42-1CFC-4A30-BD71-44AF0B8D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/>
              <a:t>Разновидности программных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C8FF7-1C1B-4237-911D-E6ED709E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На сегодняшний день в практике руководства крупными компаниями и корпорациями существу</a:t>
            </a:r>
            <a:r>
              <a:rPr lang="ru-BY" b="0" i="0" dirty="0">
                <a:solidFill>
                  <a:srgbClr val="403E3E"/>
                </a:solidFill>
                <a:effectLst/>
                <a:latin typeface="dinL"/>
              </a:rPr>
              <a:t>ют виды компьютерных систем, решающих отдельные задачи</a:t>
            </a: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. Среди них: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Планирование ресурсов (ERP) – это база данных, которая позволяет управлять хозяйственными процессами. Она работает на основе единого приложения с одинаковым интерфейсом. Она распространяется на ряд сфер. К ним относятся: составление планов и прогнозов, менеджмент продаж, администрирование выпуска товаров, закупок.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Взаимодействия с заказчиками (CRM) – представляют собой управленческую информационную технологию, которая позволяет выстраивать взаимоотношение с клиентами, а также с деловыми партнерами. С ее помощью можно автоматизировать часть работы отдела маркетинга, колл-центр и так далее. Подобное решение положительно влияет на полученные в конце месяца доходы и рентабельность всей компании.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Поддержка аналитической деятельности (BI). Система предназначена для хранения данных, которые были получены в результате анализа. Еще одна задача, которой они располагают, – их последующая обработка.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4118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С:ERP Управление предприятием 2 → Свод полезных материалов по ERP -  Новости 1С, Битрикс, тренды, реалии и фишки автоматизации бизнеса">
            <a:extLst>
              <a:ext uri="{FF2B5EF4-FFF2-40B4-BE49-F238E27FC236}">
                <a16:creationId xmlns:a16="http://schemas.microsoft.com/office/drawing/2014/main" id="{6AA84D90-E161-490C-B416-8825285924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6" y="297211"/>
            <a:ext cx="2298700" cy="229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813BB-382D-4B5E-A291-CEBF8CF0D096}"/>
              </a:ext>
            </a:extLst>
          </p:cNvPr>
          <p:cNvSpPr txBox="1"/>
          <p:nvPr/>
        </p:nvSpPr>
        <p:spPr>
          <a:xfrm>
            <a:off x="327467" y="2784038"/>
            <a:ext cx="99500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dirty="0"/>
              <a:t>1С:ERP — это инструмент для объединения бизнес-процессов организации в одной мощной системе.</a:t>
            </a:r>
          </a:p>
          <a:p>
            <a:endParaRPr lang="ru-BY" dirty="0"/>
          </a:p>
          <a:p>
            <a:r>
              <a:rPr lang="ru-BY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доступность сведений.</a:t>
            </a:r>
            <a:r>
              <a:rPr lang="ru-BY" dirty="0"/>
              <a:t> </a:t>
            </a:r>
            <a:r>
              <a:rPr lang="ru-RU" sz="1400" dirty="0"/>
              <a:t>Один раз внесенная информация становится доступной всем подразделениям</a:t>
            </a:r>
            <a:endParaRPr lang="ru-BY" sz="1400" dirty="0"/>
          </a:p>
          <a:p>
            <a:pPr marL="285750" indent="-285750">
              <a:buFontTx/>
              <a:buChar char="-"/>
            </a:pPr>
            <a:r>
              <a:rPr lang="ru-RU" dirty="0"/>
              <a:t>согласованность сведений. </a:t>
            </a:r>
            <a:r>
              <a:rPr lang="ru-RU" sz="1400" dirty="0"/>
              <a:t>Использование общей БД избавляет от согласования и проверки информации</a:t>
            </a:r>
            <a:endParaRPr lang="ru-BY" dirty="0"/>
          </a:p>
          <a:p>
            <a:pPr marL="285750" indent="-285750">
              <a:buFontTx/>
              <a:buChar char="-"/>
            </a:pPr>
            <a:r>
              <a:rPr lang="ru-RU" dirty="0"/>
              <a:t>сокращение количества ошибок, связанных с человеческим фактором.</a:t>
            </a:r>
            <a:r>
              <a:rPr lang="ru-BY" dirty="0"/>
              <a:t> </a:t>
            </a:r>
          </a:p>
          <a:p>
            <a:pPr marL="285750" indent="-285750">
              <a:buFontTx/>
              <a:buChar char="-"/>
            </a:pPr>
            <a:endParaRPr lang="ru-BY" dirty="0"/>
          </a:p>
          <a:p>
            <a:r>
              <a:rPr lang="ru-BY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dirty="0"/>
              <a:t>Это сложная программа, поэтому стоимость ее покупки и внедрения достаточно высокая.</a:t>
            </a:r>
            <a:endParaRPr lang="ru-BY" dirty="0"/>
          </a:p>
          <a:p>
            <a:pPr marL="285750" indent="-285750">
              <a:buFontTx/>
              <a:buChar char="-"/>
            </a:pPr>
            <a:r>
              <a:rPr lang="ru-RU" dirty="0"/>
              <a:t>предъявляются повышенные требования к оборудованию для хранения и обработки информации</a:t>
            </a:r>
            <a:r>
              <a:rPr lang="ru-BY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6E88AC-1D0A-4E37-9659-ACA0060B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27" y="297211"/>
            <a:ext cx="4118095" cy="229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8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1A1306-8618-45A2-A344-D88F262C6E6C}"/>
              </a:ext>
            </a:extLst>
          </p:cNvPr>
          <p:cNvSpPr txBox="1"/>
          <p:nvPr/>
        </p:nvSpPr>
        <p:spPr>
          <a:xfrm>
            <a:off x="500063" y="3429000"/>
            <a:ext cx="93964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dirty="0" err="1">
                <a:latin typeface="inherit"/>
              </a:rPr>
              <a:t>AmoCRM</a:t>
            </a:r>
            <a:r>
              <a:rPr lang="en-US" dirty="0">
                <a:latin typeface="inherit"/>
              </a:rPr>
              <a:t> – </a:t>
            </a:r>
            <a:r>
              <a:rPr lang="ru-BY" dirty="0">
                <a:latin typeface="inherit"/>
              </a:rPr>
              <a:t>одна из популярных </a:t>
            </a:r>
            <a:r>
              <a:rPr lang="en-US" dirty="0">
                <a:latin typeface="inherit"/>
              </a:rPr>
              <a:t>CRM </a:t>
            </a:r>
            <a:r>
              <a:rPr lang="ru-BY" dirty="0">
                <a:latin typeface="inherit"/>
              </a:rPr>
              <a:t>систем. </a:t>
            </a:r>
            <a:r>
              <a:rPr lang="ru-RU" dirty="0" err="1">
                <a:latin typeface="inherit"/>
              </a:rPr>
              <a:t>AmoCRM</a:t>
            </a:r>
            <a:r>
              <a:rPr lang="ru-RU" dirty="0">
                <a:latin typeface="inherit"/>
              </a:rPr>
              <a:t> прекрасно подходит для оптимизации сложных сделок и сделок, которые имеют воронки продаж.</a:t>
            </a:r>
            <a:endParaRPr lang="en-US" dirty="0">
              <a:latin typeface="inherit"/>
            </a:endParaRPr>
          </a:p>
          <a:p>
            <a:pPr algn="l" rtl="0" fontAlgn="base"/>
            <a:endParaRPr lang="en-US" b="0" i="0" dirty="0">
              <a:effectLst/>
              <a:latin typeface="inherit"/>
            </a:endParaRPr>
          </a:p>
          <a:p>
            <a:pPr algn="l" rtl="0" fontAlgn="base"/>
            <a:r>
              <a:rPr lang="ru-BY" b="0" i="0" dirty="0">
                <a:effectLst/>
                <a:latin typeface="inherit"/>
              </a:rPr>
              <a:t>Пре</a:t>
            </a:r>
            <a:r>
              <a:rPr lang="ru-BY" dirty="0">
                <a:latin typeface="inherit"/>
              </a:rPr>
              <a:t>имущества:</a:t>
            </a:r>
            <a:endParaRPr lang="ru-BY" b="0" i="0" dirty="0">
              <a:effectLst/>
              <a:latin typeface="inherit"/>
            </a:endParaRPr>
          </a:p>
          <a:p>
            <a:pPr marL="285750" indent="-285750" algn="l" rtl="0" fontAlgn="base">
              <a:buFontTx/>
              <a:buChar char="-"/>
            </a:pPr>
            <a:r>
              <a:rPr lang="ru-RU" b="0" i="0" dirty="0">
                <a:effectLst/>
                <a:latin typeface="inherit"/>
              </a:rPr>
              <a:t>Система узкоспециализированная.</a:t>
            </a:r>
            <a:r>
              <a:rPr lang="ru-BY" b="0" i="0" dirty="0">
                <a:effectLst/>
                <a:latin typeface="inherit"/>
              </a:rPr>
              <a:t> </a:t>
            </a:r>
            <a:r>
              <a:rPr lang="ru-RU" b="0" i="0" dirty="0">
                <a:effectLst/>
                <a:latin typeface="inherit"/>
              </a:rPr>
              <a:t>Она нацелена на оплату и завершение сделки. Все сложные, длинные сделки с несколькими этапами — это ее преимущества.</a:t>
            </a:r>
            <a:endParaRPr lang="ru-BY" dirty="0">
              <a:latin typeface="inherit"/>
            </a:endParaRPr>
          </a:p>
          <a:p>
            <a:pPr marL="285750" indent="-285750" algn="l" rtl="0" fontAlgn="base">
              <a:buFontTx/>
              <a:buChar char="-"/>
            </a:pPr>
            <a:r>
              <a:rPr lang="ru-BY" b="0" i="0" dirty="0">
                <a:effectLst/>
                <a:latin typeface="inherit"/>
              </a:rPr>
              <a:t>Простая и понятная система.</a:t>
            </a:r>
          </a:p>
          <a:p>
            <a:pPr marL="285750" indent="-285750" algn="l" rtl="0" fontAlgn="base">
              <a:buFontTx/>
              <a:buChar char="-"/>
            </a:pPr>
            <a:r>
              <a:rPr lang="en-US" dirty="0">
                <a:latin typeface="inherit"/>
              </a:rPr>
              <a:t>API </a:t>
            </a:r>
            <a:r>
              <a:rPr lang="ru-BY" dirty="0">
                <a:latin typeface="inherit"/>
              </a:rPr>
              <a:t>для интеграции с соцсетями, рассылками, </a:t>
            </a:r>
            <a:r>
              <a:rPr lang="en-US" dirty="0">
                <a:latin typeface="inherit"/>
              </a:rPr>
              <a:t>IP-</a:t>
            </a:r>
            <a:r>
              <a:rPr lang="ru-BY" dirty="0">
                <a:latin typeface="inherit"/>
              </a:rPr>
              <a:t>телефонией.</a:t>
            </a:r>
          </a:p>
          <a:p>
            <a:pPr marL="285750" indent="-285750" algn="l" rtl="0" fontAlgn="base">
              <a:buFontTx/>
              <a:buChar char="-"/>
            </a:pPr>
            <a:endParaRPr lang="ru-BY" b="0" i="0" dirty="0">
              <a:effectLst/>
              <a:latin typeface="inherit"/>
            </a:endParaRPr>
          </a:p>
          <a:p>
            <a:pPr algn="l" rtl="0" fontAlgn="base"/>
            <a:r>
              <a:rPr lang="ru-BY" dirty="0">
                <a:latin typeface="inherit"/>
              </a:rPr>
              <a:t>Недостатки:</a:t>
            </a:r>
          </a:p>
          <a:p>
            <a:pPr marL="285750" indent="-285750" algn="l" rtl="0" fontAlgn="base">
              <a:buFontTx/>
              <a:buChar char="-"/>
            </a:pPr>
            <a:r>
              <a:rPr lang="ru-BY" b="0" i="0" dirty="0" err="1">
                <a:effectLst/>
                <a:latin typeface="inherit"/>
              </a:rPr>
              <a:t>Узкоспециализированность</a:t>
            </a:r>
            <a:r>
              <a:rPr lang="ru-BY" b="0" i="0" dirty="0">
                <a:effectLst/>
                <a:latin typeface="inherit"/>
              </a:rPr>
              <a:t>.</a:t>
            </a:r>
            <a:endParaRPr lang="ru-BY" dirty="0">
              <a:latin typeface="inherit"/>
            </a:endParaRPr>
          </a:p>
        </p:txBody>
      </p:sp>
      <p:pic>
        <p:nvPicPr>
          <p:cNvPr id="2050" name="Picture 2" descr="AmoCRM. Плюсы, минусы, кому подходит?">
            <a:extLst>
              <a:ext uri="{FF2B5EF4-FFF2-40B4-BE49-F238E27FC236}">
                <a16:creationId xmlns:a16="http://schemas.microsoft.com/office/drawing/2014/main" id="{B33F9ED4-8F92-478E-8BC4-B9C845AC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289679"/>
            <a:ext cx="5805487" cy="28913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Онлайн CRM система. Управление клиентами в современной облачной CRM — amoCRM">
            <a:extLst>
              <a:ext uri="{FF2B5EF4-FFF2-40B4-BE49-F238E27FC236}">
                <a16:creationId xmlns:a16="http://schemas.microsoft.com/office/drawing/2014/main" id="{E3AF0B9C-EF57-498F-89E6-75FC8622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4" y="289680"/>
            <a:ext cx="2891360" cy="28913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4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CC8FEC-A514-4F5A-8191-E7FE2DE6FB21}"/>
              </a:ext>
            </a:extLst>
          </p:cNvPr>
          <p:cNvSpPr txBox="1"/>
          <p:nvPr/>
        </p:nvSpPr>
        <p:spPr>
          <a:xfrm>
            <a:off x="404813" y="2500074"/>
            <a:ext cx="998696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Casper"/>
              </a:rPr>
              <a:t>Power BI – это пакет облачных сервисов бизнес-аналитики от Microsoft. Он используется для преобразования необработанных данных в значимую информацию с помощью интуитивно понятных визуализаций и таблиц</a:t>
            </a:r>
            <a:r>
              <a:rPr lang="ru-BY" sz="2000" b="0" i="0" dirty="0">
                <a:solidFill>
                  <a:srgbClr val="000000"/>
                </a:solidFill>
                <a:effectLst/>
                <a:latin typeface="Casper"/>
              </a:rPr>
              <a:t> по которым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sper"/>
              </a:rPr>
              <a:t> можно легко анализировать данные и принимать на их основе важные бизнес-решения.</a:t>
            </a:r>
            <a:endParaRPr lang="ru-BY" sz="2000" b="0" i="0" dirty="0">
              <a:solidFill>
                <a:srgbClr val="000000"/>
              </a:solidFill>
              <a:effectLst/>
              <a:latin typeface="Casper"/>
            </a:endParaRPr>
          </a:p>
          <a:p>
            <a:endParaRPr lang="ru-BY" sz="2000" dirty="0">
              <a:solidFill>
                <a:srgbClr val="000000"/>
              </a:solidFill>
              <a:latin typeface="Casper"/>
            </a:endParaRPr>
          </a:p>
          <a:p>
            <a:r>
              <a:rPr lang="ru-BY" sz="2000" dirty="0">
                <a:solidFill>
                  <a:srgbClr val="000000"/>
                </a:solidFill>
                <a:latin typeface="Casper"/>
              </a:rPr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BY" sz="2000" dirty="0">
                <a:solidFill>
                  <a:srgbClr val="000000"/>
                </a:solidFill>
                <a:latin typeface="Casper"/>
              </a:rPr>
              <a:t>Доступность (присутствует бесплатная версия)</a:t>
            </a:r>
          </a:p>
          <a:p>
            <a:pPr marL="285750" indent="-285750">
              <a:buFontTx/>
              <a:buChar char="-"/>
            </a:pPr>
            <a:r>
              <a:rPr lang="ru-BY" sz="2000" dirty="0">
                <a:solidFill>
                  <a:srgbClr val="000000"/>
                </a:solidFill>
                <a:latin typeface="Casper"/>
              </a:rPr>
              <a:t>Настраиваемость.</a:t>
            </a:r>
          </a:p>
          <a:p>
            <a:pPr marL="285750" indent="-285750">
              <a:buFontTx/>
              <a:buChar char="-"/>
            </a:pPr>
            <a:r>
              <a:rPr lang="ru-BY" sz="2000" dirty="0">
                <a:latin typeface="Casper"/>
              </a:rPr>
              <a:t>Интеграции с системами </a:t>
            </a:r>
            <a:r>
              <a:rPr lang="en-US" sz="2000" dirty="0">
                <a:latin typeface="Casper"/>
              </a:rPr>
              <a:t>Microsoft (Excel, Word, PowerPoint)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Casper"/>
            </a:endParaRPr>
          </a:p>
          <a:p>
            <a:r>
              <a:rPr lang="ru-BY" sz="2000" dirty="0">
                <a:latin typeface="Casper"/>
              </a:rPr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BY" sz="2000" dirty="0">
                <a:latin typeface="Casper"/>
              </a:rPr>
              <a:t>Перегруженность интерфейса (в случаях с большими наборами данных)</a:t>
            </a:r>
          </a:p>
          <a:p>
            <a:pPr marL="285750" indent="-285750">
              <a:buFontTx/>
              <a:buChar char="-"/>
            </a:pPr>
            <a:r>
              <a:rPr lang="ru-BY" sz="2000" dirty="0">
                <a:latin typeface="Casper"/>
              </a:rPr>
              <a:t>Сложность в освоении</a:t>
            </a:r>
          </a:p>
        </p:txBody>
      </p:sp>
      <p:pic>
        <p:nvPicPr>
          <p:cNvPr id="4098" name="Picture 2" descr="Визуализация данных | Microsoft Power BI">
            <a:extLst>
              <a:ext uri="{FF2B5EF4-FFF2-40B4-BE49-F238E27FC236}">
                <a16:creationId xmlns:a16="http://schemas.microsoft.com/office/drawing/2014/main" id="{73D2CCD9-C570-4673-8FA3-74932DE1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44" y="295275"/>
            <a:ext cx="3472881" cy="19534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's Power BI - Business Intelligence - Techneaux">
            <a:extLst>
              <a:ext uri="{FF2B5EF4-FFF2-40B4-BE49-F238E27FC236}">
                <a16:creationId xmlns:a16="http://schemas.microsoft.com/office/drawing/2014/main" id="{999128F4-3DB5-4B81-B35C-A2D6E76DC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95275"/>
            <a:ext cx="6815137" cy="19471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9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FEA53-56FB-442F-A45E-1EA38AFE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Специальные информационно компьютерные технологии в управлении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16FF2-4739-4A58-8D83-0F13101F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К этой категории относятся незамкнутые системы, которые используются в менеджменте фирмы. Выделяют: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Администрирование логистических цепочек (SCM) – применяются в процессе </a:t>
            </a:r>
            <a:r>
              <a:rPr lang="ru-RU" b="0" i="0" dirty="0" err="1">
                <a:solidFill>
                  <a:srgbClr val="403E3E"/>
                </a:solidFill>
                <a:effectLst/>
                <a:latin typeface="dinL"/>
              </a:rPr>
              <a:t>создани</a:t>
            </a:r>
            <a:r>
              <a:rPr lang="ru-BY" b="0" i="0" dirty="0">
                <a:solidFill>
                  <a:srgbClr val="403E3E"/>
                </a:solidFill>
                <a:effectLst/>
                <a:latin typeface="dinL"/>
              </a:rPr>
              <a:t>я</a:t>
            </a: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 сложных товаров. Особенность в том, что комплектующие приходится заказывать у нескольких разных поставщиков. Чтобы не было перебоев в производстве, важно оперативное поступление всех элементов на склады. Указанная ИТ позволяет рассчитывать и отслеживать снабжение на всех этапах.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Планирование материальных потоков (MRP) – с их помощью руководство корпорации осуществляет приобретение, изготовление, а также реализацию продукции.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  <a:latin typeface="dinL"/>
              </a:rPr>
              <a:t>Менеджмент человеческого фактора (HRM) – системы занимаются поиском потенциальных сотрудников, а также мониторинг их деятельности.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0342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3B20C1-3F85-483A-83E0-18447DD8F8FF}"/>
              </a:ext>
            </a:extLst>
          </p:cNvPr>
          <p:cNvSpPr txBox="1"/>
          <p:nvPr/>
        </p:nvSpPr>
        <p:spPr>
          <a:xfrm>
            <a:off x="404812" y="3338423"/>
            <a:ext cx="105298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4155"/>
                </a:solidFill>
                <a:latin typeface="Casper"/>
              </a:rPr>
              <a:t>Anvyl</a:t>
            </a:r>
            <a:r>
              <a:rPr lang="en-US" dirty="0">
                <a:solidFill>
                  <a:srgbClr val="334155"/>
                </a:solidFill>
                <a:latin typeface="Casper"/>
              </a:rPr>
              <a:t> SCM. </a:t>
            </a:r>
            <a:r>
              <a:rPr lang="ru-RU" b="0" i="0" dirty="0" err="1">
                <a:solidFill>
                  <a:srgbClr val="334155"/>
                </a:solidFill>
                <a:effectLst/>
                <a:latin typeface="Casper"/>
              </a:rPr>
              <a:t>Анвил</a:t>
            </a:r>
            <a:r>
              <a:rPr lang="ru-RU" b="0" i="0" dirty="0">
                <a:solidFill>
                  <a:srgbClr val="334155"/>
                </a:solidFill>
                <a:effectLst/>
                <a:latin typeface="Casper"/>
              </a:rPr>
              <a:t> известен тем, что дает четкую позицию по поводу происходящего, и вам следует об этом знать. У вас есть доступ к обновлениям ваших заказов на поставку, вы можете очень хорошо отслеживать местонахождение ваших продуктов, изменения в сроках производства со стороны вашего поставщика и многое другое. </a:t>
            </a:r>
            <a:endParaRPr lang="en-US" b="0" i="0" dirty="0">
              <a:solidFill>
                <a:srgbClr val="334155"/>
              </a:solidFill>
              <a:effectLst/>
              <a:latin typeface="Casper"/>
            </a:endParaRPr>
          </a:p>
          <a:p>
            <a:endParaRPr lang="en-US" dirty="0">
              <a:solidFill>
                <a:srgbClr val="334155"/>
              </a:solidFill>
              <a:latin typeface="Casper"/>
            </a:endParaRPr>
          </a:p>
          <a:p>
            <a:r>
              <a:rPr lang="ru-BY" dirty="0">
                <a:solidFill>
                  <a:srgbClr val="334155"/>
                </a:solidFill>
                <a:latin typeface="Casper"/>
              </a:rPr>
              <a:t>Плюсы:</a:t>
            </a:r>
          </a:p>
          <a:p>
            <a:pPr marL="285750" indent="-285750">
              <a:buFontTx/>
              <a:buChar char="-"/>
            </a:pPr>
            <a:r>
              <a:rPr lang="ru-BY" dirty="0">
                <a:solidFill>
                  <a:srgbClr val="334155"/>
                </a:solidFill>
                <a:latin typeface="Casper"/>
              </a:rPr>
              <a:t>Сторонние интеграции с другими системами.</a:t>
            </a:r>
          </a:p>
          <a:p>
            <a:pPr marL="285750" indent="-285750">
              <a:buFontTx/>
              <a:buChar char="-"/>
            </a:pPr>
            <a:r>
              <a:rPr lang="ru-BY" dirty="0">
                <a:solidFill>
                  <a:srgbClr val="334155"/>
                </a:solidFill>
                <a:latin typeface="Casper"/>
              </a:rPr>
              <a:t>Большой набор инструментов отслеживания.</a:t>
            </a:r>
          </a:p>
          <a:p>
            <a:pPr marL="285750" indent="-285750">
              <a:buFontTx/>
              <a:buChar char="-"/>
            </a:pPr>
            <a:endParaRPr lang="ru-BY" dirty="0">
              <a:solidFill>
                <a:srgbClr val="334155"/>
              </a:solidFill>
              <a:latin typeface="Casper"/>
            </a:endParaRPr>
          </a:p>
          <a:p>
            <a:r>
              <a:rPr lang="ru-BY" dirty="0">
                <a:solidFill>
                  <a:srgbClr val="334155"/>
                </a:solidFill>
                <a:latin typeface="Casper"/>
              </a:rPr>
              <a:t>Минусы:</a:t>
            </a:r>
          </a:p>
          <a:p>
            <a:r>
              <a:rPr lang="ru-BY" dirty="0">
                <a:solidFill>
                  <a:srgbClr val="334155"/>
                </a:solidFill>
                <a:latin typeface="Casper"/>
              </a:rPr>
              <a:t>- </a:t>
            </a:r>
            <a:r>
              <a:rPr lang="ru-RU" dirty="0">
                <a:solidFill>
                  <a:srgbClr val="334155"/>
                </a:solidFill>
                <a:latin typeface="Casper"/>
              </a:rPr>
              <a:t>Тарифные планы и подробная информация о затратах скрыты от клиентов. </a:t>
            </a:r>
            <a:endParaRPr lang="ru-BY" dirty="0">
              <a:latin typeface="Casper"/>
            </a:endParaRPr>
          </a:p>
        </p:txBody>
      </p:sp>
      <p:pic>
        <p:nvPicPr>
          <p:cNvPr id="5122" name="Picture 2" descr="Production Management Software | Anvyl">
            <a:extLst>
              <a:ext uri="{FF2B5EF4-FFF2-40B4-BE49-F238E27FC236}">
                <a16:creationId xmlns:a16="http://schemas.microsoft.com/office/drawing/2014/main" id="{A77D6D80-4130-4B3B-A8E9-22E4C3EFE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380255"/>
            <a:ext cx="2595563" cy="259556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uiteApp.com">
            <a:extLst>
              <a:ext uri="{FF2B5EF4-FFF2-40B4-BE49-F238E27FC236}">
                <a16:creationId xmlns:a16="http://schemas.microsoft.com/office/drawing/2014/main" id="{ECFE88F3-2807-4AA8-A4FE-4F586757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6" y="380255"/>
            <a:ext cx="4325938" cy="25955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4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E25701-D609-4A98-A119-C19A40C335F4}"/>
              </a:ext>
            </a:extLst>
          </p:cNvPr>
          <p:cNvSpPr txBox="1"/>
          <p:nvPr/>
        </p:nvSpPr>
        <p:spPr>
          <a:xfrm>
            <a:off x="576262" y="3496746"/>
            <a:ext cx="99202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per"/>
              </a:rPr>
              <a:t>Microsoft Dynamics MRP. </a:t>
            </a:r>
            <a:r>
              <a:rPr lang="ru-BY" dirty="0">
                <a:latin typeface="Casper"/>
              </a:rPr>
              <a:t>Эта система помогает </a:t>
            </a:r>
            <a:r>
              <a:rPr lang="ru-RU" dirty="0">
                <a:latin typeface="Casper"/>
              </a:rPr>
              <a:t>оптимально регулировать поставки комплектующих в производственный процесс, контролируя запасы на складе и саму технологию производства</a:t>
            </a:r>
            <a:r>
              <a:rPr lang="en-US" dirty="0">
                <a:latin typeface="Casper"/>
              </a:rPr>
              <a:t>.</a:t>
            </a:r>
          </a:p>
          <a:p>
            <a:endParaRPr lang="en-US" dirty="0">
              <a:latin typeface="Casper"/>
            </a:endParaRPr>
          </a:p>
          <a:p>
            <a:r>
              <a:rPr lang="ru-BY" dirty="0">
                <a:latin typeface="Casper"/>
              </a:rPr>
              <a:t>Плюсы:</a:t>
            </a:r>
          </a:p>
          <a:p>
            <a:pPr marL="285750" indent="-285750">
              <a:buFontTx/>
              <a:buChar char="-"/>
            </a:pPr>
            <a:r>
              <a:rPr lang="ru-BY" dirty="0">
                <a:latin typeface="Casper"/>
              </a:rPr>
              <a:t>Понятный интерфейс</a:t>
            </a:r>
          </a:p>
          <a:p>
            <a:pPr marL="285750" indent="-285750">
              <a:buFontTx/>
              <a:buChar char="-"/>
            </a:pPr>
            <a:r>
              <a:rPr lang="ru-BY" dirty="0">
                <a:latin typeface="Casper"/>
              </a:rPr>
              <a:t>Работает как локально, так и в облаке</a:t>
            </a:r>
          </a:p>
          <a:p>
            <a:pPr marL="285750" indent="-285750">
              <a:buFontTx/>
              <a:buChar char="-"/>
            </a:pPr>
            <a:r>
              <a:rPr lang="ru-BY" dirty="0">
                <a:latin typeface="Casper"/>
              </a:rPr>
              <a:t>Поддержка своего кода</a:t>
            </a:r>
          </a:p>
          <a:p>
            <a:pPr marL="285750" indent="-285750">
              <a:buFontTx/>
              <a:buChar char="-"/>
            </a:pPr>
            <a:endParaRPr lang="ru-BY" dirty="0">
              <a:latin typeface="Casper"/>
            </a:endParaRPr>
          </a:p>
          <a:p>
            <a:r>
              <a:rPr lang="ru-BY" dirty="0">
                <a:latin typeface="Casper"/>
              </a:rPr>
              <a:t>Минусы:</a:t>
            </a:r>
          </a:p>
          <a:p>
            <a:r>
              <a:rPr lang="ru-BY" dirty="0">
                <a:latin typeface="Casper"/>
              </a:rPr>
              <a:t>- Система заточена под работу с другими продуктами </a:t>
            </a:r>
            <a:r>
              <a:rPr lang="en-US" dirty="0">
                <a:latin typeface="Casper"/>
              </a:rPr>
              <a:t>Microsoft</a:t>
            </a:r>
            <a:endParaRPr lang="ru-BY" dirty="0">
              <a:latin typeface="Casper"/>
            </a:endParaRPr>
          </a:p>
        </p:txBody>
      </p:sp>
      <p:pic>
        <p:nvPicPr>
          <p:cNvPr id="6146" name="Picture 2" descr="Microsoft Dynamics CRM: описание, возможности, цены и отзывы о системе">
            <a:extLst>
              <a:ext uri="{FF2B5EF4-FFF2-40B4-BE49-F238E27FC236}">
                <a16:creationId xmlns:a16="http://schemas.microsoft.com/office/drawing/2014/main" id="{39FFA0F9-3485-448B-8786-28481FBA1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498932"/>
            <a:ext cx="5191125" cy="269019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troduction to Microsoft Dynamics 365 CRM and ERP System | OMI">
            <a:extLst>
              <a:ext uri="{FF2B5EF4-FFF2-40B4-BE49-F238E27FC236}">
                <a16:creationId xmlns:a16="http://schemas.microsoft.com/office/drawing/2014/main" id="{B80CC6AC-625C-4F4B-845A-68DCF98C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8932"/>
            <a:ext cx="4576763" cy="27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541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892</Words>
  <Application>Microsoft Office PowerPoint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Casper</vt:lpstr>
      <vt:lpstr>dinL</vt:lpstr>
      <vt:lpstr>inherit</vt:lpstr>
      <vt:lpstr>Trebuchet MS</vt:lpstr>
      <vt:lpstr>Wingdings 3</vt:lpstr>
      <vt:lpstr>Аспект</vt:lpstr>
      <vt:lpstr>Компьютерные информационные системы и технологии в управлении предприятием </vt:lpstr>
      <vt:lpstr>Презентация PowerPoint</vt:lpstr>
      <vt:lpstr>Разновидности программных решений</vt:lpstr>
      <vt:lpstr>Презентация PowerPoint</vt:lpstr>
      <vt:lpstr>Презентация PowerPoint</vt:lpstr>
      <vt:lpstr>Презентация PowerPoint</vt:lpstr>
      <vt:lpstr>Специальные информационно компьютерные технологии в управлении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информационные системы и технологии в управлении предприятием</dc:title>
  <dc:creator>Student</dc:creator>
  <cp:lastModifiedBy>Student</cp:lastModifiedBy>
  <cp:revision>12</cp:revision>
  <dcterms:created xsi:type="dcterms:W3CDTF">2023-04-09T21:18:21Z</dcterms:created>
  <dcterms:modified xsi:type="dcterms:W3CDTF">2023-04-09T22:32:44Z</dcterms:modified>
</cp:coreProperties>
</file>