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21" r:id="rId6"/>
    <p:sldId id="318" r:id="rId7"/>
    <p:sldId id="315" r:id="rId8"/>
    <p:sldId id="316" r:id="rId9"/>
    <p:sldId id="317" r:id="rId10"/>
    <p:sldId id="319" r:id="rId11"/>
    <p:sldId id="320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14" r:id="rId21"/>
  </p:sldIdLst>
  <p:sldSz cx="12188825" cy="6858000"/>
  <p:notesSz cx="6858000" cy="9144000"/>
  <p:custDataLst>
    <p:tags r:id="rId24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18"/>
            <p14:sldId id="315"/>
            <p14:sldId id="316"/>
            <p14:sldId id="317"/>
            <p14:sldId id="319"/>
            <p14:sldId id="320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29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10.03.2020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10.03.2020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10.03.2020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03</a:t>
            </a:r>
            <a:br>
              <a:rPr lang="ru-RU" dirty="0" smtClean="0"/>
            </a:br>
            <a:r>
              <a:rPr lang="ru-RU" dirty="0" smtClean="0"/>
              <a:t>Принципы дизайна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«Проектирование интернет-систем»</a:t>
            </a:r>
          </a:p>
          <a:p>
            <a:pPr rtl="0"/>
            <a:r>
              <a:rPr lang="ru-RU" dirty="0" smtClean="0"/>
              <a:t>Павел </a:t>
            </a:r>
            <a:r>
              <a:rPr lang="ru-RU" dirty="0" err="1" smtClean="0"/>
              <a:t>кочурко</a:t>
            </a:r>
            <a:r>
              <a:rPr lang="ru-RU" dirty="0" smtClean="0"/>
              <a:t>, к.т.н., доцент</a:t>
            </a:r>
          </a:p>
          <a:p>
            <a:pPr rtl="0"/>
            <a:r>
              <a:rPr lang="ru-RU" dirty="0" smtClean="0"/>
              <a:t>Кафедра иит</a:t>
            </a:r>
            <a:endParaRPr lang="en-US" dirty="0" smtClean="0"/>
          </a:p>
          <a:p>
            <a:pPr rtl="0"/>
            <a:r>
              <a:rPr lang="en-US" dirty="0" smtClean="0"/>
              <a:t>Eplane.com</a:t>
            </a:r>
            <a:endParaRPr lang="ru-RU" dirty="0" smtClean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br>
              <a:rPr lang="ru-RU" dirty="0" smtClean="0"/>
            </a:br>
            <a:r>
              <a:rPr lang="ru-RU" dirty="0">
                <a:solidFill>
                  <a:schemeClr val="accent3"/>
                </a:solidFill>
              </a:rPr>
              <a:t>Принципы </a:t>
            </a:r>
            <a:r>
              <a:rPr lang="ru-RU" dirty="0" smtClean="0">
                <a:solidFill>
                  <a:schemeClr val="accent3"/>
                </a:solidFill>
              </a:rPr>
              <a:t>организации компонентов</a:t>
            </a:r>
            <a:endParaRPr lang="ru-RU" dirty="0">
              <a:solidFill>
                <a:schemeClr val="accent3"/>
              </a:solidFill>
            </a:endParaRPr>
          </a:p>
          <a:p>
            <a:r>
              <a:rPr lang="ru-RU" dirty="0" smtClean="0"/>
              <a:t>Программные структуры среднего уровня: </a:t>
            </a:r>
            <a:br>
              <a:rPr lang="ru-RU" dirty="0" smtClean="0"/>
            </a:br>
            <a:r>
              <a:rPr lang="ru-RU" dirty="0" smtClean="0"/>
              <a:t>изменяемы</a:t>
            </a:r>
            <a:br>
              <a:rPr lang="ru-RU" dirty="0" smtClean="0"/>
            </a:br>
            <a:r>
              <a:rPr lang="ru-RU" dirty="0" smtClean="0"/>
              <a:t>просты и понятны</a:t>
            </a:r>
            <a:br>
              <a:rPr lang="ru-RU" dirty="0" smtClean="0"/>
            </a:br>
            <a:r>
              <a:rPr lang="ru-RU" dirty="0" smtClean="0"/>
              <a:t>основа для компонентов многих систем</a:t>
            </a:r>
          </a:p>
          <a:p>
            <a:r>
              <a:rPr lang="ru-RU" dirty="0" smtClean="0"/>
              <a:t>Базис: чистый код.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9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связности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Компонент</a:t>
            </a:r>
            <a:r>
              <a:rPr lang="ru-RU" dirty="0" smtClean="0"/>
              <a:t> – единица развёртывания</a:t>
            </a:r>
            <a:r>
              <a:rPr lang="en-US" dirty="0" smtClean="0"/>
              <a:t>. </a:t>
            </a:r>
            <a:r>
              <a:rPr lang="ru-RU" dirty="0"/>
              <a:t/>
            </a:r>
            <a:br>
              <a:rPr lang="ru-RU" dirty="0"/>
            </a:br>
            <a:r>
              <a:rPr lang="ru-RU" sz="2000" dirty="0" smtClean="0"/>
              <a:t>Компоненты используются повторно, разрабатываются и развертываются независимо друг от друга.</a:t>
            </a:r>
          </a:p>
          <a:p>
            <a:r>
              <a:rPr lang="ru-RU" dirty="0" smtClean="0"/>
              <a:t>Принцип эквивалентности повторного использования и релиза</a:t>
            </a:r>
            <a:br>
              <a:rPr lang="ru-RU" dirty="0" smtClean="0"/>
            </a:br>
            <a:r>
              <a:rPr lang="en-US" dirty="0" smtClean="0"/>
              <a:t>(Reuse/Release Equivalence Principle, REP)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>
                <a:solidFill>
                  <a:srgbClr val="92D050"/>
                </a:solidFill>
              </a:rPr>
              <a:t>Все классы и модули, составляющие компонент, выпускаются вместе, получают номер версии и общую документацию.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5940" y="4653136"/>
            <a:ext cx="2808312" cy="9296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monolog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monolog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"1.0.*"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5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связности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Принцип согласованного изменения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Common Closure Principle, CCP)</a:t>
            </a:r>
            <a:br>
              <a:rPr lang="en-US" dirty="0" smtClean="0"/>
            </a:br>
            <a:r>
              <a:rPr lang="ru-RU" dirty="0" smtClean="0">
                <a:solidFill>
                  <a:srgbClr val="92D050"/>
                </a:solidFill>
              </a:rPr>
              <a:t>В компонент включаются классы, изменяющиеся по одним и тем же причинам одновременно. </a:t>
            </a:r>
          </a:p>
          <a:p>
            <a:pPr marL="231775" lvl="1" indent="0">
              <a:buNone/>
            </a:pPr>
            <a:r>
              <a:rPr lang="en-US" sz="1600" dirty="0" smtClean="0"/>
              <a:t>CCP </a:t>
            </a:r>
            <a:r>
              <a:rPr lang="ru-RU" sz="1600" dirty="0" smtClean="0"/>
              <a:t>– это </a:t>
            </a:r>
            <a:r>
              <a:rPr lang="en-US" sz="1600" dirty="0" smtClean="0"/>
              <a:t>SRP</a:t>
            </a:r>
            <a:r>
              <a:rPr lang="ru-RU" sz="1600" dirty="0" smtClean="0"/>
              <a:t> на уровне компонентов</a:t>
            </a:r>
          </a:p>
          <a:p>
            <a:pPr marL="231775" lvl="1" indent="0">
              <a:buNone/>
            </a:pPr>
            <a:r>
              <a:rPr lang="ru-RU" sz="1600" dirty="0" err="1" smtClean="0"/>
              <a:t>Микросервисная</a:t>
            </a:r>
            <a:r>
              <a:rPr lang="ru-RU" sz="1600" dirty="0" smtClean="0"/>
              <a:t> архитектура: то, что изменяется одновременно – играет общую роль – разрабатывается и развертывается согласованно и отдельно от других частей</a:t>
            </a:r>
          </a:p>
          <a:p>
            <a:pPr marL="231775" lvl="1" indent="0">
              <a:buNone/>
            </a:pPr>
            <a:r>
              <a:rPr lang="ru-RU" sz="1600" dirty="0" smtClean="0"/>
              <a:t>Разделять то, что изменяется в разное время и по разным причинам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424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связности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Принцип совместного повторного использования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Common Reuse Principle, CRP)</a:t>
            </a:r>
            <a:br>
              <a:rPr lang="en-US" dirty="0" smtClean="0"/>
            </a:br>
            <a:r>
              <a:rPr lang="ru-RU" dirty="0" smtClean="0">
                <a:solidFill>
                  <a:schemeClr val="accent2"/>
                </a:solidFill>
              </a:rPr>
              <a:t>Компоненты не включают зависимости, используемые в нём. </a:t>
            </a:r>
          </a:p>
          <a:p>
            <a:pPr marL="239712" lvl="1" indent="0">
              <a:buNone/>
            </a:pPr>
            <a:r>
              <a:rPr lang="ru-RU" dirty="0" smtClean="0"/>
              <a:t>Классы, не имеющие тесной связи, не должны быть в одном компоненте.</a:t>
            </a:r>
          </a:p>
          <a:p>
            <a:pPr marL="239712" lvl="1" indent="0">
              <a:buNone/>
            </a:pPr>
            <a:r>
              <a:rPr lang="en-US" dirty="0" smtClean="0"/>
              <a:t>CRP – ISP </a:t>
            </a:r>
            <a:r>
              <a:rPr lang="ru-RU" dirty="0" smtClean="0"/>
              <a:t>на уровне компонентов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31"/>
          <p:cNvSpPr/>
          <p:nvPr/>
        </p:nvSpPr>
        <p:spPr>
          <a:xfrm>
            <a:off x="4920084" y="3430003"/>
            <a:ext cx="858109" cy="858109"/>
          </a:xfrm>
          <a:prstGeom prst="ellipse">
            <a:avLst/>
          </a:prstGeom>
          <a:solidFill>
            <a:srgbClr val="FF818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74817" y="3584736"/>
            <a:ext cx="550976" cy="550976"/>
          </a:xfrm>
          <a:prstGeom prst="ellipse">
            <a:avLst/>
          </a:prstGeom>
          <a:solidFill>
            <a:srgbClr val="FF818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Противоречия принципов связности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79473" y="2023683"/>
            <a:ext cx="1944216" cy="19442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REP</a:t>
            </a:r>
            <a:br>
              <a:rPr lang="en-US" sz="1400" b="1" dirty="0" smtClean="0"/>
            </a:br>
            <a:r>
              <a:rPr lang="ru-RU" sz="1200" dirty="0" smtClean="0"/>
              <a:t>Объединение для удобства  повторного использования</a:t>
            </a:r>
            <a:endParaRPr lang="ru-RU" sz="1400" b="1" dirty="0"/>
          </a:p>
        </p:txBody>
      </p:sp>
      <p:sp>
        <p:nvSpPr>
          <p:cNvPr id="6" name="Овал 5"/>
          <p:cNvSpPr/>
          <p:nvPr/>
        </p:nvSpPr>
        <p:spPr>
          <a:xfrm>
            <a:off x="7508282" y="2023683"/>
            <a:ext cx="1944216" cy="1944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CCP</a:t>
            </a:r>
            <a:br>
              <a:rPr lang="en-US" sz="1400" b="1" dirty="0" smtClean="0"/>
            </a:br>
            <a:r>
              <a:rPr lang="ru-RU" sz="1200" dirty="0" smtClean="0"/>
              <a:t>Объединение для удобства  сопровождения</a:t>
            </a:r>
            <a:endParaRPr lang="ru-RU" sz="1200" b="1" dirty="0"/>
          </a:p>
        </p:txBody>
      </p:sp>
      <p:sp>
        <p:nvSpPr>
          <p:cNvPr id="7" name="Овал 6"/>
          <p:cNvSpPr/>
          <p:nvPr/>
        </p:nvSpPr>
        <p:spPr>
          <a:xfrm>
            <a:off x="4366220" y="4653136"/>
            <a:ext cx="1944216" cy="19442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dirty="0"/>
              <a:t>R</a:t>
            </a:r>
            <a:r>
              <a:rPr lang="en-US" sz="1400" b="1" dirty="0" smtClean="0"/>
              <a:t>P</a:t>
            </a:r>
            <a:br>
              <a:rPr lang="en-US" sz="1400" b="1" dirty="0" smtClean="0"/>
            </a:br>
            <a:r>
              <a:rPr lang="ru-RU" sz="1200" dirty="0" smtClean="0"/>
              <a:t>Разделение для устранения лишних релизов</a:t>
            </a:r>
            <a:endParaRPr lang="ru-RU" sz="1200" b="1" dirty="0"/>
          </a:p>
        </p:txBody>
      </p:sp>
      <p:cxnSp>
        <p:nvCxnSpPr>
          <p:cNvPr id="9" name="Прямая соединительная линия 8"/>
          <p:cNvCxnSpPr>
            <a:stCxn id="5" idx="6"/>
            <a:endCxn id="6" idx="2"/>
          </p:cNvCxnSpPr>
          <p:nvPr/>
        </p:nvCxnSpPr>
        <p:spPr>
          <a:xfrm>
            <a:off x="3523689" y="2995791"/>
            <a:ext cx="398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0911" y="2731427"/>
            <a:ext cx="2694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Слишком много ненужных релизов</a:t>
            </a:r>
            <a:endParaRPr lang="ru-RU" sz="1100" dirty="0"/>
          </a:p>
        </p:txBody>
      </p:sp>
      <p:cxnSp>
        <p:nvCxnSpPr>
          <p:cNvPr id="13" name="Прямая соединительная линия 12"/>
          <p:cNvCxnSpPr>
            <a:stCxn id="6" idx="3"/>
            <a:endCxn id="7" idx="7"/>
          </p:cNvCxnSpPr>
          <p:nvPr/>
        </p:nvCxnSpPr>
        <p:spPr>
          <a:xfrm flipH="1">
            <a:off x="6025712" y="3683175"/>
            <a:ext cx="1767294" cy="1254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503375">
            <a:off x="5949345" y="4264969"/>
            <a:ext cx="2252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Усложняется повторное использование</a:t>
            </a:r>
            <a:endParaRPr lang="ru-RU" sz="1100" dirty="0"/>
          </a:p>
        </p:txBody>
      </p:sp>
      <p:cxnSp>
        <p:nvCxnSpPr>
          <p:cNvPr id="17" name="Прямая соединительная линия 16"/>
          <p:cNvCxnSpPr>
            <a:stCxn id="5" idx="5"/>
            <a:endCxn id="7" idx="1"/>
          </p:cNvCxnSpPr>
          <p:nvPr/>
        </p:nvCxnSpPr>
        <p:spPr>
          <a:xfrm>
            <a:off x="3238965" y="3683175"/>
            <a:ext cx="1411979" cy="1254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553896">
            <a:off x="2671488" y="4264968"/>
            <a:ext cx="2252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Изменения затрагивают слишком большое число компонентов</a:t>
            </a:r>
            <a:endParaRPr lang="ru-RU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007" y="3533394"/>
            <a:ext cx="180722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err="1" smtClean="0"/>
              <a:t>Включительный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8449164" y="3498509"/>
            <a:ext cx="180722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err="1" smtClean="0"/>
              <a:t>Включительный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338327" y="6121827"/>
            <a:ext cx="193226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Исключительный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5223643" y="3742921"/>
            <a:ext cx="249839" cy="249839"/>
          </a:xfrm>
          <a:prstGeom prst="ellipse">
            <a:avLst/>
          </a:prstGeom>
          <a:solidFill>
            <a:srgbClr val="FF818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201251" y="3498509"/>
            <a:ext cx="969447" cy="33493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5515985" y="3484358"/>
            <a:ext cx="987162" cy="3283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5348562" y="4021547"/>
            <a:ext cx="7874" cy="5683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08237" y="365221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Баланс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377024" y="3955845"/>
            <a:ext cx="232066" cy="221159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 rot="19503375">
            <a:off x="6475684" y="3504169"/>
            <a:ext cx="900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FF8181"/>
                </a:solidFill>
              </a:rPr>
              <a:t>В начале проекта</a:t>
            </a:r>
            <a:endParaRPr lang="ru-RU" sz="1100" dirty="0">
              <a:solidFill>
                <a:srgbClr val="FF8181"/>
              </a:solidFill>
            </a:endParaRPr>
          </a:p>
        </p:txBody>
      </p:sp>
      <p:cxnSp>
        <p:nvCxnSpPr>
          <p:cNvPr id="49" name="Скругленная соединительная линия 48"/>
          <p:cNvCxnSpPr>
            <a:stCxn id="44" idx="2"/>
          </p:cNvCxnSpPr>
          <p:nvPr/>
        </p:nvCxnSpPr>
        <p:spPr>
          <a:xfrm rot="10800000">
            <a:off x="6025712" y="3955845"/>
            <a:ext cx="351312" cy="110580"/>
          </a:xfrm>
          <a:prstGeom prst="curvedConnector3">
            <a:avLst/>
          </a:prstGeom>
          <a:ln w="381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ru-RU" smtClean="0"/>
              <a:t>сочетаемости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 правила взаимоотношений между компонентами. </a:t>
            </a:r>
            <a:r>
              <a:rPr lang="ru-RU" dirty="0" smtClean="0">
                <a:solidFill>
                  <a:srgbClr val="C00000"/>
                </a:solidFill>
              </a:rPr>
              <a:t>Противоречие между удобством разработки и логической организацией.</a:t>
            </a:r>
          </a:p>
          <a:p>
            <a:r>
              <a:rPr lang="ru-RU" dirty="0" smtClean="0"/>
              <a:t>Принцип ацикличности зависимостей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Acyclic Dependency Principle, ADP)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>
                <a:solidFill>
                  <a:schemeClr val="accent2"/>
                </a:solidFill>
              </a:rPr>
              <a:t>Циклы в графе зависимостей недопустимы – ациклический  направленный граф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ru-RU" sz="2000" dirty="0" smtClean="0"/>
              <a:t>Разрыв цикла: 1) </a:t>
            </a:r>
            <a:r>
              <a:rPr lang="en-US" sz="2000" dirty="0" smtClean="0"/>
              <a:t>DIP </a:t>
            </a:r>
            <a:r>
              <a:rPr lang="ru-RU" sz="2000" dirty="0" smtClean="0"/>
              <a:t>2) Добавление нового компонента</a:t>
            </a:r>
            <a:br>
              <a:rPr lang="ru-RU" sz="2000" dirty="0" smtClean="0"/>
            </a:br>
            <a:r>
              <a:rPr lang="ru-RU" sz="2000" dirty="0" smtClean="0"/>
              <a:t>Структура зависимостей растет и развивается вместе с проектом</a:t>
            </a:r>
            <a:endParaRPr lang="ru-RU" dirty="0" smtClean="0"/>
          </a:p>
          <a:p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сочетаемости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Принцип устойчивых зависимостей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Stable Dependencies Principle, SDP)</a:t>
            </a:r>
            <a:br>
              <a:rPr lang="en-US" dirty="0" smtClean="0"/>
            </a:br>
            <a:r>
              <a:rPr lang="ru-RU" dirty="0" smtClean="0">
                <a:solidFill>
                  <a:schemeClr val="accent2"/>
                </a:solidFill>
              </a:rPr>
              <a:t>Зависимости должны быть направлены в сторону устойчивости</a:t>
            </a:r>
          </a:p>
          <a:p>
            <a:pPr marL="239712" lvl="1" indent="0">
              <a:buNone/>
            </a:pPr>
            <a:r>
              <a:rPr lang="ru-RU" dirty="0" smtClean="0"/>
              <a:t>Изменяющиеся компоненты должны зависеть от неизменных, но не наоборот</a:t>
            </a:r>
          </a:p>
          <a:p>
            <a:r>
              <a:rPr lang="ru-RU" dirty="0"/>
              <a:t>Принцип устойчивости абстракций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Stable Abstractions Principle, SAP)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accent2"/>
                </a:solidFill>
              </a:rPr>
              <a:t>Устойчивость компонента пропорциональна его абстрактности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ru-RU" dirty="0"/>
              <a:t>Зависимости должны направлены в сторону абстракций</a:t>
            </a:r>
          </a:p>
          <a:p>
            <a:pPr marL="239712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61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Продолжение следует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Есть 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думаете, что хорошая архитектура стоит дорого, попробуйте плохую </a:t>
            </a:r>
            <a:r>
              <a:rPr lang="ru-RU" dirty="0" smtClean="0"/>
              <a:t>архитектуру</a:t>
            </a:r>
            <a:r>
              <a:rPr lang="ru-RU" dirty="0"/>
              <a:t>.</a:t>
            </a:r>
          </a:p>
          <a:p>
            <a:pPr marL="0" indent="0" algn="r">
              <a:buNone/>
            </a:pPr>
            <a:r>
              <a:rPr lang="en-US" i="1" smtClean="0"/>
              <a:t> </a:t>
            </a:r>
            <a:r>
              <a:rPr lang="en-US" i="1" smtClean="0"/>
              <a:t>– </a:t>
            </a:r>
            <a:r>
              <a:rPr lang="ru-RU" i="1" dirty="0" smtClean="0"/>
              <a:t>Брайан Фут</a:t>
            </a:r>
            <a:r>
              <a:rPr lang="en-US" i="1" dirty="0" smtClean="0"/>
              <a:t>,</a:t>
            </a:r>
            <a:r>
              <a:rPr lang="ru-RU" i="1" dirty="0" smtClean="0"/>
              <a:t> </a:t>
            </a:r>
            <a:r>
              <a:rPr lang="ru-RU" i="1" dirty="0"/>
              <a:t>Джозеф </a:t>
            </a:r>
            <a:r>
              <a:rPr lang="ru-RU" i="1" dirty="0" err="1"/>
              <a:t>Йодер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…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Базис: чистый код. </a:t>
            </a:r>
            <a:br>
              <a:rPr lang="ru-RU" dirty="0" smtClean="0"/>
            </a:br>
            <a:r>
              <a:rPr lang="ru-RU" dirty="0" smtClean="0">
                <a:solidFill>
                  <a:schemeClr val="accent3"/>
                </a:solidFill>
              </a:rPr>
              <a:t>Парадигмы программирования – как писать код?</a:t>
            </a:r>
          </a:p>
          <a:p>
            <a:pPr marL="0" indent="0">
              <a:buNone/>
            </a:pP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3"/>
                </a:solidFill>
              </a:rPr>
              <a:t>Структурное программирование </a:t>
            </a:r>
            <a:r>
              <a:rPr lang="ru-RU" sz="2800" i="1" dirty="0" smtClean="0"/>
              <a:t>(</a:t>
            </a:r>
            <a:r>
              <a:rPr lang="ru-RU" sz="2800" i="1" dirty="0" err="1" smtClean="0"/>
              <a:t>Дейкстра</a:t>
            </a:r>
            <a:r>
              <a:rPr lang="ru-RU" sz="2800" i="1" dirty="0" smtClean="0"/>
              <a:t>, 1968)</a:t>
            </a:r>
            <a:br>
              <a:rPr lang="ru-RU" sz="2800" i="1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dirty="0" smtClean="0"/>
              <a:t>Правильность программы теоретически доказуема, на практике – нет; вредный оператор </a:t>
            </a:r>
            <a:r>
              <a:rPr lang="en-US" sz="2000" b="1" dirty="0" err="1" smtClean="0"/>
              <a:t>goto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>
                <a:solidFill>
                  <a:srgbClr val="00B050"/>
                </a:solidFill>
              </a:rPr>
              <a:t>Структурирование управляющими конструкциями потока управления </a:t>
            </a:r>
            <a:r>
              <a:rPr lang="ru-RU" sz="2000" b="1" dirty="0" smtClean="0">
                <a:solidFill>
                  <a:srgbClr val="00B050"/>
                </a:solidFill>
              </a:rPr>
              <a:t>накладывает </a:t>
            </a:r>
            <a:r>
              <a:rPr lang="ru-RU" sz="2000" b="1" dirty="0">
                <a:solidFill>
                  <a:srgbClr val="00B050"/>
                </a:solidFill>
              </a:rPr>
              <a:t>ограничение на прямую передачу управления</a:t>
            </a:r>
          </a:p>
          <a:p>
            <a:pPr marL="231775" lvl="1" indent="0">
              <a:buNone/>
            </a:pPr>
            <a:r>
              <a:rPr lang="ru-RU" dirty="0" smtClean="0"/>
              <a:t>Тестирование – доказательство того, что программа не работает неправильно при данных условиях, но не того, что она работает правильно при всех условиях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615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Объектно-ориентированное проектирование </a:t>
            </a:r>
            <a:r>
              <a:rPr lang="ru-RU" i="1" dirty="0"/>
              <a:t>(Даль, </a:t>
            </a:r>
            <a:r>
              <a:rPr lang="ru-RU" i="1" dirty="0" err="1"/>
              <a:t>Нюгор</a:t>
            </a:r>
            <a:r>
              <a:rPr lang="ru-RU" i="1" dirty="0"/>
              <a:t>, 1966</a:t>
            </a:r>
            <a:r>
              <a:rPr lang="ru-RU" i="1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Инкапсуляция? </a:t>
            </a:r>
            <a:r>
              <a:rPr lang="en-US" dirty="0"/>
              <a:t/>
            </a:r>
            <a:br>
              <a:rPr lang="en-US" dirty="0"/>
            </a:br>
            <a:r>
              <a:rPr lang="ru-RU" sz="1800" dirty="0" smtClean="0">
                <a:solidFill>
                  <a:srgbClr val="FF0000"/>
                </a:solidFill>
              </a:rPr>
              <a:t>А заголовок/реализация? Слабая – добровольное определение членов приватными</a:t>
            </a:r>
          </a:p>
          <a:p>
            <a:pPr marL="0" indent="0">
              <a:buNone/>
            </a:pPr>
            <a:r>
              <a:rPr lang="ru-RU" dirty="0" smtClean="0"/>
              <a:t>Наследование?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800" dirty="0" smtClean="0">
                <a:solidFill>
                  <a:srgbClr val="FF0000"/>
                </a:solidFill>
              </a:rPr>
              <a:t>А расширенные структуры? </a:t>
            </a:r>
            <a:br>
              <a:rPr lang="ru-RU" sz="1800" dirty="0" smtClean="0">
                <a:solidFill>
                  <a:srgbClr val="FF0000"/>
                </a:solidFill>
              </a:rPr>
            </a:br>
            <a:r>
              <a:rPr lang="ru-RU" sz="1800" dirty="0" smtClean="0">
                <a:solidFill>
                  <a:srgbClr val="00B050"/>
                </a:solidFill>
              </a:rPr>
              <a:t>Зато удобно и есть множественное</a:t>
            </a:r>
          </a:p>
          <a:p>
            <a:pPr marL="0" indent="0">
              <a:buNone/>
            </a:pPr>
            <a:r>
              <a:rPr lang="ru-RU" dirty="0" smtClean="0"/>
              <a:t>Полиморфизм?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800" dirty="0" smtClean="0">
                <a:solidFill>
                  <a:srgbClr val="FF0000"/>
                </a:solidFill>
              </a:rPr>
              <a:t>А разные устройства для </a:t>
            </a:r>
            <a:r>
              <a:rPr lang="en-US" sz="1800" dirty="0" smtClean="0">
                <a:solidFill>
                  <a:srgbClr val="FF0000"/>
                </a:solidFill>
              </a:rPr>
              <a:t>STDIN/STDOUT?</a:t>
            </a:r>
            <a:r>
              <a:rPr lang="ru-RU" sz="1800" dirty="0" smtClean="0">
                <a:solidFill>
                  <a:srgbClr val="FF0000"/>
                </a:solidFill>
              </a:rPr>
              <a:t> Указатели на функции (с 40х годов, фон Нейман) </a:t>
            </a:r>
            <a:br>
              <a:rPr lang="ru-RU" sz="1800" dirty="0" smtClean="0">
                <a:solidFill>
                  <a:srgbClr val="FF0000"/>
                </a:solidFill>
              </a:rPr>
            </a:br>
            <a:r>
              <a:rPr lang="ru-RU" sz="1800" dirty="0" smtClean="0">
                <a:solidFill>
                  <a:srgbClr val="00B050"/>
                </a:solidFill>
              </a:rPr>
              <a:t>Это опасно и неудобно, а ООП-стиль удобен и безопасен, но </a:t>
            </a:r>
            <a:r>
              <a:rPr lang="ru-RU" sz="1800" b="1" dirty="0" smtClean="0">
                <a:solidFill>
                  <a:srgbClr val="00B050"/>
                </a:solidFill>
              </a:rPr>
              <a:t>ограничивает косвенную передачу управления </a:t>
            </a:r>
            <a:endParaRPr lang="ru-RU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5004047" cy="4114801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Функциональное программирование </a:t>
            </a:r>
            <a:br>
              <a:rPr lang="ru-RU" dirty="0" smtClean="0">
                <a:solidFill>
                  <a:srgbClr val="FFC000"/>
                </a:solidFill>
              </a:rPr>
            </a:br>
            <a:r>
              <a:rPr lang="ru-RU" i="1" dirty="0" smtClean="0"/>
              <a:t>(Маккарти, 1958)</a:t>
            </a:r>
          </a:p>
          <a:p>
            <a:pPr marL="0" indent="0">
              <a:buNone/>
            </a:pPr>
            <a:r>
              <a:rPr lang="ru-RU" dirty="0" smtClean="0"/>
              <a:t>Переменные в ФП не изменяются! </a:t>
            </a:r>
            <a:br>
              <a:rPr lang="ru-RU" dirty="0" smtClean="0"/>
            </a:br>
            <a:r>
              <a:rPr lang="ru-RU" dirty="0" smtClean="0">
                <a:solidFill>
                  <a:schemeClr val="accent2"/>
                </a:solidFill>
              </a:rPr>
              <a:t>Это ограничение на присваивание</a:t>
            </a:r>
          </a:p>
          <a:p>
            <a:pPr marL="0" indent="0">
              <a:buNone/>
            </a:pPr>
            <a:endParaRPr lang="ru-RU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30516" y="1902793"/>
            <a:ext cx="44999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</a:t>
            </a:r>
            <a:r>
              <a:rPr lang="ru-RU" sz="1600" dirty="0" smtClean="0"/>
              <a:t>ывод </a:t>
            </a:r>
            <a:r>
              <a:rPr lang="ru-RU" sz="1600" dirty="0"/>
              <a:t>квадратов первых 25 целых </a:t>
            </a:r>
            <a:r>
              <a:rPr lang="ru-RU" sz="1600" dirty="0" smtClean="0"/>
              <a:t>чисел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В </a:t>
            </a:r>
            <a:r>
              <a:rPr lang="en-US" sz="1600" dirty="0"/>
              <a:t>Clojure, </a:t>
            </a:r>
            <a:r>
              <a:rPr lang="ru-RU" sz="1600" dirty="0"/>
              <a:t>функциональном </a:t>
            </a:r>
            <a:r>
              <a:rPr lang="ru-RU" sz="1600" dirty="0" smtClean="0"/>
              <a:t>языке, производном </a:t>
            </a:r>
            <a:r>
              <a:rPr lang="ru-RU" sz="1600" dirty="0"/>
              <a:t>от языка </a:t>
            </a:r>
            <a:r>
              <a:rPr lang="en-US" sz="1600" dirty="0" smtClean="0"/>
              <a:t>Lisp</a:t>
            </a:r>
            <a:r>
              <a:rPr lang="ru-RU" sz="1600" dirty="0" smtClean="0"/>
              <a:t>: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println</a:t>
            </a:r>
            <a:r>
              <a:rPr lang="en-US" sz="1600" dirty="0" smtClean="0"/>
              <a:t> </a:t>
            </a:r>
            <a:r>
              <a:rPr lang="ru-RU" sz="1600" dirty="0" smtClean="0"/>
              <a:t>   Вывести </a:t>
            </a:r>
            <a:endParaRPr lang="ru-RU" sz="1600" dirty="0"/>
          </a:p>
          <a:p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take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25 </a:t>
            </a:r>
            <a:r>
              <a:rPr lang="ru-RU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</a:t>
            </a:r>
            <a:r>
              <a:rPr lang="ru-RU" sz="1600" dirty="0" smtClean="0"/>
              <a:t>первые </a:t>
            </a:r>
            <a:r>
              <a:rPr lang="ru-RU" sz="1600" dirty="0"/>
              <a:t>25 </a:t>
            </a:r>
          </a:p>
          <a:p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map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(fn [x] (* x x)) </a:t>
            </a:r>
            <a:r>
              <a:rPr lang="ru-RU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ru-RU" sz="1600" dirty="0" smtClean="0"/>
              <a:t>квадратов </a:t>
            </a:r>
            <a:endParaRPr lang="ru-RU" sz="1600" dirty="0"/>
          </a:p>
          <a:p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(range)))) </a:t>
            </a:r>
            <a:r>
              <a:rPr lang="ru-RU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dirty="0"/>
              <a:t>целых чисел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348880"/>
            <a:ext cx="364807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4293096"/>
            <a:ext cx="41910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Одни ограничения?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 -</a:t>
            </a:r>
            <a:r>
              <a:rPr lang="en-US" dirty="0" smtClean="0"/>
              <a:t>&gt; </a:t>
            </a:r>
            <a:r>
              <a:rPr lang="ru-RU" dirty="0" smtClean="0"/>
              <a:t>структурирование кода -</a:t>
            </a:r>
            <a:r>
              <a:rPr lang="en-US" dirty="0" smtClean="0"/>
              <a:t>&gt; </a:t>
            </a:r>
            <a:r>
              <a:rPr lang="ru-RU" dirty="0" smtClean="0"/>
              <a:t>декомпозиция </a:t>
            </a:r>
            <a:r>
              <a:rPr lang="en-US" dirty="0" smtClean="0"/>
              <a:t>-&gt; </a:t>
            </a:r>
            <a:r>
              <a:rPr lang="ru-RU" dirty="0" smtClean="0"/>
              <a:t>модульность </a:t>
            </a:r>
            <a:r>
              <a:rPr lang="en-US" dirty="0" smtClean="0"/>
              <a:t>-&gt; </a:t>
            </a:r>
            <a:r>
              <a:rPr lang="ru-RU" dirty="0" smtClean="0"/>
              <a:t>тестируемость -</a:t>
            </a:r>
            <a:r>
              <a:rPr lang="en-US" dirty="0" smtClean="0"/>
              <a:t>&gt; </a:t>
            </a:r>
            <a:r>
              <a:rPr lang="ru-RU" dirty="0" smtClean="0"/>
              <a:t>доказуемость правильности</a:t>
            </a:r>
          </a:p>
          <a:p>
            <a:r>
              <a:rPr lang="ru-RU" dirty="0" smtClean="0"/>
              <a:t>ООП -</a:t>
            </a:r>
            <a:r>
              <a:rPr lang="en-US" dirty="0" smtClean="0"/>
              <a:t>&gt; </a:t>
            </a:r>
            <a:r>
              <a:rPr lang="ru-RU" dirty="0" smtClean="0"/>
              <a:t>полиморфизм </a:t>
            </a:r>
            <a:r>
              <a:rPr lang="en-US" dirty="0" smtClean="0"/>
              <a:t>-&gt; </a:t>
            </a:r>
            <a:r>
              <a:rPr lang="ru-RU" dirty="0" smtClean="0"/>
              <a:t>интерфейсы -</a:t>
            </a:r>
            <a:r>
              <a:rPr lang="en-US" dirty="0" smtClean="0"/>
              <a:t>&gt; </a:t>
            </a:r>
            <a:r>
              <a:rPr lang="ru-RU" dirty="0" smtClean="0"/>
              <a:t>инверсия зависимостей -</a:t>
            </a:r>
            <a:r>
              <a:rPr lang="en-US" dirty="0" smtClean="0"/>
              <a:t>&gt; </a:t>
            </a:r>
            <a:r>
              <a:rPr lang="ru-RU" dirty="0" smtClean="0"/>
              <a:t>абсолютный контроль над зависимостями </a:t>
            </a:r>
            <a:r>
              <a:rPr lang="en-US" dirty="0" smtClean="0"/>
              <a:t>-&gt; </a:t>
            </a:r>
            <a:r>
              <a:rPr lang="ru-RU" dirty="0" smtClean="0"/>
              <a:t>независимость развертывания компонент</a:t>
            </a:r>
            <a:r>
              <a:rPr lang="en-US" dirty="0" smtClean="0"/>
              <a:t> -&gt; </a:t>
            </a:r>
            <a:r>
              <a:rPr lang="ru-RU" dirty="0" smtClean="0"/>
              <a:t>независимость разработки</a:t>
            </a:r>
          </a:p>
          <a:p>
            <a:r>
              <a:rPr lang="ru-RU" dirty="0" smtClean="0"/>
              <a:t>ФП -</a:t>
            </a:r>
            <a:r>
              <a:rPr lang="en-US" dirty="0" smtClean="0"/>
              <a:t>&gt; </a:t>
            </a:r>
            <a:r>
              <a:rPr lang="ru-RU" dirty="0" smtClean="0"/>
              <a:t>неизменные переменные </a:t>
            </a:r>
            <a:r>
              <a:rPr lang="en-US" dirty="0" smtClean="0"/>
              <a:t>-&gt; </a:t>
            </a:r>
            <a:r>
              <a:rPr lang="ru-RU" dirty="0" smtClean="0"/>
              <a:t>нет проблем конкуренции -</a:t>
            </a:r>
            <a:r>
              <a:rPr lang="en-US" dirty="0" smtClean="0"/>
              <a:t>&gt; </a:t>
            </a:r>
            <a:r>
              <a:rPr lang="ru-RU" dirty="0" smtClean="0"/>
              <a:t>нет взаимоблокировок, гонки -</a:t>
            </a:r>
            <a:r>
              <a:rPr lang="en-US" dirty="0" smtClean="0"/>
              <a:t>&gt; </a:t>
            </a:r>
            <a:r>
              <a:rPr lang="ru-RU" dirty="0" smtClean="0"/>
              <a:t>неизменные компоненты рядом с изменяемыми, </a:t>
            </a:r>
            <a:r>
              <a:rPr lang="ru-RU" dirty="0" err="1" smtClean="0"/>
              <a:t>транзакционность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smtClean="0"/>
              <a:t>порождение (регистрация) событий </a:t>
            </a:r>
            <a:r>
              <a:rPr lang="en-US" dirty="0" smtClean="0"/>
              <a:t>-&gt; </a:t>
            </a:r>
            <a:r>
              <a:rPr lang="ru-RU" dirty="0" smtClean="0"/>
              <a:t>операции </a:t>
            </a:r>
            <a:r>
              <a:rPr lang="en-US" dirty="0" smtClean="0"/>
              <a:t>CR</a:t>
            </a:r>
            <a:r>
              <a:rPr lang="en-US" strike="sngStrike" dirty="0" smtClean="0"/>
              <a:t>UD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24635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…</a:t>
            </a:r>
          </a:p>
          <a:p>
            <a:r>
              <a:rPr lang="ru-RU" dirty="0" smtClean="0"/>
              <a:t>Программные структуры среднего уровня: </a:t>
            </a:r>
            <a:br>
              <a:rPr lang="ru-RU" dirty="0" smtClean="0"/>
            </a:br>
            <a:r>
              <a:rPr lang="ru-RU" dirty="0" smtClean="0"/>
              <a:t>изменяемы</a:t>
            </a:r>
            <a:br>
              <a:rPr lang="ru-RU" dirty="0" smtClean="0"/>
            </a:br>
            <a:r>
              <a:rPr lang="ru-RU" dirty="0" smtClean="0"/>
              <a:t>просты и понятны</a:t>
            </a:r>
            <a:br>
              <a:rPr lang="ru-RU" dirty="0" smtClean="0"/>
            </a:br>
            <a:r>
              <a:rPr lang="ru-RU" dirty="0" smtClean="0"/>
              <a:t>основа для компонентов многих систем</a:t>
            </a:r>
            <a:br>
              <a:rPr lang="ru-RU" dirty="0" smtClean="0"/>
            </a:br>
            <a:r>
              <a:rPr lang="ru-RU" dirty="0" smtClean="0">
                <a:solidFill>
                  <a:schemeClr val="accent3"/>
                </a:solidFill>
              </a:rPr>
              <a:t>Принципы </a:t>
            </a:r>
            <a:r>
              <a:rPr lang="en-US" dirty="0" smtClean="0">
                <a:solidFill>
                  <a:schemeClr val="accent3"/>
                </a:solidFill>
              </a:rPr>
              <a:t>SOLID</a:t>
            </a:r>
            <a:r>
              <a:rPr lang="ru-RU" dirty="0" smtClean="0">
                <a:solidFill>
                  <a:schemeClr val="accent3"/>
                </a:solidFill>
              </a:rPr>
              <a:t> – как создавать такие структуры?</a:t>
            </a:r>
          </a:p>
          <a:p>
            <a:r>
              <a:rPr lang="ru-RU" dirty="0" smtClean="0"/>
              <a:t>Базис: чистый код.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8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ринцип </a:t>
            </a:r>
            <a:r>
              <a:rPr lang="ru-RU" dirty="0"/>
              <a:t>единственной ответственности (</a:t>
            </a: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/>
              <a:t>ingle Responsibility Principle, </a:t>
            </a:r>
            <a:r>
              <a:rPr lang="en-US" dirty="0" smtClean="0"/>
              <a:t>SRP)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Модуль </a:t>
            </a:r>
            <a:r>
              <a:rPr lang="ru-RU" sz="1600" dirty="0"/>
              <a:t>должен иметь одну и только одну причину для изменения</a:t>
            </a:r>
            <a:r>
              <a:rPr lang="ru-RU" sz="1600" dirty="0" smtClean="0"/>
              <a:t>. </a:t>
            </a:r>
            <a:r>
              <a:rPr lang="ru-RU" sz="1600" dirty="0" smtClean="0">
                <a:solidFill>
                  <a:srgbClr val="92D050"/>
                </a:solidFill>
              </a:rPr>
              <a:t>Один модуль – один </a:t>
            </a:r>
            <a:r>
              <a:rPr lang="ru-RU" sz="1600" dirty="0" err="1" smtClean="0">
                <a:solidFill>
                  <a:srgbClr val="92D050"/>
                </a:solidFill>
              </a:rPr>
              <a:t>актор</a:t>
            </a:r>
            <a:endParaRPr lang="ru-RU" sz="1600" dirty="0">
              <a:solidFill>
                <a:srgbClr val="92D050"/>
              </a:solidFill>
            </a:endParaRPr>
          </a:p>
          <a:p>
            <a:r>
              <a:rPr lang="ru-RU" dirty="0"/>
              <a:t>Принцип открытости/закрытости (</a:t>
            </a:r>
            <a:r>
              <a:rPr lang="ru-RU" dirty="0" err="1">
                <a:solidFill>
                  <a:schemeClr val="accent3"/>
                </a:solidFill>
              </a:rPr>
              <a:t>O</a:t>
            </a:r>
            <a:r>
              <a:rPr lang="ru-RU" dirty="0" err="1"/>
              <a:t>pen-Closed</a:t>
            </a:r>
            <a:r>
              <a:rPr lang="ru-RU" dirty="0"/>
              <a:t> </a:t>
            </a:r>
            <a:r>
              <a:rPr lang="ru-RU" dirty="0" err="1" smtClean="0"/>
              <a:t>Principle</a:t>
            </a:r>
            <a:r>
              <a:rPr lang="ru-RU" dirty="0" smtClean="0"/>
              <a:t>, </a:t>
            </a:r>
            <a:r>
              <a:rPr lang="ru-RU" dirty="0"/>
              <a:t>OCP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sz="1600" dirty="0" smtClean="0"/>
              <a:t>Программные сущности должны быть открыты для расширения и закрыты для изменения. </a:t>
            </a:r>
          </a:p>
          <a:p>
            <a:r>
              <a:rPr lang="ru-RU" dirty="0" smtClean="0"/>
              <a:t>Принцип </a:t>
            </a:r>
            <a:r>
              <a:rPr lang="ru-RU" dirty="0"/>
              <a:t>подстановки Барбары </a:t>
            </a:r>
            <a:r>
              <a:rPr lang="ru-RU" dirty="0" smtClean="0"/>
              <a:t>Лисков </a:t>
            </a:r>
            <a:r>
              <a:rPr lang="ru-RU" dirty="0"/>
              <a:t>(</a:t>
            </a:r>
            <a:r>
              <a:rPr lang="ru-RU" dirty="0" err="1">
                <a:solidFill>
                  <a:schemeClr val="accent3"/>
                </a:solidFill>
              </a:rPr>
              <a:t>L</a:t>
            </a:r>
            <a:r>
              <a:rPr lang="ru-RU" dirty="0" err="1"/>
              <a:t>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</a:t>
            </a:r>
            <a:r>
              <a:rPr lang="ru-RU" dirty="0" err="1" smtClean="0"/>
              <a:t>Principle</a:t>
            </a:r>
            <a:r>
              <a:rPr lang="ru-RU" dirty="0" smtClean="0"/>
              <a:t>, LSP)</a:t>
            </a:r>
            <a:br>
              <a:rPr lang="ru-RU" dirty="0" smtClean="0"/>
            </a:br>
            <a:r>
              <a:rPr lang="ru-RU" sz="1600" dirty="0" smtClean="0"/>
              <a:t>Наследующий </a:t>
            </a:r>
            <a:r>
              <a:rPr lang="ru-RU" sz="1600" dirty="0"/>
              <a:t>класс должен дополнять, а не изменять </a:t>
            </a:r>
            <a:r>
              <a:rPr lang="ru-RU" sz="1600" dirty="0" smtClean="0"/>
              <a:t>базовый. </a:t>
            </a:r>
            <a:r>
              <a:rPr lang="ru-RU" sz="1600" dirty="0" smtClean="0">
                <a:solidFill>
                  <a:schemeClr val="accent2"/>
                </a:solidFill>
              </a:rPr>
              <a:t>В </a:t>
            </a:r>
            <a:r>
              <a:rPr lang="ru-RU" sz="1600" dirty="0" err="1" smtClean="0">
                <a:solidFill>
                  <a:schemeClr val="accent2"/>
                </a:solidFill>
              </a:rPr>
              <a:t>т.ч</a:t>
            </a:r>
            <a:r>
              <a:rPr lang="ru-RU" sz="1600" dirty="0" smtClean="0">
                <a:solidFill>
                  <a:schemeClr val="accent2"/>
                </a:solidFill>
              </a:rPr>
              <a:t>. интерфейс-реализация</a:t>
            </a:r>
          </a:p>
          <a:p>
            <a:r>
              <a:rPr lang="ru-RU" dirty="0" smtClean="0"/>
              <a:t>Принцип </a:t>
            </a:r>
            <a:r>
              <a:rPr lang="ru-RU" dirty="0"/>
              <a:t>разделения интерфейсов (</a:t>
            </a: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-US" dirty="0"/>
              <a:t>nterface </a:t>
            </a:r>
            <a:r>
              <a:rPr lang="en-US" dirty="0" smtClean="0"/>
              <a:t>Segregation </a:t>
            </a:r>
            <a:r>
              <a:rPr lang="en-US" dirty="0"/>
              <a:t>Principle; ISP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/>
              <a:t>Клиенты не должны зависеть от методов, которые они не </a:t>
            </a:r>
            <a:r>
              <a:rPr lang="ru-RU" sz="1600" dirty="0" smtClean="0"/>
              <a:t>используют</a:t>
            </a:r>
          </a:p>
          <a:p>
            <a:r>
              <a:rPr lang="ru-RU" dirty="0" smtClean="0"/>
              <a:t>Принцип инверсии зависимостей (</a:t>
            </a:r>
            <a:r>
              <a:rPr lang="en-US" dirty="0" smtClean="0"/>
              <a:t>Dependency Inversion Principle, DIP)</a:t>
            </a:r>
            <a:br>
              <a:rPr lang="en-US" dirty="0" smtClean="0"/>
            </a:br>
            <a:r>
              <a:rPr lang="ru-RU" sz="1600" dirty="0" smtClean="0"/>
              <a:t>Модули верхних уровней не зависят от нижних, модули зависят от абстракций. </a:t>
            </a:r>
            <a:r>
              <a:rPr lang="ru-RU" sz="1600" dirty="0" smtClean="0">
                <a:solidFill>
                  <a:schemeClr val="accent2"/>
                </a:solidFill>
              </a:rPr>
              <a:t>Повсеместно интерфейсы. Направление зависимостей – к абстракциям, навстречу направлению потока управления.</a:t>
            </a:r>
            <a:endParaRPr lang="ru-RU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306</Words>
  <Application>Microsoft Office PowerPoint</Application>
  <PresentationFormat>Произвольный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Синий цифровой тоннель (16 x 9)</vt:lpstr>
      <vt:lpstr>03 Принципы дизайна</vt:lpstr>
      <vt:lpstr>Презентация PowerPoint</vt:lpstr>
      <vt:lpstr>Архитектура программной системы</vt:lpstr>
      <vt:lpstr>Парадигмы программирования</vt:lpstr>
      <vt:lpstr>Парадигмы программирования</vt:lpstr>
      <vt:lpstr>Парадигмы программирования</vt:lpstr>
      <vt:lpstr>Одни ограничения?</vt:lpstr>
      <vt:lpstr>Архитектура программной системы</vt:lpstr>
      <vt:lpstr>SOLID</vt:lpstr>
      <vt:lpstr>Архитектура программной системы</vt:lpstr>
      <vt:lpstr>Принципы связности компонентов</vt:lpstr>
      <vt:lpstr>Принципы связности компонентов</vt:lpstr>
      <vt:lpstr>Принципы связности компонентов</vt:lpstr>
      <vt:lpstr>Противоречия принципов связности</vt:lpstr>
      <vt:lpstr>Принципы сочетаемости компонентов</vt:lpstr>
      <vt:lpstr>Принципы сочетаемости компонентов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2019-02-04T19:27:23Z</dcterms:created>
  <dcterms:modified xsi:type="dcterms:W3CDTF">2020-03-10T19:44:22Z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