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2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2" r:id="rId15"/>
    <p:sldId id="341" r:id="rId16"/>
    <p:sldId id="343" r:id="rId17"/>
    <p:sldId id="344" r:id="rId18"/>
    <p:sldId id="345" r:id="rId19"/>
    <p:sldId id="314" r:id="rId20"/>
  </p:sldIdLst>
  <p:sldSz cx="12188825" cy="6858000"/>
  <p:notesSz cx="6858000" cy="9144000"/>
  <p:custDataLst>
    <p:tags r:id="rId23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32"/>
            <p14:sldId id="333"/>
            <p14:sldId id="334"/>
            <p14:sldId id="335"/>
            <p14:sldId id="336"/>
            <p14:sldId id="338"/>
            <p14:sldId id="339"/>
            <p14:sldId id="340"/>
            <p14:sldId id="342"/>
            <p14:sldId id="341"/>
            <p14:sldId id="343"/>
            <p14:sldId id="344"/>
            <p14:sldId id="345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34E50-CF17-44BD-9795-937B6B7C8D4F}" v="242" dt="2020-02-25T07:31:35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25" d="100"/>
          <a:sy n="125" d="100"/>
        </p:scale>
        <p:origin x="29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01.03.2020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01.03.2020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9276109" y="5949280"/>
            <a:ext cx="2866975" cy="864096"/>
            <a:chOff x="9276109" y="5949280"/>
            <a:chExt cx="2866975" cy="864096"/>
          </a:xfrm>
        </p:grpSpPr>
        <p:sp>
          <p:nvSpPr>
            <p:cNvPr id="14" name="Прямоугольник 11"/>
            <p:cNvSpPr/>
            <p:nvPr userDrawn="1"/>
          </p:nvSpPr>
          <p:spPr>
            <a:xfrm>
              <a:off x="11148317" y="5949280"/>
              <a:ext cx="994767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4"/>
            <p:cNvSpPr/>
            <p:nvPr userDrawn="1"/>
          </p:nvSpPr>
          <p:spPr>
            <a:xfrm>
              <a:off x="9276109" y="5949280"/>
              <a:ext cx="1858863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796" y="6237312"/>
              <a:ext cx="1282799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004" y="6100977"/>
              <a:ext cx="432048" cy="5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09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События</a:t>
            </a:r>
            <a:br>
              <a:rPr lang="ru-RU" dirty="0" smtClean="0"/>
            </a:br>
            <a:r>
              <a:rPr lang="ru-RU" dirty="0" smtClean="0"/>
              <a:t>(в </a:t>
            </a:r>
            <a:r>
              <a:rPr lang="en-US" dirty="0" smtClean="0"/>
              <a:t>D</a:t>
            </a:r>
            <a:r>
              <a:rPr lang="en-US" dirty="0" smtClean="0"/>
              <a:t>DD </a:t>
            </a:r>
            <a:r>
              <a:rPr lang="ru-RU" dirty="0" smtClean="0"/>
              <a:t>и не только)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«Проектирование интернет-систем»</a:t>
            </a:r>
          </a:p>
          <a:p>
            <a:pPr rtl="0"/>
            <a:r>
              <a:rPr lang="ru-RU" dirty="0"/>
              <a:t>Павел </a:t>
            </a:r>
            <a:r>
              <a:rPr lang="ru-RU" dirty="0" err="1"/>
              <a:t>кочурко</a:t>
            </a:r>
            <a:r>
              <a:rPr lang="ru-RU" dirty="0"/>
              <a:t>, к.т.н., доцент</a:t>
            </a:r>
          </a:p>
          <a:p>
            <a:pPr rtl="0"/>
            <a:r>
              <a:rPr lang="ru-RU" dirty="0"/>
              <a:t>Кафедра иит</a:t>
            </a:r>
            <a:endParaRPr lang="en-US" dirty="0"/>
          </a:p>
          <a:p>
            <a:pPr rtl="0"/>
            <a:r>
              <a:rPr lang="en-US" dirty="0"/>
              <a:t>Eplane.com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2604" y="381000"/>
            <a:ext cx="3888432" cy="1679848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Конечный автомат для </a:t>
            </a:r>
            <a:r>
              <a:rPr lang="ru-RU" dirty="0" err="1"/>
              <a:t>оркестрации</a:t>
            </a:r>
            <a:r>
              <a:rPr lang="ru-RU" dirty="0"/>
              <a:t> саги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332656"/>
            <a:ext cx="6029524" cy="64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Традиционное хранение</a:t>
            </a:r>
            <a:r>
              <a:rPr lang="en-US" dirty="0" smtClean="0"/>
              <a:t> </a:t>
            </a:r>
            <a:r>
              <a:rPr lang="ru-RU" dirty="0" smtClean="0"/>
              <a:t>агрегатов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4932039" cy="411480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Объектно-реляционный разрыв</a:t>
            </a:r>
            <a:br>
              <a:rPr lang="ru-RU" dirty="0" smtClean="0"/>
            </a:br>
            <a:r>
              <a:rPr lang="ru-RU" sz="1800" dirty="0" smtClean="0"/>
              <a:t>Концептуальное несоответствие реляционной модели БД и сложной </a:t>
            </a:r>
            <a:r>
              <a:rPr lang="ru-RU" sz="1800" dirty="0" err="1" smtClean="0"/>
              <a:t>графовой</a:t>
            </a:r>
            <a:r>
              <a:rPr lang="ru-RU" sz="1800" dirty="0" smtClean="0"/>
              <a:t> структуры доменной модели</a:t>
            </a:r>
          </a:p>
          <a:p>
            <a:r>
              <a:rPr lang="ru-RU" dirty="0" smtClean="0"/>
              <a:t>Отсутствие истории агрегатов</a:t>
            </a:r>
            <a:br>
              <a:rPr lang="ru-RU" dirty="0" smtClean="0"/>
            </a:br>
            <a:r>
              <a:rPr lang="ru-RU" sz="1800" dirty="0" smtClean="0"/>
              <a:t>В  БД хранится только текущая версия агрегата, а истории изменений нет</a:t>
            </a:r>
          </a:p>
          <a:p>
            <a:r>
              <a:rPr lang="ru-RU" sz="2600" dirty="0" smtClean="0"/>
              <a:t>Нет журнала аудита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900" dirty="0" smtClean="0"/>
              <a:t>Нужно делать дополнительно</a:t>
            </a:r>
          </a:p>
          <a:p>
            <a:r>
              <a:rPr lang="ru-RU" sz="2600" dirty="0" smtClean="0"/>
              <a:t>Публикация событий – не есть часть бизнес-логики, хоть и относятся к доменному уровню</a:t>
            </a:r>
            <a:br>
              <a:rPr lang="ru-RU" sz="2600" dirty="0" smtClean="0"/>
            </a:br>
            <a:r>
              <a:rPr lang="ru-RU" sz="1800" dirty="0" smtClean="0"/>
              <a:t>Про публикацию можно, например, забыть</a:t>
            </a:r>
            <a:br>
              <a:rPr lang="ru-RU" sz="1800" dirty="0" smtClean="0"/>
            </a:b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04999"/>
            <a:ext cx="4775395" cy="21000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37893" y="4365104"/>
            <a:ext cx="4896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public function paid(Money $amount)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$this-&gt;status = self::PAID;</a:t>
            </a:r>
            <a:b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$this-&gt;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paidAmount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$amount;</a:t>
            </a:r>
            <a:endParaRPr lang="ru-RU" sz="14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$this-&gt;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recordEvent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ru-RU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new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Paid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($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this-&gt;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()-&gt;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$amount)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816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Порождение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5004047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Порождение событий (</a:t>
            </a:r>
            <a:r>
              <a:rPr lang="en-US" b="1" dirty="0" smtClean="0"/>
              <a:t>Event Sourcing, ES)</a:t>
            </a:r>
            <a:r>
              <a:rPr lang="en-US" dirty="0" smtClean="0"/>
              <a:t> – </a:t>
            </a:r>
            <a:r>
              <a:rPr lang="ru-RU" dirty="0" smtClean="0"/>
              <a:t>паттерн, согласно которому агрегат сохраняется как последовательность событий, изменяющих его состояние</a:t>
            </a:r>
            <a:r>
              <a:rPr lang="en-US" dirty="0" smtClean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2" y="3789040"/>
            <a:ext cx="4752527" cy="275746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14492" y="1937835"/>
            <a:ext cx="48965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public function get(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$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$order = $this-&gt;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createAggregate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Order::class, 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$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endParaRPr lang="en-US" sz="16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$events = $this-&gt;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loadEvents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Order::ENTITY, 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$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($events as $event)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$order-&gt;apply($event);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return $order;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>
            <a:off x="10324629" y="4671391"/>
            <a:ext cx="432048" cy="251522"/>
          </a:xfrm>
          <a:prstGeom prst="curvedConnector3">
            <a:avLst>
              <a:gd name="adj1" fmla="val 966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83335" y="432467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свёртка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6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ES: </a:t>
            </a:r>
            <a:r>
              <a:rPr lang="ru-RU" dirty="0" smtClean="0"/>
              <a:t>Бизнес-логика меняется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65990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Традиционный код:                                 </a:t>
            </a:r>
            <a:r>
              <a:rPr lang="en-US" dirty="0" smtClean="0"/>
              <a:t>    </a:t>
            </a:r>
            <a:r>
              <a:rPr lang="ru-RU" dirty="0" smtClean="0"/>
              <a:t>Подход к </a:t>
            </a:r>
            <a:r>
              <a:rPr lang="en-US" dirty="0" smtClean="0"/>
              <a:t>ES:</a:t>
            </a:r>
            <a:r>
              <a:rPr lang="ru-RU" dirty="0" smtClean="0"/>
              <a:t>                            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2413" y="2420888"/>
            <a:ext cx="48600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 Order implements </a:t>
            </a:r>
            <a:r>
              <a:rPr lang="en-US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AggregateRootInterface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 private string $status;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public function paid() {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  $this-&gt;status = self::PAID;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382444" y="2405324"/>
            <a:ext cx="48600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class Order implements </a:t>
            </a:r>
            <a:r>
              <a:rPr lang="en-US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AggregateRootInterface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private string $status;</a:t>
            </a:r>
          </a:p>
          <a:p>
            <a:r>
              <a:rPr lang="en-US" sz="12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public function paid(): array {</a:t>
            </a:r>
          </a:p>
          <a:p>
            <a:r>
              <a:rPr lang="en-US" sz="12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// validation here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// throw exception on error</a:t>
            </a:r>
          </a:p>
          <a:p>
            <a:endParaRPr lang="en-US" sz="12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return [new </a:t>
            </a:r>
            <a:r>
              <a:rPr lang="en-US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PaidEvent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($command-&gt;</a:t>
            </a:r>
            <a:r>
              <a:rPr lang="en-US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someData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())];</a:t>
            </a:r>
          </a:p>
          <a:p>
            <a:r>
              <a:rPr lang="en-US" sz="12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2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public function apply(</a:t>
            </a:r>
            <a:r>
              <a:rPr lang="en-US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PaidEvent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$event) {</a:t>
            </a:r>
          </a:p>
          <a:p>
            <a:r>
              <a:rPr lang="en-US" sz="12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$this-&gt;status = self::PAID; 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22413" y="4321772"/>
            <a:ext cx="4499991" cy="1698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Вместо изменения текущего состояния агрегата результатом любых действий являются события.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 smtClean="0"/>
              <a:t>Получение нового состояния агрегата – последовательное применение событий.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 smtClean="0"/>
              <a:t>События – часть бизнес-логики </a:t>
            </a:r>
            <a:r>
              <a:rPr lang="en-US" dirty="0" smtClean="0"/>
              <a:t>by design.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78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Увеличение производительности при помощи снимков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5076055" cy="4114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Снимок (</a:t>
            </a:r>
            <a:r>
              <a:rPr lang="en-US" b="1" dirty="0" smtClean="0"/>
              <a:t>snapshot) </a:t>
            </a:r>
            <a:r>
              <a:rPr lang="ru-RU" b="1" dirty="0" smtClean="0"/>
              <a:t>агрегата </a:t>
            </a:r>
            <a:r>
              <a:rPr lang="ru-RU" dirty="0" smtClean="0"/>
              <a:t>– сохраненное состояние агрегата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1900" b="1" dirty="0" smtClean="0"/>
              <a:t>Идемпотентная обработка событий </a:t>
            </a:r>
            <a:r>
              <a:rPr lang="ru-RU" sz="1900" dirty="0" smtClean="0"/>
              <a:t>– безопасная обработка событий, даже если одно и то же событие придется обработать дважды</a:t>
            </a:r>
            <a:endParaRPr lang="en-US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14492" y="1937835"/>
            <a:ext cx="4896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public function get(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$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$order = $this-&gt;</a:t>
            </a:r>
            <a:r>
              <a:rPr lang="en-US" sz="1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recreateFromSnapshot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Order::class, 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$</a:t>
            </a:r>
            <a:r>
              <a:rPr lang="en-US" sz="1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orderId</a:t>
            </a:r>
            <a:endParaRPr lang="en-US" sz="16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$events = $this-&gt;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loadEvents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Order::ENTITY, 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$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$order-&gt;</a:t>
            </a:r>
            <a:r>
              <a:rPr lang="en-US" sz="1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lastSnapshotVersion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($events as $event)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$order-&gt;apply($event);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return $order;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708920"/>
            <a:ext cx="4801039" cy="18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хорошо, что такое плохо?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Надежная публикация доменных событий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Сохранение истории изменений агрегата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Отсутствие большинства проблем, связанных с объектно-реляционным разрывом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Машина времени для разработчиков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Другая модель программирования с высоким порогом вхождения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Сложности асинхронного обмена сообщениями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Эволюция структур событий и агрегатов со временем создает проблемы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Усложняется удаление данных (</a:t>
            </a:r>
            <a:r>
              <a:rPr lang="en-US" dirty="0" smtClean="0">
                <a:solidFill>
                  <a:srgbClr val="FF0000"/>
                </a:solidFill>
              </a:rPr>
              <a:t>GDPR!)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Хранение усложняется, сложные механизмы повышения производительности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Специфическая реализация повествований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Продолжение следует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Есть 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Красная и синяя книги настолько тяжелы в восприятии, что где-то на середине хочется вышвырнуть книгу в окно с криками: «Хватит с меня этого дерьма, нафиг этот непонятный DDD! Пойду, сделаю как умею». И это только про теорию, с материалами по практике ещё сложнее.</a:t>
            </a:r>
          </a:p>
          <a:p>
            <a:pPr marL="0" indent="0" algn="r">
              <a:buNone/>
            </a:pPr>
            <a:r>
              <a:rPr lang="en-US" i="1" dirty="0"/>
              <a:t>– </a:t>
            </a:r>
            <a:r>
              <a:rPr lang="ru-RU" i="1" dirty="0"/>
              <a:t>Андрей Ратушный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доменных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Доменное событие</a:t>
            </a:r>
            <a:r>
              <a:rPr lang="ru-RU" dirty="0"/>
              <a:t> — это нечто произошедшее с агрегатом. В доменной модели оно имеет вид класса.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    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recordEvent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new Paid(</a:t>
            </a: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(),  </a:t>
            </a: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getTotal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getAmount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        )</a:t>
            </a:r>
            <a: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    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/>
              <a:t>Агрегат в процессе работы (внутри транзакции) накапливает произошедшие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7481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Надёжность публикации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Событие произошло – немедленно опубликовано</a:t>
            </a:r>
            <a:br>
              <a:rPr lang="ru-RU" dirty="0"/>
            </a:br>
            <a:r>
              <a:rPr lang="ru-RU" sz="2000" dirty="0">
                <a:solidFill>
                  <a:srgbClr val="FF0000"/>
                </a:solidFill>
              </a:rPr>
              <a:t>-: транзакция может быть откачена, все изменения в агрегате отменены, а реакция на уже опубликованные события могла произойти =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ru-RU" sz="2000" dirty="0">
                <a:solidFill>
                  <a:srgbClr val="FF0000"/>
                </a:solidFill>
              </a:rPr>
              <a:t> нарушение целостности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События накапливаются, вместе со всеми изменениями сохраняются, и при фиксации транзакции опубликовываются</a:t>
            </a:r>
            <a:br>
              <a:rPr lang="ru-RU" dirty="0"/>
            </a:br>
            <a:r>
              <a:rPr lang="ru-RU" sz="2000" dirty="0">
                <a:solidFill>
                  <a:schemeClr val="accent2"/>
                </a:solidFill>
              </a:rPr>
              <a:t>+: события не будут опубликованы при откате транзакции, и не будут потеряны при отказе механизма сообщений, дополнительный лог</a:t>
            </a:r>
            <a:br>
              <a:rPr lang="ru-RU" sz="2000" dirty="0">
                <a:solidFill>
                  <a:schemeClr val="accent2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-: усложнение реализации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вариант использования – несколько агрегатов для изменения. Что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агрегаты менять в одной транзакции в одном вызове уровня приложения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-: высокая вероятность блокировок БД; сервис становится сложным и нарушает </a:t>
            </a:r>
            <a:r>
              <a:rPr lang="en-US" dirty="0">
                <a:solidFill>
                  <a:srgbClr val="FF0000"/>
                </a:solidFill>
              </a:rPr>
              <a:t>SRP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Каждый агрегат должен изменяться в рамках своей транзакции и в своем сервисе, а последовательность вызовов базируется на событиях</a:t>
            </a:r>
            <a:br>
              <a:rPr lang="ru-RU" dirty="0"/>
            </a:br>
            <a:r>
              <a:rPr lang="ru-RU" dirty="0">
                <a:solidFill>
                  <a:schemeClr val="accent2"/>
                </a:solidFill>
              </a:rPr>
              <a:t>+: слабая связанность, </a:t>
            </a:r>
            <a:r>
              <a:rPr lang="en-US" dirty="0">
                <a:solidFill>
                  <a:schemeClr val="accent2"/>
                </a:solidFill>
              </a:rPr>
              <a:t>SRP, </a:t>
            </a:r>
            <a:r>
              <a:rPr lang="ru-RU" dirty="0">
                <a:solidFill>
                  <a:schemeClr val="accent2"/>
                </a:solidFill>
              </a:rPr>
              <a:t>минимизация блокировок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-: усложнение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3326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Сага (повествование)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Сага</a:t>
            </a:r>
            <a:r>
              <a:rPr lang="ru-RU" dirty="0"/>
              <a:t> обеспечивает согласованность данных между сервисами, используя последовательность локальных транзакций, которые координируются с помощью асинхронных сообщений.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068960"/>
            <a:ext cx="7200800" cy="32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Компенсирующие транзакции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/>
              <a:t>В отличие от </a:t>
            </a:r>
            <a:r>
              <a:rPr lang="en-US" sz="1600" dirty="0"/>
              <a:t>ACID-</a:t>
            </a:r>
            <a:r>
              <a:rPr lang="ru-RU" sz="1600" dirty="0"/>
              <a:t>транзакций, в сагах нет возможности просто сделать </a:t>
            </a:r>
            <a:r>
              <a:rPr lang="en-US" sz="1600" dirty="0"/>
              <a:t>rollback</a:t>
            </a:r>
            <a:r>
              <a:rPr lang="ru-RU" sz="1600" dirty="0"/>
              <a:t> если в транзакции что-то пошло не так, потому что некоторое количество локальных транзакций перед этим уже </a:t>
            </a:r>
            <a:r>
              <a:rPr lang="ru-RU" sz="1600" dirty="0" err="1"/>
              <a:t>дыли</a:t>
            </a:r>
            <a:r>
              <a:rPr lang="ru-RU" sz="1600" dirty="0"/>
              <a:t> зафиксированы.</a:t>
            </a:r>
          </a:p>
          <a:p>
            <a:pPr marL="0" indent="0">
              <a:buNone/>
            </a:pPr>
            <a:r>
              <a:rPr lang="ru-RU" b="1" dirty="0"/>
              <a:t>Компенсирующая транзакция </a:t>
            </a:r>
            <a:r>
              <a:rPr lang="ru-RU" dirty="0"/>
              <a:t>– транзакция, отменяющая изменения с предыдущих этапов.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3645024"/>
            <a:ext cx="7429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Координация саги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0356" y="549063"/>
            <a:ext cx="6182063" cy="1295761"/>
          </a:xfrm>
        </p:spPr>
        <p:txBody>
          <a:bodyPr>
            <a:normAutofit/>
          </a:bodyPr>
          <a:lstStyle/>
          <a:p>
            <a:r>
              <a:rPr lang="ru-RU" sz="2000" b="1" dirty="0"/>
              <a:t>Хореография</a:t>
            </a:r>
            <a:r>
              <a:rPr lang="ru-RU" sz="2000" dirty="0"/>
              <a:t> — это один из способов реализации повествований.</a:t>
            </a:r>
            <a:br>
              <a:rPr lang="ru-RU" sz="2000" dirty="0"/>
            </a:br>
            <a:r>
              <a:rPr lang="ru-RU" sz="1400" dirty="0"/>
              <a:t>Она не предусматривает центрального координатора, который выдает участникам команды. Вместо этого участники подписываются на события друг друга и реагируют соответствующим образом.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24335" y="566429"/>
            <a:ext cx="4629968" cy="747479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478788" y="1988840"/>
            <a:ext cx="2581663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accent2"/>
                </a:solidFill>
              </a:rPr>
              <a:t>простота;</a:t>
            </a:r>
            <a:br>
              <a:rPr lang="ru-RU" sz="1600" dirty="0">
                <a:solidFill>
                  <a:schemeClr val="accent2"/>
                </a:solidFill>
              </a:rPr>
            </a:br>
            <a:r>
              <a:rPr lang="ru-RU" sz="1600" dirty="0">
                <a:solidFill>
                  <a:schemeClr val="accent2"/>
                </a:solidFill>
              </a:rPr>
              <a:t>слабая связанность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сложность для понимания;</a:t>
            </a:r>
            <a:br>
              <a:rPr lang="ru-RU" sz="1600" dirty="0">
                <a:solidFill>
                  <a:srgbClr val="FF0000"/>
                </a:solidFill>
              </a:rPr>
            </a:br>
            <a:r>
              <a:rPr lang="ru-RU" sz="1600" dirty="0">
                <a:solidFill>
                  <a:srgbClr val="FF0000"/>
                </a:solidFill>
              </a:rPr>
              <a:t>возможны циклические зависимости</a:t>
            </a:r>
            <a:endParaRPr lang="ru-RU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Координация саги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0356" y="549063"/>
            <a:ext cx="6182063" cy="1295761"/>
          </a:xfrm>
        </p:spPr>
        <p:txBody>
          <a:bodyPr>
            <a:normAutofit fontScale="47500" lnSpcReduction="20000"/>
          </a:bodyPr>
          <a:lstStyle/>
          <a:p>
            <a:r>
              <a:rPr lang="ru-RU" sz="3200" b="1" dirty="0" err="1"/>
              <a:t>Оркестрация</a:t>
            </a:r>
            <a:r>
              <a:rPr lang="ru-RU" sz="3200" dirty="0"/>
              <a:t> — подразумевает определение класса-оркестратора, единственной задачей которого является рассылка инструкций участникам.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500" dirty="0"/>
              <a:t>Оркестратор взаимодействует с участниками в стиле «команда/асинхронный ответ». Чтобы выполнить этап повествования, он шлет участнику командное сообщение, объясняя, какую операцию тот должен выполнить. После выполнения операции участник возвращает оркестратору сообщение с ответом. Оркестратор обрабатывает это сообщение и решает, какой этап повествования нужно выполнить дальше.</a:t>
            </a:r>
            <a:endParaRPr lang="ru-RU" sz="2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750596" y="2021714"/>
            <a:ext cx="2581663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accent2"/>
                </a:solidFill>
              </a:rPr>
              <a:t>Упрощенные зависимости;</a:t>
            </a:r>
            <a:br>
              <a:rPr lang="ru-RU" sz="1600" dirty="0">
                <a:solidFill>
                  <a:schemeClr val="accent2"/>
                </a:solidFill>
              </a:rPr>
            </a:br>
            <a:r>
              <a:rPr lang="ru-RU" sz="1600" dirty="0">
                <a:solidFill>
                  <a:schemeClr val="accent2"/>
                </a:solidFill>
              </a:rPr>
              <a:t>меньше связывания;</a:t>
            </a:r>
            <a:br>
              <a:rPr lang="ru-RU" sz="1600" dirty="0">
                <a:solidFill>
                  <a:schemeClr val="accent2"/>
                </a:solidFill>
              </a:rPr>
            </a:br>
            <a:r>
              <a:rPr lang="ru-RU" sz="1600" dirty="0">
                <a:solidFill>
                  <a:schemeClr val="accent2"/>
                </a:solidFill>
              </a:rPr>
              <a:t>улучшенное разделение ответственности и упрощенная бизнес-логика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Риск избыточной централизации бизнес-логики в оркестраторе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43" y="1919431"/>
            <a:ext cx="5669706" cy="48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613</Words>
  <Application>Microsoft Office PowerPoint</Application>
  <PresentationFormat>Произвольный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Синий цифровой тоннель (16 x 9)</vt:lpstr>
      <vt:lpstr>09 События (в DDD и не только)</vt:lpstr>
      <vt:lpstr>Презентация PowerPoint</vt:lpstr>
      <vt:lpstr>Публикация доменных событий</vt:lpstr>
      <vt:lpstr>Надёжность публикации событий</vt:lpstr>
      <vt:lpstr>Один вариант использования – несколько агрегатов для изменения. Что делать?</vt:lpstr>
      <vt:lpstr>Сага (повествование)</vt:lpstr>
      <vt:lpstr>Компенсирующие транзакции</vt:lpstr>
      <vt:lpstr>Координация саги</vt:lpstr>
      <vt:lpstr>Координация саги</vt:lpstr>
      <vt:lpstr>Конечный автомат для оркестрации саги</vt:lpstr>
      <vt:lpstr>Традиционное хранение агрегатов</vt:lpstr>
      <vt:lpstr>Порождение событий</vt:lpstr>
      <vt:lpstr>ES: Бизнес-логика меняется</vt:lpstr>
      <vt:lpstr>Увеличение производительности при помощи снимков</vt:lpstr>
      <vt:lpstr>Что такое хорошо, что такое плохо?</vt:lpstr>
      <vt:lpstr>Продолжение следует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DDD. Тактическое проектирование</dc:title>
  <dc:creator/>
  <cp:lastModifiedBy/>
  <cp:revision>23</cp:revision>
  <dcterms:created xsi:type="dcterms:W3CDTF">2019-02-04T19:27:23Z</dcterms:created>
  <dcterms:modified xsi:type="dcterms:W3CDTF">2020-03-01T16:20:54Z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