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2" r:id="rId4"/>
  </p:sldMasterIdLst>
  <p:notesMasterIdLst>
    <p:notesMasterId r:id="rId20"/>
  </p:notesMasterIdLst>
  <p:handoutMasterIdLst>
    <p:handoutMasterId r:id="rId21"/>
  </p:handoutMasterIdLst>
  <p:sldIdLst>
    <p:sldId id="265" r:id="rId5"/>
    <p:sldId id="321" r:id="rId6"/>
    <p:sldId id="325" r:id="rId7"/>
    <p:sldId id="322" r:id="rId8"/>
    <p:sldId id="323" r:id="rId9"/>
    <p:sldId id="324" r:id="rId10"/>
    <p:sldId id="328" r:id="rId11"/>
    <p:sldId id="326" r:id="rId12"/>
    <p:sldId id="327" r:id="rId13"/>
    <p:sldId id="329" r:id="rId14"/>
    <p:sldId id="331" r:id="rId15"/>
    <p:sldId id="332" r:id="rId16"/>
    <p:sldId id="333" r:id="rId17"/>
    <p:sldId id="334" r:id="rId18"/>
    <p:sldId id="314" r:id="rId19"/>
  </p:sldIdLst>
  <p:sldSz cx="12188825" cy="6858000"/>
  <p:notesSz cx="6858000" cy="9144000"/>
  <p:custDataLst>
    <p:tags r:id="rId22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8189381-E2DB-4FDC-A399-F5FA2253875A}">
          <p14:sldIdLst>
            <p14:sldId id="265"/>
            <p14:sldId id="321"/>
            <p14:sldId id="325"/>
            <p14:sldId id="322"/>
            <p14:sldId id="323"/>
            <p14:sldId id="324"/>
            <p14:sldId id="328"/>
            <p14:sldId id="326"/>
            <p14:sldId id="327"/>
            <p14:sldId id="329"/>
            <p14:sldId id="331"/>
            <p14:sldId id="332"/>
            <p14:sldId id="333"/>
            <p14:sldId id="334"/>
          </p14:sldIdLst>
        </p14:section>
        <p14:section name="Раздел без заголовка" id="{876B9497-CA87-47C3-B9E3-19E7FD16EDD9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34E50-CF17-44BD-9795-937B6B7C8D4F}" v="242" dt="2020-02-25T07:31:35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9" autoAdjust="0"/>
  </p:normalViewPr>
  <p:slideViewPr>
    <p:cSldViewPr showGuides="1">
      <p:cViewPr varScale="1">
        <p:scale>
          <a:sx n="109" d="100"/>
          <a:sy n="109" d="100"/>
        </p:scale>
        <p:origin x="132" y="4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05.03.2020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090" y="630937"/>
            <a:ext cx="523421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42" y="1098388"/>
            <a:ext cx="10315731" cy="4394988"/>
          </a:xfrm>
        </p:spPr>
        <p:txBody>
          <a:bodyPr anchor="ctr">
            <a:noAutofit/>
          </a:bodyPr>
          <a:lstStyle>
            <a:lvl1pPr algn="ctr">
              <a:defRPr sz="9997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469" y="5979197"/>
            <a:ext cx="8043278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9" b="1" i="0" cap="all" spc="40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242" y="6375679"/>
            <a:ext cx="2329115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244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4857" y="6375679"/>
            <a:ext cx="2329116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" name="Группа 8"/>
          <p:cNvGrpSpPr/>
          <p:nvPr userDrawn="1"/>
        </p:nvGrpSpPr>
        <p:grpSpPr>
          <a:xfrm>
            <a:off x="5014292" y="979353"/>
            <a:ext cx="2213078" cy="603562"/>
            <a:chOff x="8199066" y="5817086"/>
            <a:chExt cx="2213078" cy="603562"/>
          </a:xfrm>
        </p:grpSpPr>
        <p:pic>
          <p:nvPicPr>
            <p:cNvPr id="10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66" y="5930289"/>
              <a:ext cx="1514623" cy="49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Рисунок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895" y="5817086"/>
              <a:ext cx="459249" cy="586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97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80347-8CB2-4BC6-9CD2-ABDD556782DE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3700" y="382386"/>
            <a:ext cx="1491743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973" y="382386"/>
            <a:ext cx="8390399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32FF7-F906-4C17-885C-6356C5B13C33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C5DC-7690-41E4-921F-0CCD86F95B69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85" y="1073889"/>
            <a:ext cx="8184939" cy="4064627"/>
          </a:xfrm>
        </p:spPr>
        <p:txBody>
          <a:bodyPr anchor="b">
            <a:normAutofit/>
          </a:bodyPr>
          <a:lstStyle>
            <a:lvl1pPr>
              <a:defRPr sz="8397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085" y="5159782"/>
            <a:ext cx="7015661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 b="1" i="0" cap="all" spc="400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704" y="6375679"/>
            <a:ext cx="1493558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75A814-E90F-481F-9D66-10F3829730B9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7689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845" y="6375679"/>
            <a:ext cx="1487179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3905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2686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973" y="2286000"/>
            <a:ext cx="479935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065" y="2286000"/>
            <a:ext cx="479935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​</a:t>
            </a:r>
            <a:fld id="{37209019-E585-49FC-B62B-4F8E88B75BBF}" type="datetime1">
              <a:rPr lang="ru-RU" smtClean="0"/>
              <a:pPr/>
              <a:t>05.03.2020</a:t>
            </a:fld>
            <a:r>
              <a:rPr lang="ru-RU" smtClean="0"/>
              <a:t>​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02" y="381001"/>
            <a:ext cx="10170051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6973" y="2909102"/>
            <a:ext cx="479935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136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136" y="2909102"/>
            <a:ext cx="479935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3319-FCD4-4339-95E3-CA608CFF30E2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0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D36-0D92-42E0-A6BC-3DE49444FD88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3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0470-602E-4818-A25C-047C8515CFC6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9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3" y="457200"/>
            <a:ext cx="3091310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52" y="920377"/>
            <a:ext cx="6156814" cy="49851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4" y="1741336"/>
            <a:ext cx="3091310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852" y="6375679"/>
            <a:ext cx="1233034" cy="348462"/>
          </a:xfrm>
        </p:spPr>
        <p:txBody>
          <a:bodyPr/>
          <a:lstStyle/>
          <a:p>
            <a:fld id="{9B9837FC-FBB6-4C6B-A6BE-B70FBC32743C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2" cy="345796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532" y="6375679"/>
            <a:ext cx="1232135" cy="345796"/>
          </a:xfrm>
        </p:spPr>
        <p:txBody>
          <a:bodyPr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05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91" y="1"/>
            <a:ext cx="7353669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2" y="457200"/>
            <a:ext cx="3091312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2" y="1741336"/>
            <a:ext cx="30913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751" y="6375679"/>
            <a:ext cx="1232135" cy="348462"/>
          </a:xfrm>
        </p:spPr>
        <p:txBody>
          <a:bodyPr/>
          <a:lstStyle/>
          <a:p>
            <a:fld id="{6DD946C2-3993-4E07-A8EC-429B93E58A31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1" cy="345796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087" y="6375679"/>
            <a:ext cx="1234119" cy="345796"/>
          </a:xfrm>
        </p:spPr>
        <p:txBody>
          <a:bodyPr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74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286002"/>
            <a:ext cx="1017567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352" y="6375679"/>
            <a:ext cx="2329115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05.03.2020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75679"/>
            <a:ext cx="411372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9" y="6375679"/>
            <a:ext cx="281866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 userDrawn="1"/>
        </p:nvSpPr>
        <p:spPr bwMode="auto">
          <a:xfrm>
            <a:off x="1" y="0"/>
            <a:ext cx="885594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5435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" name="Группа 8"/>
          <p:cNvGrpSpPr/>
          <p:nvPr userDrawn="1"/>
        </p:nvGrpSpPr>
        <p:grpSpPr>
          <a:xfrm>
            <a:off x="9453151" y="6069932"/>
            <a:ext cx="2213078" cy="603562"/>
            <a:chOff x="8199066" y="5817086"/>
            <a:chExt cx="2213078" cy="603562"/>
          </a:xfrm>
        </p:grpSpPr>
        <p:pic>
          <p:nvPicPr>
            <p:cNvPr id="14" name="Picture 4" descr="https://ge-mm-mro.s3.amazonaws.com/styles/800px_wide/s3/booths/images/2019/77046/eplane.jpg?itok=UNlY1ccQ"/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066" y="5930289"/>
              <a:ext cx="1514623" cy="49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0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895" y="5817086"/>
              <a:ext cx="459249" cy="586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65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098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pos="3839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smtClean="0"/>
              <a:t>10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Микросервисы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2214469" y="5805264"/>
            <a:ext cx="8043278" cy="916213"/>
          </a:xfrm>
        </p:spPr>
        <p:txBody>
          <a:bodyPr rtlCol="0">
            <a:noAutofit/>
          </a:bodyPr>
          <a:lstStyle/>
          <a:p>
            <a:pPr rtl="0"/>
            <a:r>
              <a:rPr lang="ru-RU" sz="1600" dirty="0">
                <a:solidFill>
                  <a:schemeClr val="bg2"/>
                </a:solidFill>
              </a:rPr>
              <a:t>«Проектирование интернет-систем»</a:t>
            </a:r>
          </a:p>
          <a:p>
            <a:pPr rtl="0"/>
            <a:r>
              <a:rPr lang="ru-RU" sz="1600" dirty="0">
                <a:solidFill>
                  <a:schemeClr val="bg2"/>
                </a:solidFill>
              </a:rPr>
              <a:t>Павел </a:t>
            </a:r>
            <a:r>
              <a:rPr lang="ru-RU" sz="1600" dirty="0" err="1">
                <a:solidFill>
                  <a:schemeClr val="bg2"/>
                </a:solidFill>
              </a:rPr>
              <a:t>кочурко</a:t>
            </a:r>
            <a:r>
              <a:rPr lang="ru-RU" sz="1600" dirty="0">
                <a:solidFill>
                  <a:schemeClr val="bg2"/>
                </a:solidFill>
              </a:rPr>
              <a:t>, к.т.н., доцент</a:t>
            </a:r>
          </a:p>
          <a:p>
            <a:pPr rtl="0"/>
            <a:r>
              <a:rPr lang="ru-RU" sz="1600" dirty="0">
                <a:solidFill>
                  <a:schemeClr val="bg2"/>
                </a:solidFill>
              </a:rPr>
              <a:t>Кафедра </a:t>
            </a:r>
            <a:r>
              <a:rPr lang="ru-RU" sz="1600" dirty="0" err="1" smtClean="0">
                <a:solidFill>
                  <a:schemeClr val="bg2"/>
                </a:solidFill>
              </a:rPr>
              <a:t>иит</a:t>
            </a:r>
            <a:r>
              <a:rPr lang="ru-RU" sz="1600" dirty="0" smtClean="0">
                <a:solidFill>
                  <a:schemeClr val="bg2"/>
                </a:solidFill>
              </a:rPr>
              <a:t> </a:t>
            </a:r>
            <a:r>
              <a:rPr lang="ru-RU" sz="1600" dirty="0" err="1" smtClean="0">
                <a:solidFill>
                  <a:schemeClr val="bg2"/>
                </a:solidFill>
              </a:rPr>
              <a:t>БрГТУ</a:t>
            </a:r>
            <a:r>
              <a:rPr lang="ru-RU" sz="1600" dirty="0" smtClean="0">
                <a:solidFill>
                  <a:schemeClr val="bg2"/>
                </a:solidFill>
              </a:rPr>
              <a:t>, </a:t>
            </a:r>
            <a:r>
              <a:rPr lang="en-US" sz="1600" dirty="0" smtClean="0">
                <a:solidFill>
                  <a:schemeClr val="bg2"/>
                </a:solidFill>
              </a:rPr>
              <a:t>Eplane.com</a:t>
            </a:r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Soa</a:t>
            </a:r>
            <a:r>
              <a:rPr lang="en-US" sz="7200" dirty="0" smtClean="0"/>
              <a:t> </a:t>
            </a:r>
            <a:r>
              <a:rPr lang="ru-RU" sz="7200" dirty="0" smtClean="0"/>
              <a:t>и </a:t>
            </a:r>
            <a:r>
              <a:rPr lang="ru-RU" sz="7200" dirty="0" err="1" smtClean="0"/>
              <a:t>микросервисы</a:t>
            </a:r>
            <a:endParaRPr lang="ru-RU" sz="72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Очередная серебряная пуля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8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217357" y="2204864"/>
            <a:ext cx="10243660" cy="3024336"/>
          </a:xfrm>
          <a:prstGeom prst="rect">
            <a:avLst/>
          </a:prstGeom>
          <a:gradFill>
            <a:gsLst>
              <a:gs pos="0">
                <a:schemeClr val="bg2"/>
              </a:gs>
              <a:gs pos="35000">
                <a:srgbClr val="F6F6F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782045" y="2420888"/>
            <a:ext cx="8208911" cy="359359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Се́рвис-ориенти́рованная </a:t>
            </a:r>
            <a:r>
              <a:rPr lang="ru-RU" b="1" dirty="0" err="1"/>
              <a:t>архитекту́ра</a:t>
            </a:r>
            <a:r>
              <a:rPr lang="ru-RU" dirty="0"/>
              <a:t> (</a:t>
            </a:r>
            <a:r>
              <a:rPr lang="ru-RU" i="1" dirty="0"/>
              <a:t>SOA</a:t>
            </a:r>
            <a:r>
              <a:rPr lang="ru-RU" dirty="0"/>
              <a:t>, англ. </a:t>
            </a:r>
            <a:r>
              <a:rPr lang="ru-RU" i="1" dirty="0" err="1"/>
              <a:t>service-oriented</a:t>
            </a:r>
            <a:r>
              <a:rPr lang="ru-RU" i="1" dirty="0"/>
              <a:t> </a:t>
            </a:r>
            <a:r>
              <a:rPr lang="ru-RU" i="1" dirty="0" err="1"/>
              <a:t>architecture</a:t>
            </a:r>
            <a:r>
              <a:rPr lang="ru-RU" dirty="0"/>
              <a:t>) </a:t>
            </a:r>
            <a:r>
              <a:rPr lang="ru-RU" dirty="0" smtClean="0"/>
              <a:t>—модульный</a:t>
            </a:r>
            <a:r>
              <a:rPr lang="ru-RU" dirty="0"/>
              <a:t> подход к разработке программного обеспечения, основанный на использовании распределённых, слабо связанных (англ. </a:t>
            </a:r>
            <a:r>
              <a:rPr lang="ru-RU" i="1" dirty="0"/>
              <a:t>loose coupling</a:t>
            </a:r>
            <a:r>
              <a:rPr lang="ru-RU" dirty="0"/>
              <a:t>) заменяемых компонентов, оснащённых стандартизированными интерфейсами для взаимодействия по стандартизированным протоколам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 </a:t>
            </a:r>
            <a:r>
              <a:rPr lang="en-US" b="1" dirty="0" smtClean="0"/>
              <a:t>SOAP</a:t>
            </a:r>
            <a:r>
              <a:rPr lang="en-US" dirty="0" smtClean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12" y="2132856"/>
            <a:ext cx="1284124" cy="12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</a:t>
            </a:r>
            <a:r>
              <a:rPr lang="en-US" dirty="0" smtClean="0"/>
              <a:t> vs. </a:t>
            </a:r>
            <a:r>
              <a:rPr lang="ru-RU" dirty="0" err="1" smtClean="0"/>
              <a:t>микросервисы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Межсервисное</a:t>
            </a:r>
            <a:r>
              <a:rPr lang="ru-RU" dirty="0" smtClean="0"/>
              <a:t> взаимодействие – умные каналы, сервисная шина предприятия, тяжеловесные протоколы типа </a:t>
            </a:r>
            <a:r>
              <a:rPr lang="en-US" dirty="0" smtClean="0"/>
              <a:t>SOAP</a:t>
            </a:r>
          </a:p>
          <a:p>
            <a:r>
              <a:rPr lang="ru-RU" dirty="0" smtClean="0"/>
              <a:t>Глобальная модель данных и общая БД</a:t>
            </a:r>
          </a:p>
          <a:p>
            <a:r>
              <a:rPr lang="ru-RU" dirty="0" smtClean="0"/>
              <a:t>Типовой сервис – крупное монолитное приложение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микросервисы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err="1"/>
              <a:t>Межсервисное</a:t>
            </a:r>
            <a:r>
              <a:rPr lang="ru-RU" dirty="0"/>
              <a:t> </a:t>
            </a:r>
            <a:r>
              <a:rPr lang="ru-RU" dirty="0" smtClean="0"/>
              <a:t>взаимодействие</a:t>
            </a:r>
            <a:r>
              <a:rPr lang="en-US" dirty="0" smtClean="0"/>
              <a:t> – </a:t>
            </a:r>
            <a:r>
              <a:rPr lang="ru-RU" dirty="0" smtClean="0"/>
              <a:t>примитивные каналы, как брокер сообщений, прямое </a:t>
            </a:r>
            <a:r>
              <a:rPr lang="ru-RU" dirty="0" err="1" smtClean="0"/>
              <a:t>взаимоедйствие</a:t>
            </a:r>
            <a:r>
              <a:rPr lang="ru-RU" dirty="0" smtClean="0"/>
              <a:t> между сервисами по </a:t>
            </a:r>
            <a:r>
              <a:rPr lang="en-US" dirty="0" smtClean="0"/>
              <a:t>REST </a:t>
            </a:r>
            <a:r>
              <a:rPr lang="ru-RU" dirty="0" smtClean="0"/>
              <a:t>или </a:t>
            </a:r>
            <a:r>
              <a:rPr lang="en-US" dirty="0" err="1" smtClean="0"/>
              <a:t>gRPC</a:t>
            </a:r>
            <a:endParaRPr lang="en-US" dirty="0" smtClean="0"/>
          </a:p>
          <a:p>
            <a:r>
              <a:rPr lang="ru-RU" dirty="0" smtClean="0"/>
              <a:t>Отдельные модели данных, своя БД у каждого сервиса</a:t>
            </a:r>
          </a:p>
          <a:p>
            <a:r>
              <a:rPr lang="ru-RU" dirty="0" smtClean="0"/>
              <a:t>Типовой – небольшой 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85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261" t="-24022" r="-14717" b="-15565"/>
          <a:stretch/>
        </p:blipFill>
        <p:spPr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Микросервисы</a:t>
            </a:r>
            <a:r>
              <a:rPr lang="ru-RU" dirty="0" smtClean="0"/>
              <a:t> – это хорошо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/>
                </a:solidFill>
              </a:rPr>
              <a:t>Возможность </a:t>
            </a:r>
            <a:r>
              <a:rPr lang="en-US" dirty="0" smtClean="0">
                <a:solidFill>
                  <a:schemeClr val="accent4"/>
                </a:solidFill>
              </a:rPr>
              <a:t>CI/CD</a:t>
            </a:r>
            <a:endParaRPr lang="ru-RU" dirty="0" smtClean="0">
              <a:solidFill>
                <a:schemeClr val="accent4"/>
              </a:solidFill>
            </a:endParaRPr>
          </a:p>
          <a:p>
            <a:r>
              <a:rPr lang="ru-RU" dirty="0" smtClean="0">
                <a:solidFill>
                  <a:schemeClr val="accent4"/>
                </a:solidFill>
              </a:rPr>
              <a:t>Сервисы небольшие и простые, развертываются и масштабируются независимо</a:t>
            </a:r>
          </a:p>
          <a:p>
            <a:r>
              <a:rPr lang="ru-RU" dirty="0" smtClean="0">
                <a:solidFill>
                  <a:schemeClr val="accent4"/>
                </a:solidFill>
              </a:rPr>
              <a:t>Автономность команд разработчиков</a:t>
            </a:r>
          </a:p>
          <a:p>
            <a:r>
              <a:rPr lang="ru-RU" dirty="0" smtClean="0">
                <a:solidFill>
                  <a:schemeClr val="accent4"/>
                </a:solidFill>
              </a:rPr>
              <a:t>Изоляция неполадок</a:t>
            </a:r>
          </a:p>
          <a:p>
            <a:r>
              <a:rPr lang="ru-RU" dirty="0" smtClean="0">
                <a:solidFill>
                  <a:schemeClr val="accent4"/>
                </a:solidFill>
              </a:rPr>
              <a:t>Можно экспериментировать и внедрять новые технологии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Сложность правильного разбиения на сервисы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600" dirty="0" smtClean="0">
                <a:solidFill>
                  <a:srgbClr val="FF0000"/>
                </a:solidFill>
              </a:rPr>
              <a:t>Функциональная декомпозиция или другие подходы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Распределённость</a:t>
            </a:r>
            <a:r>
              <a:rPr lang="ru-RU" dirty="0" smtClean="0">
                <a:solidFill>
                  <a:srgbClr val="FF0000"/>
                </a:solidFill>
              </a:rPr>
              <a:t> влияет на разработку, тестирование развёртывание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600" dirty="0" smtClean="0">
                <a:solidFill>
                  <a:srgbClr val="FF0000"/>
                </a:solidFill>
              </a:rPr>
              <a:t>Например, отладка теперь не одного запроса, а цикла обработки саги в нескольких </a:t>
            </a:r>
            <a:r>
              <a:rPr lang="ru-RU" sz="1600" dirty="0" err="1" smtClean="0">
                <a:solidFill>
                  <a:srgbClr val="FF0000"/>
                </a:solidFill>
              </a:rPr>
              <a:t>микросервисах</a:t>
            </a:r>
            <a:r>
              <a:rPr lang="ru-RU" sz="1600" dirty="0" smtClean="0">
                <a:solidFill>
                  <a:srgbClr val="FF0000"/>
                </a:solidFill>
              </a:rPr>
              <a:t>, что является нетривиальной задачей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Необходимость тщательной координации развёртывания функций и версий разных сервисов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Само решение о переходе на </a:t>
            </a:r>
            <a:r>
              <a:rPr lang="ru-RU" dirty="0" err="1" smtClean="0">
                <a:solidFill>
                  <a:srgbClr val="FF0000"/>
                </a:solidFill>
              </a:rPr>
              <a:t>микросервисы</a:t>
            </a:r>
            <a:r>
              <a:rPr lang="ru-RU" dirty="0" smtClean="0">
                <a:solidFill>
                  <a:srgbClr val="FF0000"/>
                </a:solidFill>
              </a:rPr>
              <a:t> нетривиально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Продолжение следует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Есть 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82045" y="2286002"/>
            <a:ext cx="6696744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Большой Комок Грязи – беспорядочно структурированные, растянутые, неряшливые, словно перемотанные на скорую руку изоляционной лентой и проводами джунгли спагетти-кода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sz="2400" i="1" dirty="0">
                <a:solidFill>
                  <a:schemeClr val="tx1"/>
                </a:solidFill>
              </a:rPr>
              <a:t>– </a:t>
            </a:r>
            <a:r>
              <a:rPr lang="ru-RU" sz="2400" i="1" dirty="0" smtClean="0">
                <a:solidFill>
                  <a:schemeClr val="tx1"/>
                </a:solidFill>
              </a:rPr>
              <a:t>Брайан Фут, Джозеф </a:t>
            </a:r>
            <a:r>
              <a:rPr lang="ru-RU" sz="2400" i="1" dirty="0" err="1" smtClean="0">
                <a:solidFill>
                  <a:schemeClr val="tx1"/>
                </a:solidFill>
              </a:rPr>
              <a:t>Йодер</a:t>
            </a:r>
            <a:endParaRPr lang="ru-RU" sz="2400" i="1" dirty="0">
              <a:solidFill>
                <a:schemeClr val="tx1"/>
              </a:solidFill>
            </a:endParaRPr>
          </a:p>
          <a:p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Побег из монолитного ада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352" y="1874518"/>
            <a:ext cx="10175671" cy="4005076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4"/>
                </a:solidFill>
              </a:rPr>
              <a:t>Простота разработки</a:t>
            </a:r>
            <a:br>
              <a:rPr lang="ru-RU" sz="2400" dirty="0" smtClean="0">
                <a:solidFill>
                  <a:schemeClr val="accent4"/>
                </a:solidFill>
              </a:rPr>
            </a:br>
            <a:r>
              <a:rPr lang="ru-RU" sz="1800" dirty="0" smtClean="0">
                <a:solidFill>
                  <a:schemeClr val="accent4"/>
                </a:solidFill>
              </a:rPr>
              <a:t>Единое приложение</a:t>
            </a:r>
          </a:p>
          <a:p>
            <a:r>
              <a:rPr lang="ru-RU" sz="2400" dirty="0" smtClean="0">
                <a:solidFill>
                  <a:schemeClr val="accent4"/>
                </a:solidFill>
              </a:rPr>
              <a:t>Лёгкость внесения радикальных изменений</a:t>
            </a:r>
            <a:br>
              <a:rPr lang="ru-RU" sz="2400" dirty="0" smtClean="0">
                <a:solidFill>
                  <a:schemeClr val="accent4"/>
                </a:solidFill>
              </a:rPr>
            </a:br>
            <a:r>
              <a:rPr lang="ru-RU" sz="1800" dirty="0" smtClean="0">
                <a:solidFill>
                  <a:schemeClr val="accent4"/>
                </a:solidFill>
              </a:rPr>
              <a:t>Можно просто менять код, структуру данных, и </a:t>
            </a:r>
            <a:r>
              <a:rPr lang="ru-RU" sz="1800" dirty="0" err="1" smtClean="0">
                <a:solidFill>
                  <a:schemeClr val="accent4"/>
                </a:solidFill>
              </a:rPr>
              <a:t>деплоить</a:t>
            </a:r>
            <a:endParaRPr lang="ru-RU" sz="1800" dirty="0" smtClean="0">
              <a:solidFill>
                <a:schemeClr val="accent4"/>
              </a:solidFill>
            </a:endParaRPr>
          </a:p>
          <a:p>
            <a:r>
              <a:rPr lang="ru-RU" sz="2400" dirty="0" smtClean="0">
                <a:solidFill>
                  <a:schemeClr val="accent4"/>
                </a:solidFill>
              </a:rPr>
              <a:t>Простота тестирования</a:t>
            </a:r>
            <a:br>
              <a:rPr lang="ru-RU" sz="2400" dirty="0" smtClean="0">
                <a:solidFill>
                  <a:schemeClr val="accent4"/>
                </a:solidFill>
              </a:rPr>
            </a:br>
            <a:r>
              <a:rPr lang="ru-RU" sz="1800" dirty="0" smtClean="0">
                <a:solidFill>
                  <a:schemeClr val="accent4"/>
                </a:solidFill>
              </a:rPr>
              <a:t>Сквозные тесты</a:t>
            </a:r>
          </a:p>
          <a:p>
            <a:r>
              <a:rPr lang="ru-RU" sz="2400" dirty="0" smtClean="0">
                <a:solidFill>
                  <a:schemeClr val="accent4"/>
                </a:solidFill>
              </a:rPr>
              <a:t>Простота развёртывания</a:t>
            </a:r>
            <a:br>
              <a:rPr lang="ru-RU" sz="2400" dirty="0" smtClean="0">
                <a:solidFill>
                  <a:schemeClr val="accent4"/>
                </a:solidFill>
              </a:rPr>
            </a:br>
            <a:r>
              <a:rPr lang="ru-RU" sz="1800" dirty="0" smtClean="0">
                <a:solidFill>
                  <a:schemeClr val="accent4"/>
                </a:solidFill>
              </a:rPr>
              <a:t>Ну ладно, не всегда всё просто, но в основном</a:t>
            </a:r>
          </a:p>
          <a:p>
            <a:r>
              <a:rPr lang="ru-RU" sz="2400" dirty="0" smtClean="0">
                <a:solidFill>
                  <a:schemeClr val="accent4"/>
                </a:solidFill>
              </a:rPr>
              <a:t>Лёгкость масштабирования</a:t>
            </a:r>
            <a:br>
              <a:rPr lang="ru-RU" sz="2400" dirty="0" smtClean="0">
                <a:solidFill>
                  <a:schemeClr val="accent4"/>
                </a:solidFill>
              </a:rPr>
            </a:br>
            <a:r>
              <a:rPr lang="ru-RU" sz="1800" dirty="0" smtClean="0">
                <a:solidFill>
                  <a:schemeClr val="accent4"/>
                </a:solidFill>
              </a:rPr>
              <a:t>Несколько экземпляров за </a:t>
            </a:r>
            <a:r>
              <a:rPr lang="ru-RU" sz="1800" dirty="0" err="1" smtClean="0">
                <a:solidFill>
                  <a:schemeClr val="accent4"/>
                </a:solidFill>
              </a:rPr>
              <a:t>балансировщиком</a:t>
            </a:r>
            <a:r>
              <a:rPr lang="ru-RU" sz="1800" dirty="0" smtClean="0">
                <a:solidFill>
                  <a:schemeClr val="accent4"/>
                </a:solidFill>
              </a:rPr>
              <a:t> нагрузки</a:t>
            </a:r>
            <a:endParaRPr lang="ru-RU" sz="2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4612" y="404664"/>
            <a:ext cx="3091312" cy="1196670"/>
          </a:xfrm>
        </p:spPr>
        <p:txBody>
          <a:bodyPr/>
          <a:lstStyle/>
          <a:p>
            <a:r>
              <a:rPr lang="ru-RU" dirty="0" smtClean="0"/>
              <a:t>Монолит</a:t>
            </a:r>
            <a:r>
              <a:rPr lang="ru-RU" dirty="0" smtClean="0">
                <a:solidFill>
                  <a:schemeClr val="accent6"/>
                </a:solidFill>
              </a:rPr>
              <a:t>ный ад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body" sz="half" idx="2"/>
          </p:nvPr>
        </p:nvSpPr>
        <p:spPr>
          <a:xfrm>
            <a:off x="7894612" y="1741336"/>
            <a:ext cx="3960440" cy="416416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Чрезмерная сложность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500" dirty="0" smtClean="0">
                <a:solidFill>
                  <a:srgbClr val="FF0000"/>
                </a:solidFill>
              </a:rPr>
              <a:t>Ни в одной голове уже не помещается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Медленная разработка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500" dirty="0" smtClean="0">
                <a:solidFill>
                  <a:srgbClr val="FF0000"/>
                </a:solidFill>
              </a:rPr>
              <a:t>Уже тормозит </a:t>
            </a:r>
            <a:r>
              <a:rPr lang="en-US" sz="1500" dirty="0" smtClean="0">
                <a:solidFill>
                  <a:srgbClr val="FF0000"/>
                </a:solidFill>
              </a:rPr>
              <a:t>IDE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Длинный путь до развертывания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rgbClr val="FF0000"/>
                </a:solidFill>
              </a:rPr>
              <a:t>CI </a:t>
            </a:r>
            <a:r>
              <a:rPr lang="ru-RU" sz="1500" dirty="0" smtClean="0">
                <a:solidFill>
                  <a:srgbClr val="FF0000"/>
                </a:solidFill>
              </a:rPr>
              <a:t>только в мечтах</a:t>
            </a:r>
            <a:endParaRPr lang="ru-RU" sz="1900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Трудности масштабирования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500" dirty="0" smtClean="0">
                <a:solidFill>
                  <a:srgbClr val="FF0000"/>
                </a:solidFill>
              </a:rPr>
              <a:t>Конфигурационные компромиссы</a:t>
            </a:r>
            <a:endParaRPr lang="ru-RU" sz="1900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Надежность падает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500" dirty="0" smtClean="0">
                <a:solidFill>
                  <a:srgbClr val="FF0000"/>
                </a:solidFill>
              </a:rPr>
              <a:t>Тяжелое тестирование, нет локализации неисправностей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Устаревающий стек технологий</a:t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1500" dirty="0" err="1" smtClean="0">
                <a:solidFill>
                  <a:srgbClr val="FF0000"/>
                </a:solidFill>
              </a:rPr>
              <a:t>Легаси</a:t>
            </a:r>
            <a:r>
              <a:rPr lang="ru-RU" sz="1500" dirty="0" smtClean="0">
                <a:solidFill>
                  <a:srgbClr val="FF0000"/>
                </a:solidFill>
              </a:rPr>
              <a:t>, </a:t>
            </a:r>
            <a:r>
              <a:rPr lang="ru-RU" sz="1500" dirty="0" err="1" smtClean="0">
                <a:solidFill>
                  <a:srgbClr val="FF0000"/>
                </a:solidFill>
              </a:rPr>
              <a:t>легаси</a:t>
            </a:r>
            <a:r>
              <a:rPr lang="ru-RU" sz="1500" dirty="0" smtClean="0">
                <a:solidFill>
                  <a:srgbClr val="FF0000"/>
                </a:solidFill>
              </a:rPr>
              <a:t>, 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123785"/>
            <a:ext cx="6040361" cy="339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4"/>
          <a:stretch/>
        </p:blipFill>
        <p:spPr>
          <a:xfrm>
            <a:off x="765820" y="1412776"/>
            <a:ext cx="6480720" cy="429309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2644" y="457200"/>
            <a:ext cx="3244380" cy="1196670"/>
          </a:xfrm>
        </p:spPr>
        <p:txBody>
          <a:bodyPr/>
          <a:lstStyle/>
          <a:p>
            <a:r>
              <a:rPr lang="ru-RU" dirty="0" smtClean="0"/>
              <a:t>Куб масштабирования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182644" y="1844824"/>
            <a:ext cx="3172372" cy="4164164"/>
          </a:xfrm>
        </p:spPr>
        <p:txBody>
          <a:bodyPr/>
          <a:lstStyle/>
          <a:p>
            <a:r>
              <a:rPr lang="en-US" b="1" dirty="0" smtClean="0"/>
              <a:t>X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Клонирование</a:t>
            </a:r>
          </a:p>
          <a:p>
            <a:r>
              <a:rPr lang="en-US" b="1" dirty="0" smtClean="0"/>
              <a:t>Y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smtClean="0"/>
              <a:t>Функциональная декомпозиция</a:t>
            </a:r>
            <a:endParaRPr lang="en-US" dirty="0" smtClean="0"/>
          </a:p>
          <a:p>
            <a:r>
              <a:rPr lang="en-US" b="1" dirty="0" smtClean="0"/>
              <a:t>Z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err="1" smtClean="0"/>
              <a:t>Шардирование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171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64"/>
          <a:stretch/>
        </p:blipFill>
        <p:spPr>
          <a:xfrm>
            <a:off x="8010706" y="3807674"/>
            <a:ext cx="3588255" cy="23770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2644" y="457200"/>
            <a:ext cx="3244380" cy="1196670"/>
          </a:xfrm>
        </p:spPr>
        <p:txBody>
          <a:bodyPr/>
          <a:lstStyle/>
          <a:p>
            <a:r>
              <a:rPr lang="ru-RU" dirty="0" smtClean="0"/>
              <a:t>Балансировка нагрузки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182644" y="1844824"/>
            <a:ext cx="3172372" cy="4164164"/>
          </a:xfrm>
        </p:spPr>
        <p:txBody>
          <a:bodyPr/>
          <a:lstStyle/>
          <a:p>
            <a:r>
              <a:rPr lang="ru-RU" b="1" dirty="0" smtClean="0"/>
              <a:t>По оси </a:t>
            </a:r>
            <a:r>
              <a:rPr lang="en-US" b="1" dirty="0" smtClean="0"/>
              <a:t>X</a:t>
            </a:r>
            <a:endParaRPr lang="ru-RU" b="1" dirty="0" smtClean="0"/>
          </a:p>
          <a:p>
            <a:r>
              <a:rPr lang="ru-RU" dirty="0" smtClean="0"/>
              <a:t>Масштабирование монолита за </a:t>
            </a:r>
            <a:r>
              <a:rPr lang="ru-RU" dirty="0" err="1" smtClean="0"/>
              <a:t>балансировщиками</a:t>
            </a:r>
            <a:r>
              <a:rPr lang="ru-RU" dirty="0" smtClean="0"/>
              <a:t> нагрузки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844824"/>
            <a:ext cx="62611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2644" y="457200"/>
            <a:ext cx="3244380" cy="1196670"/>
          </a:xfrm>
        </p:spPr>
        <p:txBody>
          <a:bodyPr/>
          <a:lstStyle/>
          <a:p>
            <a:r>
              <a:rPr lang="ru-RU" dirty="0" err="1" smtClean="0"/>
              <a:t>шардирование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182644" y="1844824"/>
            <a:ext cx="3172372" cy="4164164"/>
          </a:xfrm>
        </p:spPr>
        <p:txBody>
          <a:bodyPr/>
          <a:lstStyle/>
          <a:p>
            <a:r>
              <a:rPr lang="ru-RU" b="1" dirty="0" smtClean="0"/>
              <a:t>По оси </a:t>
            </a:r>
            <a:r>
              <a:rPr lang="en-US" b="1" dirty="0" smtClean="0"/>
              <a:t>Z</a:t>
            </a:r>
            <a:endParaRPr lang="ru-RU" b="1" dirty="0" smtClean="0"/>
          </a:p>
          <a:p>
            <a:r>
              <a:rPr lang="ru-RU" dirty="0" smtClean="0"/>
              <a:t>Каждый экземпляр отвечает за подмножество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844824"/>
            <a:ext cx="6492149" cy="3456384"/>
          </a:xfrm>
          <a:prstGeom prst="rect">
            <a:avLst/>
          </a:prstGeom>
        </p:spPr>
      </p:pic>
      <p:pic>
        <p:nvPicPr>
          <p:cNvPr id="8" name="Объект 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64"/>
          <a:stretch/>
        </p:blipFill>
        <p:spPr>
          <a:xfrm>
            <a:off x="8010706" y="3807674"/>
            <a:ext cx="3588255" cy="23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82644" y="457200"/>
            <a:ext cx="3244380" cy="1196670"/>
          </a:xfrm>
        </p:spPr>
        <p:txBody>
          <a:bodyPr/>
          <a:lstStyle/>
          <a:p>
            <a:r>
              <a:rPr lang="ru-RU" dirty="0" smtClean="0"/>
              <a:t>Функциональная декомпозиция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182644" y="1844824"/>
            <a:ext cx="3172372" cy="4164164"/>
          </a:xfrm>
        </p:spPr>
        <p:txBody>
          <a:bodyPr/>
          <a:lstStyle/>
          <a:p>
            <a:r>
              <a:rPr lang="ru-RU" b="1" dirty="0" smtClean="0"/>
              <a:t>По оси </a:t>
            </a:r>
            <a:r>
              <a:rPr lang="en-US" b="1" dirty="0" smtClean="0"/>
              <a:t>Y</a:t>
            </a:r>
            <a:endParaRPr lang="ru-RU" b="1" dirty="0" smtClean="0"/>
          </a:p>
          <a:p>
            <a:r>
              <a:rPr lang="ru-RU" dirty="0" smtClean="0"/>
              <a:t>Разбиение монолита на сервисы по функциям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1841376"/>
            <a:ext cx="6262022" cy="3528392"/>
          </a:xfrm>
          <a:prstGeom prst="rect">
            <a:avLst/>
          </a:prstGeom>
        </p:spPr>
      </p:pic>
      <p:pic>
        <p:nvPicPr>
          <p:cNvPr id="8" name="Объект 3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r="64"/>
          <a:stretch/>
        </p:blipFill>
        <p:spPr>
          <a:xfrm>
            <a:off x="8010706" y="3807674"/>
            <a:ext cx="3588255" cy="23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dge">
  <a:themeElements>
    <a:clrScheme name="Другая 2">
      <a:dk1>
        <a:sysClr val="windowText" lastClr="000000"/>
      </a:dk1>
      <a:lt1>
        <a:srgbClr val="FDE5CC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0</TotalTime>
  <Words>199</Words>
  <Application>Microsoft Office PowerPoint</Application>
  <PresentationFormat>Произвольный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Corbel</vt:lpstr>
      <vt:lpstr>Gill Sans MT</vt:lpstr>
      <vt:lpstr>Impact</vt:lpstr>
      <vt:lpstr>Badge</vt:lpstr>
      <vt:lpstr>10 Микросервисы</vt:lpstr>
      <vt:lpstr>Презентация PowerPoint</vt:lpstr>
      <vt:lpstr>монолит</vt:lpstr>
      <vt:lpstr>Монолит</vt:lpstr>
      <vt:lpstr>Монолитный ад</vt:lpstr>
      <vt:lpstr>Куб масштабирования</vt:lpstr>
      <vt:lpstr>Балансировка нагрузки</vt:lpstr>
      <vt:lpstr>шардирование</vt:lpstr>
      <vt:lpstr>Функциональная декомпозиция</vt:lpstr>
      <vt:lpstr>Soa и микросервисы</vt:lpstr>
      <vt:lpstr>soa</vt:lpstr>
      <vt:lpstr>Soa vs. микросервисы</vt:lpstr>
      <vt:lpstr>Микросервисы – это хорошо</vt:lpstr>
      <vt:lpstr>недостатки</vt:lpstr>
      <vt:lpstr>Продолжение следует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DDD. Тактическое проектирование</dc:title>
  <dc:creator/>
  <cp:lastModifiedBy/>
  <cp:revision>23</cp:revision>
  <dcterms:created xsi:type="dcterms:W3CDTF">2019-02-04T19:27:23Z</dcterms:created>
  <dcterms:modified xsi:type="dcterms:W3CDTF">2020-03-05T21:45:21Z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