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2"/>
  </p:notesMasterIdLst>
  <p:sldIdLst>
    <p:sldId id="310" r:id="rId10"/>
    <p:sldId id="336" r:id="rId11"/>
    <p:sldId id="263" r:id="rId12"/>
    <p:sldId id="265" r:id="rId13"/>
    <p:sldId id="312" r:id="rId14"/>
    <p:sldId id="267" r:id="rId15"/>
    <p:sldId id="270" r:id="rId16"/>
    <p:sldId id="316" r:id="rId17"/>
    <p:sldId id="271" r:id="rId18"/>
    <p:sldId id="317" r:id="rId19"/>
    <p:sldId id="318" r:id="rId20"/>
    <p:sldId id="337" r:id="rId21"/>
    <p:sldId id="319" r:id="rId22"/>
    <p:sldId id="320" r:id="rId23"/>
    <p:sldId id="321" r:id="rId24"/>
    <p:sldId id="274" r:id="rId25"/>
    <p:sldId id="322" r:id="rId26"/>
    <p:sldId id="323" r:id="rId27"/>
    <p:sldId id="324" r:id="rId28"/>
    <p:sldId id="338" r:id="rId29"/>
    <p:sldId id="325" r:id="rId30"/>
    <p:sldId id="326" r:id="rId31"/>
    <p:sldId id="275" r:id="rId32"/>
    <p:sldId id="327" r:id="rId33"/>
    <p:sldId id="328" r:id="rId34"/>
    <p:sldId id="329" r:id="rId35"/>
    <p:sldId id="330" r:id="rId36"/>
    <p:sldId id="278" r:id="rId37"/>
    <p:sldId id="279" r:id="rId38"/>
    <p:sldId id="332" r:id="rId39"/>
    <p:sldId id="333" r:id="rId40"/>
    <p:sldId id="33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21"/>
    <a:srgbClr val="005EA4"/>
    <a:srgbClr val="3399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6648"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22254"/>
    </p:cViewPr>
  </p:outlineViewPr>
  <p:notesTextViewPr>
    <p:cViewPr>
      <p:scale>
        <a:sx n="1" d="1"/>
        <a:sy n="1" d="1"/>
      </p:scale>
      <p:origin x="0" y="0"/>
    </p:cViewPr>
  </p:notesTextViewPr>
  <p:sorterViewPr>
    <p:cViewPr>
      <p:scale>
        <a:sx n="100" d="100"/>
        <a:sy n="100" d="100"/>
      </p:scale>
      <p:origin x="0" y="60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3/9/2021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954904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2056849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2056849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Here, the “rise” is a negative number, because as you move to the right, the line falls (meaning wheat output is reduced). </a:t>
            </a:r>
          </a:p>
          <a:p>
            <a:pPr eaLnBrk="1" hangingPunct="1"/>
            <a:endParaRPr lang="en-US" dirty="0"/>
          </a:p>
          <a:p>
            <a:pPr eaLnBrk="1" hangingPunct="1"/>
            <a:r>
              <a:rPr lang="en-US" dirty="0"/>
              <a:t>Moving to the right involves shifting resources from the production of wheat (which causes wheat output to fall) to the production of computers (which causes computer production to rise).  Producing an additional computer requires the resources that would otherwise produce 10 tons of wheat.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1989145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a:t>This exercise reinforces the material on the preceding slide.  It is especially useful if you plan to cover Chapter 3 (Interdependence and the Gains from Trade) after completing Chapter 2.</a:t>
            </a:r>
          </a:p>
          <a:p>
            <a:endParaRPr lang="en-US" sz="1200" b="0" i="0"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498402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There are two ways to get the answer.  </a:t>
            </a:r>
          </a:p>
          <a:p>
            <a:pPr eaLnBrk="1" hangingPunct="1"/>
            <a:r>
              <a:rPr lang="en-US" sz="1200" dirty="0"/>
              <a:t> </a:t>
            </a:r>
          </a:p>
          <a:p>
            <a:pPr eaLnBrk="1" hangingPunct="1"/>
            <a:r>
              <a:rPr lang="en-US" sz="1200" dirty="0"/>
              <a:t>The hard way is to compute the slope of both PPFs.  The slope of France’s PPF equals -600/300 = -2, meaning that France must give up two units of wine to get an additional unit of cloth.  The slope of England’s PPF = -200/300 = -2/3, meaning that England only must sacrifice 2/3 of a unit of wine to get an additional unit of cloth.  Thus, the opportunity cost of cloth is lower in England than France.  </a:t>
            </a:r>
          </a:p>
          <a:p>
            <a:pPr eaLnBrk="1" hangingPunct="1"/>
            <a:endParaRPr lang="en-US" sz="1200" dirty="0"/>
          </a:p>
          <a:p>
            <a:pPr eaLnBrk="1" hangingPunct="1"/>
            <a:r>
              <a:rPr lang="en-US" sz="1200" dirty="0"/>
              <a:t>The question, however, does not ask for the numerical values of the opportunity cost of cloth in the two countries.  It only asks which country has a lower opportunity cost of cloth.  </a:t>
            </a:r>
          </a:p>
          <a:p>
            <a:pPr eaLnBrk="1" hangingPunct="1"/>
            <a:endParaRPr lang="en-US" sz="1200" dirty="0"/>
          </a:p>
          <a:p>
            <a:pPr eaLnBrk="1" hangingPunct="1"/>
            <a:r>
              <a:rPr lang="en-US" sz="1200" dirty="0"/>
              <a:t>There is an easy way to determine the answer.  Students must remember that the slope of the PPF equals the opportunity cost of the good measured on the horizontal axis.  Then, students can simply “eyeball” the two PPFs to determine which is steepest.  From what the graphs show, it’s pretty easy to see that England’s PPF isn’t as steep, and therefore the opportunity cost of cloth is lower in England than in France.</a:t>
            </a:r>
          </a:p>
          <a:p>
            <a:endParaRPr lang="en-US" sz="1200" b="0" i="0"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2570665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The PPF shows the tradeoff between the outputs of different goods at a given time, but the tradeoff can change over time.  </a:t>
            </a:r>
          </a:p>
          <a:p>
            <a:pPr eaLnBrk="1" hangingPunct="1"/>
            <a:endParaRPr lang="en-US" sz="1200" dirty="0"/>
          </a:p>
          <a:p>
            <a:r>
              <a:rPr lang="en-US" sz="1200" dirty="0"/>
              <a:t>For example, over time, the economy might get more workers (or more factories or more land).  Or, a more efficient technology might be invented.  Both events—an increase in the economy’s resources or an improvement in technology—cause an expansion in the set of opportunities.  That is, both allow the economy to produce more of one or both goods.  </a:t>
            </a:r>
          </a:p>
          <a:p>
            <a:pPr eaLnBrk="1" hangingPunct="1"/>
            <a:endParaRPr lang="en-US" sz="1200" dirty="0"/>
          </a:p>
          <a:p>
            <a:pPr eaLnBrk="1" hangingPunct="1"/>
            <a:r>
              <a:rPr lang="en-US" sz="1200" dirty="0"/>
              <a:t>This is a simple example of economic growth, an important subject that gets its own chapter in the macroeconomics portion of the textbook.  </a:t>
            </a:r>
          </a:p>
          <a:p>
            <a:pPr eaLnBrk="1" hangingPunct="1"/>
            <a:endParaRPr lang="en-US" sz="1200" dirty="0"/>
          </a:p>
          <a:p>
            <a:pPr eaLnBrk="1" hangingPunct="1"/>
            <a:r>
              <a:rPr lang="en-US" sz="1200" dirty="0"/>
              <a:t>In the example shown on this slide, economic growth causes a parallel outward shift of the PPF.  Since the new PPF is parallel to the old one, the tradeoff between the two goods is the same.  However, this need not always be the case.  For example, if a new technology had more impact on the computer industry than on the wheat industry, then the horizontal (computer) intercept would increase more than the vertical (wheat) intercept, and the PPF would become flatter:  the opportunity cost of computers would fall, because the technology has made them relatively cheaper (relative to wheat).  Going into more detail here is probably beyond the scope of this chapter.  </a:t>
            </a:r>
          </a:p>
          <a:p>
            <a:pPr eaLnBrk="1" hangingPunct="1"/>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3183504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we are using “workers” for the more general “resources,” to keep things simple and consistent with the previous examples.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166217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166217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bowed outward PPF is more realistic.  However, the linear PPF is simpler to work with, and we can learn a lot about how the economy works using the linear PPF.  In Chapter 3, we will use a linear PPF to show how trade can make two countries (or two individuals) better off.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3958556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These two branches of economics are closely intertwined, yet distinct—they address different questions.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32295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Economic models</a:t>
            </a:r>
          </a:p>
          <a:p>
            <a:pPr lvl="1"/>
            <a:r>
              <a:rPr lang="en-US" altLang="en-US" dirty="0"/>
              <a:t>Diagrams and equations</a:t>
            </a:r>
          </a:p>
          <a:p>
            <a:pPr lvl="1"/>
            <a:r>
              <a:rPr lang="en-US" altLang="en-US" dirty="0"/>
              <a:t>Omit many details</a:t>
            </a:r>
          </a:p>
          <a:p>
            <a:pPr lvl="1"/>
            <a:r>
              <a:rPr lang="en-US" altLang="en-US" dirty="0"/>
              <a:t>Allow us to see what’s truly important</a:t>
            </a:r>
          </a:p>
          <a:p>
            <a:pPr lvl="1"/>
            <a:r>
              <a:rPr lang="en-US" altLang="en-US" dirty="0"/>
              <a:t>Built with assumptions</a:t>
            </a:r>
          </a:p>
          <a:p>
            <a:pPr lvl="1"/>
            <a:r>
              <a:rPr lang="en-US" altLang="en-US" dirty="0"/>
              <a:t>Simplify reality to improve our understanding of it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1731675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2056849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2056849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205684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173167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127056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and the following slide build the Circular-Flow Diagram piece by piece.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553300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 this diagram, the green arrows represent flows of income/payments.  The red arrows represent flows of goods and services (including services of the factors of production in the lower half of the diagram).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keep the graph simple, we have omitted the government, financial system, and foreign sector, as discussed on the next slide. </a:t>
            </a:r>
          </a:p>
          <a:p>
            <a:pPr eaLnBrk="1" hangingPunct="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may wish to change the order in which the elements appear.  To do so, look for “Custom Animation” in your version of PowerPoint.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55330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Suggestion:</a:t>
            </a:r>
          </a:p>
          <a:p>
            <a:pPr eaLnBrk="1" hangingPunct="1"/>
            <a:r>
              <a:rPr lang="en-US" dirty="0"/>
              <a:t>Show first row.  Explain how we get the production numbers from the employment numbers.  Then, show the rest of the employment numbers, and give students 3 minutes to compute the production numbers for each employment allocation.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1148173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Efficient levels of production</a:t>
            </a:r>
          </a:p>
          <a:p>
            <a:pPr lvl="1"/>
            <a:r>
              <a:rPr lang="en-US" altLang="en-US" dirty="0"/>
              <a:t>The economy is getting all it can from the scarce resources available</a:t>
            </a:r>
          </a:p>
          <a:p>
            <a:pPr lvl="1"/>
            <a:r>
              <a:rPr lang="en-US" altLang="en-US" dirty="0"/>
              <a:t>Points on the production possibilities frontier (A, B, C, D, E)</a:t>
            </a:r>
          </a:p>
          <a:p>
            <a:r>
              <a:rPr lang="en-US" altLang="en-US" dirty="0"/>
              <a:t>Inefficient levels of production: Points inside production possibilities frontier </a:t>
            </a:r>
            <a:br>
              <a:rPr lang="en-US" altLang="en-US" dirty="0"/>
            </a:br>
            <a:r>
              <a:rPr lang="en-US" altLang="en-US" dirty="0"/>
              <a:t>(1,000 tons of wheat and 100 computers)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63495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exercise leads students to discover for themselves that points under the PPF are possible but inefficient, while points above it are not possible.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2056849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5486400" y="5707063"/>
            <a:ext cx="3657601"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5400" dirty="0">
                <a:latin typeface="+mj-lt"/>
              </a:rPr>
              <a:t>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91600"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474788" cy="1131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 stClick to edit Master yles</a:t>
            </a:r>
          </a:p>
          <a:p>
            <a:pPr lvl="1"/>
            <a:r>
              <a:rPr lang="en-US" altLang="en-US"/>
              <a:t>Second level</a:t>
            </a:r>
          </a:p>
          <a:p>
            <a:pPr lvl="2"/>
            <a:r>
              <a:rPr lang="en-US" altLang="en-US"/>
              <a:t>Thirdlevel</a:t>
            </a:r>
          </a:p>
          <a:p>
            <a:pPr lvl="2"/>
            <a:r>
              <a:rPr lang="en-US" altLang="en-US"/>
              <a:t> Fourth level</a:t>
            </a:r>
          </a:p>
          <a:p>
            <a:pPr lvl="4"/>
            <a:r>
              <a:rPr lang="en-US" altLang="en-US"/>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2" name="Group 1"/>
          <p:cNvGrpSpPr/>
          <p:nvPr userDrawn="1"/>
        </p:nvGrpSpPr>
        <p:grpSpPr>
          <a:xfrm>
            <a:off x="0" y="1"/>
            <a:ext cx="9144000" cy="6542704"/>
            <a:chOff x="0" y="1"/>
            <a:chExt cx="9144000" cy="6542704"/>
          </a:xfrm>
        </p:grpSpPr>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39200" y="418246"/>
              <a:ext cx="3048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3785" y="6146800"/>
                <a:ext cx="9014960" cy="345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grpSp>
        <p:nvGrpSpPr>
          <p:cNvPr id="17" name="Group 16"/>
          <p:cNvGrpSpPr/>
          <p:nvPr userDrawn="1"/>
        </p:nvGrpSpPr>
        <p:grpSpPr>
          <a:xfrm>
            <a:off x="124529" y="47182"/>
            <a:ext cx="8861865" cy="6259718"/>
            <a:chOff x="124529" y="47182"/>
            <a:chExt cx="8861865" cy="6259718"/>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153400" y="5943600"/>
              <a:ext cx="832994" cy="363300"/>
              <a:chOff x="8153400" y="5943600"/>
              <a:chExt cx="832994" cy="363300"/>
            </a:xfrm>
          </p:grpSpPr>
          <p:cxnSp>
            <p:nvCxnSpPr>
              <p:cNvPr id="22" name="Straight Connector 21"/>
              <p:cNvCxnSpPr/>
              <p:nvPr userDrawn="1"/>
            </p:nvCxnSpPr>
            <p:spPr bwMode="auto">
              <a:xfrm>
                <a:off x="8153400" y="6224838"/>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08240" y="5943600"/>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oleObject" Target="../embeddings/oleObject6.bin"/><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oleObject" Target="../embeddings/oleObject8.bin"/><Relationship Id="rId4" Type="http://schemas.openxmlformats.org/officeDocument/2006/relationships/image" Target="../media/image3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965861"/>
          </a:xfrm>
        </p:spPr>
        <p:txBody>
          <a:bodyPr/>
          <a:lstStyle/>
          <a:p>
            <a:r>
              <a:rPr lang="en-US" dirty="0"/>
              <a:t>Chapter 2: Thinking Like An Economist </a:t>
            </a:r>
          </a:p>
        </p:txBody>
      </p:sp>
      <p:sp>
        <p:nvSpPr>
          <p:cNvPr id="3" name="Content Placeholder 2"/>
          <p:cNvSpPr>
            <a:spLocks noGrp="1"/>
          </p:cNvSpPr>
          <p:nvPr>
            <p:ph idx="1"/>
          </p:nvPr>
        </p:nvSpPr>
        <p:spPr>
          <a:xfrm>
            <a:off x="292912" y="1054100"/>
            <a:ext cx="8622488" cy="5422900"/>
          </a:xfrm>
        </p:spPr>
        <p:txBody>
          <a:bodyPr/>
          <a:lstStyle/>
          <a:p>
            <a:endParaRPr lang="en-US" sz="2800" dirty="0"/>
          </a:p>
          <a:p>
            <a:pPr marL="0" indent="0">
              <a:buNone/>
            </a:pPr>
            <a:r>
              <a:rPr lang="en-US" sz="2800" dirty="0"/>
              <a:t>Look for the answers to these questions :</a:t>
            </a:r>
          </a:p>
          <a:p>
            <a:r>
              <a:rPr lang="en-US" sz="2750" dirty="0"/>
              <a:t>What are economists’ two roles? How do they differ? </a:t>
            </a:r>
          </a:p>
          <a:p>
            <a:r>
              <a:rPr lang="en-US" sz="2750" dirty="0"/>
              <a:t>What are models? How do economists use them?</a:t>
            </a:r>
          </a:p>
          <a:p>
            <a:r>
              <a:rPr lang="en-US" sz="2750" dirty="0"/>
              <a:t>What are the elements of the Circular-Flow Diagram? What concepts does the diagram illustrate?  </a:t>
            </a:r>
          </a:p>
          <a:p>
            <a:pPr marL="0" indent="0">
              <a:buNone/>
            </a:pPr>
            <a:endParaRPr lang="en-US" sz="275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34802688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PPF Example</a:t>
            </a:r>
          </a:p>
        </p:txBody>
      </p:sp>
      <p:sp>
        <p:nvSpPr>
          <p:cNvPr id="3" name="Text Placeholder 2"/>
          <p:cNvSpPr>
            <a:spLocks noGrp="1"/>
          </p:cNvSpPr>
          <p:nvPr>
            <p:ph type="body" sz="quarter" idx="12"/>
          </p:nvPr>
        </p:nvSpPr>
        <p:spPr>
          <a:xfrm>
            <a:off x="304800" y="609600"/>
            <a:ext cx="8269288" cy="1066800"/>
          </a:xfrm>
        </p:spPr>
        <p:txBody>
          <a:bodyPr/>
          <a:lstStyle/>
          <a:p>
            <a:pPr marL="285750" indent="-285750" eaLnBrk="1" hangingPunct="1">
              <a:spcBef>
                <a:spcPct val="20000"/>
              </a:spcBef>
            </a:pPr>
            <a:r>
              <a:rPr lang="en-US" sz="2400" dirty="0">
                <a:cs typeface="Arial"/>
              </a:rPr>
              <a:t>Producing one computer requires 100 hours labor.</a:t>
            </a:r>
          </a:p>
          <a:p>
            <a:pPr marL="285750" indent="-285750" eaLnBrk="1" hangingPunct="1">
              <a:spcBef>
                <a:spcPct val="20000"/>
              </a:spcBef>
            </a:pPr>
            <a:r>
              <a:rPr lang="en-US" sz="2400" dirty="0">
                <a:cs typeface="Arial"/>
              </a:rPr>
              <a:t>Producing one ton of wheat requires 10 hours labor.</a:t>
            </a:r>
          </a:p>
          <a:p>
            <a:endParaRPr lang="en-US" sz="24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10</a:t>
            </a:fld>
            <a:endParaRPr lang="en-US" dirty="0"/>
          </a:p>
        </p:txBody>
      </p:sp>
      <p:sp>
        <p:nvSpPr>
          <p:cNvPr id="5" name="Footer Placeholder 4"/>
          <p:cNvSpPr>
            <a:spLocks noGrp="1"/>
          </p:cNvSpPr>
          <p:nvPr>
            <p:ph type="ftr" sz="quarter" idx="14"/>
          </p:nvPr>
        </p:nvSpPr>
        <p:spPr/>
        <p:txBody>
          <a:bodyPr/>
          <a:lstStyle/>
          <a:p>
            <a:pPr>
              <a:defRPr/>
            </a:pPr>
            <a:r>
              <a:rPr lang="en-US" dirty="0">
                <a:solidFill>
                  <a:srgbClr val="000000"/>
                </a:solidFill>
              </a:rPr>
              <a:t>©</a:t>
            </a:r>
          </a:p>
        </p:txBody>
      </p:sp>
      <p:grpSp>
        <p:nvGrpSpPr>
          <p:cNvPr id="23" name="Group 5"/>
          <p:cNvGrpSpPr>
            <a:grpSpLocks/>
          </p:cNvGrpSpPr>
          <p:nvPr/>
        </p:nvGrpSpPr>
        <p:grpSpPr bwMode="auto">
          <a:xfrm>
            <a:off x="4940300" y="5456238"/>
            <a:ext cx="3633788" cy="596900"/>
            <a:chOff x="3112" y="3715"/>
            <a:chExt cx="2289" cy="376"/>
          </a:xfrm>
        </p:grpSpPr>
        <p:sp>
          <p:nvSpPr>
            <p:cNvPr id="24" name="Rectangle 6"/>
            <p:cNvSpPr>
              <a:spLocks noChangeArrowheads="1"/>
            </p:cNvSpPr>
            <p:nvPr/>
          </p:nvSpPr>
          <p:spPr bwMode="auto">
            <a:xfrm>
              <a:off x="4369" y="3715"/>
              <a:ext cx="1032"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5,000</a:t>
              </a:r>
            </a:p>
          </p:txBody>
        </p:sp>
        <p:sp>
          <p:nvSpPr>
            <p:cNvPr id="25" name="Rectangle 7"/>
            <p:cNvSpPr>
              <a:spLocks noChangeArrowheads="1"/>
            </p:cNvSpPr>
            <p:nvPr/>
          </p:nvSpPr>
          <p:spPr bwMode="auto">
            <a:xfrm>
              <a:off x="3112" y="3715"/>
              <a:ext cx="1257"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0</a:t>
              </a:r>
            </a:p>
          </p:txBody>
        </p:sp>
      </p:grpSp>
      <p:grpSp>
        <p:nvGrpSpPr>
          <p:cNvPr id="26" name="Group 8"/>
          <p:cNvGrpSpPr>
            <a:grpSpLocks/>
          </p:cNvGrpSpPr>
          <p:nvPr/>
        </p:nvGrpSpPr>
        <p:grpSpPr bwMode="auto">
          <a:xfrm>
            <a:off x="4940300" y="4857750"/>
            <a:ext cx="3633788" cy="598488"/>
            <a:chOff x="3112" y="3338"/>
            <a:chExt cx="2289" cy="377"/>
          </a:xfrm>
        </p:grpSpPr>
        <p:sp>
          <p:nvSpPr>
            <p:cNvPr id="27" name="Rectangle 9"/>
            <p:cNvSpPr>
              <a:spLocks noChangeArrowheads="1"/>
            </p:cNvSpPr>
            <p:nvPr/>
          </p:nvSpPr>
          <p:spPr bwMode="auto">
            <a:xfrm>
              <a:off x="4369" y="3338"/>
              <a:ext cx="1032"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4,000</a:t>
              </a:r>
            </a:p>
          </p:txBody>
        </p:sp>
        <p:sp>
          <p:nvSpPr>
            <p:cNvPr id="28" name="Rectangle 10"/>
            <p:cNvSpPr>
              <a:spLocks noChangeArrowheads="1"/>
            </p:cNvSpPr>
            <p:nvPr/>
          </p:nvSpPr>
          <p:spPr bwMode="auto">
            <a:xfrm>
              <a:off x="3112" y="3338"/>
              <a:ext cx="1257"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100</a:t>
              </a:r>
            </a:p>
          </p:txBody>
        </p:sp>
      </p:grpSp>
      <p:grpSp>
        <p:nvGrpSpPr>
          <p:cNvPr id="29" name="Group 11"/>
          <p:cNvGrpSpPr>
            <a:grpSpLocks/>
          </p:cNvGrpSpPr>
          <p:nvPr/>
        </p:nvGrpSpPr>
        <p:grpSpPr bwMode="auto">
          <a:xfrm>
            <a:off x="4940300" y="4262438"/>
            <a:ext cx="3633788" cy="595312"/>
            <a:chOff x="3112" y="2963"/>
            <a:chExt cx="2289" cy="375"/>
          </a:xfrm>
        </p:grpSpPr>
        <p:sp>
          <p:nvSpPr>
            <p:cNvPr id="30" name="Rectangle 12"/>
            <p:cNvSpPr>
              <a:spLocks noChangeArrowheads="1"/>
            </p:cNvSpPr>
            <p:nvPr/>
          </p:nvSpPr>
          <p:spPr bwMode="auto">
            <a:xfrm>
              <a:off x="4369" y="2963"/>
              <a:ext cx="1032"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2,500</a:t>
              </a:r>
            </a:p>
          </p:txBody>
        </p:sp>
        <p:sp>
          <p:nvSpPr>
            <p:cNvPr id="31" name="Rectangle 13"/>
            <p:cNvSpPr>
              <a:spLocks noChangeArrowheads="1"/>
            </p:cNvSpPr>
            <p:nvPr/>
          </p:nvSpPr>
          <p:spPr bwMode="auto">
            <a:xfrm>
              <a:off x="3112" y="2963"/>
              <a:ext cx="1257"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250</a:t>
              </a:r>
            </a:p>
          </p:txBody>
        </p:sp>
      </p:grpSp>
      <p:grpSp>
        <p:nvGrpSpPr>
          <p:cNvPr id="32" name="Group 14"/>
          <p:cNvGrpSpPr>
            <a:grpSpLocks/>
          </p:cNvGrpSpPr>
          <p:nvPr/>
        </p:nvGrpSpPr>
        <p:grpSpPr bwMode="auto">
          <a:xfrm>
            <a:off x="4940300" y="3663950"/>
            <a:ext cx="3633788" cy="598488"/>
            <a:chOff x="3112" y="2586"/>
            <a:chExt cx="2289" cy="377"/>
          </a:xfrm>
        </p:grpSpPr>
        <p:sp>
          <p:nvSpPr>
            <p:cNvPr id="33" name="Rectangle 15"/>
            <p:cNvSpPr>
              <a:spLocks noChangeArrowheads="1"/>
            </p:cNvSpPr>
            <p:nvPr/>
          </p:nvSpPr>
          <p:spPr bwMode="auto">
            <a:xfrm>
              <a:off x="4369" y="2586"/>
              <a:ext cx="1032"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1,000</a:t>
              </a:r>
            </a:p>
          </p:txBody>
        </p:sp>
        <p:sp>
          <p:nvSpPr>
            <p:cNvPr id="34" name="Rectangle 16"/>
            <p:cNvSpPr>
              <a:spLocks noChangeArrowheads="1"/>
            </p:cNvSpPr>
            <p:nvPr/>
          </p:nvSpPr>
          <p:spPr bwMode="auto">
            <a:xfrm>
              <a:off x="3112" y="2586"/>
              <a:ext cx="1257"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400</a:t>
              </a:r>
            </a:p>
          </p:txBody>
        </p:sp>
      </p:grpSp>
      <p:grpSp>
        <p:nvGrpSpPr>
          <p:cNvPr id="35" name="Group 17"/>
          <p:cNvGrpSpPr>
            <a:grpSpLocks/>
          </p:cNvGrpSpPr>
          <p:nvPr/>
        </p:nvGrpSpPr>
        <p:grpSpPr bwMode="auto">
          <a:xfrm>
            <a:off x="1317625" y="3663950"/>
            <a:ext cx="3622675" cy="2389188"/>
            <a:chOff x="830" y="2586"/>
            <a:chExt cx="2282" cy="1505"/>
          </a:xfrm>
        </p:grpSpPr>
        <p:grpSp>
          <p:nvGrpSpPr>
            <p:cNvPr id="36" name="Group 18"/>
            <p:cNvGrpSpPr>
              <a:grpSpLocks/>
            </p:cNvGrpSpPr>
            <p:nvPr/>
          </p:nvGrpSpPr>
          <p:grpSpPr bwMode="auto">
            <a:xfrm>
              <a:off x="830" y="3715"/>
              <a:ext cx="2282" cy="376"/>
              <a:chOff x="830" y="3715"/>
              <a:chExt cx="2282" cy="376"/>
            </a:xfrm>
          </p:grpSpPr>
          <p:sp>
            <p:nvSpPr>
              <p:cNvPr id="46" name="Rectangle 19"/>
              <p:cNvSpPr>
                <a:spLocks noChangeArrowheads="1"/>
              </p:cNvSpPr>
              <p:nvPr/>
            </p:nvSpPr>
            <p:spPr bwMode="auto">
              <a:xfrm>
                <a:off x="2035" y="3715"/>
                <a:ext cx="1077"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latin typeface="Arial" pitchFamily="34" charset="0"/>
                    <a:cs typeface="Arial" pitchFamily="34" charset="0"/>
                  </a:rPr>
                  <a:t>50,000</a:t>
                </a:r>
              </a:p>
            </p:txBody>
          </p:sp>
          <p:sp>
            <p:nvSpPr>
              <p:cNvPr id="47" name="Rectangle 20"/>
              <p:cNvSpPr>
                <a:spLocks noChangeArrowheads="1"/>
              </p:cNvSpPr>
              <p:nvPr/>
            </p:nvSpPr>
            <p:spPr bwMode="auto">
              <a:xfrm>
                <a:off x="830" y="3715"/>
                <a:ext cx="1205"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0</a:t>
                </a:r>
              </a:p>
            </p:txBody>
          </p:sp>
        </p:grpSp>
        <p:grpSp>
          <p:nvGrpSpPr>
            <p:cNvPr id="37" name="Group 21"/>
            <p:cNvGrpSpPr>
              <a:grpSpLocks/>
            </p:cNvGrpSpPr>
            <p:nvPr/>
          </p:nvGrpSpPr>
          <p:grpSpPr bwMode="auto">
            <a:xfrm>
              <a:off x="830" y="3338"/>
              <a:ext cx="2282" cy="377"/>
              <a:chOff x="830" y="3338"/>
              <a:chExt cx="2282" cy="377"/>
            </a:xfrm>
          </p:grpSpPr>
          <p:sp>
            <p:nvSpPr>
              <p:cNvPr id="44" name="Rectangle 22"/>
              <p:cNvSpPr>
                <a:spLocks noChangeArrowheads="1"/>
              </p:cNvSpPr>
              <p:nvPr/>
            </p:nvSpPr>
            <p:spPr bwMode="auto">
              <a:xfrm>
                <a:off x="2035" y="3338"/>
                <a:ext cx="1077"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40,000</a:t>
                </a:r>
              </a:p>
            </p:txBody>
          </p:sp>
          <p:sp>
            <p:nvSpPr>
              <p:cNvPr id="45" name="Rectangle 23"/>
              <p:cNvSpPr>
                <a:spLocks noChangeArrowheads="1"/>
              </p:cNvSpPr>
              <p:nvPr/>
            </p:nvSpPr>
            <p:spPr bwMode="auto">
              <a:xfrm>
                <a:off x="830" y="3338"/>
                <a:ext cx="1205"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latin typeface="Arial" pitchFamily="34" charset="0"/>
                    <a:cs typeface="Arial" pitchFamily="34" charset="0"/>
                  </a:rPr>
                  <a:t>10,000</a:t>
                </a:r>
              </a:p>
            </p:txBody>
          </p:sp>
        </p:grpSp>
        <p:grpSp>
          <p:nvGrpSpPr>
            <p:cNvPr id="38" name="Group 24"/>
            <p:cNvGrpSpPr>
              <a:grpSpLocks/>
            </p:cNvGrpSpPr>
            <p:nvPr/>
          </p:nvGrpSpPr>
          <p:grpSpPr bwMode="auto">
            <a:xfrm>
              <a:off x="830" y="2963"/>
              <a:ext cx="2282" cy="375"/>
              <a:chOff x="830" y="2963"/>
              <a:chExt cx="2282" cy="375"/>
            </a:xfrm>
          </p:grpSpPr>
          <p:sp>
            <p:nvSpPr>
              <p:cNvPr id="42" name="Rectangle 25"/>
              <p:cNvSpPr>
                <a:spLocks noChangeArrowheads="1"/>
              </p:cNvSpPr>
              <p:nvPr/>
            </p:nvSpPr>
            <p:spPr bwMode="auto">
              <a:xfrm>
                <a:off x="2035" y="2963"/>
                <a:ext cx="1077"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latin typeface="Arial" pitchFamily="34" charset="0"/>
                    <a:cs typeface="Arial" pitchFamily="34" charset="0"/>
                  </a:rPr>
                  <a:t>25,000</a:t>
                </a:r>
              </a:p>
            </p:txBody>
          </p:sp>
          <p:sp>
            <p:nvSpPr>
              <p:cNvPr id="43" name="Rectangle 26"/>
              <p:cNvSpPr>
                <a:spLocks noChangeArrowheads="1"/>
              </p:cNvSpPr>
              <p:nvPr/>
            </p:nvSpPr>
            <p:spPr bwMode="auto">
              <a:xfrm>
                <a:off x="830" y="2963"/>
                <a:ext cx="1205"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latin typeface="Arial" pitchFamily="34" charset="0"/>
                    <a:cs typeface="Arial" pitchFamily="34" charset="0"/>
                  </a:rPr>
                  <a:t>25,000</a:t>
                </a:r>
              </a:p>
            </p:txBody>
          </p:sp>
        </p:grpSp>
        <p:grpSp>
          <p:nvGrpSpPr>
            <p:cNvPr id="39" name="Group 27"/>
            <p:cNvGrpSpPr>
              <a:grpSpLocks/>
            </p:cNvGrpSpPr>
            <p:nvPr/>
          </p:nvGrpSpPr>
          <p:grpSpPr bwMode="auto">
            <a:xfrm>
              <a:off x="830" y="2586"/>
              <a:ext cx="2282" cy="377"/>
              <a:chOff x="830" y="2586"/>
              <a:chExt cx="2282" cy="377"/>
            </a:xfrm>
          </p:grpSpPr>
          <p:sp>
            <p:nvSpPr>
              <p:cNvPr id="40" name="Rectangle 28"/>
              <p:cNvSpPr>
                <a:spLocks noChangeArrowheads="1"/>
              </p:cNvSpPr>
              <p:nvPr/>
            </p:nvSpPr>
            <p:spPr bwMode="auto">
              <a:xfrm>
                <a:off x="2035" y="2586"/>
                <a:ext cx="1077"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latin typeface="Arial" pitchFamily="34" charset="0"/>
                    <a:cs typeface="Arial" pitchFamily="34" charset="0"/>
                  </a:rPr>
                  <a:t>10,000</a:t>
                </a:r>
              </a:p>
            </p:txBody>
          </p:sp>
          <p:sp>
            <p:nvSpPr>
              <p:cNvPr id="41" name="Rectangle 29"/>
              <p:cNvSpPr>
                <a:spLocks noChangeArrowheads="1"/>
              </p:cNvSpPr>
              <p:nvPr/>
            </p:nvSpPr>
            <p:spPr bwMode="auto">
              <a:xfrm>
                <a:off x="830" y="2586"/>
                <a:ext cx="1205"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latin typeface="Arial" pitchFamily="34" charset="0"/>
                    <a:cs typeface="Arial" pitchFamily="34" charset="0"/>
                  </a:rPr>
                  <a:t>40,000</a:t>
                </a:r>
              </a:p>
            </p:txBody>
          </p:sp>
        </p:grpSp>
      </p:grpSp>
      <p:grpSp>
        <p:nvGrpSpPr>
          <p:cNvPr id="48" name="Group 30"/>
          <p:cNvGrpSpPr>
            <a:grpSpLocks/>
          </p:cNvGrpSpPr>
          <p:nvPr/>
        </p:nvGrpSpPr>
        <p:grpSpPr bwMode="auto">
          <a:xfrm>
            <a:off x="4940300" y="3067050"/>
            <a:ext cx="3633788" cy="596900"/>
            <a:chOff x="3112" y="2210"/>
            <a:chExt cx="2289" cy="376"/>
          </a:xfrm>
        </p:grpSpPr>
        <p:sp>
          <p:nvSpPr>
            <p:cNvPr id="49" name="Rectangle 31"/>
            <p:cNvSpPr>
              <a:spLocks noChangeArrowheads="1"/>
            </p:cNvSpPr>
            <p:nvPr/>
          </p:nvSpPr>
          <p:spPr bwMode="auto">
            <a:xfrm>
              <a:off x="4369" y="2210"/>
              <a:ext cx="1032"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0</a:t>
              </a:r>
            </a:p>
          </p:txBody>
        </p:sp>
        <p:sp>
          <p:nvSpPr>
            <p:cNvPr id="50" name="Rectangle 32"/>
            <p:cNvSpPr>
              <a:spLocks noChangeArrowheads="1"/>
            </p:cNvSpPr>
            <p:nvPr/>
          </p:nvSpPr>
          <p:spPr bwMode="auto">
            <a:xfrm>
              <a:off x="3112" y="2210"/>
              <a:ext cx="1257"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500</a:t>
              </a:r>
            </a:p>
          </p:txBody>
        </p:sp>
      </p:grpSp>
      <p:grpSp>
        <p:nvGrpSpPr>
          <p:cNvPr id="51" name="Group 33"/>
          <p:cNvGrpSpPr>
            <a:grpSpLocks/>
          </p:cNvGrpSpPr>
          <p:nvPr/>
        </p:nvGrpSpPr>
        <p:grpSpPr bwMode="auto">
          <a:xfrm>
            <a:off x="1317625" y="3067050"/>
            <a:ext cx="3622675" cy="596900"/>
            <a:chOff x="830" y="2210"/>
            <a:chExt cx="2282" cy="376"/>
          </a:xfrm>
        </p:grpSpPr>
        <p:sp>
          <p:nvSpPr>
            <p:cNvPr id="52" name="Rectangle 34"/>
            <p:cNvSpPr>
              <a:spLocks noChangeArrowheads="1"/>
            </p:cNvSpPr>
            <p:nvPr/>
          </p:nvSpPr>
          <p:spPr bwMode="auto">
            <a:xfrm>
              <a:off x="2035" y="2210"/>
              <a:ext cx="1077"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0</a:t>
              </a:r>
            </a:p>
          </p:txBody>
        </p:sp>
        <p:sp>
          <p:nvSpPr>
            <p:cNvPr id="53" name="Rectangle 35"/>
            <p:cNvSpPr>
              <a:spLocks noChangeArrowheads="1"/>
            </p:cNvSpPr>
            <p:nvPr/>
          </p:nvSpPr>
          <p:spPr bwMode="auto">
            <a:xfrm>
              <a:off x="830" y="2210"/>
              <a:ext cx="1205"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latin typeface="Arial" pitchFamily="34" charset="0"/>
                  <a:cs typeface="Arial" pitchFamily="34" charset="0"/>
                </a:rPr>
                <a:t>50,000</a:t>
              </a:r>
            </a:p>
          </p:txBody>
        </p:sp>
      </p:grpSp>
      <p:grpSp>
        <p:nvGrpSpPr>
          <p:cNvPr id="54" name="Group 36"/>
          <p:cNvGrpSpPr>
            <a:grpSpLocks/>
          </p:cNvGrpSpPr>
          <p:nvPr/>
        </p:nvGrpSpPr>
        <p:grpSpPr bwMode="auto">
          <a:xfrm>
            <a:off x="530225" y="1524000"/>
            <a:ext cx="8043863" cy="4529138"/>
            <a:chOff x="334" y="1238"/>
            <a:chExt cx="5067" cy="2853"/>
          </a:xfrm>
        </p:grpSpPr>
        <p:grpSp>
          <p:nvGrpSpPr>
            <p:cNvPr id="55" name="Group 37"/>
            <p:cNvGrpSpPr>
              <a:grpSpLocks/>
            </p:cNvGrpSpPr>
            <p:nvPr/>
          </p:nvGrpSpPr>
          <p:grpSpPr bwMode="auto">
            <a:xfrm>
              <a:off x="334" y="1238"/>
              <a:ext cx="5067" cy="2853"/>
              <a:chOff x="334" y="1238"/>
              <a:chExt cx="5067" cy="2853"/>
            </a:xfrm>
          </p:grpSpPr>
          <p:sp>
            <p:nvSpPr>
              <p:cNvPr id="57" name="Rectangle 38"/>
              <p:cNvSpPr>
                <a:spLocks noChangeArrowheads="1"/>
              </p:cNvSpPr>
              <p:nvPr/>
            </p:nvSpPr>
            <p:spPr bwMode="auto">
              <a:xfrm>
                <a:off x="334" y="3715"/>
                <a:ext cx="496"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E</a:t>
                </a:r>
              </a:p>
            </p:txBody>
          </p:sp>
          <p:sp>
            <p:nvSpPr>
              <p:cNvPr id="58" name="Rectangle 39"/>
              <p:cNvSpPr>
                <a:spLocks noChangeArrowheads="1"/>
              </p:cNvSpPr>
              <p:nvPr/>
            </p:nvSpPr>
            <p:spPr bwMode="auto">
              <a:xfrm>
                <a:off x="334" y="3338"/>
                <a:ext cx="496"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D</a:t>
                </a:r>
              </a:p>
            </p:txBody>
          </p:sp>
          <p:sp>
            <p:nvSpPr>
              <p:cNvPr id="59" name="Rectangle 40"/>
              <p:cNvSpPr>
                <a:spLocks noChangeArrowheads="1"/>
              </p:cNvSpPr>
              <p:nvPr/>
            </p:nvSpPr>
            <p:spPr bwMode="auto">
              <a:xfrm>
                <a:off x="334" y="2963"/>
                <a:ext cx="496" cy="375"/>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C</a:t>
                </a:r>
              </a:p>
            </p:txBody>
          </p:sp>
          <p:sp>
            <p:nvSpPr>
              <p:cNvPr id="60" name="Rectangle 41"/>
              <p:cNvSpPr>
                <a:spLocks noChangeArrowheads="1"/>
              </p:cNvSpPr>
              <p:nvPr/>
            </p:nvSpPr>
            <p:spPr bwMode="auto">
              <a:xfrm>
                <a:off x="334" y="2586"/>
                <a:ext cx="496" cy="377"/>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B</a:t>
                </a:r>
              </a:p>
            </p:txBody>
          </p:sp>
          <p:sp>
            <p:nvSpPr>
              <p:cNvPr id="61" name="Rectangle 42"/>
              <p:cNvSpPr>
                <a:spLocks noChangeArrowheads="1"/>
              </p:cNvSpPr>
              <p:nvPr/>
            </p:nvSpPr>
            <p:spPr bwMode="auto">
              <a:xfrm>
                <a:off x="334" y="2210"/>
                <a:ext cx="496" cy="376"/>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A</a:t>
                </a:r>
              </a:p>
            </p:txBody>
          </p:sp>
          <p:sp>
            <p:nvSpPr>
              <p:cNvPr id="62" name="Rectangle 43"/>
              <p:cNvSpPr>
                <a:spLocks noChangeArrowheads="1"/>
              </p:cNvSpPr>
              <p:nvPr/>
            </p:nvSpPr>
            <p:spPr bwMode="auto">
              <a:xfrm>
                <a:off x="4369" y="1833"/>
                <a:ext cx="1032" cy="377"/>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Wheat</a:t>
                </a:r>
              </a:p>
            </p:txBody>
          </p:sp>
          <p:sp>
            <p:nvSpPr>
              <p:cNvPr id="63" name="Rectangle 44"/>
              <p:cNvSpPr>
                <a:spLocks noChangeArrowheads="1"/>
              </p:cNvSpPr>
              <p:nvPr/>
            </p:nvSpPr>
            <p:spPr bwMode="auto">
              <a:xfrm>
                <a:off x="3112" y="1833"/>
                <a:ext cx="1257" cy="377"/>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Computers</a:t>
                </a:r>
              </a:p>
            </p:txBody>
          </p:sp>
          <p:sp>
            <p:nvSpPr>
              <p:cNvPr id="64" name="Rectangle 45"/>
              <p:cNvSpPr>
                <a:spLocks noChangeArrowheads="1"/>
              </p:cNvSpPr>
              <p:nvPr/>
            </p:nvSpPr>
            <p:spPr bwMode="auto">
              <a:xfrm>
                <a:off x="2035" y="1833"/>
                <a:ext cx="1077" cy="377"/>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Wheat</a:t>
                </a:r>
              </a:p>
            </p:txBody>
          </p:sp>
          <p:sp>
            <p:nvSpPr>
              <p:cNvPr id="65" name="Rectangle 46"/>
              <p:cNvSpPr>
                <a:spLocks noChangeArrowheads="1"/>
              </p:cNvSpPr>
              <p:nvPr/>
            </p:nvSpPr>
            <p:spPr bwMode="auto">
              <a:xfrm>
                <a:off x="830" y="1833"/>
                <a:ext cx="1205" cy="377"/>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Computers</a:t>
                </a:r>
              </a:p>
            </p:txBody>
          </p:sp>
          <p:sp>
            <p:nvSpPr>
              <p:cNvPr id="66" name="Rectangle 47"/>
              <p:cNvSpPr>
                <a:spLocks noChangeArrowheads="1"/>
              </p:cNvSpPr>
              <p:nvPr/>
            </p:nvSpPr>
            <p:spPr bwMode="auto">
              <a:xfrm>
                <a:off x="3112" y="1238"/>
                <a:ext cx="2289" cy="595"/>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Production</a:t>
                </a:r>
              </a:p>
            </p:txBody>
          </p:sp>
          <p:sp>
            <p:nvSpPr>
              <p:cNvPr id="67" name="Rectangle 48"/>
              <p:cNvSpPr>
                <a:spLocks noChangeArrowheads="1"/>
              </p:cNvSpPr>
              <p:nvPr/>
            </p:nvSpPr>
            <p:spPr bwMode="auto">
              <a:xfrm>
                <a:off x="830" y="1238"/>
                <a:ext cx="2282" cy="595"/>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a:latin typeface="Arial" pitchFamily="34" charset="0"/>
                    <a:cs typeface="Arial" pitchFamily="34" charset="0"/>
                  </a:rPr>
                  <a:t>Employment of </a:t>
                </a:r>
                <a:br>
                  <a:rPr lang="en-US" sz="2400">
                    <a:latin typeface="Arial" pitchFamily="34" charset="0"/>
                    <a:cs typeface="Arial" pitchFamily="34" charset="0"/>
                  </a:rPr>
                </a:br>
                <a:r>
                  <a:rPr lang="en-US" sz="2400">
                    <a:latin typeface="Arial" pitchFamily="34" charset="0"/>
                    <a:cs typeface="Arial" pitchFamily="34" charset="0"/>
                  </a:rPr>
                  <a:t>labor hours</a:t>
                </a:r>
              </a:p>
            </p:txBody>
          </p:sp>
          <p:sp>
            <p:nvSpPr>
              <p:cNvPr id="68" name="Rectangle 49"/>
              <p:cNvSpPr>
                <a:spLocks noChangeArrowheads="1"/>
              </p:cNvSpPr>
              <p:nvPr/>
            </p:nvSpPr>
            <p:spPr bwMode="auto">
              <a:xfrm>
                <a:off x="334" y="1238"/>
                <a:ext cx="496" cy="972"/>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endParaRPr lang="en-US" sz="2400">
                  <a:latin typeface="Arial" pitchFamily="34" charset="0"/>
                  <a:cs typeface="Arial" pitchFamily="34" charset="0"/>
                </a:endParaRPr>
              </a:p>
            </p:txBody>
          </p:sp>
        </p:grpSp>
        <p:sp>
          <p:nvSpPr>
            <p:cNvPr id="56" name="Line 50"/>
            <p:cNvSpPr>
              <a:spLocks noChangeShapeType="1"/>
            </p:cNvSpPr>
            <p:nvPr/>
          </p:nvSpPr>
          <p:spPr bwMode="auto">
            <a:xfrm>
              <a:off x="334" y="1238"/>
              <a:ext cx="5067" cy="0"/>
            </a:xfrm>
            <a:prstGeom prst="line">
              <a:avLst/>
            </a:prstGeom>
            <a:noFill/>
            <a:ln w="28575" cap="sq">
              <a:solidFill>
                <a:schemeClr val="tx1"/>
              </a:solidFill>
              <a:round/>
              <a:headEnd/>
              <a:tailEnd/>
            </a:ln>
          </p:spPr>
          <p:txBody>
            <a:bodyPr/>
            <a:lstStyle/>
            <a:p>
              <a:endParaRPr lang="en-US">
                <a:latin typeface="Arial" pitchFamily="34" charset="0"/>
                <a:cs typeface="Arial" pitchFamily="34" charset="0"/>
              </a:endParaRPr>
            </a:p>
          </p:txBody>
        </p:sp>
      </p:grpSp>
      <p:sp>
        <p:nvSpPr>
          <p:cNvPr id="69" name="Line 51"/>
          <p:cNvSpPr>
            <a:spLocks noChangeShapeType="1"/>
          </p:cNvSpPr>
          <p:nvPr/>
        </p:nvSpPr>
        <p:spPr bwMode="auto">
          <a:xfrm>
            <a:off x="530225" y="3067050"/>
            <a:ext cx="8043863" cy="0"/>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
        <p:nvSpPr>
          <p:cNvPr id="70" name="Line 52"/>
          <p:cNvSpPr>
            <a:spLocks noChangeShapeType="1"/>
          </p:cNvSpPr>
          <p:nvPr/>
        </p:nvSpPr>
        <p:spPr bwMode="auto">
          <a:xfrm>
            <a:off x="530225" y="3663950"/>
            <a:ext cx="8043863" cy="0"/>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
        <p:nvSpPr>
          <p:cNvPr id="71" name="Line 53"/>
          <p:cNvSpPr>
            <a:spLocks noChangeShapeType="1"/>
          </p:cNvSpPr>
          <p:nvPr/>
        </p:nvSpPr>
        <p:spPr bwMode="auto">
          <a:xfrm>
            <a:off x="530225" y="4262438"/>
            <a:ext cx="8043863" cy="0"/>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
        <p:nvSpPr>
          <p:cNvPr id="72" name="Line 54"/>
          <p:cNvSpPr>
            <a:spLocks noChangeShapeType="1"/>
          </p:cNvSpPr>
          <p:nvPr/>
        </p:nvSpPr>
        <p:spPr bwMode="auto">
          <a:xfrm>
            <a:off x="530225" y="4857750"/>
            <a:ext cx="8043863" cy="0"/>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
        <p:nvSpPr>
          <p:cNvPr id="73" name="Line 55"/>
          <p:cNvSpPr>
            <a:spLocks noChangeShapeType="1"/>
          </p:cNvSpPr>
          <p:nvPr/>
        </p:nvSpPr>
        <p:spPr bwMode="auto">
          <a:xfrm>
            <a:off x="530225" y="5456238"/>
            <a:ext cx="8043863" cy="0"/>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
        <p:nvSpPr>
          <p:cNvPr id="74" name="Line 56"/>
          <p:cNvSpPr>
            <a:spLocks noChangeShapeType="1"/>
          </p:cNvSpPr>
          <p:nvPr/>
        </p:nvSpPr>
        <p:spPr bwMode="auto">
          <a:xfrm>
            <a:off x="530225" y="6053138"/>
            <a:ext cx="8043863" cy="0"/>
          </a:xfrm>
          <a:prstGeom prst="line">
            <a:avLst/>
          </a:prstGeom>
          <a:noFill/>
          <a:ln w="28575" cap="sq">
            <a:solidFill>
              <a:schemeClr val="tx1"/>
            </a:solidFill>
            <a:round/>
            <a:headEnd/>
            <a:tailEnd/>
          </a:ln>
        </p:spPr>
        <p:txBody>
          <a:bodyPr/>
          <a:lstStyle/>
          <a:p>
            <a:endParaRPr lang="en-US">
              <a:latin typeface="Arial" pitchFamily="34" charset="0"/>
              <a:cs typeface="Arial" pitchFamily="34" charset="0"/>
            </a:endParaRPr>
          </a:p>
        </p:txBody>
      </p:sp>
      <p:sp>
        <p:nvSpPr>
          <p:cNvPr id="75" name="Line 57"/>
          <p:cNvSpPr>
            <a:spLocks noChangeShapeType="1"/>
          </p:cNvSpPr>
          <p:nvPr/>
        </p:nvSpPr>
        <p:spPr bwMode="auto">
          <a:xfrm>
            <a:off x="530225" y="1524000"/>
            <a:ext cx="0" cy="4529138"/>
          </a:xfrm>
          <a:prstGeom prst="line">
            <a:avLst/>
          </a:prstGeom>
          <a:noFill/>
          <a:ln w="28575" cap="sq">
            <a:solidFill>
              <a:schemeClr val="tx1"/>
            </a:solidFill>
            <a:round/>
            <a:headEnd/>
            <a:tailEnd/>
          </a:ln>
        </p:spPr>
        <p:txBody>
          <a:bodyPr/>
          <a:lstStyle/>
          <a:p>
            <a:endParaRPr lang="en-US">
              <a:latin typeface="Arial" pitchFamily="34" charset="0"/>
              <a:cs typeface="Arial" pitchFamily="34" charset="0"/>
            </a:endParaRPr>
          </a:p>
        </p:txBody>
      </p:sp>
      <p:sp>
        <p:nvSpPr>
          <p:cNvPr id="76" name="Line 58"/>
          <p:cNvSpPr>
            <a:spLocks noChangeShapeType="1"/>
          </p:cNvSpPr>
          <p:nvPr/>
        </p:nvSpPr>
        <p:spPr bwMode="auto">
          <a:xfrm>
            <a:off x="1317625" y="1524000"/>
            <a:ext cx="0" cy="4529138"/>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
        <p:nvSpPr>
          <p:cNvPr id="77" name="Line 59"/>
          <p:cNvSpPr>
            <a:spLocks noChangeShapeType="1"/>
          </p:cNvSpPr>
          <p:nvPr/>
        </p:nvSpPr>
        <p:spPr bwMode="auto">
          <a:xfrm>
            <a:off x="4940300" y="1524000"/>
            <a:ext cx="0" cy="4529138"/>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
        <p:nvSpPr>
          <p:cNvPr id="78" name="Line 60"/>
          <p:cNvSpPr>
            <a:spLocks noChangeShapeType="1"/>
          </p:cNvSpPr>
          <p:nvPr/>
        </p:nvSpPr>
        <p:spPr bwMode="auto">
          <a:xfrm>
            <a:off x="8574088" y="1524000"/>
            <a:ext cx="0" cy="4529138"/>
          </a:xfrm>
          <a:prstGeom prst="line">
            <a:avLst/>
          </a:prstGeom>
          <a:noFill/>
          <a:ln w="28575" cap="sq">
            <a:solidFill>
              <a:schemeClr val="tx1"/>
            </a:solidFill>
            <a:round/>
            <a:headEnd/>
            <a:tailEnd/>
          </a:ln>
        </p:spPr>
        <p:txBody>
          <a:bodyPr/>
          <a:lstStyle/>
          <a:p>
            <a:endParaRPr lang="en-US">
              <a:latin typeface="Arial" pitchFamily="34" charset="0"/>
              <a:cs typeface="Arial" pitchFamily="34" charset="0"/>
            </a:endParaRPr>
          </a:p>
        </p:txBody>
      </p:sp>
      <p:sp>
        <p:nvSpPr>
          <p:cNvPr id="79" name="Line 61"/>
          <p:cNvSpPr>
            <a:spLocks noChangeShapeType="1"/>
          </p:cNvSpPr>
          <p:nvPr/>
        </p:nvSpPr>
        <p:spPr bwMode="auto">
          <a:xfrm>
            <a:off x="3230563" y="2468563"/>
            <a:ext cx="0" cy="3584575"/>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
        <p:nvSpPr>
          <p:cNvPr id="80" name="Line 62"/>
          <p:cNvSpPr>
            <a:spLocks noChangeShapeType="1"/>
          </p:cNvSpPr>
          <p:nvPr/>
        </p:nvSpPr>
        <p:spPr bwMode="auto">
          <a:xfrm>
            <a:off x="6935788" y="2468563"/>
            <a:ext cx="0" cy="3584575"/>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
        <p:nvSpPr>
          <p:cNvPr id="81" name="Line 63"/>
          <p:cNvSpPr>
            <a:spLocks noChangeShapeType="1"/>
          </p:cNvSpPr>
          <p:nvPr/>
        </p:nvSpPr>
        <p:spPr bwMode="auto">
          <a:xfrm>
            <a:off x="1317625" y="2468563"/>
            <a:ext cx="7256463" cy="0"/>
          </a:xfrm>
          <a:prstGeom prst="line">
            <a:avLst/>
          </a:prstGeom>
          <a:noFill/>
          <a:ln w="12700">
            <a:solidFill>
              <a:schemeClr val="tx1"/>
            </a:solidFill>
            <a:round/>
            <a:headEnd/>
            <a:tailEnd/>
          </a:ln>
        </p:spPr>
        <p:txBody>
          <a:bodyPr/>
          <a:lstStyle/>
          <a:p>
            <a:endParaRPr lang="en-US">
              <a:latin typeface="Arial" pitchFamily="34" charset="0"/>
              <a:cs typeface="Arial" pitchFamily="34" charset="0"/>
            </a:endParaRPr>
          </a:p>
        </p:txBody>
      </p:sp>
    </p:spTree>
    <p:extLst>
      <p:ext uri="{BB962C8B-B14F-4D97-AF65-F5344CB8AC3E}">
        <p14:creationId xmlns:p14="http://schemas.microsoft.com/office/powerpoint/2010/main" val="293715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strips(downRigh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PPF Example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
        <p:nvSpPr>
          <p:cNvPr id="5" name="Footer Placeholder 4"/>
          <p:cNvSpPr>
            <a:spLocks noGrp="1"/>
          </p:cNvSpPr>
          <p:nvPr>
            <p:ph type="ftr" sz="quarter" idx="14"/>
          </p:nvPr>
        </p:nvSpPr>
        <p:spPr/>
        <p:txBody>
          <a:bodyPr/>
          <a:lstStyle/>
          <a:p>
            <a:pPr>
              <a:defRPr/>
            </a:pPr>
            <a:endParaRPr lang="en-US" dirty="0">
              <a:solidFill>
                <a:srgbClr val="000000"/>
              </a:solidFill>
            </a:endParaRPr>
          </a:p>
        </p:txBody>
      </p:sp>
      <p:sp>
        <p:nvSpPr>
          <p:cNvPr id="6" name="Rectangle 2"/>
          <p:cNvSpPr>
            <a:spLocks noChangeArrowheads="1"/>
          </p:cNvSpPr>
          <p:nvPr/>
        </p:nvSpPr>
        <p:spPr bwMode="auto">
          <a:xfrm>
            <a:off x="527050" y="2974975"/>
            <a:ext cx="403225" cy="373063"/>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sp>
        <p:nvSpPr>
          <p:cNvPr id="7" name="Rectangle 3"/>
          <p:cNvSpPr>
            <a:spLocks noChangeArrowheads="1"/>
          </p:cNvSpPr>
          <p:nvPr/>
        </p:nvSpPr>
        <p:spPr bwMode="auto">
          <a:xfrm>
            <a:off x="528638" y="3490913"/>
            <a:ext cx="403225" cy="373062"/>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sp>
        <p:nvSpPr>
          <p:cNvPr id="8" name="Rectangle 4"/>
          <p:cNvSpPr>
            <a:spLocks noChangeArrowheads="1"/>
          </p:cNvSpPr>
          <p:nvPr/>
        </p:nvSpPr>
        <p:spPr bwMode="auto">
          <a:xfrm>
            <a:off x="525463" y="4019550"/>
            <a:ext cx="403225" cy="373063"/>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sp>
        <p:nvSpPr>
          <p:cNvPr id="9" name="Rectangle 5"/>
          <p:cNvSpPr>
            <a:spLocks noChangeArrowheads="1"/>
          </p:cNvSpPr>
          <p:nvPr/>
        </p:nvSpPr>
        <p:spPr bwMode="auto">
          <a:xfrm>
            <a:off x="528638" y="4535488"/>
            <a:ext cx="403225" cy="373062"/>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sp>
        <p:nvSpPr>
          <p:cNvPr id="10" name="Rectangle 6"/>
          <p:cNvSpPr>
            <a:spLocks noChangeArrowheads="1"/>
          </p:cNvSpPr>
          <p:nvPr/>
        </p:nvSpPr>
        <p:spPr bwMode="auto">
          <a:xfrm>
            <a:off x="530225" y="2466975"/>
            <a:ext cx="403225" cy="373063"/>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graphicFrame>
        <p:nvGraphicFramePr>
          <p:cNvPr id="11" name="Group 79"/>
          <p:cNvGraphicFramePr>
            <a:graphicFrameLocks/>
          </p:cNvGraphicFramePr>
          <p:nvPr>
            <p:extLst>
              <p:ext uri="{D42A27DB-BD31-4B8C-83A1-F6EECF244321}">
                <p14:modId xmlns:p14="http://schemas.microsoft.com/office/powerpoint/2010/main" val="2838089056"/>
              </p:ext>
            </p:extLst>
          </p:nvPr>
        </p:nvGraphicFramePr>
        <p:xfrm>
          <a:off x="246063" y="1035050"/>
          <a:ext cx="3041650" cy="3916364"/>
        </p:xfrm>
        <a:graphic>
          <a:graphicData uri="http://schemas.openxmlformats.org/drawingml/2006/table">
            <a:tbl>
              <a:tblPr/>
              <a:tblGrid>
                <a:gridCol w="987425">
                  <a:extLst>
                    <a:ext uri="{9D8B030D-6E8A-4147-A177-3AD203B41FA5}">
                      <a16:colId xmlns:a16="http://schemas.microsoft.com/office/drawing/2014/main" val="20000"/>
                    </a:ext>
                  </a:extLst>
                </a:gridCol>
                <a:gridCol w="1011237">
                  <a:extLst>
                    <a:ext uri="{9D8B030D-6E8A-4147-A177-3AD203B41FA5}">
                      <a16:colId xmlns:a16="http://schemas.microsoft.com/office/drawing/2014/main" val="20001"/>
                    </a:ext>
                  </a:extLst>
                </a:gridCol>
                <a:gridCol w="1042988">
                  <a:extLst>
                    <a:ext uri="{9D8B030D-6E8A-4147-A177-3AD203B41FA5}">
                      <a16:colId xmlns:a16="http://schemas.microsoft.com/office/drawing/2014/main" val="20002"/>
                    </a:ext>
                  </a:extLst>
                </a:gridCol>
              </a:tblGrid>
              <a:tr h="531813">
                <a:tc row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Point on graph</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Production</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815975">
                <a:tc vMerge="1">
                  <a:txBody>
                    <a:bodyPr/>
                    <a:lstStyle/>
                    <a:p>
                      <a:endParaRPr lang="en-US"/>
                    </a:p>
                  </a:txBody>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Com-puters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Wheat</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A</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B</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1,000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C</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2,500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D</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4,000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E</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a:ln>
                            <a:noFill/>
                          </a:ln>
                          <a:solidFill>
                            <a:schemeClr val="tx1"/>
                          </a:solidFill>
                          <a:effectLst/>
                          <a:latin typeface="Arial" charset="0"/>
                        </a:rPr>
                        <a:t>5,000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2" name="Object 53"/>
          <p:cNvGraphicFramePr>
            <a:graphicFrameLocks noChangeAspect="1"/>
          </p:cNvGraphicFramePr>
          <p:nvPr>
            <p:extLst>
              <p:ext uri="{D42A27DB-BD31-4B8C-83A1-F6EECF244321}">
                <p14:modId xmlns:p14="http://schemas.microsoft.com/office/powerpoint/2010/main" val="1586375695"/>
              </p:ext>
            </p:extLst>
          </p:nvPr>
        </p:nvGraphicFramePr>
        <p:xfrm>
          <a:off x="3505200" y="884237"/>
          <a:ext cx="5440363" cy="5135563"/>
        </p:xfrm>
        <a:graphic>
          <a:graphicData uri="http://schemas.openxmlformats.org/presentationml/2006/ole">
            <mc:AlternateContent xmlns:mc="http://schemas.openxmlformats.org/markup-compatibility/2006">
              <mc:Choice xmlns:v="urn:schemas-microsoft-com:vml" Requires="v">
                <p:oleObj name="Worksheet" r:id="rId3" imgW="4762567" imgH="4495744" progId="Excel.Sheet.8">
                  <p:embed/>
                </p:oleObj>
              </mc:Choice>
              <mc:Fallback>
                <p:oleObj name="Worksheet" r:id="rId3" imgW="4762567" imgH="4495744" progId="Excel.Sheet.8">
                  <p:embed/>
                  <p:pic>
                    <p:nvPicPr>
                      <p:cNvPr id="0" name=""/>
                      <p:cNvPicPr>
                        <a:picLocks noChangeAspect="1" noChangeArrowheads="1"/>
                      </p:cNvPicPr>
                      <p:nvPr/>
                    </p:nvPicPr>
                    <p:blipFill>
                      <a:blip r:embed="rId4"/>
                      <a:srcRect/>
                      <a:stretch>
                        <a:fillRect/>
                      </a:stretch>
                    </p:blipFill>
                    <p:spPr bwMode="auto">
                      <a:xfrm>
                        <a:off x="3505200" y="884237"/>
                        <a:ext cx="5440363"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54"/>
          <p:cNvSpPr txBox="1">
            <a:spLocks noChangeArrowheads="1"/>
          </p:cNvSpPr>
          <p:nvPr/>
        </p:nvSpPr>
        <p:spPr bwMode="auto">
          <a:xfrm>
            <a:off x="7580313" y="4486275"/>
            <a:ext cx="379412" cy="457200"/>
          </a:xfrm>
          <a:prstGeom prst="rect">
            <a:avLst/>
          </a:prstGeom>
          <a:noFill/>
          <a:ln w="9525">
            <a:noFill/>
            <a:miter lim="800000"/>
            <a:headEnd/>
            <a:tailEnd/>
          </a:ln>
        </p:spPr>
        <p:txBody>
          <a:bodyPr anchor="ctr" anchorCtr="1">
            <a:spAutoFit/>
          </a:bodyPr>
          <a:lstStyle/>
          <a:p>
            <a:pPr>
              <a:spcBef>
                <a:spcPct val="50000"/>
              </a:spcBef>
            </a:pPr>
            <a:r>
              <a:rPr lang="en-US" sz="2400" b="1">
                <a:latin typeface="Arial" pitchFamily="34" charset="0"/>
                <a:cs typeface="Arial" pitchFamily="34" charset="0"/>
              </a:rPr>
              <a:t>A</a:t>
            </a:r>
          </a:p>
        </p:txBody>
      </p:sp>
      <p:sp>
        <p:nvSpPr>
          <p:cNvPr id="14" name="Text Box 55"/>
          <p:cNvSpPr txBox="1">
            <a:spLocks noChangeArrowheads="1"/>
          </p:cNvSpPr>
          <p:nvPr/>
        </p:nvSpPr>
        <p:spPr bwMode="auto">
          <a:xfrm>
            <a:off x="6980238" y="3994150"/>
            <a:ext cx="379412" cy="457200"/>
          </a:xfrm>
          <a:prstGeom prst="rect">
            <a:avLst/>
          </a:prstGeom>
          <a:noFill/>
          <a:ln w="9525">
            <a:noFill/>
            <a:miter lim="800000"/>
            <a:headEnd/>
            <a:tailEnd/>
          </a:ln>
        </p:spPr>
        <p:txBody>
          <a:bodyPr anchor="ctr" anchorCtr="1">
            <a:spAutoFit/>
          </a:bodyPr>
          <a:lstStyle/>
          <a:p>
            <a:pPr>
              <a:spcBef>
                <a:spcPct val="50000"/>
              </a:spcBef>
            </a:pPr>
            <a:r>
              <a:rPr lang="en-US" sz="2400" b="1">
                <a:latin typeface="Arial" pitchFamily="34" charset="0"/>
                <a:cs typeface="Arial" pitchFamily="34" charset="0"/>
              </a:rPr>
              <a:t>B</a:t>
            </a:r>
          </a:p>
        </p:txBody>
      </p:sp>
      <p:sp>
        <p:nvSpPr>
          <p:cNvPr id="15" name="Text Box 56"/>
          <p:cNvSpPr txBox="1">
            <a:spLocks noChangeArrowheads="1"/>
          </p:cNvSpPr>
          <p:nvPr/>
        </p:nvSpPr>
        <p:spPr bwMode="auto">
          <a:xfrm>
            <a:off x="6094413" y="3238500"/>
            <a:ext cx="379412" cy="457200"/>
          </a:xfrm>
          <a:prstGeom prst="rect">
            <a:avLst/>
          </a:prstGeom>
          <a:noFill/>
          <a:ln w="9525">
            <a:noFill/>
            <a:miter lim="800000"/>
            <a:headEnd/>
            <a:tailEnd/>
          </a:ln>
        </p:spPr>
        <p:txBody>
          <a:bodyPr anchor="ctr" anchorCtr="1">
            <a:spAutoFit/>
          </a:bodyPr>
          <a:lstStyle/>
          <a:p>
            <a:pPr>
              <a:spcBef>
                <a:spcPct val="50000"/>
              </a:spcBef>
            </a:pPr>
            <a:r>
              <a:rPr lang="en-US" sz="2400" b="1">
                <a:latin typeface="Arial" pitchFamily="34" charset="0"/>
                <a:cs typeface="Arial" pitchFamily="34" charset="0"/>
              </a:rPr>
              <a:t>C</a:t>
            </a:r>
          </a:p>
        </p:txBody>
      </p:sp>
      <p:sp>
        <p:nvSpPr>
          <p:cNvPr id="16" name="Text Box 57"/>
          <p:cNvSpPr txBox="1">
            <a:spLocks noChangeArrowheads="1"/>
          </p:cNvSpPr>
          <p:nvPr/>
        </p:nvSpPr>
        <p:spPr bwMode="auto">
          <a:xfrm>
            <a:off x="5257800" y="2501900"/>
            <a:ext cx="379413" cy="457200"/>
          </a:xfrm>
          <a:prstGeom prst="rect">
            <a:avLst/>
          </a:prstGeom>
          <a:noFill/>
          <a:ln w="9525">
            <a:noFill/>
            <a:miter lim="800000"/>
            <a:headEnd/>
            <a:tailEnd/>
          </a:ln>
        </p:spPr>
        <p:txBody>
          <a:bodyPr anchor="ctr" anchorCtr="1">
            <a:spAutoFit/>
          </a:bodyPr>
          <a:lstStyle/>
          <a:p>
            <a:pPr>
              <a:spcBef>
                <a:spcPct val="50000"/>
              </a:spcBef>
            </a:pPr>
            <a:r>
              <a:rPr lang="en-US" sz="2400" b="1">
                <a:latin typeface="Arial" pitchFamily="34" charset="0"/>
                <a:cs typeface="Arial" pitchFamily="34" charset="0"/>
              </a:rPr>
              <a:t>D</a:t>
            </a:r>
          </a:p>
        </p:txBody>
      </p:sp>
      <p:sp>
        <p:nvSpPr>
          <p:cNvPr id="17" name="Text Box 58"/>
          <p:cNvSpPr txBox="1">
            <a:spLocks noChangeArrowheads="1"/>
          </p:cNvSpPr>
          <p:nvPr/>
        </p:nvSpPr>
        <p:spPr bwMode="auto">
          <a:xfrm>
            <a:off x="4635500" y="1963738"/>
            <a:ext cx="379413" cy="457200"/>
          </a:xfrm>
          <a:prstGeom prst="rect">
            <a:avLst/>
          </a:prstGeom>
          <a:noFill/>
          <a:ln w="9525">
            <a:noFill/>
            <a:miter lim="800000"/>
            <a:headEnd/>
            <a:tailEnd/>
          </a:ln>
        </p:spPr>
        <p:txBody>
          <a:bodyPr anchor="ctr" anchorCtr="1">
            <a:spAutoFit/>
          </a:bodyPr>
          <a:lstStyle/>
          <a:p>
            <a:pPr>
              <a:spcBef>
                <a:spcPct val="50000"/>
              </a:spcBef>
            </a:pPr>
            <a:r>
              <a:rPr lang="en-US" sz="2400" b="1" dirty="0">
                <a:latin typeface="Arial" pitchFamily="34" charset="0"/>
                <a:cs typeface="Arial" pitchFamily="34" charset="0"/>
              </a:rPr>
              <a:t>E</a:t>
            </a:r>
          </a:p>
        </p:txBody>
      </p:sp>
      <p:sp>
        <p:nvSpPr>
          <p:cNvPr id="18" name="Line 60"/>
          <p:cNvSpPr>
            <a:spLocks noChangeShapeType="1"/>
          </p:cNvSpPr>
          <p:nvPr/>
        </p:nvSpPr>
        <p:spPr bwMode="auto">
          <a:xfrm>
            <a:off x="4645025" y="2366963"/>
            <a:ext cx="2932113" cy="2540000"/>
          </a:xfrm>
          <a:prstGeom prst="line">
            <a:avLst/>
          </a:prstGeom>
          <a:noFill/>
          <a:ln w="50800">
            <a:solidFill>
              <a:srgbClr val="0033CC"/>
            </a:solidFill>
            <a:round/>
            <a:headEnd/>
            <a:tailEnd/>
          </a:ln>
        </p:spPr>
        <p:txBody>
          <a:bodyPr/>
          <a:lstStyle/>
          <a:p>
            <a:endParaRPr lang="en-US"/>
          </a:p>
        </p:txBody>
      </p:sp>
      <p:grpSp>
        <p:nvGrpSpPr>
          <p:cNvPr id="19" name="Group 61"/>
          <p:cNvGrpSpPr>
            <a:grpSpLocks/>
          </p:cNvGrpSpPr>
          <p:nvPr/>
        </p:nvGrpSpPr>
        <p:grpSpPr bwMode="auto">
          <a:xfrm>
            <a:off x="4652963" y="2817813"/>
            <a:ext cx="652462" cy="2076450"/>
            <a:chOff x="2899" y="1852"/>
            <a:chExt cx="411" cy="1308"/>
          </a:xfrm>
        </p:grpSpPr>
        <p:grpSp>
          <p:nvGrpSpPr>
            <p:cNvPr id="20" name="Group 62"/>
            <p:cNvGrpSpPr>
              <a:grpSpLocks/>
            </p:cNvGrpSpPr>
            <p:nvPr/>
          </p:nvGrpSpPr>
          <p:grpSpPr bwMode="auto">
            <a:xfrm>
              <a:off x="2899" y="1896"/>
              <a:ext cx="366" cy="1264"/>
              <a:chOff x="357" y="2450"/>
              <a:chExt cx="795" cy="646"/>
            </a:xfrm>
          </p:grpSpPr>
          <p:sp>
            <p:nvSpPr>
              <p:cNvPr id="22" name="Line 6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3" name="Line 6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1" name="Oval 65"/>
            <p:cNvSpPr>
              <a:spLocks noChangeArrowheads="1"/>
            </p:cNvSpPr>
            <p:nvPr/>
          </p:nvSpPr>
          <p:spPr bwMode="auto">
            <a:xfrm>
              <a:off x="3221" y="1852"/>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grpSp>
        <p:nvGrpSpPr>
          <p:cNvPr id="24" name="Group 66"/>
          <p:cNvGrpSpPr>
            <a:grpSpLocks/>
          </p:cNvGrpSpPr>
          <p:nvPr/>
        </p:nvGrpSpPr>
        <p:grpSpPr bwMode="auto">
          <a:xfrm>
            <a:off x="4657725" y="3556000"/>
            <a:ext cx="1511300" cy="1343025"/>
            <a:chOff x="2902" y="2317"/>
            <a:chExt cx="952" cy="846"/>
          </a:xfrm>
        </p:grpSpPr>
        <p:grpSp>
          <p:nvGrpSpPr>
            <p:cNvPr id="25" name="Group 67"/>
            <p:cNvGrpSpPr>
              <a:grpSpLocks/>
            </p:cNvGrpSpPr>
            <p:nvPr/>
          </p:nvGrpSpPr>
          <p:grpSpPr bwMode="auto">
            <a:xfrm>
              <a:off x="2902" y="2359"/>
              <a:ext cx="908" cy="804"/>
              <a:chOff x="357" y="2450"/>
              <a:chExt cx="795" cy="646"/>
            </a:xfrm>
          </p:grpSpPr>
          <p:sp>
            <p:nvSpPr>
              <p:cNvPr id="27" name="Line 6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8" name="Line 6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6" name="Oval 70"/>
            <p:cNvSpPr>
              <a:spLocks noChangeArrowheads="1"/>
            </p:cNvSpPr>
            <p:nvPr/>
          </p:nvSpPr>
          <p:spPr bwMode="auto">
            <a:xfrm>
              <a:off x="3765" y="2317"/>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grpSp>
        <p:nvGrpSpPr>
          <p:cNvPr id="29" name="Group 71"/>
          <p:cNvGrpSpPr>
            <a:grpSpLocks/>
          </p:cNvGrpSpPr>
          <p:nvPr/>
        </p:nvGrpSpPr>
        <p:grpSpPr bwMode="auto">
          <a:xfrm>
            <a:off x="4654550" y="4322763"/>
            <a:ext cx="2390775" cy="581025"/>
            <a:chOff x="2900" y="2800"/>
            <a:chExt cx="1506" cy="366"/>
          </a:xfrm>
        </p:grpSpPr>
        <p:grpSp>
          <p:nvGrpSpPr>
            <p:cNvPr id="30" name="Group 72"/>
            <p:cNvGrpSpPr>
              <a:grpSpLocks/>
            </p:cNvGrpSpPr>
            <p:nvPr/>
          </p:nvGrpSpPr>
          <p:grpSpPr bwMode="auto">
            <a:xfrm>
              <a:off x="2900" y="2843"/>
              <a:ext cx="1467" cy="323"/>
              <a:chOff x="357" y="2450"/>
              <a:chExt cx="795" cy="646"/>
            </a:xfrm>
          </p:grpSpPr>
          <p:sp>
            <p:nvSpPr>
              <p:cNvPr id="32" name="Line 7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3" name="Line 7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1" name="Oval 75"/>
            <p:cNvSpPr>
              <a:spLocks noChangeArrowheads="1"/>
            </p:cNvSpPr>
            <p:nvPr/>
          </p:nvSpPr>
          <p:spPr bwMode="auto">
            <a:xfrm>
              <a:off x="4317" y="2800"/>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sp>
        <p:nvSpPr>
          <p:cNvPr id="34" name="Oval 76"/>
          <p:cNvSpPr>
            <a:spLocks noChangeArrowheads="1"/>
          </p:cNvSpPr>
          <p:nvPr/>
        </p:nvSpPr>
        <p:spPr bwMode="auto">
          <a:xfrm>
            <a:off x="7491413" y="4826000"/>
            <a:ext cx="141287" cy="138113"/>
          </a:xfrm>
          <a:prstGeom prst="ellipse">
            <a:avLst/>
          </a:prstGeom>
          <a:solidFill>
            <a:srgbClr val="0033CC"/>
          </a:solidFill>
          <a:ln w="9525">
            <a:noFill/>
            <a:round/>
            <a:headEnd/>
            <a:tailEnd/>
          </a:ln>
        </p:spPr>
        <p:txBody>
          <a:bodyPr wrap="none" anchor="ctr"/>
          <a:lstStyle/>
          <a:p>
            <a:endParaRPr lang="en-US">
              <a:cs typeface="Arial" charset="0"/>
            </a:endParaRPr>
          </a:p>
        </p:txBody>
      </p:sp>
      <p:sp>
        <p:nvSpPr>
          <p:cNvPr id="35" name="Oval 77"/>
          <p:cNvSpPr>
            <a:spLocks noChangeArrowheads="1"/>
          </p:cNvSpPr>
          <p:nvPr/>
        </p:nvSpPr>
        <p:spPr bwMode="auto">
          <a:xfrm>
            <a:off x="4575175" y="2311400"/>
            <a:ext cx="141288" cy="138113"/>
          </a:xfrm>
          <a:prstGeom prst="ellipse">
            <a:avLst/>
          </a:prstGeom>
          <a:solidFill>
            <a:srgbClr val="0033CC"/>
          </a:solidFill>
          <a:ln w="9525">
            <a:noFill/>
            <a:round/>
            <a:headEnd/>
            <a:tailEnd/>
          </a:ln>
        </p:spPr>
        <p:txBody>
          <a:bodyPr wrap="none" anchor="ctr"/>
          <a:lstStyle/>
          <a:p>
            <a:endParaRPr lang="en-US">
              <a:cs typeface="Arial" charset="0"/>
            </a:endParaRPr>
          </a:p>
        </p:txBody>
      </p:sp>
    </p:spTree>
    <p:extLst>
      <p:ext uri="{BB962C8B-B14F-4D97-AF65-F5344CB8AC3E}">
        <p14:creationId xmlns:p14="http://schemas.microsoft.com/office/powerpoint/2010/main" val="94801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subTnLst>
                                    <p:animClr clrSpc="rgb" dir="cw">
                                      <p:cBhvr override="childStyle">
                                        <p:cTn dur="1" fill="hold" display="0" masterRel="nextClick" afterEffect="1"/>
                                        <p:tgtEl>
                                          <p:spTgt spid="13"/>
                                        </p:tgtEl>
                                        <p:attrNameLst>
                                          <p:attrName>ppt_c</p:attrName>
                                        </p:attrNameLst>
                                      </p:cBhvr>
                                      <p:to>
                                        <a:schemeClr val="bg1"/>
                                      </p:to>
                                    </p:animClr>
                                  </p:sub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subTnLst>
                                    <p:animClr clrSpc="rgb" dir="cw">
                                      <p:cBhvr override="childStyle">
                                        <p:cTn dur="1" fill="hold" display="0" masterRel="nextClick" afterEffect="1"/>
                                        <p:tgtEl>
                                          <p:spTgt spid="10"/>
                                        </p:tgtEl>
                                        <p:attrNameLst>
                                          <p:attrName>ppt_c</p:attrName>
                                        </p:attrNameLst>
                                      </p:cBhvr>
                                      <p:to>
                                        <a:schemeClr val="bg1"/>
                                      </p:to>
                                    </p:animClr>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strips(upRight)">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subTnLst>
                                    <p:animClr clrSpc="rgb" dir="cw">
                                      <p:cBhvr override="childStyle">
                                        <p:cTn dur="1" fill="hold" display="0" masterRel="nextClick" afterEffect="1"/>
                                        <p:tgtEl>
                                          <p:spTgt spid="14"/>
                                        </p:tgtEl>
                                        <p:attrNameLst>
                                          <p:attrName>ppt_c</p:attrName>
                                        </p:attrNameLst>
                                      </p:cBhvr>
                                      <p:to>
                                        <a:schemeClr val="bg1"/>
                                      </p:to>
                                    </p:animClr>
                                  </p:sub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subTnLst>
                                    <p:animClr clrSpc="rgb" dir="cw">
                                      <p:cBhvr override="childStyle">
                                        <p:cTn dur="1" fill="hold" display="0" masterRel="nextClick" afterEffect="1"/>
                                        <p:tgtEl>
                                          <p:spTgt spid="6"/>
                                        </p:tgtEl>
                                        <p:attrNameLst>
                                          <p:attrName>ppt_c</p:attrName>
                                        </p:attrNameLst>
                                      </p:cBhvr>
                                      <p:to>
                                        <a:schemeClr val="bg1"/>
                                      </p:to>
                                    </p:animClr>
                                  </p:sub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strips(upRight)">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subTnLst>
                                    <p:animClr clrSpc="rgb" dir="cw">
                                      <p:cBhvr override="childStyle">
                                        <p:cTn dur="1" fill="hold" display="0" masterRel="nextClick" afterEffect="1"/>
                                        <p:tgtEl>
                                          <p:spTgt spid="7"/>
                                        </p:tgtEl>
                                        <p:attrNameLst>
                                          <p:attrName>ppt_c</p:attrName>
                                        </p:attrNameLst>
                                      </p:cBhvr>
                                      <p:to>
                                        <a:schemeClr val="bg1"/>
                                      </p:to>
                                    </p:animClr>
                                  </p:sub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subTnLst>
                                    <p:animClr clrSpc="rgb" dir="cw">
                                      <p:cBhvr override="childStyle">
                                        <p:cTn dur="1" fill="hold" display="0" masterRel="nextClick" afterEffect="1"/>
                                        <p:tgtEl>
                                          <p:spTgt spid="15"/>
                                        </p:tgtEl>
                                        <p:attrNameLst>
                                          <p:attrName>ppt_c</p:attrName>
                                        </p:attrNameLst>
                                      </p:cBhvr>
                                      <p:to>
                                        <a:schemeClr val="bg1"/>
                                      </p:to>
                                    </p:animClr>
                                  </p:subTnLst>
                                </p:cTn>
                              </p:par>
                            </p:childTnLst>
                          </p:cTn>
                        </p:par>
                      </p:childTnLst>
                    </p:cTn>
                  </p:par>
                  <p:par>
                    <p:cTn id="41" fill="hold">
                      <p:stCondLst>
                        <p:cond delay="indefinite"/>
                      </p:stCondLst>
                      <p:childTnLst>
                        <p:par>
                          <p:cTn id="42" fill="hold">
                            <p:stCondLst>
                              <p:cond delay="0"/>
                            </p:stCondLst>
                            <p:childTnLst>
                              <p:par>
                                <p:cTn id="43" presetID="18" presetClass="entr" presetSubtype="3"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strips(upRight)">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subTnLst>
                                    <p:animClr clrSpc="rgb" dir="cw">
                                      <p:cBhvr override="childStyle">
                                        <p:cTn dur="1" fill="hold" display="0" masterRel="nextClick" afterEffect="1"/>
                                        <p:tgtEl>
                                          <p:spTgt spid="8"/>
                                        </p:tgtEl>
                                        <p:attrNameLst>
                                          <p:attrName>ppt_c</p:attrName>
                                        </p:attrNameLst>
                                      </p:cBhvr>
                                      <p:to>
                                        <a:schemeClr val="bg1"/>
                                      </p:to>
                                    </p:animClr>
                                  </p:sub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subTnLst>
                                    <p:animClr clrSpc="rgb" dir="cw">
                                      <p:cBhvr override="childStyle">
                                        <p:cTn dur="1" fill="hold" display="0" masterRel="nextClick" afterEffect="1"/>
                                        <p:tgtEl>
                                          <p:spTgt spid="16"/>
                                        </p:tgtEl>
                                        <p:attrNameLst>
                                          <p:attrName>ppt_c</p:attrName>
                                        </p:attrNameLst>
                                      </p:cBhvr>
                                      <p:to>
                                        <a:schemeClr val="bg1"/>
                                      </p:to>
                                    </p:animClr>
                                  </p:sub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subTnLst>
                                    <p:animClr clrSpc="rgb" dir="cw">
                                      <p:cBhvr override="childStyle">
                                        <p:cTn dur="1" fill="hold" display="0" masterRel="nextClick" afterEffect="1"/>
                                        <p:tgtEl>
                                          <p:spTgt spid="17"/>
                                        </p:tgtEl>
                                        <p:attrNameLst>
                                          <p:attrName>ppt_c</p:attrName>
                                        </p:attrNameLst>
                                      </p:cBhvr>
                                      <p:to>
                                        <a:schemeClr val="bg1"/>
                                      </p:to>
                                    </p:animClr>
                                  </p:subTnLst>
                                </p:cTn>
                              </p:par>
                              <p:par>
                                <p:cTn id="60" presetID="1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subTnLst>
                                    <p:animClr clrSpc="rgb" dir="cw">
                                      <p:cBhvr override="childStyle">
                                        <p:cTn dur="1" fill="hold" display="0" masterRel="nextClick" afterEffect="1"/>
                                        <p:tgtEl>
                                          <p:spTgt spid="9"/>
                                        </p:tgtEl>
                                        <p:attrNameLst>
                                          <p:attrName>ppt_c</p:attrName>
                                        </p:attrNameLst>
                                      </p:cBhvr>
                                      <p:to>
                                        <a:schemeClr val="bg1"/>
                                      </p:to>
                                    </p:animClr>
                                  </p:sub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strips(downRight)">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OleChart spid="12" grpId="0"/>
      <p:bldP spid="13" grpId="0"/>
      <p:bldP spid="14" grpId="0"/>
      <p:bldP spid="15" grpId="0"/>
      <p:bldP spid="16" grpId="0"/>
      <p:bldP spid="17" grpId="0"/>
      <p:bldP spid="18"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2776-8179-4C06-A4CA-CCECA7BDDC2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18867E4-E05C-4E11-AB8F-421C80D382D2}"/>
              </a:ext>
            </a:extLst>
          </p:cNvPr>
          <p:cNvSpPr>
            <a:spLocks noGrp="1"/>
          </p:cNvSpPr>
          <p:nvPr>
            <p:ph idx="1"/>
          </p:nvPr>
        </p:nvSpPr>
        <p:spPr/>
        <p:txBody>
          <a:bodyPr/>
          <a:lstStyle/>
          <a:p>
            <a:r>
              <a:rPr lang="en-GB" dirty="0"/>
              <a:t>A to B (slope)= y2-y1/x2-x1</a:t>
            </a:r>
          </a:p>
          <a:p>
            <a:r>
              <a:rPr lang="en-GB" dirty="0"/>
              <a:t>= 1000-0/400-500</a:t>
            </a:r>
          </a:p>
          <a:p>
            <a:r>
              <a:rPr lang="en-GB" dirty="0"/>
              <a:t>=1000/-100=-10=10</a:t>
            </a:r>
          </a:p>
          <a:p>
            <a:r>
              <a:rPr lang="en-GB" dirty="0"/>
              <a:t>C to D= 4000-2500/100-250=-10</a:t>
            </a:r>
          </a:p>
          <a:p>
            <a:r>
              <a:rPr lang="en-GB" dirty="0"/>
              <a:t>D to E = 5000-4000/0-100=-10</a:t>
            </a:r>
          </a:p>
          <a:p>
            <a:endParaRPr lang="en-GB" dirty="0"/>
          </a:p>
        </p:txBody>
      </p:sp>
      <p:sp>
        <p:nvSpPr>
          <p:cNvPr id="4" name="Slide Number Placeholder 3">
            <a:extLst>
              <a:ext uri="{FF2B5EF4-FFF2-40B4-BE49-F238E27FC236}">
                <a16:creationId xmlns:a16="http://schemas.microsoft.com/office/drawing/2014/main" id="{8B90C5E4-249A-4E05-B4B2-E19D627C7E20}"/>
              </a:ext>
            </a:extLst>
          </p:cNvPr>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a:extLst>
              <a:ext uri="{FF2B5EF4-FFF2-40B4-BE49-F238E27FC236}">
                <a16:creationId xmlns:a16="http://schemas.microsoft.com/office/drawing/2014/main" id="{BB027CC2-AEEB-4562-B432-0795B1F86745}"/>
              </a:ext>
            </a:extLst>
          </p:cNvPr>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1226227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1  </a:t>
            </a:r>
            <a:r>
              <a:rPr lang="en-US" dirty="0"/>
              <a:t>			</a:t>
            </a:r>
            <a:r>
              <a:rPr lang="en-US" dirty="0">
                <a:solidFill>
                  <a:srgbClr val="AE1221"/>
                </a:solidFill>
              </a:rPr>
              <a:t>Points off the PPF</a:t>
            </a:r>
            <a:endParaRPr lang="en-US" dirty="0"/>
          </a:p>
        </p:txBody>
      </p:sp>
      <p:sp>
        <p:nvSpPr>
          <p:cNvPr id="3" name="Content Placeholder 2"/>
          <p:cNvSpPr>
            <a:spLocks noGrp="1"/>
          </p:cNvSpPr>
          <p:nvPr>
            <p:ph idx="1"/>
          </p:nvPr>
        </p:nvSpPr>
        <p:spPr>
          <a:xfrm>
            <a:off x="228601" y="914400"/>
            <a:ext cx="8637588" cy="5534025"/>
          </a:xfrm>
        </p:spPr>
        <p:txBody>
          <a:bodyPr>
            <a:noAutofit/>
          </a:bodyPr>
          <a:lstStyle/>
          <a:p>
            <a:pPr marL="0" indent="0">
              <a:buNone/>
            </a:pPr>
            <a:r>
              <a:rPr lang="en-US" sz="3100" dirty="0">
                <a:solidFill>
                  <a:schemeClr val="accent6">
                    <a:lumMod val="50000"/>
                  </a:schemeClr>
                </a:solidFill>
              </a:rPr>
              <a:t>On the graph above, find the point that represents (100 computers, 3000 tons of wheat), label it </a:t>
            </a:r>
            <a:r>
              <a:rPr lang="en-US" sz="3100" b="1" dirty="0">
                <a:solidFill>
                  <a:schemeClr val="accent6">
                    <a:lumMod val="50000"/>
                  </a:schemeClr>
                </a:solidFill>
              </a:rPr>
              <a:t>F</a:t>
            </a:r>
            <a:r>
              <a:rPr lang="en-US" sz="3100" dirty="0">
                <a:solidFill>
                  <a:schemeClr val="accent6">
                    <a:lumMod val="50000"/>
                  </a:schemeClr>
                </a:solidFill>
              </a:rPr>
              <a:t>.   </a:t>
            </a:r>
          </a:p>
          <a:p>
            <a:pPr lvl="1"/>
            <a:r>
              <a:rPr lang="en-US" sz="3100" dirty="0"/>
              <a:t>Would it be possible for the economy to produce this combination of the two goods?</a:t>
            </a:r>
            <a:br>
              <a:rPr lang="en-US" sz="3100" dirty="0"/>
            </a:br>
            <a:r>
              <a:rPr lang="en-US" sz="3100" dirty="0"/>
              <a:t>Why or why not? </a:t>
            </a:r>
          </a:p>
          <a:p>
            <a:pPr marL="0" lvl="0" indent="0">
              <a:buNone/>
            </a:pPr>
            <a:r>
              <a:rPr lang="en-US" sz="3100" dirty="0">
                <a:solidFill>
                  <a:schemeClr val="accent6">
                    <a:lumMod val="50000"/>
                  </a:schemeClr>
                </a:solidFill>
              </a:rPr>
              <a:t>Next, find the point that represents (300 computers, 3500 tons of wheat), label it </a:t>
            </a:r>
            <a:r>
              <a:rPr lang="en-US" sz="3100" b="1" dirty="0">
                <a:solidFill>
                  <a:schemeClr val="accent6">
                    <a:lumMod val="50000"/>
                  </a:schemeClr>
                </a:solidFill>
              </a:rPr>
              <a:t>G</a:t>
            </a:r>
            <a:r>
              <a:rPr lang="en-US" sz="3100" dirty="0">
                <a:solidFill>
                  <a:schemeClr val="accent6">
                    <a:lumMod val="50000"/>
                  </a:schemeClr>
                </a:solidFill>
              </a:rPr>
              <a:t>.  </a:t>
            </a:r>
          </a:p>
          <a:p>
            <a:pPr lvl="1"/>
            <a:r>
              <a:rPr lang="en-US" sz="3100" dirty="0">
                <a:solidFill>
                  <a:prstClr val="black"/>
                </a:solidFill>
              </a:rPr>
              <a:t>Would it be possible for the economy to produce this combination of the two goods?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976165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1  </a:t>
            </a:r>
            <a:r>
              <a:rPr lang="en-US" dirty="0"/>
              <a:t>					</a:t>
            </a:r>
            <a:r>
              <a:rPr lang="en-US" dirty="0">
                <a:solidFill>
                  <a:srgbClr val="AE1221"/>
                </a:solidFill>
              </a:rPr>
              <a:t>Answers </a:t>
            </a:r>
            <a:endParaRPr lang="en-US" dirty="0"/>
          </a:p>
        </p:txBody>
      </p:sp>
      <p:sp>
        <p:nvSpPr>
          <p:cNvPr id="3" name="Content Placeholder 2"/>
          <p:cNvSpPr>
            <a:spLocks noGrp="1"/>
          </p:cNvSpPr>
          <p:nvPr>
            <p:ph idx="1"/>
          </p:nvPr>
        </p:nvSpPr>
        <p:spPr>
          <a:xfrm>
            <a:off x="228601" y="762000"/>
            <a:ext cx="3124199" cy="5686425"/>
          </a:xfrm>
        </p:spPr>
        <p:txBody>
          <a:bodyPr>
            <a:noAutofit/>
          </a:bodyPr>
          <a:lstStyle/>
          <a:p>
            <a:r>
              <a:rPr lang="en-US" sz="2700" dirty="0">
                <a:solidFill>
                  <a:srgbClr val="AE1221"/>
                </a:solidFill>
              </a:rPr>
              <a:t>Point F</a:t>
            </a:r>
            <a:r>
              <a:rPr lang="en-US" sz="2700" dirty="0"/>
              <a:t>: 100 computers, 3000 tons wheat</a:t>
            </a:r>
          </a:p>
          <a:p>
            <a:r>
              <a:rPr lang="en-US" sz="2700" dirty="0"/>
              <a:t>Requires 40,000 hours of labor</a:t>
            </a:r>
          </a:p>
          <a:p>
            <a:r>
              <a:rPr lang="en-US" sz="2700" dirty="0"/>
              <a:t>Possible but not efficient: could get more </a:t>
            </a:r>
            <a:br>
              <a:rPr lang="en-US" sz="2700" dirty="0"/>
            </a:br>
            <a:r>
              <a:rPr lang="en-US" sz="2700" dirty="0"/>
              <a:t>of either good without sacrificing any of the other</a:t>
            </a:r>
          </a:p>
          <a:p>
            <a:endParaRPr lang="en-US" sz="27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a:p>
            <a:pPr>
              <a:defRPr/>
            </a:pPr>
            <a:r>
              <a:rPr lang="en-US" dirty="0">
                <a:solidFill>
                  <a:srgbClr val="000000"/>
                </a:solidFill>
              </a:rPr>
              <a:t>.</a:t>
            </a:r>
          </a:p>
        </p:txBody>
      </p:sp>
      <p:grpSp>
        <p:nvGrpSpPr>
          <p:cNvPr id="6" name="Group 10"/>
          <p:cNvGrpSpPr>
            <a:grpSpLocks/>
          </p:cNvGrpSpPr>
          <p:nvPr/>
        </p:nvGrpSpPr>
        <p:grpSpPr bwMode="auto">
          <a:xfrm>
            <a:off x="3324225" y="838200"/>
            <a:ext cx="5438775" cy="5135563"/>
            <a:chOff x="2132" y="710"/>
            <a:chExt cx="3426" cy="3235"/>
          </a:xfrm>
        </p:grpSpPr>
        <p:graphicFrame>
          <p:nvGraphicFramePr>
            <p:cNvPr id="7" name="Object 11"/>
            <p:cNvGraphicFramePr>
              <a:graphicFrameLocks noChangeAspect="1"/>
            </p:cNvGraphicFramePr>
            <p:nvPr>
              <p:extLst>
                <p:ext uri="{D42A27DB-BD31-4B8C-83A1-F6EECF244321}">
                  <p14:modId xmlns:p14="http://schemas.microsoft.com/office/powerpoint/2010/main" val="1806482489"/>
                </p:ext>
              </p:extLst>
            </p:nvPr>
          </p:nvGraphicFramePr>
          <p:xfrm>
            <a:off x="2132" y="710"/>
            <a:ext cx="3426" cy="3235"/>
          </p:xfrm>
          <a:graphic>
            <a:graphicData uri="http://schemas.openxmlformats.org/presentationml/2006/ole">
              <mc:AlternateContent xmlns:mc="http://schemas.openxmlformats.org/markup-compatibility/2006">
                <mc:Choice xmlns:v="urn:schemas-microsoft-com:vml" Requires="v">
                  <p:oleObj name="Worksheet" r:id="rId3" imgW="4762567" imgH="4495744" progId="Excel.Sheet.8">
                    <p:embed/>
                  </p:oleObj>
                </mc:Choice>
                <mc:Fallback>
                  <p:oleObj name="Worksheet" r:id="rId3" imgW="4762567" imgH="4495744" progId="Excel.Sheet.8">
                    <p:embed/>
                    <p:pic>
                      <p:nvPicPr>
                        <p:cNvPr id="0" name=""/>
                        <p:cNvPicPr>
                          <a:picLocks noChangeAspect="1" noChangeArrowheads="1"/>
                        </p:cNvPicPr>
                        <p:nvPr/>
                      </p:nvPicPr>
                      <p:blipFill>
                        <a:blip r:embed="rId4"/>
                        <a:srcRect/>
                        <a:stretch>
                          <a:fillRect/>
                        </a:stretch>
                      </p:blipFill>
                      <p:spPr bwMode="auto">
                        <a:xfrm>
                          <a:off x="2132" y="710"/>
                          <a:ext cx="3426" cy="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12"/>
            <p:cNvSpPr>
              <a:spLocks noChangeShapeType="1"/>
            </p:cNvSpPr>
            <p:nvPr/>
          </p:nvSpPr>
          <p:spPr bwMode="auto">
            <a:xfrm>
              <a:off x="2864" y="1654"/>
              <a:ext cx="1847" cy="1600"/>
            </a:xfrm>
            <a:prstGeom prst="line">
              <a:avLst/>
            </a:prstGeom>
            <a:noFill/>
            <a:ln w="50800">
              <a:solidFill>
                <a:srgbClr val="000099"/>
              </a:solidFill>
              <a:round/>
              <a:headEnd/>
              <a:tailEnd/>
            </a:ln>
          </p:spPr>
          <p:txBody>
            <a:bodyPr/>
            <a:lstStyle/>
            <a:p>
              <a:endParaRPr lang="en-US"/>
            </a:p>
          </p:txBody>
        </p:sp>
      </p:grpSp>
      <p:grpSp>
        <p:nvGrpSpPr>
          <p:cNvPr id="9" name="Group 8"/>
          <p:cNvGrpSpPr/>
          <p:nvPr/>
        </p:nvGrpSpPr>
        <p:grpSpPr>
          <a:xfrm>
            <a:off x="4495800" y="3276600"/>
            <a:ext cx="960429" cy="1593851"/>
            <a:chOff x="4560897" y="3686174"/>
            <a:chExt cx="960429" cy="1593851"/>
          </a:xfrm>
        </p:grpSpPr>
        <p:grpSp>
          <p:nvGrpSpPr>
            <p:cNvPr id="10" name="Group 14"/>
            <p:cNvGrpSpPr>
              <a:grpSpLocks/>
            </p:cNvGrpSpPr>
            <p:nvPr/>
          </p:nvGrpSpPr>
          <p:grpSpPr bwMode="auto">
            <a:xfrm>
              <a:off x="4560897" y="3686174"/>
              <a:ext cx="665164" cy="1593851"/>
              <a:chOff x="2905" y="2269"/>
              <a:chExt cx="419" cy="1004"/>
            </a:xfrm>
          </p:grpSpPr>
          <p:grpSp>
            <p:nvGrpSpPr>
              <p:cNvPr id="12" name="Group 15"/>
              <p:cNvGrpSpPr>
                <a:grpSpLocks/>
              </p:cNvGrpSpPr>
              <p:nvPr/>
            </p:nvGrpSpPr>
            <p:grpSpPr bwMode="auto">
              <a:xfrm>
                <a:off x="2905" y="2308"/>
                <a:ext cx="373" cy="965"/>
                <a:chOff x="363" y="3623"/>
                <a:chExt cx="806" cy="965"/>
              </a:xfrm>
            </p:grpSpPr>
            <p:sp>
              <p:nvSpPr>
                <p:cNvPr id="14" name="Line 16"/>
                <p:cNvSpPr>
                  <a:spLocks noChangeShapeType="1"/>
                </p:cNvSpPr>
                <p:nvPr/>
              </p:nvSpPr>
              <p:spPr bwMode="auto">
                <a:xfrm>
                  <a:off x="363" y="3623"/>
                  <a:ext cx="795" cy="0"/>
                </a:xfrm>
                <a:prstGeom prst="line">
                  <a:avLst/>
                </a:prstGeom>
                <a:noFill/>
                <a:ln w="9525">
                  <a:solidFill>
                    <a:srgbClr val="969696"/>
                  </a:solidFill>
                  <a:prstDash val="lgDash"/>
                  <a:round/>
                  <a:headEnd/>
                  <a:tailEnd/>
                </a:ln>
              </p:spPr>
              <p:txBody>
                <a:bodyPr/>
                <a:lstStyle/>
                <a:p>
                  <a:endParaRPr lang="en-US"/>
                </a:p>
              </p:txBody>
            </p:sp>
            <p:sp>
              <p:nvSpPr>
                <p:cNvPr id="15" name="Line 17"/>
                <p:cNvSpPr>
                  <a:spLocks noChangeShapeType="1"/>
                </p:cNvSpPr>
                <p:nvPr/>
              </p:nvSpPr>
              <p:spPr bwMode="auto">
                <a:xfrm flipH="1">
                  <a:off x="1155" y="3629"/>
                  <a:ext cx="14" cy="959"/>
                </a:xfrm>
                <a:prstGeom prst="line">
                  <a:avLst/>
                </a:prstGeom>
                <a:noFill/>
                <a:ln w="9525">
                  <a:solidFill>
                    <a:srgbClr val="969696"/>
                  </a:solidFill>
                  <a:prstDash val="lgDash"/>
                  <a:round/>
                  <a:headEnd/>
                  <a:tailEnd/>
                </a:ln>
              </p:spPr>
              <p:txBody>
                <a:bodyPr/>
                <a:lstStyle/>
                <a:p>
                  <a:endParaRPr lang="en-US"/>
                </a:p>
              </p:txBody>
            </p:sp>
          </p:grpSp>
          <p:sp>
            <p:nvSpPr>
              <p:cNvPr id="13" name="Oval 18"/>
              <p:cNvSpPr>
                <a:spLocks noChangeArrowheads="1"/>
              </p:cNvSpPr>
              <p:nvPr/>
            </p:nvSpPr>
            <p:spPr bwMode="auto">
              <a:xfrm>
                <a:off x="3235" y="2269"/>
                <a:ext cx="89" cy="87"/>
              </a:xfrm>
              <a:prstGeom prst="ellipse">
                <a:avLst/>
              </a:prstGeom>
              <a:solidFill>
                <a:srgbClr val="C00000"/>
              </a:solidFill>
              <a:ln w="9525">
                <a:noFill/>
                <a:round/>
                <a:headEnd/>
                <a:tailEnd/>
              </a:ln>
            </p:spPr>
            <p:txBody>
              <a:bodyPr wrap="none" anchor="ctr"/>
              <a:lstStyle/>
              <a:p>
                <a:endParaRPr lang="en-US">
                  <a:cs typeface="Arial" charset="0"/>
                </a:endParaRPr>
              </a:p>
            </p:txBody>
          </p:sp>
        </p:grpSp>
        <p:sp>
          <p:nvSpPr>
            <p:cNvPr id="11" name="Text Box 19"/>
            <p:cNvSpPr txBox="1">
              <a:spLocks noChangeArrowheads="1"/>
            </p:cNvSpPr>
            <p:nvPr/>
          </p:nvSpPr>
          <p:spPr bwMode="auto">
            <a:xfrm>
              <a:off x="5141913" y="3687762"/>
              <a:ext cx="379413" cy="457200"/>
            </a:xfrm>
            <a:prstGeom prst="rect">
              <a:avLst/>
            </a:prstGeom>
            <a:noFill/>
            <a:ln w="9525">
              <a:noFill/>
              <a:miter lim="800000"/>
              <a:headEnd/>
              <a:tailEnd/>
            </a:ln>
          </p:spPr>
          <p:txBody>
            <a:bodyPr anchor="ctr" anchorCtr="1">
              <a:spAutoFit/>
            </a:bodyPr>
            <a:lstStyle/>
            <a:p>
              <a:pPr>
                <a:spcBef>
                  <a:spcPct val="50000"/>
                </a:spcBef>
              </a:pPr>
              <a:r>
                <a:rPr lang="en-US" sz="2400" b="1" dirty="0">
                  <a:latin typeface="Arial" pitchFamily="34" charset="0"/>
                  <a:cs typeface="Arial" pitchFamily="34" charset="0"/>
                </a:rPr>
                <a:t>F</a:t>
              </a:r>
            </a:p>
          </p:txBody>
        </p:sp>
      </p:grpSp>
      <p:sp>
        <p:nvSpPr>
          <p:cNvPr id="16" name="Oval 20"/>
          <p:cNvSpPr>
            <a:spLocks noChangeArrowheads="1"/>
          </p:cNvSpPr>
          <p:nvPr/>
        </p:nvSpPr>
        <p:spPr bwMode="auto">
          <a:xfrm>
            <a:off x="7315200" y="4800600"/>
            <a:ext cx="141287" cy="138112"/>
          </a:xfrm>
          <a:prstGeom prst="ellipse">
            <a:avLst/>
          </a:prstGeom>
          <a:solidFill>
            <a:srgbClr val="000099"/>
          </a:solidFill>
          <a:ln w="9525">
            <a:noFill/>
            <a:round/>
            <a:headEnd/>
            <a:tailEnd/>
          </a:ln>
        </p:spPr>
        <p:txBody>
          <a:bodyPr wrap="none" anchor="ctr"/>
          <a:lstStyle/>
          <a:p>
            <a:endParaRPr lang="en-US">
              <a:cs typeface="Arial" charset="0"/>
            </a:endParaRPr>
          </a:p>
        </p:txBody>
      </p:sp>
      <p:sp>
        <p:nvSpPr>
          <p:cNvPr id="17" name="Oval 21"/>
          <p:cNvSpPr>
            <a:spLocks noChangeArrowheads="1"/>
          </p:cNvSpPr>
          <p:nvPr/>
        </p:nvSpPr>
        <p:spPr bwMode="auto">
          <a:xfrm>
            <a:off x="4486275" y="2302699"/>
            <a:ext cx="141288" cy="138113"/>
          </a:xfrm>
          <a:prstGeom prst="ellipse">
            <a:avLst/>
          </a:prstGeom>
          <a:solidFill>
            <a:srgbClr val="000099"/>
          </a:solidFill>
          <a:ln w="9525">
            <a:noFill/>
            <a:round/>
            <a:headEnd/>
            <a:tailEnd/>
          </a:ln>
        </p:spPr>
        <p:txBody>
          <a:bodyPr wrap="none" anchor="ctr"/>
          <a:lstStyle/>
          <a:p>
            <a:endParaRPr lang="en-US">
              <a:cs typeface="Arial" charset="0"/>
            </a:endParaRPr>
          </a:p>
        </p:txBody>
      </p:sp>
    </p:spTree>
    <p:extLst>
      <p:ext uri="{BB962C8B-B14F-4D97-AF65-F5344CB8AC3E}">
        <p14:creationId xmlns:p14="http://schemas.microsoft.com/office/powerpoint/2010/main" val="1259956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1  </a:t>
            </a:r>
            <a:r>
              <a:rPr lang="en-US" dirty="0"/>
              <a:t>					</a:t>
            </a:r>
            <a:r>
              <a:rPr lang="en-US" dirty="0">
                <a:solidFill>
                  <a:srgbClr val="AE1221"/>
                </a:solidFill>
              </a:rPr>
              <a:t>Answers </a:t>
            </a:r>
            <a:endParaRPr lang="en-US" dirty="0"/>
          </a:p>
        </p:txBody>
      </p:sp>
      <p:sp>
        <p:nvSpPr>
          <p:cNvPr id="3" name="Content Placeholder 2"/>
          <p:cNvSpPr>
            <a:spLocks noGrp="1"/>
          </p:cNvSpPr>
          <p:nvPr>
            <p:ph idx="1"/>
          </p:nvPr>
        </p:nvSpPr>
        <p:spPr>
          <a:xfrm>
            <a:off x="228601" y="762001"/>
            <a:ext cx="3124199" cy="5562600"/>
          </a:xfrm>
        </p:spPr>
        <p:txBody>
          <a:bodyPr>
            <a:noAutofit/>
          </a:bodyPr>
          <a:lstStyle/>
          <a:p>
            <a:r>
              <a:rPr lang="en-US" sz="2700" dirty="0">
                <a:solidFill>
                  <a:srgbClr val="AE1221"/>
                </a:solidFill>
              </a:rPr>
              <a:t>Point G</a:t>
            </a:r>
            <a:r>
              <a:rPr lang="en-US" sz="2700" dirty="0"/>
              <a:t>: 300 computers, 3500 tons wheat</a:t>
            </a:r>
          </a:p>
          <a:p>
            <a:r>
              <a:rPr lang="en-US" sz="2700" dirty="0"/>
              <a:t>Requires 65,000 hours of labor. </a:t>
            </a:r>
          </a:p>
          <a:p>
            <a:r>
              <a:rPr lang="en-US" sz="2700" dirty="0"/>
              <a:t>Not possible because the economy only has 50,000 hours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grpSp>
        <p:nvGrpSpPr>
          <p:cNvPr id="6" name="Group 10"/>
          <p:cNvGrpSpPr>
            <a:grpSpLocks/>
          </p:cNvGrpSpPr>
          <p:nvPr/>
        </p:nvGrpSpPr>
        <p:grpSpPr bwMode="auto">
          <a:xfrm>
            <a:off x="3400425" y="884237"/>
            <a:ext cx="5438775" cy="5135563"/>
            <a:chOff x="2132" y="710"/>
            <a:chExt cx="3426" cy="3235"/>
          </a:xfrm>
        </p:grpSpPr>
        <p:graphicFrame>
          <p:nvGraphicFramePr>
            <p:cNvPr id="7" name="Object 11"/>
            <p:cNvGraphicFramePr>
              <a:graphicFrameLocks noChangeAspect="1"/>
            </p:cNvGraphicFramePr>
            <p:nvPr>
              <p:extLst>
                <p:ext uri="{D42A27DB-BD31-4B8C-83A1-F6EECF244321}">
                  <p14:modId xmlns:p14="http://schemas.microsoft.com/office/powerpoint/2010/main" val="3088614245"/>
                </p:ext>
              </p:extLst>
            </p:nvPr>
          </p:nvGraphicFramePr>
          <p:xfrm>
            <a:off x="2132" y="710"/>
            <a:ext cx="3426" cy="3235"/>
          </p:xfrm>
          <a:graphic>
            <a:graphicData uri="http://schemas.openxmlformats.org/presentationml/2006/ole">
              <mc:AlternateContent xmlns:mc="http://schemas.openxmlformats.org/markup-compatibility/2006">
                <mc:Choice xmlns:v="urn:schemas-microsoft-com:vml" Requires="v">
                  <p:oleObj name="Worksheet" r:id="rId3" imgW="4762567" imgH="4495744" progId="Excel.Sheet.8">
                    <p:embed/>
                  </p:oleObj>
                </mc:Choice>
                <mc:Fallback>
                  <p:oleObj name="Worksheet" r:id="rId3" imgW="4762567" imgH="4495744" progId="Excel.Sheet.8">
                    <p:embed/>
                    <p:pic>
                      <p:nvPicPr>
                        <p:cNvPr id="0" name=""/>
                        <p:cNvPicPr>
                          <a:picLocks noChangeAspect="1" noChangeArrowheads="1"/>
                        </p:cNvPicPr>
                        <p:nvPr/>
                      </p:nvPicPr>
                      <p:blipFill>
                        <a:blip r:embed="rId4"/>
                        <a:srcRect/>
                        <a:stretch>
                          <a:fillRect/>
                        </a:stretch>
                      </p:blipFill>
                      <p:spPr bwMode="auto">
                        <a:xfrm>
                          <a:off x="2132" y="710"/>
                          <a:ext cx="3426" cy="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12"/>
            <p:cNvSpPr>
              <a:spLocks noChangeShapeType="1"/>
            </p:cNvSpPr>
            <p:nvPr/>
          </p:nvSpPr>
          <p:spPr bwMode="auto">
            <a:xfrm>
              <a:off x="2894" y="1673"/>
              <a:ext cx="1847" cy="1600"/>
            </a:xfrm>
            <a:prstGeom prst="line">
              <a:avLst/>
            </a:prstGeom>
            <a:noFill/>
            <a:ln w="50800">
              <a:solidFill>
                <a:srgbClr val="000099"/>
              </a:solidFill>
              <a:round/>
              <a:headEnd/>
              <a:tailEnd/>
            </a:ln>
          </p:spPr>
          <p:txBody>
            <a:bodyPr/>
            <a:lstStyle/>
            <a:p>
              <a:endParaRPr lang="en-US"/>
            </a:p>
          </p:txBody>
        </p:sp>
      </p:grpSp>
      <p:sp>
        <p:nvSpPr>
          <p:cNvPr id="16" name="Oval 20"/>
          <p:cNvSpPr>
            <a:spLocks noChangeArrowheads="1"/>
          </p:cNvSpPr>
          <p:nvPr/>
        </p:nvSpPr>
        <p:spPr bwMode="auto">
          <a:xfrm>
            <a:off x="7412038" y="4840700"/>
            <a:ext cx="141287" cy="138112"/>
          </a:xfrm>
          <a:prstGeom prst="ellipse">
            <a:avLst/>
          </a:prstGeom>
          <a:solidFill>
            <a:srgbClr val="000099"/>
          </a:solidFill>
          <a:ln w="9525">
            <a:noFill/>
            <a:round/>
            <a:headEnd/>
            <a:tailEnd/>
          </a:ln>
        </p:spPr>
        <p:txBody>
          <a:bodyPr wrap="none" anchor="ctr"/>
          <a:lstStyle/>
          <a:p>
            <a:endParaRPr lang="en-US">
              <a:cs typeface="Arial" charset="0"/>
            </a:endParaRPr>
          </a:p>
        </p:txBody>
      </p:sp>
      <p:sp>
        <p:nvSpPr>
          <p:cNvPr id="17" name="Oval 21"/>
          <p:cNvSpPr>
            <a:spLocks noChangeArrowheads="1"/>
          </p:cNvSpPr>
          <p:nvPr/>
        </p:nvSpPr>
        <p:spPr bwMode="auto">
          <a:xfrm>
            <a:off x="4486275" y="2302699"/>
            <a:ext cx="141288" cy="138113"/>
          </a:xfrm>
          <a:prstGeom prst="ellipse">
            <a:avLst/>
          </a:prstGeom>
          <a:solidFill>
            <a:srgbClr val="000099"/>
          </a:solidFill>
          <a:ln w="9525">
            <a:noFill/>
            <a:round/>
            <a:headEnd/>
            <a:tailEnd/>
          </a:ln>
        </p:spPr>
        <p:txBody>
          <a:bodyPr wrap="none" anchor="ctr"/>
          <a:lstStyle/>
          <a:p>
            <a:endParaRPr lang="en-US">
              <a:cs typeface="Arial" charset="0"/>
            </a:endParaRPr>
          </a:p>
        </p:txBody>
      </p:sp>
      <p:grpSp>
        <p:nvGrpSpPr>
          <p:cNvPr id="18" name="Group 13"/>
          <p:cNvGrpSpPr>
            <a:grpSpLocks/>
          </p:cNvGrpSpPr>
          <p:nvPr/>
        </p:nvGrpSpPr>
        <p:grpSpPr bwMode="auto">
          <a:xfrm>
            <a:off x="4513263" y="2813050"/>
            <a:ext cx="2192337" cy="2139950"/>
            <a:chOff x="2879" y="1924"/>
            <a:chExt cx="1381" cy="1348"/>
          </a:xfrm>
        </p:grpSpPr>
        <p:grpSp>
          <p:nvGrpSpPr>
            <p:cNvPr id="19" name="Group 14"/>
            <p:cNvGrpSpPr>
              <a:grpSpLocks/>
            </p:cNvGrpSpPr>
            <p:nvPr/>
          </p:nvGrpSpPr>
          <p:grpSpPr bwMode="auto">
            <a:xfrm>
              <a:off x="2879" y="2104"/>
              <a:ext cx="1166" cy="1168"/>
              <a:chOff x="2879" y="2104"/>
              <a:chExt cx="1166" cy="1168"/>
            </a:xfrm>
          </p:grpSpPr>
          <p:grpSp>
            <p:nvGrpSpPr>
              <p:cNvPr id="21" name="Group 15"/>
              <p:cNvGrpSpPr>
                <a:grpSpLocks/>
              </p:cNvGrpSpPr>
              <p:nvPr/>
            </p:nvGrpSpPr>
            <p:grpSpPr bwMode="auto">
              <a:xfrm>
                <a:off x="2879" y="2144"/>
                <a:ext cx="1121" cy="1128"/>
                <a:chOff x="343" y="4255"/>
                <a:chExt cx="807" cy="1128"/>
              </a:xfrm>
            </p:grpSpPr>
            <p:sp>
              <p:nvSpPr>
                <p:cNvPr id="23" name="Line 16"/>
                <p:cNvSpPr>
                  <a:spLocks noChangeShapeType="1"/>
                </p:cNvSpPr>
                <p:nvPr/>
              </p:nvSpPr>
              <p:spPr bwMode="auto">
                <a:xfrm>
                  <a:off x="343" y="4255"/>
                  <a:ext cx="795" cy="0"/>
                </a:xfrm>
                <a:prstGeom prst="line">
                  <a:avLst/>
                </a:prstGeom>
                <a:noFill/>
                <a:ln w="9525">
                  <a:solidFill>
                    <a:srgbClr val="969696"/>
                  </a:solidFill>
                  <a:prstDash val="lgDash"/>
                  <a:round/>
                  <a:headEnd/>
                  <a:tailEnd/>
                </a:ln>
              </p:spPr>
              <p:txBody>
                <a:bodyPr/>
                <a:lstStyle/>
                <a:p>
                  <a:endParaRPr lang="en-US"/>
                </a:p>
              </p:txBody>
            </p:sp>
            <p:sp>
              <p:nvSpPr>
                <p:cNvPr id="24" name="Line 17"/>
                <p:cNvSpPr>
                  <a:spLocks noChangeShapeType="1"/>
                </p:cNvSpPr>
                <p:nvPr/>
              </p:nvSpPr>
              <p:spPr bwMode="auto">
                <a:xfrm>
                  <a:off x="1147" y="4256"/>
                  <a:ext cx="3" cy="1127"/>
                </a:xfrm>
                <a:prstGeom prst="line">
                  <a:avLst/>
                </a:prstGeom>
                <a:noFill/>
                <a:ln w="9525">
                  <a:solidFill>
                    <a:srgbClr val="969696"/>
                  </a:solidFill>
                  <a:prstDash val="lgDash"/>
                  <a:round/>
                  <a:headEnd/>
                  <a:tailEnd/>
                </a:ln>
              </p:spPr>
              <p:txBody>
                <a:bodyPr/>
                <a:lstStyle/>
                <a:p>
                  <a:endParaRPr lang="en-US"/>
                </a:p>
              </p:txBody>
            </p:sp>
          </p:grpSp>
          <p:sp>
            <p:nvSpPr>
              <p:cNvPr id="22" name="Oval 18"/>
              <p:cNvSpPr>
                <a:spLocks noChangeArrowheads="1"/>
              </p:cNvSpPr>
              <p:nvPr/>
            </p:nvSpPr>
            <p:spPr bwMode="auto">
              <a:xfrm>
                <a:off x="3956" y="2104"/>
                <a:ext cx="89" cy="87"/>
              </a:xfrm>
              <a:prstGeom prst="ellipse">
                <a:avLst/>
              </a:prstGeom>
              <a:solidFill>
                <a:srgbClr val="CC0000"/>
              </a:solidFill>
              <a:ln w="9525">
                <a:noFill/>
                <a:round/>
                <a:headEnd/>
                <a:tailEnd/>
              </a:ln>
            </p:spPr>
            <p:txBody>
              <a:bodyPr wrap="none" anchor="ctr"/>
              <a:lstStyle/>
              <a:p>
                <a:endParaRPr lang="en-US">
                  <a:cs typeface="Arial" charset="0"/>
                </a:endParaRPr>
              </a:p>
            </p:txBody>
          </p:sp>
        </p:grpSp>
        <p:sp>
          <p:nvSpPr>
            <p:cNvPr id="20" name="Text Box 19"/>
            <p:cNvSpPr txBox="1">
              <a:spLocks noChangeArrowheads="1"/>
            </p:cNvSpPr>
            <p:nvPr/>
          </p:nvSpPr>
          <p:spPr bwMode="auto">
            <a:xfrm>
              <a:off x="4021" y="1924"/>
              <a:ext cx="239" cy="288"/>
            </a:xfrm>
            <a:prstGeom prst="rect">
              <a:avLst/>
            </a:prstGeom>
            <a:noFill/>
            <a:ln w="9525">
              <a:noFill/>
              <a:miter lim="800000"/>
              <a:headEnd/>
              <a:tailEnd/>
            </a:ln>
          </p:spPr>
          <p:txBody>
            <a:bodyPr anchor="ctr" anchorCtr="1">
              <a:spAutoFit/>
            </a:bodyPr>
            <a:lstStyle/>
            <a:p>
              <a:pPr>
                <a:spcBef>
                  <a:spcPct val="50000"/>
                </a:spcBef>
              </a:pPr>
              <a:r>
                <a:rPr lang="en-US" sz="2400" b="1" dirty="0">
                  <a:latin typeface="Arial" pitchFamily="34" charset="0"/>
                  <a:cs typeface="Arial" pitchFamily="34" charset="0"/>
                </a:rPr>
                <a:t>G</a:t>
              </a:r>
            </a:p>
          </p:txBody>
        </p:sp>
      </p:grpSp>
    </p:spTree>
    <p:extLst>
      <p:ext uri="{BB962C8B-B14F-4D97-AF65-F5344CB8AC3E}">
        <p14:creationId xmlns:p14="http://schemas.microsoft.com/office/powerpoint/2010/main" val="3552005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upRigh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219200" y="101600"/>
            <a:ext cx="7924800" cy="860425"/>
          </a:xfrm>
        </p:spPr>
        <p:txBody>
          <a:bodyPr wrap="square" anchor="t"/>
          <a:lstStyle/>
          <a:p>
            <a:pPr eaLnBrk="1" hangingPunct="1"/>
            <a:r>
              <a:rPr lang="en-US" altLang="en-US" dirty="0"/>
              <a:t>The PPF: What We Know So Far</a:t>
            </a:r>
          </a:p>
        </p:txBody>
      </p:sp>
      <p:sp>
        <p:nvSpPr>
          <p:cNvPr id="21507" name="Content Placeholder 2"/>
          <p:cNvSpPr>
            <a:spLocks noGrp="1"/>
          </p:cNvSpPr>
          <p:nvPr>
            <p:ph idx="1"/>
          </p:nvPr>
        </p:nvSpPr>
        <p:spPr/>
        <p:txBody>
          <a:bodyPr/>
          <a:lstStyle/>
          <a:p>
            <a:r>
              <a:rPr lang="en-US" altLang="en-US" dirty="0"/>
              <a:t>Points on the PPF (like A – E): possible </a:t>
            </a:r>
          </a:p>
          <a:p>
            <a:pPr lvl="1"/>
            <a:r>
              <a:rPr lang="en-US" altLang="en-US" dirty="0"/>
              <a:t>Efficient: all resources are fully utilized</a:t>
            </a:r>
          </a:p>
          <a:p>
            <a:r>
              <a:rPr lang="en-US" altLang="en-US" dirty="0"/>
              <a:t>Points under the PPF (like F): possible </a:t>
            </a:r>
          </a:p>
          <a:p>
            <a:pPr lvl="1"/>
            <a:r>
              <a:rPr lang="en-US" altLang="en-US" dirty="0"/>
              <a:t>Not efficient: some resources are underutilized (e.g., workers unemployed, factories idle) </a:t>
            </a:r>
          </a:p>
          <a:p>
            <a:r>
              <a:rPr lang="en-US" altLang="en-US" dirty="0"/>
              <a:t>Points above the PPF (like G) </a:t>
            </a:r>
          </a:p>
          <a:p>
            <a:pPr lvl="1"/>
            <a:r>
              <a:rPr lang="en-US" altLang="en-US" dirty="0"/>
              <a:t>Not possible</a:t>
            </a:r>
          </a:p>
        </p:txBody>
      </p:sp>
      <p:sp>
        <p:nvSpPr>
          <p:cNvPr id="2150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9AE0F80-5848-43B2-BFD8-A0D7D340C1BA}" type="slidenum">
              <a:rPr lang="en-US" altLang="en-US" sz="1200" smtClean="0">
                <a:solidFill>
                  <a:srgbClr val="002060"/>
                </a:solidFill>
              </a:rPr>
              <a:pPr algn="ctr" eaLnBrk="1" hangingPunct="1"/>
              <a:t>16</a:t>
            </a:fld>
            <a:endParaRPr lang="en-US" altLang="en-US" sz="1200">
              <a:solidFill>
                <a:srgbClr val="002060"/>
              </a:solidFill>
            </a:endParaRPr>
          </a:p>
        </p:txBody>
      </p:sp>
    </p:spTree>
    <p:extLst>
      <p:ext uri="{BB962C8B-B14F-4D97-AF65-F5344CB8AC3E}">
        <p14:creationId xmlns:p14="http://schemas.microsoft.com/office/powerpoint/2010/main" val="1312316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49338" y="101600"/>
            <a:ext cx="8094662" cy="860425"/>
          </a:xfrm>
        </p:spPr>
        <p:txBody>
          <a:bodyPr wrap="square" anchor="t"/>
          <a:lstStyle/>
          <a:p>
            <a:pPr eaLnBrk="1" hangingPunct="1"/>
            <a:r>
              <a:rPr lang="en-US" altLang="en-US" dirty="0"/>
              <a:t>The PPF</a:t>
            </a:r>
          </a:p>
        </p:txBody>
      </p:sp>
      <p:sp>
        <p:nvSpPr>
          <p:cNvPr id="21507" name="Content Placeholder 2"/>
          <p:cNvSpPr>
            <a:spLocks noGrp="1"/>
          </p:cNvSpPr>
          <p:nvPr>
            <p:ph idx="1"/>
          </p:nvPr>
        </p:nvSpPr>
        <p:spPr/>
        <p:txBody>
          <a:bodyPr/>
          <a:lstStyle/>
          <a:p>
            <a:r>
              <a:rPr lang="en-US" altLang="en-US" dirty="0"/>
              <a:t>Moving along a PPF </a:t>
            </a:r>
          </a:p>
          <a:p>
            <a:pPr lvl="1"/>
            <a:r>
              <a:rPr lang="en-US" altLang="en-US" dirty="0"/>
              <a:t>Involves shifting resources from the production of one good to the other </a:t>
            </a:r>
          </a:p>
          <a:p>
            <a:r>
              <a:rPr lang="en-US" altLang="en-US" dirty="0"/>
              <a:t>Society faces a tradeoff</a:t>
            </a:r>
          </a:p>
          <a:p>
            <a:pPr lvl="1"/>
            <a:r>
              <a:rPr lang="en-US" altLang="en-US" dirty="0"/>
              <a:t>Getting more of one good requires sacrificing some of the other  </a:t>
            </a:r>
          </a:p>
          <a:p>
            <a:r>
              <a:rPr lang="en-US" altLang="en-US" dirty="0"/>
              <a:t>The slope of the PPF </a:t>
            </a:r>
          </a:p>
          <a:p>
            <a:pPr lvl="1"/>
            <a:r>
              <a:rPr lang="en-US" altLang="en-US" dirty="0"/>
              <a:t>The opportunity cost of one good in terms of the other</a:t>
            </a:r>
          </a:p>
          <a:p>
            <a:pPr lvl="1"/>
            <a:endParaRPr lang="en-US" altLang="en-US" dirty="0"/>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9AE0F80-5848-43B2-BFD8-A0D7D340C1BA}" type="slidenum">
              <a:rPr lang="en-US" altLang="en-US" sz="1200" smtClean="0">
                <a:solidFill>
                  <a:srgbClr val="002060"/>
                </a:solidFill>
              </a:rPr>
              <a:pPr algn="ctr" eaLnBrk="1" hangingPunct="1"/>
              <a:t>17</a:t>
            </a:fld>
            <a:endParaRPr lang="en-US" altLang="en-US" sz="1200">
              <a:solidFill>
                <a:srgbClr val="002060"/>
              </a:solidFill>
            </a:endParaRPr>
          </a:p>
        </p:txBody>
      </p:sp>
    </p:spTree>
    <p:extLst>
      <p:ext uri="{BB962C8B-B14F-4D97-AF65-F5344CB8AC3E}">
        <p14:creationId xmlns:p14="http://schemas.microsoft.com/office/powerpoint/2010/main" val="1456070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PPF and Opportunity Cost</a:t>
            </a:r>
          </a:p>
        </p:txBody>
      </p:sp>
      <p:sp>
        <p:nvSpPr>
          <p:cNvPr id="3" name="Text Placeholder 2"/>
          <p:cNvSpPr>
            <a:spLocks noGrp="1"/>
          </p:cNvSpPr>
          <p:nvPr>
            <p:ph type="body" sz="quarter" idx="12"/>
          </p:nvPr>
        </p:nvSpPr>
        <p:spPr>
          <a:xfrm>
            <a:off x="5791200" y="749300"/>
            <a:ext cx="3200400" cy="5118100"/>
          </a:xfrm>
        </p:spPr>
        <p:txBody>
          <a:bodyPr/>
          <a:lstStyle/>
          <a:p>
            <a:r>
              <a:rPr lang="en-US" sz="2800" dirty="0"/>
              <a:t>The slope of a line equals the “</a:t>
            </a:r>
            <a:r>
              <a:rPr lang="en-US" sz="2800" b="1" dirty="0">
                <a:solidFill>
                  <a:srgbClr val="9900CC"/>
                </a:solidFill>
              </a:rPr>
              <a:t>rise</a:t>
            </a:r>
            <a:r>
              <a:rPr lang="en-US" sz="2800" dirty="0"/>
              <a:t> over the </a:t>
            </a:r>
            <a:r>
              <a:rPr lang="en-US" sz="2800" b="1" dirty="0">
                <a:solidFill>
                  <a:srgbClr val="339933"/>
                </a:solidFill>
              </a:rPr>
              <a:t>run.</a:t>
            </a:r>
            <a:r>
              <a:rPr lang="en-US" sz="2800" dirty="0"/>
              <a:t>” </a:t>
            </a:r>
          </a:p>
          <a:p>
            <a:endParaRPr lang="en-US" sz="2800" dirty="0"/>
          </a:p>
          <a:p>
            <a:endParaRPr lang="en-US" sz="2800" dirty="0"/>
          </a:p>
          <a:p>
            <a:endParaRPr lang="en-US" sz="2800" dirty="0"/>
          </a:p>
          <a:p>
            <a:r>
              <a:rPr lang="en-US" sz="2800" dirty="0">
                <a:solidFill>
                  <a:srgbClr val="AE1221"/>
                </a:solidFill>
              </a:rPr>
              <a:t>Opportunity cost </a:t>
            </a:r>
            <a:r>
              <a:rPr lang="en-US" sz="2800" dirty="0"/>
              <a:t>of 1 computer =</a:t>
            </a:r>
            <a:br>
              <a:rPr lang="en-US" sz="2800" dirty="0"/>
            </a:br>
            <a:r>
              <a:rPr lang="en-US" sz="2800" dirty="0"/>
              <a:t>10 tons of wheat.</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18</a:t>
            </a:fld>
            <a:endParaRPr lang="en-US" dirty="0"/>
          </a:p>
        </p:txBody>
      </p:sp>
      <p:sp>
        <p:nvSpPr>
          <p:cNvPr id="5" name="Footer Placeholder 4"/>
          <p:cNvSpPr>
            <a:spLocks noGrp="1"/>
          </p:cNvSpPr>
          <p:nvPr>
            <p:ph type="ftr" sz="quarter" idx="14"/>
          </p:nvPr>
        </p:nvSpPr>
        <p:spPr/>
        <p:txBody>
          <a:bodyPr/>
          <a:lstStyle/>
          <a:p>
            <a:pPr>
              <a:defRPr/>
            </a:pPr>
            <a:endParaRPr lang="en-US" dirty="0">
              <a:solidFill>
                <a:srgbClr val="000000"/>
              </a:solidFill>
            </a:endParaRPr>
          </a:p>
        </p:txBody>
      </p:sp>
      <p:grpSp>
        <p:nvGrpSpPr>
          <p:cNvPr id="6" name="Group 4"/>
          <p:cNvGrpSpPr>
            <a:grpSpLocks/>
          </p:cNvGrpSpPr>
          <p:nvPr/>
        </p:nvGrpSpPr>
        <p:grpSpPr bwMode="auto">
          <a:xfrm>
            <a:off x="427038" y="762000"/>
            <a:ext cx="5440363" cy="5135563"/>
            <a:chOff x="2189" y="710"/>
            <a:chExt cx="3427" cy="3235"/>
          </a:xfrm>
        </p:grpSpPr>
        <p:graphicFrame>
          <p:nvGraphicFramePr>
            <p:cNvPr id="7" name="Object 5"/>
            <p:cNvGraphicFramePr>
              <a:graphicFrameLocks noChangeAspect="1"/>
            </p:cNvGraphicFramePr>
            <p:nvPr>
              <p:extLst>
                <p:ext uri="{D42A27DB-BD31-4B8C-83A1-F6EECF244321}">
                  <p14:modId xmlns:p14="http://schemas.microsoft.com/office/powerpoint/2010/main" val="1824169382"/>
                </p:ext>
              </p:extLst>
            </p:nvPr>
          </p:nvGraphicFramePr>
          <p:xfrm>
            <a:off x="2189" y="710"/>
            <a:ext cx="3427" cy="3235"/>
          </p:xfrm>
          <a:graphic>
            <a:graphicData uri="http://schemas.openxmlformats.org/presentationml/2006/ole">
              <mc:AlternateContent xmlns:mc="http://schemas.openxmlformats.org/markup-compatibility/2006">
                <mc:Choice xmlns:v="urn:schemas-microsoft-com:vml" Requires="v">
                  <p:oleObj name="Worksheet" r:id="rId3" imgW="4762567" imgH="4495744" progId="Excel.Sheet.8">
                    <p:embed/>
                  </p:oleObj>
                </mc:Choice>
                <mc:Fallback>
                  <p:oleObj name="Worksheet" r:id="rId3" imgW="4762567" imgH="4495744" progId="Excel.Sheet.8">
                    <p:embed/>
                    <p:pic>
                      <p:nvPicPr>
                        <p:cNvPr id="0" name=""/>
                        <p:cNvPicPr>
                          <a:picLocks noChangeAspect="1" noChangeArrowheads="1"/>
                        </p:cNvPicPr>
                        <p:nvPr/>
                      </p:nvPicPr>
                      <p:blipFill>
                        <a:blip r:embed="rId4"/>
                        <a:srcRect/>
                        <a:stretch>
                          <a:fillRect/>
                        </a:stretch>
                      </p:blipFill>
                      <p:spPr bwMode="auto">
                        <a:xfrm>
                          <a:off x="2189" y="710"/>
                          <a:ext cx="3427" cy="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6"/>
            <p:cNvSpPr>
              <a:spLocks noChangeShapeType="1"/>
            </p:cNvSpPr>
            <p:nvPr/>
          </p:nvSpPr>
          <p:spPr bwMode="auto">
            <a:xfrm>
              <a:off x="2894" y="1673"/>
              <a:ext cx="1847" cy="1600"/>
            </a:xfrm>
            <a:prstGeom prst="line">
              <a:avLst/>
            </a:prstGeom>
            <a:noFill/>
            <a:ln w="50800">
              <a:solidFill>
                <a:srgbClr val="000099"/>
              </a:solidFill>
              <a:round/>
              <a:headEnd/>
              <a:tailEnd/>
            </a:ln>
          </p:spPr>
          <p:txBody>
            <a:bodyPr/>
            <a:lstStyle/>
            <a:p>
              <a:endParaRPr lang="en-US"/>
            </a:p>
          </p:txBody>
        </p:sp>
      </p:grpSp>
      <p:sp>
        <p:nvSpPr>
          <p:cNvPr id="9" name="Line 7"/>
          <p:cNvSpPr>
            <a:spLocks noChangeShapeType="1"/>
          </p:cNvSpPr>
          <p:nvPr/>
        </p:nvSpPr>
        <p:spPr bwMode="auto">
          <a:xfrm>
            <a:off x="1576388" y="2295525"/>
            <a:ext cx="565150" cy="0"/>
          </a:xfrm>
          <a:prstGeom prst="line">
            <a:avLst/>
          </a:prstGeom>
          <a:noFill/>
          <a:ln w="38100">
            <a:solidFill>
              <a:srgbClr val="339933"/>
            </a:solidFill>
            <a:round/>
            <a:headEnd/>
            <a:tailEnd type="triangle" w="lg" len="med"/>
          </a:ln>
        </p:spPr>
        <p:txBody>
          <a:bodyPr/>
          <a:lstStyle/>
          <a:p>
            <a:endParaRPr lang="en-US"/>
          </a:p>
        </p:txBody>
      </p:sp>
      <p:sp>
        <p:nvSpPr>
          <p:cNvPr id="10" name="Line 8"/>
          <p:cNvSpPr>
            <a:spLocks noChangeShapeType="1"/>
          </p:cNvSpPr>
          <p:nvPr/>
        </p:nvSpPr>
        <p:spPr bwMode="auto">
          <a:xfrm>
            <a:off x="2116138" y="2305050"/>
            <a:ext cx="1587" cy="488950"/>
          </a:xfrm>
          <a:prstGeom prst="line">
            <a:avLst/>
          </a:prstGeom>
          <a:noFill/>
          <a:ln w="38100">
            <a:solidFill>
              <a:srgbClr val="9900CC"/>
            </a:solidFill>
            <a:round/>
            <a:headEnd/>
            <a:tailEnd type="triangle" w="lg" len="med"/>
          </a:ln>
        </p:spPr>
        <p:txBody>
          <a:bodyPr/>
          <a:lstStyle/>
          <a:p>
            <a:endParaRPr lang="en-US"/>
          </a:p>
        </p:txBody>
      </p:sp>
      <p:sp>
        <p:nvSpPr>
          <p:cNvPr id="11" name="Text Box 9"/>
          <p:cNvSpPr txBox="1">
            <a:spLocks noChangeArrowheads="1"/>
          </p:cNvSpPr>
          <p:nvPr/>
        </p:nvSpPr>
        <p:spPr bwMode="auto">
          <a:xfrm>
            <a:off x="3173413" y="1390650"/>
            <a:ext cx="1195387" cy="473075"/>
          </a:xfrm>
          <a:prstGeom prst="rect">
            <a:avLst/>
          </a:prstGeom>
          <a:noFill/>
          <a:ln w="9525">
            <a:noFill/>
            <a:miter lim="800000"/>
            <a:headEnd/>
            <a:tailEnd/>
          </a:ln>
        </p:spPr>
        <p:txBody>
          <a:bodyPr>
            <a:spAutoFit/>
          </a:bodyPr>
          <a:lstStyle/>
          <a:p>
            <a:pPr algn="ctr">
              <a:spcBef>
                <a:spcPct val="50000"/>
              </a:spcBef>
            </a:pPr>
            <a:r>
              <a:rPr lang="en-US" sz="2500" b="1" dirty="0">
                <a:solidFill>
                  <a:srgbClr val="9900CC"/>
                </a:solidFill>
                <a:latin typeface="Arial" pitchFamily="34" charset="0"/>
                <a:cs typeface="Arial" pitchFamily="34" charset="0"/>
              </a:rPr>
              <a:t>–1000</a:t>
            </a:r>
          </a:p>
        </p:txBody>
      </p:sp>
      <p:sp>
        <p:nvSpPr>
          <p:cNvPr id="12" name="Text Box 10"/>
          <p:cNvSpPr txBox="1">
            <a:spLocks noChangeArrowheads="1"/>
          </p:cNvSpPr>
          <p:nvPr/>
        </p:nvSpPr>
        <p:spPr bwMode="auto">
          <a:xfrm>
            <a:off x="3349625" y="1781175"/>
            <a:ext cx="930275" cy="473075"/>
          </a:xfrm>
          <a:prstGeom prst="rect">
            <a:avLst/>
          </a:prstGeom>
          <a:noFill/>
          <a:ln w="9525">
            <a:noFill/>
            <a:miter lim="800000"/>
            <a:headEnd/>
            <a:tailEnd/>
          </a:ln>
        </p:spPr>
        <p:txBody>
          <a:bodyPr>
            <a:spAutoFit/>
          </a:bodyPr>
          <a:lstStyle/>
          <a:p>
            <a:pPr algn="ctr">
              <a:spcBef>
                <a:spcPct val="50000"/>
              </a:spcBef>
            </a:pPr>
            <a:r>
              <a:rPr lang="en-US" sz="2500" b="1" dirty="0">
                <a:solidFill>
                  <a:srgbClr val="339933"/>
                </a:solidFill>
                <a:latin typeface="Arial" pitchFamily="34" charset="0"/>
                <a:cs typeface="Arial" pitchFamily="34" charset="0"/>
              </a:rPr>
              <a:t>100</a:t>
            </a:r>
          </a:p>
        </p:txBody>
      </p:sp>
      <p:grpSp>
        <p:nvGrpSpPr>
          <p:cNvPr id="13" name="Group 11"/>
          <p:cNvGrpSpPr>
            <a:grpSpLocks/>
          </p:cNvGrpSpPr>
          <p:nvPr/>
        </p:nvGrpSpPr>
        <p:grpSpPr bwMode="auto">
          <a:xfrm>
            <a:off x="2036763" y="1581150"/>
            <a:ext cx="2189162" cy="473075"/>
            <a:chOff x="1283" y="1208"/>
            <a:chExt cx="1379" cy="298"/>
          </a:xfrm>
        </p:grpSpPr>
        <p:sp>
          <p:nvSpPr>
            <p:cNvPr id="14" name="Text Box 12"/>
            <p:cNvSpPr txBox="1">
              <a:spLocks noChangeArrowheads="1"/>
            </p:cNvSpPr>
            <p:nvPr/>
          </p:nvSpPr>
          <p:spPr bwMode="auto">
            <a:xfrm>
              <a:off x="1283" y="1208"/>
              <a:ext cx="772" cy="298"/>
            </a:xfrm>
            <a:prstGeom prst="rect">
              <a:avLst/>
            </a:prstGeom>
            <a:noFill/>
            <a:ln w="9525">
              <a:noFill/>
              <a:miter lim="800000"/>
              <a:headEnd/>
              <a:tailEnd/>
            </a:ln>
          </p:spPr>
          <p:txBody>
            <a:bodyPr>
              <a:spAutoFit/>
            </a:bodyPr>
            <a:lstStyle/>
            <a:p>
              <a:pPr>
                <a:spcBef>
                  <a:spcPct val="50000"/>
                </a:spcBef>
              </a:pPr>
              <a:r>
                <a:rPr lang="en-US" sz="2500" dirty="0">
                  <a:latin typeface="Arial" pitchFamily="34" charset="0"/>
                  <a:cs typeface="Arial" pitchFamily="34" charset="0"/>
                </a:rPr>
                <a:t>slope =</a:t>
              </a:r>
            </a:p>
          </p:txBody>
        </p:sp>
        <p:sp>
          <p:nvSpPr>
            <p:cNvPr id="15" name="Line 13"/>
            <p:cNvSpPr>
              <a:spLocks noChangeShapeType="1"/>
            </p:cNvSpPr>
            <p:nvPr/>
          </p:nvSpPr>
          <p:spPr bwMode="auto">
            <a:xfrm>
              <a:off x="2090" y="1364"/>
              <a:ext cx="572"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grpSp>
      <p:sp>
        <p:nvSpPr>
          <p:cNvPr id="16" name="Text Box 14"/>
          <p:cNvSpPr txBox="1">
            <a:spLocks noChangeArrowheads="1"/>
          </p:cNvSpPr>
          <p:nvPr/>
        </p:nvSpPr>
        <p:spPr bwMode="auto">
          <a:xfrm>
            <a:off x="4205288" y="1587500"/>
            <a:ext cx="1109662" cy="473075"/>
          </a:xfrm>
          <a:prstGeom prst="rect">
            <a:avLst/>
          </a:prstGeom>
          <a:noFill/>
          <a:ln w="9525">
            <a:noFill/>
            <a:miter lim="800000"/>
            <a:headEnd/>
            <a:tailEnd/>
          </a:ln>
        </p:spPr>
        <p:txBody>
          <a:bodyPr>
            <a:spAutoFit/>
          </a:bodyPr>
          <a:lstStyle/>
          <a:p>
            <a:pPr>
              <a:spcBef>
                <a:spcPct val="50000"/>
              </a:spcBef>
            </a:pPr>
            <a:r>
              <a:rPr lang="en-US" sz="2500">
                <a:latin typeface="Arial" pitchFamily="34" charset="0"/>
                <a:cs typeface="Arial" pitchFamily="34" charset="0"/>
              </a:rPr>
              <a:t>= –10</a:t>
            </a:r>
          </a:p>
        </p:txBody>
      </p:sp>
      <p:sp>
        <p:nvSpPr>
          <p:cNvPr id="17" name="Oval 16"/>
          <p:cNvSpPr>
            <a:spLocks noChangeArrowheads="1"/>
          </p:cNvSpPr>
          <p:nvPr/>
        </p:nvSpPr>
        <p:spPr bwMode="auto">
          <a:xfrm>
            <a:off x="1482725" y="2227263"/>
            <a:ext cx="141288" cy="138112"/>
          </a:xfrm>
          <a:prstGeom prst="ellipse">
            <a:avLst/>
          </a:prstGeom>
          <a:solidFill>
            <a:srgbClr val="000099"/>
          </a:solidFill>
          <a:ln w="9525">
            <a:noFill/>
            <a:round/>
            <a:headEnd/>
            <a:tailEnd/>
          </a:ln>
        </p:spPr>
        <p:txBody>
          <a:bodyPr wrap="none" anchor="ctr"/>
          <a:lstStyle/>
          <a:p>
            <a:endParaRPr lang="en-US">
              <a:cs typeface="Arial" charset="0"/>
            </a:endParaRPr>
          </a:p>
        </p:txBody>
      </p:sp>
      <p:sp>
        <p:nvSpPr>
          <p:cNvPr id="18" name="Oval 17"/>
          <p:cNvSpPr>
            <a:spLocks noChangeArrowheads="1"/>
          </p:cNvSpPr>
          <p:nvPr/>
        </p:nvSpPr>
        <p:spPr bwMode="auto">
          <a:xfrm>
            <a:off x="4408488" y="4751388"/>
            <a:ext cx="141287" cy="138112"/>
          </a:xfrm>
          <a:prstGeom prst="ellipse">
            <a:avLst/>
          </a:prstGeom>
          <a:solidFill>
            <a:srgbClr val="000099"/>
          </a:solidFill>
          <a:ln w="9525">
            <a:noFill/>
            <a:round/>
            <a:headEnd/>
            <a:tailEnd/>
          </a:ln>
        </p:spPr>
        <p:txBody>
          <a:bodyPr wrap="none" anchor="ctr"/>
          <a:lstStyle/>
          <a:p>
            <a:endParaRPr lang="en-US">
              <a:cs typeface="Arial" charset="0"/>
            </a:endParaRPr>
          </a:p>
        </p:txBody>
      </p:sp>
    </p:spTree>
    <p:extLst>
      <p:ext uri="{BB962C8B-B14F-4D97-AF65-F5344CB8AC3E}">
        <p14:creationId xmlns:p14="http://schemas.microsoft.com/office/powerpoint/2010/main" val="3735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left)">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1" grpId="0"/>
      <p:bldP spid="12"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t>		</a:t>
            </a:r>
            <a:r>
              <a:rPr lang="en-US" dirty="0">
                <a:solidFill>
                  <a:srgbClr val="AE1221"/>
                </a:solidFill>
              </a:rPr>
              <a:t>PPF and Opportunity Cost</a:t>
            </a:r>
            <a:endParaRPr lang="en-US" dirty="0"/>
          </a:p>
        </p:txBody>
      </p:sp>
      <p:sp>
        <p:nvSpPr>
          <p:cNvPr id="3" name="Content Placeholder 2"/>
          <p:cNvSpPr>
            <a:spLocks noGrp="1"/>
          </p:cNvSpPr>
          <p:nvPr>
            <p:ph idx="1"/>
          </p:nvPr>
        </p:nvSpPr>
        <p:spPr>
          <a:xfrm>
            <a:off x="347241" y="685800"/>
            <a:ext cx="8518947" cy="1295401"/>
          </a:xfrm>
        </p:spPr>
        <p:txBody>
          <a:bodyPr/>
          <a:lstStyle/>
          <a:p>
            <a:pPr marL="0" indent="0">
              <a:buNone/>
            </a:pPr>
            <a:r>
              <a:rPr lang="en-US" dirty="0">
                <a:latin typeface="Arial" pitchFamily="34" charset="0"/>
                <a:cs typeface="Arial" pitchFamily="34" charset="0"/>
              </a:rPr>
              <a:t>In which country is the opportunity cost of cloth lower?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grpSp>
        <p:nvGrpSpPr>
          <p:cNvPr id="19" name="Group 18"/>
          <p:cNvGrpSpPr/>
          <p:nvPr/>
        </p:nvGrpSpPr>
        <p:grpSpPr>
          <a:xfrm>
            <a:off x="4926012" y="1652587"/>
            <a:ext cx="3684588" cy="4592638"/>
            <a:chOff x="4773612" y="1295400"/>
            <a:chExt cx="4003675" cy="4949825"/>
          </a:xfrm>
        </p:grpSpPr>
        <p:graphicFrame>
          <p:nvGraphicFramePr>
            <p:cNvPr id="7" name="Object 10"/>
            <p:cNvGraphicFramePr>
              <a:graphicFrameLocks noChangeAspect="1"/>
            </p:cNvGraphicFramePr>
            <p:nvPr>
              <p:extLst>
                <p:ext uri="{D42A27DB-BD31-4B8C-83A1-F6EECF244321}">
                  <p14:modId xmlns:p14="http://schemas.microsoft.com/office/powerpoint/2010/main" val="930525893"/>
                </p:ext>
              </p:extLst>
            </p:nvPr>
          </p:nvGraphicFramePr>
          <p:xfrm>
            <a:off x="4773612" y="1295400"/>
            <a:ext cx="4003675" cy="4949825"/>
          </p:xfrm>
          <a:graphic>
            <a:graphicData uri="http://schemas.openxmlformats.org/presentationml/2006/ole">
              <mc:AlternateContent xmlns:mc="http://schemas.openxmlformats.org/markup-compatibility/2006">
                <mc:Choice xmlns:v="urn:schemas-microsoft-com:vml" Requires="v">
                  <p:oleObj name="Worksheet" r:id="rId3" imgW="3400349" imgH="3991051" progId="Excel.Sheet.8">
                    <p:embed/>
                  </p:oleObj>
                </mc:Choice>
                <mc:Fallback>
                  <p:oleObj name="Worksheet" r:id="rId3" imgW="3400349" imgH="399105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612" y="1295400"/>
                          <a:ext cx="4003675" cy="494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2"/>
            <p:cNvSpPr txBox="1">
              <a:spLocks noChangeArrowheads="1"/>
            </p:cNvSpPr>
            <p:nvPr/>
          </p:nvSpPr>
          <p:spPr bwMode="auto">
            <a:xfrm>
              <a:off x="5986462" y="1422400"/>
              <a:ext cx="1930400" cy="473075"/>
            </a:xfrm>
            <a:prstGeom prst="rect">
              <a:avLst/>
            </a:prstGeom>
            <a:noFill/>
            <a:ln w="9525">
              <a:noFill/>
              <a:miter lim="800000"/>
              <a:headEnd/>
              <a:tailEnd/>
            </a:ln>
          </p:spPr>
          <p:txBody>
            <a:bodyPr>
              <a:spAutoFit/>
            </a:bodyPr>
            <a:lstStyle/>
            <a:p>
              <a:pPr algn="ctr">
                <a:spcBef>
                  <a:spcPct val="50000"/>
                </a:spcBef>
              </a:pPr>
              <a:r>
                <a:rPr lang="en-US" sz="2500" b="1">
                  <a:cs typeface="Arial" charset="0"/>
                </a:rPr>
                <a:t>ENGLAND</a:t>
              </a:r>
            </a:p>
          </p:txBody>
        </p:sp>
        <p:grpSp>
          <p:nvGrpSpPr>
            <p:cNvPr id="10" name="Group 20"/>
            <p:cNvGrpSpPr>
              <a:grpSpLocks/>
            </p:cNvGrpSpPr>
            <p:nvPr/>
          </p:nvGrpSpPr>
          <p:grpSpPr bwMode="auto">
            <a:xfrm>
              <a:off x="5519737" y="4273550"/>
              <a:ext cx="1895475" cy="1116013"/>
              <a:chOff x="3610" y="2989"/>
              <a:chExt cx="1194" cy="703"/>
            </a:xfrm>
          </p:grpSpPr>
          <p:sp>
            <p:nvSpPr>
              <p:cNvPr id="11" name="Line 13"/>
              <p:cNvSpPr>
                <a:spLocks noChangeShapeType="1"/>
              </p:cNvSpPr>
              <p:nvPr/>
            </p:nvSpPr>
            <p:spPr bwMode="auto">
              <a:xfrm>
                <a:off x="3656" y="3032"/>
                <a:ext cx="1097" cy="616"/>
              </a:xfrm>
              <a:prstGeom prst="line">
                <a:avLst/>
              </a:prstGeom>
              <a:noFill/>
              <a:ln w="38100">
                <a:solidFill>
                  <a:srgbClr val="FF0000"/>
                </a:solidFill>
                <a:round/>
                <a:headEnd/>
                <a:tailEnd/>
              </a:ln>
            </p:spPr>
            <p:txBody>
              <a:bodyPr/>
              <a:lstStyle/>
              <a:p>
                <a:endParaRPr lang="en-US"/>
              </a:p>
            </p:txBody>
          </p:sp>
          <p:sp>
            <p:nvSpPr>
              <p:cNvPr id="12" name="Oval 14"/>
              <p:cNvSpPr>
                <a:spLocks noChangeArrowheads="1"/>
              </p:cNvSpPr>
              <p:nvPr/>
            </p:nvSpPr>
            <p:spPr bwMode="auto">
              <a:xfrm>
                <a:off x="3610" y="2989"/>
                <a:ext cx="89" cy="87"/>
              </a:xfrm>
              <a:prstGeom prst="ellipse">
                <a:avLst/>
              </a:prstGeom>
              <a:solidFill>
                <a:srgbClr val="FF0000"/>
              </a:solidFill>
              <a:ln w="9525">
                <a:noFill/>
                <a:round/>
                <a:headEnd/>
                <a:tailEnd/>
              </a:ln>
            </p:spPr>
            <p:txBody>
              <a:bodyPr wrap="none" anchor="ctr"/>
              <a:lstStyle/>
              <a:p>
                <a:endParaRPr lang="en-US">
                  <a:cs typeface="Arial" charset="0"/>
                </a:endParaRPr>
              </a:p>
            </p:txBody>
          </p:sp>
          <p:sp>
            <p:nvSpPr>
              <p:cNvPr id="13" name="Oval 15"/>
              <p:cNvSpPr>
                <a:spLocks noChangeArrowheads="1"/>
              </p:cNvSpPr>
              <p:nvPr/>
            </p:nvSpPr>
            <p:spPr bwMode="auto">
              <a:xfrm>
                <a:off x="4715" y="3605"/>
                <a:ext cx="89" cy="87"/>
              </a:xfrm>
              <a:prstGeom prst="ellipse">
                <a:avLst/>
              </a:prstGeom>
              <a:solidFill>
                <a:srgbClr val="FF0000"/>
              </a:solidFill>
              <a:ln w="9525">
                <a:noFill/>
                <a:round/>
                <a:headEnd/>
                <a:tailEnd/>
              </a:ln>
            </p:spPr>
            <p:txBody>
              <a:bodyPr wrap="none" anchor="ctr"/>
              <a:lstStyle/>
              <a:p>
                <a:endParaRPr lang="en-US">
                  <a:cs typeface="Arial" charset="0"/>
                </a:endParaRPr>
              </a:p>
            </p:txBody>
          </p:sp>
        </p:grpSp>
      </p:grpSp>
      <p:grpSp>
        <p:nvGrpSpPr>
          <p:cNvPr id="18" name="Group 17"/>
          <p:cNvGrpSpPr/>
          <p:nvPr/>
        </p:nvGrpSpPr>
        <p:grpSpPr>
          <a:xfrm>
            <a:off x="609600" y="1657350"/>
            <a:ext cx="3684588" cy="4592638"/>
            <a:chOff x="457200" y="1300163"/>
            <a:chExt cx="4003675" cy="4949825"/>
          </a:xfrm>
        </p:grpSpPr>
        <p:graphicFrame>
          <p:nvGraphicFramePr>
            <p:cNvPr id="6" name="Object 9"/>
            <p:cNvGraphicFramePr>
              <a:graphicFrameLocks noChangeAspect="1"/>
            </p:cNvGraphicFramePr>
            <p:nvPr>
              <p:extLst>
                <p:ext uri="{D42A27DB-BD31-4B8C-83A1-F6EECF244321}">
                  <p14:modId xmlns:p14="http://schemas.microsoft.com/office/powerpoint/2010/main" val="1663990219"/>
                </p:ext>
              </p:extLst>
            </p:nvPr>
          </p:nvGraphicFramePr>
          <p:xfrm>
            <a:off x="457200" y="1300163"/>
            <a:ext cx="4003675" cy="4949825"/>
          </p:xfrm>
          <a:graphic>
            <a:graphicData uri="http://schemas.openxmlformats.org/presentationml/2006/ole">
              <mc:AlternateContent xmlns:mc="http://schemas.openxmlformats.org/markup-compatibility/2006">
                <mc:Choice xmlns:v="urn:schemas-microsoft-com:vml" Requires="v">
                  <p:oleObj name="Chart" r:id="rId5" imgW="3505200" imgH="4333951" progId="Excel.Sheet.8">
                    <p:embed/>
                  </p:oleObj>
                </mc:Choice>
                <mc:Fallback>
                  <p:oleObj name="Chart" r:id="rId5" imgW="3505200" imgH="4333951"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300163"/>
                          <a:ext cx="4003675" cy="494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1"/>
            <p:cNvSpPr txBox="1">
              <a:spLocks noChangeArrowheads="1"/>
            </p:cNvSpPr>
            <p:nvPr/>
          </p:nvSpPr>
          <p:spPr bwMode="auto">
            <a:xfrm>
              <a:off x="1647825" y="1416050"/>
              <a:ext cx="1639887" cy="473075"/>
            </a:xfrm>
            <a:prstGeom prst="rect">
              <a:avLst/>
            </a:prstGeom>
            <a:noFill/>
            <a:ln w="9525">
              <a:noFill/>
              <a:miter lim="800000"/>
              <a:headEnd/>
              <a:tailEnd/>
            </a:ln>
          </p:spPr>
          <p:txBody>
            <a:bodyPr>
              <a:spAutoFit/>
            </a:bodyPr>
            <a:lstStyle/>
            <a:p>
              <a:pPr algn="ctr">
                <a:spcBef>
                  <a:spcPct val="50000"/>
                </a:spcBef>
              </a:pPr>
              <a:r>
                <a:rPr lang="en-US" sz="2500" b="1">
                  <a:cs typeface="Arial" charset="0"/>
                </a:rPr>
                <a:t>FRANCE</a:t>
              </a:r>
            </a:p>
          </p:txBody>
        </p:sp>
        <p:grpSp>
          <p:nvGrpSpPr>
            <p:cNvPr id="14" name="Group 19"/>
            <p:cNvGrpSpPr>
              <a:grpSpLocks/>
            </p:cNvGrpSpPr>
            <p:nvPr/>
          </p:nvGrpSpPr>
          <p:grpSpPr bwMode="auto">
            <a:xfrm>
              <a:off x="1252537" y="2309813"/>
              <a:ext cx="1849438" cy="3074987"/>
              <a:chOff x="782" y="1752"/>
              <a:chExt cx="1165" cy="1937"/>
            </a:xfrm>
          </p:grpSpPr>
          <p:sp>
            <p:nvSpPr>
              <p:cNvPr id="15" name="Oval 14"/>
              <p:cNvSpPr>
                <a:spLocks noChangeArrowheads="1"/>
              </p:cNvSpPr>
              <p:nvPr/>
            </p:nvSpPr>
            <p:spPr bwMode="auto">
              <a:xfrm>
                <a:off x="782" y="1752"/>
                <a:ext cx="89" cy="87"/>
              </a:xfrm>
              <a:prstGeom prst="ellipse">
                <a:avLst/>
              </a:prstGeom>
              <a:solidFill>
                <a:srgbClr val="0033CC"/>
              </a:solidFill>
              <a:ln w="9525">
                <a:noFill/>
                <a:round/>
                <a:headEnd/>
                <a:tailEnd/>
              </a:ln>
            </p:spPr>
            <p:txBody>
              <a:bodyPr wrap="none" anchor="ctr"/>
              <a:lstStyle/>
              <a:p>
                <a:endParaRPr lang="en-US">
                  <a:cs typeface="Arial" charset="0"/>
                </a:endParaRPr>
              </a:p>
            </p:txBody>
          </p:sp>
          <p:sp>
            <p:nvSpPr>
              <p:cNvPr id="16" name="Oval 15"/>
              <p:cNvSpPr>
                <a:spLocks noChangeArrowheads="1"/>
              </p:cNvSpPr>
              <p:nvPr/>
            </p:nvSpPr>
            <p:spPr bwMode="auto">
              <a:xfrm>
                <a:off x="1858" y="3602"/>
                <a:ext cx="89" cy="87"/>
              </a:xfrm>
              <a:prstGeom prst="ellipse">
                <a:avLst/>
              </a:prstGeom>
              <a:solidFill>
                <a:srgbClr val="0033CC"/>
              </a:solidFill>
              <a:ln w="9525">
                <a:noFill/>
                <a:round/>
                <a:headEnd/>
                <a:tailEnd/>
              </a:ln>
            </p:spPr>
            <p:txBody>
              <a:bodyPr wrap="none" anchor="ctr"/>
              <a:lstStyle/>
              <a:p>
                <a:endParaRPr lang="en-US">
                  <a:cs typeface="Arial" charset="0"/>
                </a:endParaRPr>
              </a:p>
            </p:txBody>
          </p:sp>
          <p:sp>
            <p:nvSpPr>
              <p:cNvPr id="17" name="Line 18"/>
              <p:cNvSpPr>
                <a:spLocks noChangeShapeType="1"/>
              </p:cNvSpPr>
              <p:nvPr/>
            </p:nvSpPr>
            <p:spPr bwMode="auto">
              <a:xfrm>
                <a:off x="826" y="1791"/>
                <a:ext cx="1084" cy="1863"/>
              </a:xfrm>
              <a:prstGeom prst="line">
                <a:avLst/>
              </a:prstGeom>
              <a:noFill/>
              <a:ln w="38100">
                <a:solidFill>
                  <a:srgbClr val="0033CC"/>
                </a:solidFill>
                <a:round/>
                <a:headEnd/>
                <a:tailEnd/>
              </a:ln>
            </p:spPr>
            <p:txBody>
              <a:bodyPr/>
              <a:lstStyle/>
              <a:p>
                <a:endParaRPr lang="en-US"/>
              </a:p>
            </p:txBody>
          </p:sp>
        </p:grpSp>
      </p:grpSp>
    </p:spTree>
    <p:extLst>
      <p:ext uri="{BB962C8B-B14F-4D97-AF65-F5344CB8AC3E}">
        <p14:creationId xmlns:p14="http://schemas.microsoft.com/office/powerpoint/2010/main" val="29279561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for the answers to these questions </a:t>
            </a:r>
          </a:p>
        </p:txBody>
      </p:sp>
      <p:sp>
        <p:nvSpPr>
          <p:cNvPr id="3" name="Content Placeholder 2"/>
          <p:cNvSpPr>
            <a:spLocks noGrp="1"/>
          </p:cNvSpPr>
          <p:nvPr>
            <p:ph idx="1"/>
          </p:nvPr>
        </p:nvSpPr>
        <p:spPr/>
        <p:txBody>
          <a:bodyPr/>
          <a:lstStyle/>
          <a:p>
            <a:r>
              <a:rPr lang="en-US" sz="2800" dirty="0"/>
              <a:t>How is the Production Possibilities Frontier related to opportunity cost? What other concepts does it illustrate?</a:t>
            </a:r>
          </a:p>
          <a:p>
            <a:r>
              <a:rPr lang="en-US" sz="2800" dirty="0"/>
              <a:t>What is the difference between microeconomics and macroeconomics? Between positive and normative?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a:p>
        </p:txBody>
      </p:sp>
    </p:spTree>
    <p:extLst>
      <p:ext uri="{BB962C8B-B14F-4D97-AF65-F5344CB8AC3E}">
        <p14:creationId xmlns:p14="http://schemas.microsoft.com/office/powerpoint/2010/main" val="14467489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37E0-7E4A-4AD0-BBD1-9565991D07A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1AD7424-0885-431A-9C8F-D9CA79B79B07}"/>
              </a:ext>
            </a:extLst>
          </p:cNvPr>
          <p:cNvSpPr>
            <a:spLocks noGrp="1"/>
          </p:cNvSpPr>
          <p:nvPr>
            <p:ph idx="1"/>
          </p:nvPr>
        </p:nvSpPr>
        <p:spPr/>
        <p:txBody>
          <a:bodyPr/>
          <a:lstStyle/>
          <a:p>
            <a:r>
              <a:rPr lang="en-GB" dirty="0"/>
              <a:t>100</a:t>
            </a:r>
          </a:p>
          <a:p>
            <a:r>
              <a:rPr lang="en-GB" dirty="0"/>
              <a:t>100/10=10ton</a:t>
            </a:r>
          </a:p>
          <a:p>
            <a:r>
              <a:rPr lang="en-GB" dirty="0"/>
              <a:t>100/20=5ton</a:t>
            </a:r>
          </a:p>
        </p:txBody>
      </p:sp>
      <p:sp>
        <p:nvSpPr>
          <p:cNvPr id="4" name="Slide Number Placeholder 3">
            <a:extLst>
              <a:ext uri="{FF2B5EF4-FFF2-40B4-BE49-F238E27FC236}">
                <a16:creationId xmlns:a16="http://schemas.microsoft.com/office/drawing/2014/main" id="{68DD755A-108D-4B39-9D5C-F5C5EF7E568D}"/>
              </a:ext>
            </a:extLst>
          </p:cNvPr>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a:extLst>
              <a:ext uri="{FF2B5EF4-FFF2-40B4-BE49-F238E27FC236}">
                <a16:creationId xmlns:a16="http://schemas.microsoft.com/office/drawing/2014/main" id="{A50527D4-204B-46CD-A496-FF329FB61E78}"/>
              </a:ext>
            </a:extLst>
          </p:cNvPr>
          <p:cNvSpPr>
            <a:spLocks noGrp="1"/>
          </p:cNvSpPr>
          <p:nvPr>
            <p:ph type="ftr" sz="quarter" idx="11"/>
          </p:nvPr>
        </p:nvSpPr>
        <p:spPr/>
        <p:txBody>
          <a:bodyPr/>
          <a:lstStyle/>
          <a:p>
            <a:pPr>
              <a:defRPr/>
            </a:pPr>
            <a:endParaRPr lang="en-US" dirty="0">
              <a:solidFill>
                <a:srgbClr val="000000"/>
              </a:solidFill>
            </a:endParaRPr>
          </a:p>
        </p:txBody>
      </p:sp>
      <p:cxnSp>
        <p:nvCxnSpPr>
          <p:cNvPr id="7" name="Straight Connector 6">
            <a:extLst>
              <a:ext uri="{FF2B5EF4-FFF2-40B4-BE49-F238E27FC236}">
                <a16:creationId xmlns:a16="http://schemas.microsoft.com/office/drawing/2014/main" id="{F59DF111-8BDA-48B6-8216-6816101CF153}"/>
              </a:ext>
            </a:extLst>
          </p:cNvPr>
          <p:cNvCxnSpPr/>
          <p:nvPr/>
        </p:nvCxnSpPr>
        <p:spPr bwMode="auto">
          <a:xfrm>
            <a:off x="2819400" y="2362200"/>
            <a:ext cx="0" cy="3581400"/>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A79B7D07-4D79-459F-BEC0-9712DDF60673}"/>
              </a:ext>
            </a:extLst>
          </p:cNvPr>
          <p:cNvCxnSpPr/>
          <p:nvPr/>
        </p:nvCxnSpPr>
        <p:spPr bwMode="auto">
          <a:xfrm>
            <a:off x="2819400" y="5867400"/>
            <a:ext cx="4572000" cy="0"/>
          </a:xfrm>
          <a:prstGeom prst="line">
            <a:avLst/>
          </a:prstGeom>
          <a:no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C1D9C793-FAFF-4FD6-98DC-609278B58426}"/>
              </a:ext>
            </a:extLst>
          </p:cNvPr>
          <p:cNvCxnSpPr/>
          <p:nvPr/>
        </p:nvCxnSpPr>
        <p:spPr bwMode="auto">
          <a:xfrm>
            <a:off x="2819400" y="3124200"/>
            <a:ext cx="1752600" cy="281940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9D6DDA56-9A22-4D67-8B4D-10C561465A72}"/>
              </a:ext>
            </a:extLst>
          </p:cNvPr>
          <p:cNvCxnSpPr/>
          <p:nvPr/>
        </p:nvCxnSpPr>
        <p:spPr bwMode="auto">
          <a:xfrm>
            <a:off x="2819400" y="3124200"/>
            <a:ext cx="3352800" cy="2743200"/>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3024566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t>					</a:t>
            </a:r>
            <a:r>
              <a:rPr lang="en-US" dirty="0">
                <a:solidFill>
                  <a:srgbClr val="AE1221"/>
                </a:solidFill>
              </a:rPr>
              <a:t>Answers </a:t>
            </a:r>
            <a:endParaRPr lang="en-US" dirty="0"/>
          </a:p>
        </p:txBody>
      </p:sp>
      <p:sp>
        <p:nvSpPr>
          <p:cNvPr id="3" name="Content Placeholder 2"/>
          <p:cNvSpPr>
            <a:spLocks noGrp="1"/>
          </p:cNvSpPr>
          <p:nvPr>
            <p:ph idx="1"/>
          </p:nvPr>
        </p:nvSpPr>
        <p:spPr>
          <a:xfrm>
            <a:off x="228601" y="914399"/>
            <a:ext cx="8637588" cy="1219201"/>
          </a:xfrm>
        </p:spPr>
        <p:txBody>
          <a:bodyPr>
            <a:normAutofit/>
          </a:bodyPr>
          <a:lstStyle/>
          <a:p>
            <a:pPr marL="0" indent="0">
              <a:buNone/>
            </a:pPr>
            <a:r>
              <a:rPr lang="en-US" sz="2800" dirty="0"/>
              <a:t>England, because its PPF is not as steep as France’s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grpSp>
        <p:nvGrpSpPr>
          <p:cNvPr id="6" name="Group 5"/>
          <p:cNvGrpSpPr/>
          <p:nvPr/>
        </p:nvGrpSpPr>
        <p:grpSpPr>
          <a:xfrm>
            <a:off x="4926012" y="1652587"/>
            <a:ext cx="3684588" cy="4592638"/>
            <a:chOff x="4773612" y="1295400"/>
            <a:chExt cx="4003675" cy="4949825"/>
          </a:xfrm>
        </p:grpSpPr>
        <p:graphicFrame>
          <p:nvGraphicFramePr>
            <p:cNvPr id="7" name="Object 10"/>
            <p:cNvGraphicFramePr>
              <a:graphicFrameLocks noChangeAspect="1"/>
            </p:cNvGraphicFramePr>
            <p:nvPr>
              <p:extLst>
                <p:ext uri="{D42A27DB-BD31-4B8C-83A1-F6EECF244321}">
                  <p14:modId xmlns:p14="http://schemas.microsoft.com/office/powerpoint/2010/main" val="3827083892"/>
                </p:ext>
              </p:extLst>
            </p:nvPr>
          </p:nvGraphicFramePr>
          <p:xfrm>
            <a:off x="4773612" y="1295400"/>
            <a:ext cx="4003675" cy="4949825"/>
          </p:xfrm>
          <a:graphic>
            <a:graphicData uri="http://schemas.openxmlformats.org/presentationml/2006/ole">
              <mc:AlternateContent xmlns:mc="http://schemas.openxmlformats.org/markup-compatibility/2006">
                <mc:Choice xmlns:v="urn:schemas-microsoft-com:vml" Requires="v">
                  <p:oleObj name="Worksheet" r:id="rId3" imgW="3400349" imgH="3991051" progId="Excel.Sheet.8">
                    <p:embed/>
                  </p:oleObj>
                </mc:Choice>
                <mc:Fallback>
                  <p:oleObj name="Worksheet" r:id="rId3" imgW="3400349" imgH="399105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612" y="1295400"/>
                          <a:ext cx="4003675" cy="494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2"/>
            <p:cNvSpPr txBox="1">
              <a:spLocks noChangeArrowheads="1"/>
            </p:cNvSpPr>
            <p:nvPr/>
          </p:nvSpPr>
          <p:spPr bwMode="auto">
            <a:xfrm>
              <a:off x="5986462" y="1422400"/>
              <a:ext cx="1930400" cy="473075"/>
            </a:xfrm>
            <a:prstGeom prst="rect">
              <a:avLst/>
            </a:prstGeom>
            <a:noFill/>
            <a:ln w="9525">
              <a:noFill/>
              <a:miter lim="800000"/>
              <a:headEnd/>
              <a:tailEnd/>
            </a:ln>
          </p:spPr>
          <p:txBody>
            <a:bodyPr>
              <a:spAutoFit/>
            </a:bodyPr>
            <a:lstStyle/>
            <a:p>
              <a:pPr algn="ctr">
                <a:spcBef>
                  <a:spcPct val="50000"/>
                </a:spcBef>
              </a:pPr>
              <a:r>
                <a:rPr lang="en-US" sz="2500" b="1">
                  <a:cs typeface="Arial" charset="0"/>
                </a:rPr>
                <a:t>ENGLAND</a:t>
              </a:r>
            </a:p>
          </p:txBody>
        </p:sp>
        <p:grpSp>
          <p:nvGrpSpPr>
            <p:cNvPr id="9" name="Group 20"/>
            <p:cNvGrpSpPr>
              <a:grpSpLocks/>
            </p:cNvGrpSpPr>
            <p:nvPr/>
          </p:nvGrpSpPr>
          <p:grpSpPr bwMode="auto">
            <a:xfrm>
              <a:off x="5519737" y="4273550"/>
              <a:ext cx="1895475" cy="1116013"/>
              <a:chOff x="3610" y="2989"/>
              <a:chExt cx="1194" cy="703"/>
            </a:xfrm>
          </p:grpSpPr>
          <p:sp>
            <p:nvSpPr>
              <p:cNvPr id="10" name="Line 13"/>
              <p:cNvSpPr>
                <a:spLocks noChangeShapeType="1"/>
              </p:cNvSpPr>
              <p:nvPr/>
            </p:nvSpPr>
            <p:spPr bwMode="auto">
              <a:xfrm>
                <a:off x="3656" y="3032"/>
                <a:ext cx="1097" cy="616"/>
              </a:xfrm>
              <a:prstGeom prst="line">
                <a:avLst/>
              </a:prstGeom>
              <a:noFill/>
              <a:ln w="38100">
                <a:solidFill>
                  <a:srgbClr val="FF0000"/>
                </a:solidFill>
                <a:round/>
                <a:headEnd/>
                <a:tailEnd/>
              </a:ln>
            </p:spPr>
            <p:txBody>
              <a:bodyPr/>
              <a:lstStyle/>
              <a:p>
                <a:endParaRPr lang="en-US"/>
              </a:p>
            </p:txBody>
          </p:sp>
          <p:sp>
            <p:nvSpPr>
              <p:cNvPr id="11" name="Oval 14"/>
              <p:cNvSpPr>
                <a:spLocks noChangeArrowheads="1"/>
              </p:cNvSpPr>
              <p:nvPr/>
            </p:nvSpPr>
            <p:spPr bwMode="auto">
              <a:xfrm>
                <a:off x="3610" y="2989"/>
                <a:ext cx="89" cy="87"/>
              </a:xfrm>
              <a:prstGeom prst="ellipse">
                <a:avLst/>
              </a:prstGeom>
              <a:solidFill>
                <a:srgbClr val="FF0000"/>
              </a:solidFill>
              <a:ln w="9525">
                <a:noFill/>
                <a:round/>
                <a:headEnd/>
                <a:tailEnd/>
              </a:ln>
            </p:spPr>
            <p:txBody>
              <a:bodyPr wrap="none" anchor="ctr"/>
              <a:lstStyle/>
              <a:p>
                <a:endParaRPr lang="en-US">
                  <a:cs typeface="Arial" charset="0"/>
                </a:endParaRPr>
              </a:p>
            </p:txBody>
          </p:sp>
          <p:sp>
            <p:nvSpPr>
              <p:cNvPr id="12" name="Oval 15"/>
              <p:cNvSpPr>
                <a:spLocks noChangeArrowheads="1"/>
              </p:cNvSpPr>
              <p:nvPr/>
            </p:nvSpPr>
            <p:spPr bwMode="auto">
              <a:xfrm>
                <a:off x="4715" y="3605"/>
                <a:ext cx="89" cy="87"/>
              </a:xfrm>
              <a:prstGeom prst="ellipse">
                <a:avLst/>
              </a:prstGeom>
              <a:solidFill>
                <a:srgbClr val="FF0000"/>
              </a:solidFill>
              <a:ln w="9525">
                <a:noFill/>
                <a:round/>
                <a:headEnd/>
                <a:tailEnd/>
              </a:ln>
            </p:spPr>
            <p:txBody>
              <a:bodyPr wrap="none" anchor="ctr"/>
              <a:lstStyle/>
              <a:p>
                <a:endParaRPr lang="en-US">
                  <a:cs typeface="Arial" charset="0"/>
                </a:endParaRPr>
              </a:p>
            </p:txBody>
          </p:sp>
        </p:grpSp>
      </p:grpSp>
      <p:grpSp>
        <p:nvGrpSpPr>
          <p:cNvPr id="13" name="Group 12"/>
          <p:cNvGrpSpPr/>
          <p:nvPr/>
        </p:nvGrpSpPr>
        <p:grpSpPr>
          <a:xfrm>
            <a:off x="609600" y="1657350"/>
            <a:ext cx="3684588" cy="4592638"/>
            <a:chOff x="457200" y="1300163"/>
            <a:chExt cx="4003675" cy="4949825"/>
          </a:xfrm>
        </p:grpSpPr>
        <p:graphicFrame>
          <p:nvGraphicFramePr>
            <p:cNvPr id="14" name="Object 9"/>
            <p:cNvGraphicFramePr>
              <a:graphicFrameLocks noChangeAspect="1"/>
            </p:cNvGraphicFramePr>
            <p:nvPr>
              <p:extLst>
                <p:ext uri="{D42A27DB-BD31-4B8C-83A1-F6EECF244321}">
                  <p14:modId xmlns:p14="http://schemas.microsoft.com/office/powerpoint/2010/main" val="2121757102"/>
                </p:ext>
              </p:extLst>
            </p:nvPr>
          </p:nvGraphicFramePr>
          <p:xfrm>
            <a:off x="457200" y="1300163"/>
            <a:ext cx="4003675" cy="4949825"/>
          </p:xfrm>
          <a:graphic>
            <a:graphicData uri="http://schemas.openxmlformats.org/presentationml/2006/ole">
              <mc:AlternateContent xmlns:mc="http://schemas.openxmlformats.org/markup-compatibility/2006">
                <mc:Choice xmlns:v="urn:schemas-microsoft-com:vml" Requires="v">
                  <p:oleObj name="Chart" r:id="rId5" imgW="3505200" imgH="4333951" progId="Excel.Sheet.8">
                    <p:embed/>
                  </p:oleObj>
                </mc:Choice>
                <mc:Fallback>
                  <p:oleObj name="Chart" r:id="rId5" imgW="3505200" imgH="4333951"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300163"/>
                          <a:ext cx="4003675" cy="494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11"/>
            <p:cNvSpPr txBox="1">
              <a:spLocks noChangeArrowheads="1"/>
            </p:cNvSpPr>
            <p:nvPr/>
          </p:nvSpPr>
          <p:spPr bwMode="auto">
            <a:xfrm>
              <a:off x="1647825" y="1416050"/>
              <a:ext cx="1639887" cy="473075"/>
            </a:xfrm>
            <a:prstGeom prst="rect">
              <a:avLst/>
            </a:prstGeom>
            <a:noFill/>
            <a:ln w="9525">
              <a:noFill/>
              <a:miter lim="800000"/>
              <a:headEnd/>
              <a:tailEnd/>
            </a:ln>
          </p:spPr>
          <p:txBody>
            <a:bodyPr>
              <a:spAutoFit/>
            </a:bodyPr>
            <a:lstStyle/>
            <a:p>
              <a:pPr algn="ctr">
                <a:spcBef>
                  <a:spcPct val="50000"/>
                </a:spcBef>
              </a:pPr>
              <a:r>
                <a:rPr lang="en-US" sz="2500" b="1">
                  <a:cs typeface="Arial" charset="0"/>
                </a:rPr>
                <a:t>FRANCE</a:t>
              </a:r>
            </a:p>
          </p:txBody>
        </p:sp>
        <p:grpSp>
          <p:nvGrpSpPr>
            <p:cNvPr id="16" name="Group 19"/>
            <p:cNvGrpSpPr>
              <a:grpSpLocks/>
            </p:cNvGrpSpPr>
            <p:nvPr/>
          </p:nvGrpSpPr>
          <p:grpSpPr bwMode="auto">
            <a:xfrm>
              <a:off x="1252537" y="2309813"/>
              <a:ext cx="1849438" cy="3074987"/>
              <a:chOff x="782" y="1752"/>
              <a:chExt cx="1165" cy="1937"/>
            </a:xfrm>
          </p:grpSpPr>
          <p:sp>
            <p:nvSpPr>
              <p:cNvPr id="17" name="Oval 16"/>
              <p:cNvSpPr>
                <a:spLocks noChangeArrowheads="1"/>
              </p:cNvSpPr>
              <p:nvPr/>
            </p:nvSpPr>
            <p:spPr bwMode="auto">
              <a:xfrm>
                <a:off x="782" y="1752"/>
                <a:ext cx="89" cy="87"/>
              </a:xfrm>
              <a:prstGeom prst="ellipse">
                <a:avLst/>
              </a:prstGeom>
              <a:solidFill>
                <a:srgbClr val="0033CC"/>
              </a:solidFill>
              <a:ln w="9525">
                <a:noFill/>
                <a:round/>
                <a:headEnd/>
                <a:tailEnd/>
              </a:ln>
            </p:spPr>
            <p:txBody>
              <a:bodyPr wrap="none" anchor="ctr"/>
              <a:lstStyle/>
              <a:p>
                <a:endParaRPr lang="en-US">
                  <a:cs typeface="Arial" charset="0"/>
                </a:endParaRPr>
              </a:p>
            </p:txBody>
          </p:sp>
          <p:sp>
            <p:nvSpPr>
              <p:cNvPr id="18" name="Oval 17"/>
              <p:cNvSpPr>
                <a:spLocks noChangeArrowheads="1"/>
              </p:cNvSpPr>
              <p:nvPr/>
            </p:nvSpPr>
            <p:spPr bwMode="auto">
              <a:xfrm>
                <a:off x="1858" y="3602"/>
                <a:ext cx="89" cy="87"/>
              </a:xfrm>
              <a:prstGeom prst="ellipse">
                <a:avLst/>
              </a:prstGeom>
              <a:solidFill>
                <a:srgbClr val="0033CC"/>
              </a:solidFill>
              <a:ln w="9525">
                <a:noFill/>
                <a:round/>
                <a:headEnd/>
                <a:tailEnd/>
              </a:ln>
            </p:spPr>
            <p:txBody>
              <a:bodyPr wrap="none" anchor="ctr"/>
              <a:lstStyle/>
              <a:p>
                <a:endParaRPr lang="en-US">
                  <a:cs typeface="Arial" charset="0"/>
                </a:endParaRPr>
              </a:p>
            </p:txBody>
          </p:sp>
          <p:sp>
            <p:nvSpPr>
              <p:cNvPr id="19" name="Line 18"/>
              <p:cNvSpPr>
                <a:spLocks noChangeShapeType="1"/>
              </p:cNvSpPr>
              <p:nvPr/>
            </p:nvSpPr>
            <p:spPr bwMode="auto">
              <a:xfrm>
                <a:off x="826" y="1791"/>
                <a:ext cx="1084" cy="1863"/>
              </a:xfrm>
              <a:prstGeom prst="line">
                <a:avLst/>
              </a:prstGeom>
              <a:noFill/>
              <a:ln w="38100">
                <a:solidFill>
                  <a:srgbClr val="0033CC"/>
                </a:solidFill>
                <a:round/>
                <a:headEnd/>
                <a:tailEnd/>
              </a:ln>
            </p:spPr>
            <p:txBody>
              <a:bodyPr/>
              <a:lstStyle/>
              <a:p>
                <a:endParaRPr lang="en-US"/>
              </a:p>
            </p:txBody>
          </p:sp>
        </p:grpSp>
      </p:grpSp>
    </p:spTree>
    <p:extLst>
      <p:ext uri="{BB962C8B-B14F-4D97-AF65-F5344CB8AC3E}">
        <p14:creationId xmlns:p14="http://schemas.microsoft.com/office/powerpoint/2010/main" val="21195620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 and the PPF</a:t>
            </a:r>
          </a:p>
        </p:txBody>
      </p:sp>
      <p:sp>
        <p:nvSpPr>
          <p:cNvPr id="3" name="Text Placeholder 2"/>
          <p:cNvSpPr>
            <a:spLocks noGrp="1"/>
          </p:cNvSpPr>
          <p:nvPr>
            <p:ph type="body" sz="quarter" idx="12"/>
          </p:nvPr>
        </p:nvSpPr>
        <p:spPr>
          <a:xfrm>
            <a:off x="152400" y="685800"/>
            <a:ext cx="3810000" cy="5715000"/>
          </a:xfrm>
        </p:spPr>
        <p:txBody>
          <a:bodyPr/>
          <a:lstStyle/>
          <a:p>
            <a:r>
              <a:rPr lang="en-US" sz="2800" dirty="0"/>
              <a:t>With additional resources or an improvement in technology, </a:t>
            </a:r>
            <a:br>
              <a:rPr lang="en-US" sz="2800" dirty="0"/>
            </a:br>
            <a:r>
              <a:rPr lang="en-US" sz="2800" dirty="0"/>
              <a:t>the economy can produce more computers, </a:t>
            </a:r>
          </a:p>
          <a:p>
            <a:endParaRPr lang="en-US" sz="2800" dirty="0"/>
          </a:p>
          <a:p>
            <a:r>
              <a:rPr lang="en-US" sz="2800" dirty="0">
                <a:latin typeface="Arial" pitchFamily="34" charset="0"/>
                <a:cs typeface="Arial" pitchFamily="34" charset="0"/>
              </a:rPr>
              <a:t>more wheat, </a:t>
            </a:r>
          </a:p>
          <a:p>
            <a:endParaRPr lang="en-US" sz="2800" dirty="0">
              <a:latin typeface="Arial" pitchFamily="34" charset="0"/>
              <a:cs typeface="Arial" pitchFamily="34" charset="0"/>
            </a:endParaRPr>
          </a:p>
          <a:p>
            <a:r>
              <a:rPr lang="en-US" sz="2800" dirty="0">
                <a:latin typeface="Arial" pitchFamily="34" charset="0"/>
                <a:cs typeface="Arial" pitchFamily="34" charset="0"/>
              </a:rPr>
              <a:t>or any combination in between. </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22</a:t>
            </a:fld>
            <a:endParaRPr lang="en-US" dirty="0"/>
          </a:p>
        </p:txBody>
      </p:sp>
      <p:sp>
        <p:nvSpPr>
          <p:cNvPr id="5" name="Footer Placeholder 4"/>
          <p:cNvSpPr>
            <a:spLocks noGrp="1"/>
          </p:cNvSpPr>
          <p:nvPr>
            <p:ph type="ftr" sz="quarter" idx="14"/>
          </p:nvPr>
        </p:nvSpPr>
        <p:spPr/>
        <p:txBody>
          <a:bodyPr/>
          <a:lstStyle/>
          <a:p>
            <a:pPr>
              <a:defRPr/>
            </a:pPr>
            <a:endParaRPr lang="en-US" dirty="0">
              <a:solidFill>
                <a:srgbClr val="000000"/>
              </a:solidFill>
            </a:endParaRPr>
          </a:p>
        </p:txBody>
      </p:sp>
      <p:grpSp>
        <p:nvGrpSpPr>
          <p:cNvPr id="6" name="Group 2"/>
          <p:cNvGrpSpPr>
            <a:grpSpLocks/>
          </p:cNvGrpSpPr>
          <p:nvPr/>
        </p:nvGrpSpPr>
        <p:grpSpPr bwMode="auto">
          <a:xfrm>
            <a:off x="3886200" y="762000"/>
            <a:ext cx="5051989" cy="5135563"/>
            <a:chOff x="39" y="575"/>
            <a:chExt cx="3427" cy="3235"/>
          </a:xfrm>
        </p:grpSpPr>
        <p:graphicFrame>
          <p:nvGraphicFramePr>
            <p:cNvPr id="7" name="Object 3"/>
            <p:cNvGraphicFramePr>
              <a:graphicFrameLocks noChangeAspect="1"/>
            </p:cNvGraphicFramePr>
            <p:nvPr>
              <p:extLst>
                <p:ext uri="{D42A27DB-BD31-4B8C-83A1-F6EECF244321}">
                  <p14:modId xmlns:p14="http://schemas.microsoft.com/office/powerpoint/2010/main" val="4056617989"/>
                </p:ext>
              </p:extLst>
            </p:nvPr>
          </p:nvGraphicFramePr>
          <p:xfrm>
            <a:off x="39" y="575"/>
            <a:ext cx="3427" cy="3235"/>
          </p:xfrm>
          <a:graphic>
            <a:graphicData uri="http://schemas.openxmlformats.org/presentationml/2006/ole">
              <mc:AlternateContent xmlns:mc="http://schemas.openxmlformats.org/markup-compatibility/2006">
                <mc:Choice xmlns:v="urn:schemas-microsoft-com:vml" Requires="v">
                  <p:oleObj name="Worksheet" r:id="rId3" imgW="4762567" imgH="4495744" progId="Excel.Sheet.8">
                    <p:embed/>
                  </p:oleObj>
                </mc:Choice>
                <mc:Fallback>
                  <p:oleObj name="Worksheet" r:id="rId3" imgW="4762567" imgH="4495744" progId="Excel.Sheet.8">
                    <p:embed/>
                    <p:pic>
                      <p:nvPicPr>
                        <p:cNvPr id="0" name=""/>
                        <p:cNvPicPr>
                          <a:picLocks noChangeAspect="1" noChangeArrowheads="1"/>
                        </p:cNvPicPr>
                        <p:nvPr/>
                      </p:nvPicPr>
                      <p:blipFill>
                        <a:blip r:embed="rId4"/>
                        <a:srcRect/>
                        <a:stretch>
                          <a:fillRect/>
                        </a:stretch>
                      </p:blipFill>
                      <p:spPr bwMode="auto">
                        <a:xfrm>
                          <a:off x="39" y="575"/>
                          <a:ext cx="3427" cy="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4"/>
            <p:cNvSpPr>
              <a:spLocks noChangeShapeType="1"/>
            </p:cNvSpPr>
            <p:nvPr/>
          </p:nvSpPr>
          <p:spPr bwMode="auto">
            <a:xfrm>
              <a:off x="778" y="1514"/>
              <a:ext cx="1847" cy="1600"/>
            </a:xfrm>
            <a:prstGeom prst="line">
              <a:avLst/>
            </a:prstGeom>
            <a:noFill/>
            <a:ln w="50800">
              <a:solidFill>
                <a:schemeClr val="tx1"/>
              </a:solidFill>
              <a:round/>
              <a:headEnd/>
              <a:tailEnd/>
            </a:ln>
          </p:spPr>
          <p:txBody>
            <a:bodyPr/>
            <a:lstStyle/>
            <a:p>
              <a:endParaRPr lang="en-US"/>
            </a:p>
          </p:txBody>
        </p:sp>
      </p:grpSp>
      <p:sp>
        <p:nvSpPr>
          <p:cNvPr id="9" name="Line 9"/>
          <p:cNvSpPr>
            <a:spLocks noChangeShapeType="1"/>
          </p:cNvSpPr>
          <p:nvPr/>
        </p:nvSpPr>
        <p:spPr bwMode="auto">
          <a:xfrm>
            <a:off x="4975789" y="1739900"/>
            <a:ext cx="3251200" cy="3009900"/>
          </a:xfrm>
          <a:prstGeom prst="line">
            <a:avLst/>
          </a:prstGeom>
          <a:noFill/>
          <a:ln w="57150">
            <a:solidFill>
              <a:srgbClr val="FF0000"/>
            </a:solidFill>
            <a:round/>
            <a:headEnd/>
            <a:tailEnd/>
          </a:ln>
        </p:spPr>
        <p:txBody>
          <a:bodyPr/>
          <a:lstStyle/>
          <a:p>
            <a:endParaRPr lang="en-US"/>
          </a:p>
        </p:txBody>
      </p:sp>
      <p:sp>
        <p:nvSpPr>
          <p:cNvPr id="10" name="Oval 12"/>
          <p:cNvSpPr>
            <a:spLocks noChangeArrowheads="1"/>
          </p:cNvSpPr>
          <p:nvPr/>
        </p:nvSpPr>
        <p:spPr bwMode="auto">
          <a:xfrm>
            <a:off x="4899589" y="2159000"/>
            <a:ext cx="141287" cy="138113"/>
          </a:xfrm>
          <a:prstGeom prst="ellipse">
            <a:avLst/>
          </a:prstGeom>
          <a:solidFill>
            <a:schemeClr val="tx1"/>
          </a:solidFill>
          <a:ln w="9525">
            <a:noFill/>
            <a:round/>
            <a:headEnd/>
            <a:tailEnd/>
          </a:ln>
        </p:spPr>
        <p:txBody>
          <a:bodyPr wrap="none" anchor="ctr"/>
          <a:lstStyle/>
          <a:p>
            <a:endParaRPr lang="en-US">
              <a:cs typeface="Arial" charset="0"/>
            </a:endParaRPr>
          </a:p>
        </p:txBody>
      </p:sp>
      <p:sp>
        <p:nvSpPr>
          <p:cNvPr id="11" name="Oval 13"/>
          <p:cNvSpPr>
            <a:spLocks noChangeArrowheads="1"/>
          </p:cNvSpPr>
          <p:nvPr/>
        </p:nvSpPr>
        <p:spPr bwMode="auto">
          <a:xfrm>
            <a:off x="7620564" y="4692650"/>
            <a:ext cx="141287" cy="138113"/>
          </a:xfrm>
          <a:prstGeom prst="ellipse">
            <a:avLst/>
          </a:prstGeom>
          <a:solidFill>
            <a:schemeClr val="tx1"/>
          </a:solidFill>
          <a:ln w="9525">
            <a:noFill/>
            <a:round/>
            <a:headEnd/>
            <a:tailEnd/>
          </a:ln>
        </p:spPr>
        <p:txBody>
          <a:bodyPr wrap="none" anchor="ctr"/>
          <a:lstStyle/>
          <a:p>
            <a:endParaRPr lang="en-US">
              <a:cs typeface="Arial" charset="0"/>
            </a:endParaRPr>
          </a:p>
        </p:txBody>
      </p:sp>
      <p:grpSp>
        <p:nvGrpSpPr>
          <p:cNvPr id="12" name="Group 17"/>
          <p:cNvGrpSpPr>
            <a:grpSpLocks/>
          </p:cNvGrpSpPr>
          <p:nvPr/>
        </p:nvGrpSpPr>
        <p:grpSpPr bwMode="auto">
          <a:xfrm>
            <a:off x="7736451" y="4689475"/>
            <a:ext cx="566738" cy="138113"/>
            <a:chOff x="4835" y="3224"/>
            <a:chExt cx="357" cy="87"/>
          </a:xfrm>
        </p:grpSpPr>
        <p:sp>
          <p:nvSpPr>
            <p:cNvPr id="13" name="Oval 11"/>
            <p:cNvSpPr>
              <a:spLocks noChangeArrowheads="1"/>
            </p:cNvSpPr>
            <p:nvPr/>
          </p:nvSpPr>
          <p:spPr bwMode="auto">
            <a:xfrm>
              <a:off x="5103" y="3224"/>
              <a:ext cx="89" cy="87"/>
            </a:xfrm>
            <a:prstGeom prst="ellipse">
              <a:avLst/>
            </a:prstGeom>
            <a:solidFill>
              <a:srgbClr val="FF0000"/>
            </a:solidFill>
            <a:ln w="9525">
              <a:noFill/>
              <a:round/>
              <a:headEnd/>
              <a:tailEnd/>
            </a:ln>
          </p:spPr>
          <p:txBody>
            <a:bodyPr wrap="none" anchor="ctr"/>
            <a:lstStyle/>
            <a:p>
              <a:endParaRPr lang="en-US">
                <a:cs typeface="Arial" charset="0"/>
              </a:endParaRPr>
            </a:p>
          </p:txBody>
        </p:sp>
        <p:sp>
          <p:nvSpPr>
            <p:cNvPr id="14" name="Line 14"/>
            <p:cNvSpPr>
              <a:spLocks noChangeShapeType="1"/>
            </p:cNvSpPr>
            <p:nvPr/>
          </p:nvSpPr>
          <p:spPr bwMode="auto">
            <a:xfrm>
              <a:off x="4835" y="3268"/>
              <a:ext cx="288" cy="0"/>
            </a:xfrm>
            <a:prstGeom prst="line">
              <a:avLst/>
            </a:prstGeom>
            <a:noFill/>
            <a:ln w="57150">
              <a:solidFill>
                <a:srgbClr val="FF0000"/>
              </a:solidFill>
              <a:round/>
              <a:headEnd/>
              <a:tailEnd type="triangle" w="med" len="med"/>
            </a:ln>
          </p:spPr>
          <p:txBody>
            <a:bodyPr/>
            <a:lstStyle/>
            <a:p>
              <a:endParaRPr lang="en-US"/>
            </a:p>
          </p:txBody>
        </p:sp>
      </p:grpSp>
      <p:grpSp>
        <p:nvGrpSpPr>
          <p:cNvPr id="15" name="Group 16"/>
          <p:cNvGrpSpPr>
            <a:grpSpLocks/>
          </p:cNvGrpSpPr>
          <p:nvPr/>
        </p:nvGrpSpPr>
        <p:grpSpPr bwMode="auto">
          <a:xfrm>
            <a:off x="4901176" y="1665288"/>
            <a:ext cx="141288" cy="490537"/>
            <a:chOff x="3049" y="1319"/>
            <a:chExt cx="89" cy="309"/>
          </a:xfrm>
        </p:grpSpPr>
        <p:sp>
          <p:nvSpPr>
            <p:cNvPr id="16" name="Oval 10"/>
            <p:cNvSpPr>
              <a:spLocks noChangeArrowheads="1"/>
            </p:cNvSpPr>
            <p:nvPr/>
          </p:nvSpPr>
          <p:spPr bwMode="auto">
            <a:xfrm>
              <a:off x="3049" y="1319"/>
              <a:ext cx="89" cy="87"/>
            </a:xfrm>
            <a:prstGeom prst="ellipse">
              <a:avLst/>
            </a:prstGeom>
            <a:solidFill>
              <a:srgbClr val="FF0000"/>
            </a:solidFill>
            <a:ln w="9525">
              <a:noFill/>
              <a:round/>
              <a:headEnd/>
              <a:tailEnd/>
            </a:ln>
          </p:spPr>
          <p:txBody>
            <a:bodyPr wrap="none" anchor="ctr"/>
            <a:lstStyle/>
            <a:p>
              <a:endParaRPr lang="en-US">
                <a:cs typeface="Arial" charset="0"/>
              </a:endParaRPr>
            </a:p>
          </p:txBody>
        </p:sp>
        <p:sp>
          <p:nvSpPr>
            <p:cNvPr id="17" name="Line 15"/>
            <p:cNvSpPr>
              <a:spLocks noChangeShapeType="1"/>
            </p:cNvSpPr>
            <p:nvPr/>
          </p:nvSpPr>
          <p:spPr bwMode="auto">
            <a:xfrm rot="-5400000">
              <a:off x="2981" y="1514"/>
              <a:ext cx="228" cy="0"/>
            </a:xfrm>
            <a:prstGeom prst="line">
              <a:avLst/>
            </a:prstGeom>
            <a:noFill/>
            <a:ln w="57150">
              <a:solidFill>
                <a:srgbClr val="FF0000"/>
              </a:solidFill>
              <a:round/>
              <a:headEnd/>
              <a:tailEnd type="triangle" w="med" len="med"/>
            </a:ln>
          </p:spPr>
          <p:txBody>
            <a:bodyPr/>
            <a:lstStyle/>
            <a:p>
              <a:endParaRPr lang="en-US"/>
            </a:p>
          </p:txBody>
        </p:sp>
      </p:grpSp>
      <p:sp>
        <p:nvSpPr>
          <p:cNvPr id="18" name="Text Box 18"/>
          <p:cNvSpPr txBox="1">
            <a:spLocks noChangeArrowheads="1"/>
          </p:cNvSpPr>
          <p:nvPr/>
        </p:nvSpPr>
        <p:spPr bwMode="auto">
          <a:xfrm>
            <a:off x="6314051" y="1374170"/>
            <a:ext cx="1989138" cy="156966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400" dirty="0">
                <a:latin typeface="Arial" pitchFamily="34" charset="0"/>
                <a:cs typeface="Arial" pitchFamily="34" charset="0"/>
              </a:rPr>
              <a:t>Economic growth shifts the PPF outward.</a:t>
            </a:r>
          </a:p>
        </p:txBody>
      </p:sp>
    </p:spTree>
    <p:extLst>
      <p:ext uri="{BB962C8B-B14F-4D97-AF65-F5344CB8AC3E}">
        <p14:creationId xmlns:p14="http://schemas.microsoft.com/office/powerpoint/2010/main" val="406545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par>
                                <p:cTn id="12" presetID="22" presetClass="entr" presetSubtype="4" fill="hold" nodeType="withEffect">
                                  <p:stCondLst>
                                    <p:cond delay="1000"/>
                                  </p:stCondLst>
                                  <p:childTnLst>
                                    <p:set>
                                      <p:cBhvr>
                                        <p:cTn id="13" dur="1" fill="hold">
                                          <p:stCondLst>
                                            <p:cond delay="0"/>
                                          </p:stCondLst>
                                        </p:cTn>
                                        <p:tgtEl>
                                          <p:spTgt spid="15"/>
                                        </p:tgtEl>
                                        <p:attrNameLst>
                                          <p:attrName>style.visibility</p:attrName>
                                        </p:attrNameLst>
                                      </p:cBhvr>
                                      <p:to>
                                        <p:strVal val="visible"/>
                                      </p:to>
                                    </p:set>
                                    <p:animEffect transition="in" filter="wipe(down)">
                                      <p:cBhvr>
                                        <p:cTn id="14" dur="500"/>
                                        <p:tgtEl>
                                          <p:spTgt spid="15"/>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18" presetClass="entr" presetSubtype="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Effect transition="in" filter="strips(downRight)">
                                      <p:cBhvr>
                                        <p:cTn id="21" dur="500"/>
                                        <p:tgtEl>
                                          <p:spTgt spid="9"/>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49338" y="101600"/>
            <a:ext cx="8094662" cy="860425"/>
          </a:xfrm>
        </p:spPr>
        <p:txBody>
          <a:bodyPr wrap="square" anchor="t"/>
          <a:lstStyle/>
          <a:p>
            <a:pPr eaLnBrk="1" hangingPunct="1"/>
            <a:r>
              <a:rPr lang="en-US" altLang="en-US" dirty="0"/>
              <a:t>The Shape of the PPF</a:t>
            </a:r>
          </a:p>
        </p:txBody>
      </p:sp>
      <p:sp>
        <p:nvSpPr>
          <p:cNvPr id="22531" name="Content Placeholder 2"/>
          <p:cNvSpPr>
            <a:spLocks noGrp="1"/>
          </p:cNvSpPr>
          <p:nvPr>
            <p:ph idx="1"/>
          </p:nvPr>
        </p:nvSpPr>
        <p:spPr/>
        <p:txBody>
          <a:bodyPr/>
          <a:lstStyle/>
          <a:p>
            <a:r>
              <a:rPr lang="en-US" altLang="en-US" dirty="0"/>
              <a:t>Shape of the PPF</a:t>
            </a:r>
          </a:p>
          <a:p>
            <a:pPr lvl="1"/>
            <a:r>
              <a:rPr lang="en-US" altLang="en-US" dirty="0"/>
              <a:t>Straight line: constant opportunity cost </a:t>
            </a:r>
          </a:p>
          <a:p>
            <a:pPr lvl="2"/>
            <a:r>
              <a:rPr lang="en-US" altLang="en-US" dirty="0"/>
              <a:t>Previous example: the opportunity cost of 1 computer is 10 tons of wheat</a:t>
            </a:r>
          </a:p>
          <a:p>
            <a:pPr lvl="1"/>
            <a:r>
              <a:rPr lang="en-US" altLang="en-US" dirty="0"/>
              <a:t> Bowed outward: increasing opportunity cost</a:t>
            </a:r>
          </a:p>
          <a:p>
            <a:pPr lvl="2"/>
            <a:r>
              <a:rPr lang="en-US" altLang="en-US" dirty="0"/>
              <a:t>As more units of a good are produced, we need to give up increasing amounts of the other good produced </a:t>
            </a:r>
          </a:p>
          <a:p>
            <a:endParaRPr lang="en-US" altLang="en-US" dirty="0"/>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en-US" sz="1000" dirty="0">
              <a:solidFill>
                <a:schemeClr val="tx1"/>
              </a:solidFill>
              <a:cs typeface="Arial" charset="0"/>
            </a:endParaRPr>
          </a:p>
        </p:txBody>
      </p:sp>
      <p:sp>
        <p:nvSpPr>
          <p:cNvPr id="2253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F7807B4-97EA-48FA-9F98-DF170A7C1F30}" type="slidenum">
              <a:rPr lang="en-US" altLang="en-US" sz="1200" smtClean="0">
                <a:solidFill>
                  <a:srgbClr val="002060"/>
                </a:solidFill>
              </a:rPr>
              <a:pPr algn="ctr" eaLnBrk="1" hangingPunct="1"/>
              <a:t>23</a:t>
            </a:fld>
            <a:endParaRPr lang="en-US" altLang="en-US" sz="1200">
              <a:solidFill>
                <a:srgbClr val="002060"/>
              </a:solidFill>
            </a:endParaRPr>
          </a:p>
        </p:txBody>
      </p:sp>
    </p:spTree>
    <p:extLst>
      <p:ext uri="{BB962C8B-B14F-4D97-AF65-F5344CB8AC3E}">
        <p14:creationId xmlns:p14="http://schemas.microsoft.com/office/powerpoint/2010/main" val="288129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PPF Might Be Bowed Outward</a:t>
            </a:r>
          </a:p>
        </p:txBody>
      </p:sp>
      <p:sp>
        <p:nvSpPr>
          <p:cNvPr id="3" name="Text Placeholder 2"/>
          <p:cNvSpPr>
            <a:spLocks noGrp="1"/>
          </p:cNvSpPr>
          <p:nvPr>
            <p:ph type="body" sz="quarter" idx="12"/>
          </p:nvPr>
        </p:nvSpPr>
        <p:spPr>
          <a:xfrm>
            <a:off x="5486400" y="901700"/>
            <a:ext cx="3314700" cy="4826000"/>
          </a:xfrm>
        </p:spPr>
        <p:txBody>
          <a:bodyPr/>
          <a:lstStyle/>
          <a:p>
            <a:r>
              <a:rPr lang="en-US" sz="2800" dirty="0"/>
              <a:t>As the economy shifts resources from beer to mountain bikes:</a:t>
            </a:r>
          </a:p>
          <a:p>
            <a:endParaRPr lang="en-US" sz="2800" dirty="0"/>
          </a:p>
          <a:p>
            <a:r>
              <a:rPr lang="en-US" sz="2800" dirty="0"/>
              <a:t>PPF becomes steeper </a:t>
            </a:r>
          </a:p>
          <a:p>
            <a:endParaRPr lang="en-US" sz="2800" dirty="0"/>
          </a:p>
          <a:p>
            <a:r>
              <a:rPr lang="en-US" sz="2800" dirty="0"/>
              <a:t>and the opportunity cost of mountain bikes increases.</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24</a:t>
            </a:fld>
            <a:endParaRPr lang="en-US" dirty="0"/>
          </a:p>
        </p:txBody>
      </p:sp>
      <p:grpSp>
        <p:nvGrpSpPr>
          <p:cNvPr id="6" name="Group 4"/>
          <p:cNvGrpSpPr>
            <a:grpSpLocks/>
          </p:cNvGrpSpPr>
          <p:nvPr/>
        </p:nvGrpSpPr>
        <p:grpSpPr bwMode="auto">
          <a:xfrm>
            <a:off x="533400" y="919650"/>
            <a:ext cx="4719638" cy="4781551"/>
            <a:chOff x="2332" y="906"/>
            <a:chExt cx="2973" cy="3012"/>
          </a:xfrm>
        </p:grpSpPr>
        <p:grpSp>
          <p:nvGrpSpPr>
            <p:cNvPr id="7" name="Group 5"/>
            <p:cNvGrpSpPr>
              <a:grpSpLocks/>
            </p:cNvGrpSpPr>
            <p:nvPr/>
          </p:nvGrpSpPr>
          <p:grpSpPr bwMode="auto">
            <a:xfrm>
              <a:off x="2675" y="919"/>
              <a:ext cx="2593" cy="2491"/>
              <a:chOff x="2462" y="910"/>
              <a:chExt cx="2871" cy="2379"/>
            </a:xfrm>
          </p:grpSpPr>
          <p:sp>
            <p:nvSpPr>
              <p:cNvPr id="11" name="Line 6"/>
              <p:cNvSpPr>
                <a:spLocks noChangeShapeType="1"/>
              </p:cNvSpPr>
              <p:nvPr/>
            </p:nvSpPr>
            <p:spPr bwMode="auto">
              <a:xfrm>
                <a:off x="2462" y="910"/>
                <a:ext cx="0" cy="2379"/>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 name="Line 7"/>
              <p:cNvSpPr>
                <a:spLocks noChangeShapeType="1"/>
              </p:cNvSpPr>
              <p:nvPr/>
            </p:nvSpPr>
            <p:spPr bwMode="auto">
              <a:xfrm>
                <a:off x="2462" y="3289"/>
                <a:ext cx="2871"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grpSp>
        <p:sp>
          <p:nvSpPr>
            <p:cNvPr id="8" name="Text Box 8"/>
            <p:cNvSpPr txBox="1">
              <a:spLocks noChangeArrowheads="1"/>
            </p:cNvSpPr>
            <p:nvPr/>
          </p:nvSpPr>
          <p:spPr bwMode="auto">
            <a:xfrm>
              <a:off x="4236" y="3395"/>
              <a:ext cx="1069" cy="523"/>
            </a:xfrm>
            <a:prstGeom prst="rect">
              <a:avLst/>
            </a:prstGeom>
            <a:noFill/>
            <a:ln w="9525">
              <a:noFill/>
              <a:miter lim="800000"/>
              <a:headEnd/>
              <a:tailEnd/>
            </a:ln>
          </p:spPr>
          <p:txBody>
            <a:bodyPr>
              <a:spAutoFit/>
            </a:bodyPr>
            <a:lstStyle/>
            <a:p>
              <a:pPr algn="r">
                <a:spcBef>
                  <a:spcPct val="50000"/>
                </a:spcBef>
              </a:pPr>
              <a:r>
                <a:rPr lang="en-US" sz="2400" b="1">
                  <a:latin typeface="Arial" pitchFamily="34" charset="0"/>
                  <a:cs typeface="Arial" pitchFamily="34" charset="0"/>
                </a:rPr>
                <a:t>Mountain Bikes</a:t>
              </a:r>
            </a:p>
          </p:txBody>
        </p:sp>
        <p:sp>
          <p:nvSpPr>
            <p:cNvPr id="9" name="Text Box 9"/>
            <p:cNvSpPr txBox="1">
              <a:spLocks noChangeArrowheads="1"/>
            </p:cNvSpPr>
            <p:nvPr/>
          </p:nvSpPr>
          <p:spPr bwMode="auto">
            <a:xfrm rot="-5400000">
              <a:off x="2020" y="1218"/>
              <a:ext cx="911" cy="288"/>
            </a:xfrm>
            <a:prstGeom prst="rect">
              <a:avLst/>
            </a:prstGeom>
            <a:noFill/>
            <a:ln w="9525">
              <a:noFill/>
              <a:miter lim="800000"/>
              <a:headEnd/>
              <a:tailEnd/>
            </a:ln>
          </p:spPr>
          <p:txBody>
            <a:bodyPr>
              <a:spAutoFit/>
            </a:bodyPr>
            <a:lstStyle/>
            <a:p>
              <a:pPr algn="r">
                <a:spcBef>
                  <a:spcPct val="50000"/>
                </a:spcBef>
              </a:pPr>
              <a:r>
                <a:rPr lang="en-US" sz="2400" b="1" dirty="0">
                  <a:latin typeface="Arial" pitchFamily="34" charset="0"/>
                  <a:cs typeface="Arial" pitchFamily="34" charset="0"/>
                </a:rPr>
                <a:t>Beer</a:t>
              </a:r>
            </a:p>
          </p:txBody>
        </p:sp>
        <p:sp>
          <p:nvSpPr>
            <p:cNvPr id="10" name="Arc 10"/>
            <p:cNvSpPr>
              <a:spLocks/>
            </p:cNvSpPr>
            <p:nvPr/>
          </p:nvSpPr>
          <p:spPr bwMode="auto">
            <a:xfrm>
              <a:off x="2525" y="1250"/>
              <a:ext cx="2273" cy="2486"/>
            </a:xfrm>
            <a:custGeom>
              <a:avLst/>
              <a:gdLst>
                <a:gd name="T0" fmla="*/ 0 w 21415"/>
                <a:gd name="T1" fmla="*/ 0 h 21559"/>
                <a:gd name="T2" fmla="*/ 0 w 21415"/>
                <a:gd name="T3" fmla="*/ 0 h 21559"/>
                <a:gd name="T4" fmla="*/ 0 w 21415"/>
                <a:gd name="T5" fmla="*/ 0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round/>
              <a:headEnd/>
              <a:tailEnd/>
            </a:ln>
          </p:spPr>
          <p:txBody>
            <a:bodyPr wrap="none" anchor="ctr"/>
            <a:lstStyle/>
            <a:p>
              <a:endParaRPr lang="en-US" dirty="0">
                <a:latin typeface="Arial" pitchFamily="34" charset="0"/>
                <a:cs typeface="Arial" pitchFamily="34" charset="0"/>
              </a:endParaRPr>
            </a:p>
          </p:txBody>
        </p:sp>
      </p:grpSp>
      <p:grpSp>
        <p:nvGrpSpPr>
          <p:cNvPr id="13" name="Group 11"/>
          <p:cNvGrpSpPr>
            <a:grpSpLocks/>
          </p:cNvGrpSpPr>
          <p:nvPr/>
        </p:nvGrpSpPr>
        <p:grpSpPr bwMode="auto">
          <a:xfrm>
            <a:off x="906463" y="1422888"/>
            <a:ext cx="3556000" cy="3908425"/>
            <a:chOff x="2802" y="935"/>
            <a:chExt cx="2301" cy="2435"/>
          </a:xfrm>
        </p:grpSpPr>
        <p:sp>
          <p:nvSpPr>
            <p:cNvPr id="14" name="Arc 12"/>
            <p:cNvSpPr>
              <a:spLocks/>
            </p:cNvSpPr>
            <p:nvPr/>
          </p:nvSpPr>
          <p:spPr bwMode="auto">
            <a:xfrm>
              <a:off x="2802" y="935"/>
              <a:ext cx="2301" cy="2435"/>
            </a:xfrm>
            <a:custGeom>
              <a:avLst/>
              <a:gdLst>
                <a:gd name="T0" fmla="*/ 0 w 20462"/>
                <a:gd name="T1" fmla="*/ 0 h 21118"/>
                <a:gd name="T2" fmla="*/ 0 w 20462"/>
                <a:gd name="T3" fmla="*/ 0 h 21118"/>
                <a:gd name="T4" fmla="*/ 0 w 20462"/>
                <a:gd name="T5" fmla="*/ 0 h 21118"/>
                <a:gd name="T6" fmla="*/ 0 60000 65536"/>
                <a:gd name="T7" fmla="*/ 0 60000 65536"/>
                <a:gd name="T8" fmla="*/ 0 60000 65536"/>
                <a:gd name="T9" fmla="*/ 0 w 20462"/>
                <a:gd name="T10" fmla="*/ 0 h 21118"/>
                <a:gd name="T11" fmla="*/ 20462 w 20462"/>
                <a:gd name="T12" fmla="*/ 21118 h 21118"/>
              </a:gdLst>
              <a:ahLst/>
              <a:cxnLst>
                <a:cxn ang="T6">
                  <a:pos x="T0" y="T1"/>
                </a:cxn>
                <a:cxn ang="T7">
                  <a:pos x="T2" y="T3"/>
                </a:cxn>
                <a:cxn ang="T8">
                  <a:pos x="T4" y="T5"/>
                </a:cxn>
              </a:cxnLst>
              <a:rect l="T9" t="T10" r="T11" b="T12"/>
              <a:pathLst>
                <a:path w="20462" h="21118" fill="none" extrusionOk="0">
                  <a:moveTo>
                    <a:pt x="4536" y="-1"/>
                  </a:moveTo>
                  <a:cubicBezTo>
                    <a:pt x="11975" y="1597"/>
                    <a:pt x="18024" y="6991"/>
                    <a:pt x="20461" y="14199"/>
                  </a:cubicBezTo>
                </a:path>
                <a:path w="20462" h="21118" stroke="0" extrusionOk="0">
                  <a:moveTo>
                    <a:pt x="4536" y="-1"/>
                  </a:moveTo>
                  <a:cubicBezTo>
                    <a:pt x="11975" y="1597"/>
                    <a:pt x="18024" y="6991"/>
                    <a:pt x="20461" y="14199"/>
                  </a:cubicBezTo>
                  <a:lnTo>
                    <a:pt x="0" y="21118"/>
                  </a:lnTo>
                  <a:close/>
                </a:path>
              </a:pathLst>
            </a:custGeom>
            <a:noFill/>
            <a:ln w="38100">
              <a:solidFill>
                <a:srgbClr val="CC0000"/>
              </a:solidFill>
              <a:round/>
              <a:headEnd/>
              <a:tailEnd/>
            </a:ln>
          </p:spPr>
          <p:txBody>
            <a:bodyPr wrap="none" anchor="ctr"/>
            <a:lstStyle/>
            <a:p>
              <a:endParaRPr lang="en-US"/>
            </a:p>
          </p:txBody>
        </p:sp>
        <p:sp>
          <p:nvSpPr>
            <p:cNvPr id="15" name="Line 13"/>
            <p:cNvSpPr>
              <a:spLocks noChangeShapeType="1"/>
            </p:cNvSpPr>
            <p:nvPr/>
          </p:nvSpPr>
          <p:spPr bwMode="auto">
            <a:xfrm rot="1980000">
              <a:off x="4045" y="1266"/>
              <a:ext cx="120" cy="0"/>
            </a:xfrm>
            <a:prstGeom prst="line">
              <a:avLst/>
            </a:prstGeom>
            <a:noFill/>
            <a:ln w="44450">
              <a:solidFill>
                <a:srgbClr val="CC0000"/>
              </a:solidFill>
              <a:round/>
              <a:headEnd/>
              <a:tailEnd type="triangle" w="lg" len="lg"/>
            </a:ln>
          </p:spPr>
          <p:txBody>
            <a:bodyPr/>
            <a:lstStyle/>
            <a:p>
              <a:endParaRPr lang="en-US"/>
            </a:p>
          </p:txBody>
        </p:sp>
        <p:sp>
          <p:nvSpPr>
            <p:cNvPr id="16" name="Line 14"/>
            <p:cNvSpPr>
              <a:spLocks noChangeShapeType="1"/>
            </p:cNvSpPr>
            <p:nvPr/>
          </p:nvSpPr>
          <p:spPr bwMode="auto">
            <a:xfrm rot="3300000">
              <a:off x="4657" y="1837"/>
              <a:ext cx="120" cy="0"/>
            </a:xfrm>
            <a:prstGeom prst="line">
              <a:avLst/>
            </a:prstGeom>
            <a:noFill/>
            <a:ln w="44450">
              <a:solidFill>
                <a:srgbClr val="CC0000"/>
              </a:solidFill>
              <a:round/>
              <a:headEnd/>
              <a:tailEnd type="triangle" w="lg" len="lg"/>
            </a:ln>
          </p:spPr>
          <p:txBody>
            <a:bodyPr/>
            <a:lstStyle/>
            <a:p>
              <a:endParaRPr lang="en-US"/>
            </a:p>
          </p:txBody>
        </p:sp>
        <p:sp>
          <p:nvSpPr>
            <p:cNvPr id="17" name="Line 15"/>
            <p:cNvSpPr>
              <a:spLocks noChangeShapeType="1"/>
            </p:cNvSpPr>
            <p:nvPr/>
          </p:nvSpPr>
          <p:spPr bwMode="auto">
            <a:xfrm rot="4260000">
              <a:off x="5031" y="2536"/>
              <a:ext cx="120" cy="0"/>
            </a:xfrm>
            <a:prstGeom prst="line">
              <a:avLst/>
            </a:prstGeom>
            <a:noFill/>
            <a:ln w="44450">
              <a:solidFill>
                <a:srgbClr val="CC0000"/>
              </a:solidFill>
              <a:round/>
              <a:headEnd/>
              <a:tailEnd type="triangle" w="lg" len="lg"/>
            </a:ln>
          </p:spPr>
          <p:txBody>
            <a:bodyPr/>
            <a:lstStyle/>
            <a:p>
              <a:endParaRPr lang="en-US"/>
            </a:p>
          </p:txBody>
        </p:sp>
      </p:grpSp>
      <p:cxnSp>
        <p:nvCxnSpPr>
          <p:cNvPr id="18" name="Straight Connector 17">
            <a:extLst>
              <a:ext uri="{FF2B5EF4-FFF2-40B4-BE49-F238E27FC236}">
                <a16:creationId xmlns:a16="http://schemas.microsoft.com/office/drawing/2014/main" id="{82BAE32D-2E8C-48C2-9208-C52F6313AA4E}"/>
              </a:ext>
            </a:extLst>
          </p:cNvPr>
          <p:cNvCxnSpPr/>
          <p:nvPr/>
        </p:nvCxnSpPr>
        <p:spPr bwMode="auto">
          <a:xfrm>
            <a:off x="1828800" y="1526687"/>
            <a:ext cx="0" cy="3344251"/>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804F7F1F-53E1-4AF9-84DC-FA4154295A40}"/>
              </a:ext>
            </a:extLst>
          </p:cNvPr>
          <p:cNvCxnSpPr/>
          <p:nvPr/>
        </p:nvCxnSpPr>
        <p:spPr bwMode="auto">
          <a:xfrm>
            <a:off x="1077913" y="4191000"/>
            <a:ext cx="3189287" cy="0"/>
          </a:xfrm>
          <a:prstGeom prst="line">
            <a:avLst/>
          </a:prstGeom>
          <a:noFill/>
          <a:ln w="9525" cap="flat" cmpd="sng" algn="ctr">
            <a:solidFill>
              <a:schemeClr val="tx1"/>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9926252C-1BFE-4853-A6F2-C883F9BF0293}"/>
              </a:ext>
            </a:extLst>
          </p:cNvPr>
          <p:cNvCxnSpPr/>
          <p:nvPr/>
        </p:nvCxnSpPr>
        <p:spPr bwMode="auto">
          <a:xfrm>
            <a:off x="2286000" y="1903675"/>
            <a:ext cx="0" cy="0"/>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0431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1000"/>
                                  </p:stCondLst>
                                  <p:childTnLst>
                                    <p:set>
                                      <p:cBhvr>
                                        <p:cTn id="10" dur="1" fill="hold">
                                          <p:stCondLst>
                                            <p:cond delay="0"/>
                                          </p:stCondLst>
                                        </p:cTn>
                                        <p:tgtEl>
                                          <p:spTgt spid="13"/>
                                        </p:tgtEl>
                                        <p:attrNameLst>
                                          <p:attrName>style.visibility</p:attrName>
                                        </p:attrNameLst>
                                      </p:cBhvr>
                                      <p:to>
                                        <p:strVal val="visible"/>
                                      </p:to>
                                    </p:set>
                                    <p:animEffect transition="in" filter="strips(downRight)">
                                      <p:cBhvr>
                                        <p:cTn id="11" dur="1000"/>
                                        <p:tgtEl>
                                          <p:spTgt spid="13"/>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PPF Might Be Bowed Outward</a:t>
            </a:r>
          </a:p>
        </p:txBody>
      </p:sp>
      <p:sp>
        <p:nvSpPr>
          <p:cNvPr id="3" name="Text Placeholder 2"/>
          <p:cNvSpPr>
            <a:spLocks noGrp="1"/>
          </p:cNvSpPr>
          <p:nvPr>
            <p:ph type="body" sz="quarter" idx="12"/>
          </p:nvPr>
        </p:nvSpPr>
        <p:spPr>
          <a:xfrm>
            <a:off x="5638800" y="697400"/>
            <a:ext cx="3162300" cy="5030300"/>
          </a:xfrm>
        </p:spPr>
        <p:txBody>
          <a:bodyPr/>
          <a:lstStyle/>
          <a:p>
            <a:r>
              <a:rPr lang="en-US" sz="2800" dirty="0"/>
              <a:t>At point A, most workers are producing beer, even those who are better suited to building bikes.</a:t>
            </a:r>
          </a:p>
          <a:p>
            <a:endParaRPr lang="en-US" sz="2800" dirty="0"/>
          </a:p>
          <a:p>
            <a:r>
              <a:rPr lang="en-US" sz="2800" dirty="0"/>
              <a:t>So, do not have to give up much beer to get more bikes.</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25</a:t>
            </a:fld>
            <a:endParaRPr lang="en-US" dirty="0"/>
          </a:p>
        </p:txBody>
      </p:sp>
      <p:sp>
        <p:nvSpPr>
          <p:cNvPr id="5" name="Footer Placeholder 4"/>
          <p:cNvSpPr>
            <a:spLocks noGrp="1"/>
          </p:cNvSpPr>
          <p:nvPr>
            <p:ph type="ftr" sz="quarter" idx="14"/>
          </p:nvPr>
        </p:nvSpPr>
        <p:spPr>
          <a:xfrm>
            <a:off x="1907737" y="6826624"/>
            <a:ext cx="8615363" cy="516114"/>
          </a:xfrm>
        </p:spPr>
        <p:txBody>
          <a:bodyPr/>
          <a:lstStyle/>
          <a:p>
            <a:pPr>
              <a:defRPr/>
            </a:pPr>
            <a:endParaRPr lang="en-US" dirty="0">
              <a:solidFill>
                <a:srgbClr val="000000"/>
              </a:solidFill>
            </a:endParaRPr>
          </a:p>
        </p:txBody>
      </p:sp>
      <p:grpSp>
        <p:nvGrpSpPr>
          <p:cNvPr id="6" name="Group 4"/>
          <p:cNvGrpSpPr>
            <a:grpSpLocks/>
          </p:cNvGrpSpPr>
          <p:nvPr/>
        </p:nvGrpSpPr>
        <p:grpSpPr bwMode="auto">
          <a:xfrm>
            <a:off x="533400" y="919650"/>
            <a:ext cx="4719638" cy="4781551"/>
            <a:chOff x="2332" y="906"/>
            <a:chExt cx="2973" cy="3012"/>
          </a:xfrm>
        </p:grpSpPr>
        <p:grpSp>
          <p:nvGrpSpPr>
            <p:cNvPr id="7" name="Group 5"/>
            <p:cNvGrpSpPr>
              <a:grpSpLocks/>
            </p:cNvGrpSpPr>
            <p:nvPr/>
          </p:nvGrpSpPr>
          <p:grpSpPr bwMode="auto">
            <a:xfrm>
              <a:off x="2675" y="919"/>
              <a:ext cx="2593" cy="2491"/>
              <a:chOff x="2462" y="910"/>
              <a:chExt cx="2871" cy="2379"/>
            </a:xfrm>
          </p:grpSpPr>
          <p:sp>
            <p:nvSpPr>
              <p:cNvPr id="11" name="Line 6"/>
              <p:cNvSpPr>
                <a:spLocks noChangeShapeType="1"/>
              </p:cNvSpPr>
              <p:nvPr/>
            </p:nvSpPr>
            <p:spPr bwMode="auto">
              <a:xfrm>
                <a:off x="2462" y="910"/>
                <a:ext cx="0" cy="2379"/>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 name="Line 7"/>
              <p:cNvSpPr>
                <a:spLocks noChangeShapeType="1"/>
              </p:cNvSpPr>
              <p:nvPr/>
            </p:nvSpPr>
            <p:spPr bwMode="auto">
              <a:xfrm>
                <a:off x="2462" y="3289"/>
                <a:ext cx="2871"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grpSp>
        <p:sp>
          <p:nvSpPr>
            <p:cNvPr id="8" name="Text Box 8"/>
            <p:cNvSpPr txBox="1">
              <a:spLocks noChangeArrowheads="1"/>
            </p:cNvSpPr>
            <p:nvPr/>
          </p:nvSpPr>
          <p:spPr bwMode="auto">
            <a:xfrm>
              <a:off x="4236" y="3395"/>
              <a:ext cx="1069" cy="523"/>
            </a:xfrm>
            <a:prstGeom prst="rect">
              <a:avLst/>
            </a:prstGeom>
            <a:noFill/>
            <a:ln w="9525">
              <a:noFill/>
              <a:miter lim="800000"/>
              <a:headEnd/>
              <a:tailEnd/>
            </a:ln>
          </p:spPr>
          <p:txBody>
            <a:bodyPr>
              <a:spAutoFit/>
            </a:bodyPr>
            <a:lstStyle/>
            <a:p>
              <a:pPr algn="r">
                <a:spcBef>
                  <a:spcPct val="50000"/>
                </a:spcBef>
              </a:pPr>
              <a:r>
                <a:rPr lang="en-US" sz="2400" b="1">
                  <a:latin typeface="Arial" pitchFamily="34" charset="0"/>
                  <a:cs typeface="Arial" pitchFamily="34" charset="0"/>
                </a:rPr>
                <a:t>Mountain Bikes</a:t>
              </a:r>
            </a:p>
          </p:txBody>
        </p:sp>
        <p:sp>
          <p:nvSpPr>
            <p:cNvPr id="9" name="Text Box 9"/>
            <p:cNvSpPr txBox="1">
              <a:spLocks noChangeArrowheads="1"/>
            </p:cNvSpPr>
            <p:nvPr/>
          </p:nvSpPr>
          <p:spPr bwMode="auto">
            <a:xfrm rot="-5400000">
              <a:off x="2020" y="1218"/>
              <a:ext cx="911" cy="288"/>
            </a:xfrm>
            <a:prstGeom prst="rect">
              <a:avLst/>
            </a:prstGeom>
            <a:noFill/>
            <a:ln w="9525">
              <a:noFill/>
              <a:miter lim="800000"/>
              <a:headEnd/>
              <a:tailEnd/>
            </a:ln>
          </p:spPr>
          <p:txBody>
            <a:bodyPr>
              <a:spAutoFit/>
            </a:bodyPr>
            <a:lstStyle/>
            <a:p>
              <a:pPr algn="r">
                <a:spcBef>
                  <a:spcPct val="50000"/>
                </a:spcBef>
              </a:pPr>
              <a:r>
                <a:rPr lang="en-US" sz="2400" b="1" dirty="0">
                  <a:latin typeface="Arial" pitchFamily="34" charset="0"/>
                  <a:cs typeface="Arial" pitchFamily="34" charset="0"/>
                </a:rPr>
                <a:t>Beer</a:t>
              </a:r>
            </a:p>
          </p:txBody>
        </p:sp>
        <p:sp>
          <p:nvSpPr>
            <p:cNvPr id="10" name="Arc 10"/>
            <p:cNvSpPr>
              <a:spLocks/>
            </p:cNvSpPr>
            <p:nvPr/>
          </p:nvSpPr>
          <p:spPr bwMode="auto">
            <a:xfrm>
              <a:off x="2525" y="1250"/>
              <a:ext cx="2273" cy="2486"/>
            </a:xfrm>
            <a:custGeom>
              <a:avLst/>
              <a:gdLst>
                <a:gd name="T0" fmla="*/ 0 w 21415"/>
                <a:gd name="T1" fmla="*/ 0 h 21559"/>
                <a:gd name="T2" fmla="*/ 0 w 21415"/>
                <a:gd name="T3" fmla="*/ 0 h 21559"/>
                <a:gd name="T4" fmla="*/ 0 w 21415"/>
                <a:gd name="T5" fmla="*/ 0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round/>
              <a:headEnd/>
              <a:tailEnd/>
            </a:ln>
          </p:spPr>
          <p:txBody>
            <a:bodyPr wrap="none" anchor="ctr"/>
            <a:lstStyle/>
            <a:p>
              <a:endParaRPr lang="en-US">
                <a:latin typeface="Arial" pitchFamily="34" charset="0"/>
                <a:cs typeface="Arial" pitchFamily="34" charset="0"/>
              </a:endParaRPr>
            </a:p>
          </p:txBody>
        </p:sp>
      </p:grpSp>
      <p:sp>
        <p:nvSpPr>
          <p:cNvPr id="18" name="Text Box 2"/>
          <p:cNvSpPr txBox="1">
            <a:spLocks noChangeArrowheads="1"/>
          </p:cNvSpPr>
          <p:nvPr/>
        </p:nvSpPr>
        <p:spPr bwMode="auto">
          <a:xfrm>
            <a:off x="1317187" y="1008550"/>
            <a:ext cx="379413" cy="457200"/>
          </a:xfrm>
          <a:prstGeom prst="rect">
            <a:avLst/>
          </a:prstGeom>
          <a:noFill/>
          <a:ln w="9525">
            <a:noFill/>
            <a:miter lim="800000"/>
            <a:headEnd/>
            <a:tailEnd/>
          </a:ln>
        </p:spPr>
        <p:txBody>
          <a:bodyPr anchor="ctr" anchorCtr="1">
            <a:spAutoFit/>
          </a:bodyPr>
          <a:lstStyle/>
          <a:p>
            <a:pPr>
              <a:spcBef>
                <a:spcPct val="50000"/>
              </a:spcBef>
            </a:pPr>
            <a:r>
              <a:rPr lang="en-US" sz="2400" b="1" dirty="0">
                <a:latin typeface="Arial" pitchFamily="34" charset="0"/>
                <a:cs typeface="Arial" pitchFamily="34" charset="0"/>
              </a:rPr>
              <a:t>A</a:t>
            </a:r>
          </a:p>
        </p:txBody>
      </p:sp>
      <p:sp>
        <p:nvSpPr>
          <p:cNvPr id="19" name="Oval 11"/>
          <p:cNvSpPr>
            <a:spLocks noChangeArrowheads="1"/>
          </p:cNvSpPr>
          <p:nvPr/>
        </p:nvSpPr>
        <p:spPr bwMode="auto">
          <a:xfrm>
            <a:off x="1433075" y="1441937"/>
            <a:ext cx="141287" cy="138113"/>
          </a:xfrm>
          <a:prstGeom prst="ellipse">
            <a:avLst/>
          </a:prstGeom>
          <a:solidFill>
            <a:srgbClr val="CC0000"/>
          </a:solidFill>
          <a:ln w="9525">
            <a:noFill/>
            <a:round/>
            <a:headEnd/>
            <a:tailEnd/>
          </a:ln>
        </p:spPr>
        <p:txBody>
          <a:bodyPr wrap="none" anchor="ctr"/>
          <a:lstStyle/>
          <a:p>
            <a:endParaRPr lang="en-US">
              <a:cs typeface="Arial" charset="0"/>
            </a:endParaRPr>
          </a:p>
        </p:txBody>
      </p:sp>
      <p:sp>
        <p:nvSpPr>
          <p:cNvPr id="20" name="Line 13"/>
          <p:cNvSpPr>
            <a:spLocks noChangeShapeType="1"/>
          </p:cNvSpPr>
          <p:nvPr/>
        </p:nvSpPr>
        <p:spPr bwMode="auto">
          <a:xfrm>
            <a:off x="1572775" y="1507025"/>
            <a:ext cx="669925" cy="0"/>
          </a:xfrm>
          <a:prstGeom prst="line">
            <a:avLst/>
          </a:prstGeom>
          <a:noFill/>
          <a:ln w="38100">
            <a:solidFill>
              <a:srgbClr val="00CC00"/>
            </a:solidFill>
            <a:round/>
            <a:headEnd/>
            <a:tailEnd type="triangle" w="lg" len="med"/>
          </a:ln>
        </p:spPr>
        <p:txBody>
          <a:bodyPr/>
          <a:lstStyle/>
          <a:p>
            <a:endParaRPr lang="en-US"/>
          </a:p>
        </p:txBody>
      </p:sp>
      <p:grpSp>
        <p:nvGrpSpPr>
          <p:cNvPr id="21" name="Group 14"/>
          <p:cNvGrpSpPr>
            <a:grpSpLocks/>
          </p:cNvGrpSpPr>
          <p:nvPr/>
        </p:nvGrpSpPr>
        <p:grpSpPr bwMode="auto">
          <a:xfrm>
            <a:off x="2147450" y="1500675"/>
            <a:ext cx="141287" cy="333375"/>
            <a:chOff x="3365" y="1285"/>
            <a:chExt cx="89" cy="210"/>
          </a:xfrm>
        </p:grpSpPr>
        <p:sp>
          <p:nvSpPr>
            <p:cNvPr id="22" name="Oval 15"/>
            <p:cNvSpPr>
              <a:spLocks noChangeArrowheads="1"/>
            </p:cNvSpPr>
            <p:nvPr/>
          </p:nvSpPr>
          <p:spPr bwMode="auto">
            <a:xfrm>
              <a:off x="3365" y="1408"/>
              <a:ext cx="89" cy="87"/>
            </a:xfrm>
            <a:prstGeom prst="ellipse">
              <a:avLst/>
            </a:prstGeom>
            <a:solidFill>
              <a:srgbClr val="CC0000"/>
            </a:solidFill>
            <a:ln w="9525">
              <a:noFill/>
              <a:round/>
              <a:headEnd/>
              <a:tailEnd/>
            </a:ln>
          </p:spPr>
          <p:txBody>
            <a:bodyPr wrap="none" anchor="ctr"/>
            <a:lstStyle/>
            <a:p>
              <a:endParaRPr lang="en-US">
                <a:cs typeface="Arial" charset="0"/>
              </a:endParaRPr>
            </a:p>
          </p:txBody>
        </p:sp>
        <p:sp>
          <p:nvSpPr>
            <p:cNvPr id="23" name="Line 16"/>
            <p:cNvSpPr>
              <a:spLocks noChangeShapeType="1"/>
            </p:cNvSpPr>
            <p:nvPr/>
          </p:nvSpPr>
          <p:spPr bwMode="auto">
            <a:xfrm>
              <a:off x="3407" y="1285"/>
              <a:ext cx="1" cy="167"/>
            </a:xfrm>
            <a:prstGeom prst="line">
              <a:avLst/>
            </a:prstGeom>
            <a:noFill/>
            <a:ln w="38100">
              <a:solidFill>
                <a:srgbClr val="00CC00"/>
              </a:solidFill>
              <a:round/>
              <a:headEnd/>
              <a:tailEnd type="triangle" w="lg" len="med"/>
            </a:ln>
          </p:spPr>
          <p:txBody>
            <a:bodyPr/>
            <a:lstStyle/>
            <a:p>
              <a:endParaRPr lang="en-US"/>
            </a:p>
          </p:txBody>
        </p:sp>
      </p:grpSp>
      <p:sp>
        <p:nvSpPr>
          <p:cNvPr id="24" name="Text Box 17"/>
          <p:cNvSpPr txBox="1">
            <a:spLocks noChangeArrowheads="1"/>
          </p:cNvSpPr>
          <p:nvPr/>
        </p:nvSpPr>
        <p:spPr bwMode="auto">
          <a:xfrm>
            <a:off x="2630050" y="697400"/>
            <a:ext cx="2714625" cy="1015663"/>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000" dirty="0">
                <a:latin typeface="Arial" pitchFamily="34" charset="0"/>
                <a:cs typeface="Arial" pitchFamily="34" charset="0"/>
              </a:rPr>
              <a:t>At </a:t>
            </a:r>
            <a:r>
              <a:rPr lang="en-US" sz="2000" b="1" dirty="0">
                <a:latin typeface="Arial" pitchFamily="34" charset="0"/>
                <a:cs typeface="Arial" pitchFamily="34" charset="0"/>
              </a:rPr>
              <a:t>A</a:t>
            </a:r>
            <a:r>
              <a:rPr lang="en-US" sz="2000" dirty="0">
                <a:latin typeface="Arial" pitchFamily="34" charset="0"/>
                <a:cs typeface="Arial" pitchFamily="34" charset="0"/>
              </a:rPr>
              <a:t>, opportunity cost of mountain bikes is low.</a:t>
            </a:r>
          </a:p>
        </p:txBody>
      </p:sp>
    </p:spTree>
    <p:extLst>
      <p:ext uri="{BB962C8B-B14F-4D97-AF65-F5344CB8AC3E}">
        <p14:creationId xmlns:p14="http://schemas.microsoft.com/office/powerpoint/2010/main" val="21229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PPF Might Be Bowed Outward</a:t>
            </a:r>
          </a:p>
        </p:txBody>
      </p:sp>
      <p:sp>
        <p:nvSpPr>
          <p:cNvPr id="3" name="Text Placeholder 2"/>
          <p:cNvSpPr>
            <a:spLocks noGrp="1"/>
          </p:cNvSpPr>
          <p:nvPr>
            <p:ph type="body" sz="quarter" idx="12"/>
          </p:nvPr>
        </p:nvSpPr>
        <p:spPr>
          <a:xfrm>
            <a:off x="5410200" y="583100"/>
            <a:ext cx="3505200" cy="5665299"/>
          </a:xfrm>
        </p:spPr>
        <p:txBody>
          <a:bodyPr/>
          <a:lstStyle/>
          <a:p>
            <a:r>
              <a:rPr lang="en-US" sz="2800" dirty="0"/>
              <a:t>At B, most workers are producing bikes.  </a:t>
            </a:r>
            <a:br>
              <a:rPr lang="en-US" sz="2800" dirty="0"/>
            </a:br>
            <a:r>
              <a:rPr lang="en-US" sz="2800" dirty="0"/>
              <a:t>The few left in beer production are the best brewers.</a:t>
            </a:r>
          </a:p>
          <a:p>
            <a:endParaRPr lang="en-US" sz="2800" dirty="0"/>
          </a:p>
          <a:p>
            <a:r>
              <a:rPr lang="en-US" sz="2800" dirty="0"/>
              <a:t>Producing more bikes would require shifting some of the best brewers away from beer production </a:t>
            </a:r>
            <a:br>
              <a:rPr lang="en-US" sz="2800" dirty="0"/>
            </a:br>
            <a:r>
              <a:rPr lang="en-US" sz="2800" dirty="0"/>
              <a:t>causing a big drop in beer output. </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26</a:t>
            </a:fld>
            <a:endParaRPr lang="en-US" dirty="0"/>
          </a:p>
        </p:txBody>
      </p:sp>
      <p:sp>
        <p:nvSpPr>
          <p:cNvPr id="5" name="Footer Placeholder 4"/>
          <p:cNvSpPr>
            <a:spLocks noGrp="1"/>
          </p:cNvSpPr>
          <p:nvPr>
            <p:ph type="ftr" sz="quarter" idx="14"/>
          </p:nvPr>
        </p:nvSpPr>
        <p:spPr/>
        <p:txBody>
          <a:bodyPr/>
          <a:lstStyle/>
          <a:p>
            <a:pPr>
              <a:defRPr/>
            </a:pPr>
            <a:endParaRPr lang="en-US" dirty="0">
              <a:solidFill>
                <a:srgbClr val="000000"/>
              </a:solidFill>
            </a:endParaRPr>
          </a:p>
        </p:txBody>
      </p:sp>
      <p:grpSp>
        <p:nvGrpSpPr>
          <p:cNvPr id="6" name="Group 4"/>
          <p:cNvGrpSpPr>
            <a:grpSpLocks/>
          </p:cNvGrpSpPr>
          <p:nvPr/>
        </p:nvGrpSpPr>
        <p:grpSpPr bwMode="auto">
          <a:xfrm>
            <a:off x="533400" y="919650"/>
            <a:ext cx="4719638" cy="4781551"/>
            <a:chOff x="2332" y="906"/>
            <a:chExt cx="2973" cy="3012"/>
          </a:xfrm>
        </p:grpSpPr>
        <p:grpSp>
          <p:nvGrpSpPr>
            <p:cNvPr id="7" name="Group 5"/>
            <p:cNvGrpSpPr>
              <a:grpSpLocks/>
            </p:cNvGrpSpPr>
            <p:nvPr/>
          </p:nvGrpSpPr>
          <p:grpSpPr bwMode="auto">
            <a:xfrm>
              <a:off x="2675" y="919"/>
              <a:ext cx="2593" cy="2491"/>
              <a:chOff x="2462" y="910"/>
              <a:chExt cx="2871" cy="2379"/>
            </a:xfrm>
          </p:grpSpPr>
          <p:sp>
            <p:nvSpPr>
              <p:cNvPr id="11" name="Line 6"/>
              <p:cNvSpPr>
                <a:spLocks noChangeShapeType="1"/>
              </p:cNvSpPr>
              <p:nvPr/>
            </p:nvSpPr>
            <p:spPr bwMode="auto">
              <a:xfrm>
                <a:off x="2462" y="910"/>
                <a:ext cx="0" cy="2379"/>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2" name="Line 7"/>
              <p:cNvSpPr>
                <a:spLocks noChangeShapeType="1"/>
              </p:cNvSpPr>
              <p:nvPr/>
            </p:nvSpPr>
            <p:spPr bwMode="auto">
              <a:xfrm>
                <a:off x="2462" y="3289"/>
                <a:ext cx="2871"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grpSp>
        <p:sp>
          <p:nvSpPr>
            <p:cNvPr id="8" name="Text Box 8"/>
            <p:cNvSpPr txBox="1">
              <a:spLocks noChangeArrowheads="1"/>
            </p:cNvSpPr>
            <p:nvPr/>
          </p:nvSpPr>
          <p:spPr bwMode="auto">
            <a:xfrm>
              <a:off x="4236" y="3395"/>
              <a:ext cx="1069" cy="523"/>
            </a:xfrm>
            <a:prstGeom prst="rect">
              <a:avLst/>
            </a:prstGeom>
            <a:noFill/>
            <a:ln w="9525">
              <a:noFill/>
              <a:miter lim="800000"/>
              <a:headEnd/>
              <a:tailEnd/>
            </a:ln>
          </p:spPr>
          <p:txBody>
            <a:bodyPr>
              <a:spAutoFit/>
            </a:bodyPr>
            <a:lstStyle/>
            <a:p>
              <a:pPr algn="r">
                <a:spcBef>
                  <a:spcPct val="50000"/>
                </a:spcBef>
              </a:pPr>
              <a:r>
                <a:rPr lang="en-US" sz="2400" b="1">
                  <a:latin typeface="Arial" pitchFamily="34" charset="0"/>
                  <a:cs typeface="Arial" pitchFamily="34" charset="0"/>
                </a:rPr>
                <a:t>Mountain Bikes</a:t>
              </a:r>
            </a:p>
          </p:txBody>
        </p:sp>
        <p:sp>
          <p:nvSpPr>
            <p:cNvPr id="9" name="Text Box 9"/>
            <p:cNvSpPr txBox="1">
              <a:spLocks noChangeArrowheads="1"/>
            </p:cNvSpPr>
            <p:nvPr/>
          </p:nvSpPr>
          <p:spPr bwMode="auto">
            <a:xfrm rot="-5400000">
              <a:off x="2020" y="1218"/>
              <a:ext cx="911" cy="288"/>
            </a:xfrm>
            <a:prstGeom prst="rect">
              <a:avLst/>
            </a:prstGeom>
            <a:noFill/>
            <a:ln w="9525">
              <a:noFill/>
              <a:miter lim="800000"/>
              <a:headEnd/>
              <a:tailEnd/>
            </a:ln>
          </p:spPr>
          <p:txBody>
            <a:bodyPr>
              <a:spAutoFit/>
            </a:bodyPr>
            <a:lstStyle/>
            <a:p>
              <a:pPr algn="r">
                <a:spcBef>
                  <a:spcPct val="50000"/>
                </a:spcBef>
              </a:pPr>
              <a:r>
                <a:rPr lang="en-US" sz="2400" b="1" dirty="0">
                  <a:latin typeface="Arial" pitchFamily="34" charset="0"/>
                  <a:cs typeface="Arial" pitchFamily="34" charset="0"/>
                </a:rPr>
                <a:t>Beer</a:t>
              </a:r>
            </a:p>
          </p:txBody>
        </p:sp>
        <p:sp>
          <p:nvSpPr>
            <p:cNvPr id="10" name="Arc 10"/>
            <p:cNvSpPr>
              <a:spLocks/>
            </p:cNvSpPr>
            <p:nvPr/>
          </p:nvSpPr>
          <p:spPr bwMode="auto">
            <a:xfrm>
              <a:off x="2525" y="1250"/>
              <a:ext cx="2273" cy="2486"/>
            </a:xfrm>
            <a:custGeom>
              <a:avLst/>
              <a:gdLst>
                <a:gd name="T0" fmla="*/ 0 w 21415"/>
                <a:gd name="T1" fmla="*/ 0 h 21559"/>
                <a:gd name="T2" fmla="*/ 0 w 21415"/>
                <a:gd name="T3" fmla="*/ 0 h 21559"/>
                <a:gd name="T4" fmla="*/ 0 w 21415"/>
                <a:gd name="T5" fmla="*/ 0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round/>
              <a:headEnd/>
              <a:tailEnd/>
            </a:ln>
          </p:spPr>
          <p:txBody>
            <a:bodyPr wrap="none" anchor="ctr"/>
            <a:lstStyle/>
            <a:p>
              <a:endParaRPr lang="en-US">
                <a:latin typeface="Arial" pitchFamily="34" charset="0"/>
                <a:cs typeface="Arial" pitchFamily="34" charset="0"/>
              </a:endParaRPr>
            </a:p>
          </p:txBody>
        </p:sp>
      </p:grpSp>
      <p:sp>
        <p:nvSpPr>
          <p:cNvPr id="18" name="Text Box 2"/>
          <p:cNvSpPr txBox="1">
            <a:spLocks noChangeArrowheads="1"/>
          </p:cNvSpPr>
          <p:nvPr/>
        </p:nvSpPr>
        <p:spPr bwMode="auto">
          <a:xfrm>
            <a:off x="1317187" y="1008550"/>
            <a:ext cx="379413" cy="457200"/>
          </a:xfrm>
          <a:prstGeom prst="rect">
            <a:avLst/>
          </a:prstGeom>
          <a:noFill/>
          <a:ln w="9525">
            <a:noFill/>
            <a:miter lim="800000"/>
            <a:headEnd/>
            <a:tailEnd/>
          </a:ln>
        </p:spPr>
        <p:txBody>
          <a:bodyPr anchor="ctr" anchorCtr="1">
            <a:spAutoFit/>
          </a:bodyPr>
          <a:lstStyle/>
          <a:p>
            <a:pPr>
              <a:spcBef>
                <a:spcPct val="50000"/>
              </a:spcBef>
            </a:pPr>
            <a:r>
              <a:rPr lang="en-US" sz="2400" b="1" dirty="0">
                <a:latin typeface="Arial" pitchFamily="34" charset="0"/>
                <a:cs typeface="Arial" pitchFamily="34" charset="0"/>
              </a:rPr>
              <a:t>A</a:t>
            </a:r>
          </a:p>
        </p:txBody>
      </p:sp>
      <p:sp>
        <p:nvSpPr>
          <p:cNvPr id="19" name="Oval 11"/>
          <p:cNvSpPr>
            <a:spLocks noChangeArrowheads="1"/>
          </p:cNvSpPr>
          <p:nvPr/>
        </p:nvSpPr>
        <p:spPr bwMode="auto">
          <a:xfrm>
            <a:off x="1433075" y="1441937"/>
            <a:ext cx="141287" cy="138113"/>
          </a:xfrm>
          <a:prstGeom prst="ellipse">
            <a:avLst/>
          </a:prstGeom>
          <a:solidFill>
            <a:srgbClr val="CC0000"/>
          </a:solidFill>
          <a:ln w="9525">
            <a:noFill/>
            <a:round/>
            <a:headEnd/>
            <a:tailEnd/>
          </a:ln>
        </p:spPr>
        <p:txBody>
          <a:bodyPr wrap="none" anchor="ctr"/>
          <a:lstStyle/>
          <a:p>
            <a:endParaRPr lang="en-US">
              <a:cs typeface="Arial" charset="0"/>
            </a:endParaRPr>
          </a:p>
        </p:txBody>
      </p:sp>
      <p:sp>
        <p:nvSpPr>
          <p:cNvPr id="20" name="Line 13"/>
          <p:cNvSpPr>
            <a:spLocks noChangeShapeType="1"/>
          </p:cNvSpPr>
          <p:nvPr/>
        </p:nvSpPr>
        <p:spPr bwMode="auto">
          <a:xfrm>
            <a:off x="1572775" y="1507025"/>
            <a:ext cx="669925" cy="0"/>
          </a:xfrm>
          <a:prstGeom prst="line">
            <a:avLst/>
          </a:prstGeom>
          <a:noFill/>
          <a:ln w="38100">
            <a:solidFill>
              <a:srgbClr val="00CC00"/>
            </a:solidFill>
            <a:round/>
            <a:headEnd/>
            <a:tailEnd type="triangle" w="lg" len="med"/>
          </a:ln>
        </p:spPr>
        <p:txBody>
          <a:bodyPr/>
          <a:lstStyle/>
          <a:p>
            <a:endParaRPr lang="en-US"/>
          </a:p>
        </p:txBody>
      </p:sp>
      <p:grpSp>
        <p:nvGrpSpPr>
          <p:cNvPr id="21" name="Group 14"/>
          <p:cNvGrpSpPr>
            <a:grpSpLocks/>
          </p:cNvGrpSpPr>
          <p:nvPr/>
        </p:nvGrpSpPr>
        <p:grpSpPr bwMode="auto">
          <a:xfrm>
            <a:off x="2147450" y="1500675"/>
            <a:ext cx="141287" cy="333375"/>
            <a:chOff x="3365" y="1285"/>
            <a:chExt cx="89" cy="210"/>
          </a:xfrm>
        </p:grpSpPr>
        <p:sp>
          <p:nvSpPr>
            <p:cNvPr id="22" name="Oval 15"/>
            <p:cNvSpPr>
              <a:spLocks noChangeArrowheads="1"/>
            </p:cNvSpPr>
            <p:nvPr/>
          </p:nvSpPr>
          <p:spPr bwMode="auto">
            <a:xfrm>
              <a:off x="3365" y="1408"/>
              <a:ext cx="89" cy="87"/>
            </a:xfrm>
            <a:prstGeom prst="ellipse">
              <a:avLst/>
            </a:prstGeom>
            <a:solidFill>
              <a:srgbClr val="CC0000"/>
            </a:solidFill>
            <a:ln w="9525">
              <a:noFill/>
              <a:round/>
              <a:headEnd/>
              <a:tailEnd/>
            </a:ln>
          </p:spPr>
          <p:txBody>
            <a:bodyPr wrap="none" anchor="ctr"/>
            <a:lstStyle/>
            <a:p>
              <a:endParaRPr lang="en-US">
                <a:cs typeface="Arial" charset="0"/>
              </a:endParaRPr>
            </a:p>
          </p:txBody>
        </p:sp>
        <p:sp>
          <p:nvSpPr>
            <p:cNvPr id="23" name="Line 16"/>
            <p:cNvSpPr>
              <a:spLocks noChangeShapeType="1"/>
            </p:cNvSpPr>
            <p:nvPr/>
          </p:nvSpPr>
          <p:spPr bwMode="auto">
            <a:xfrm>
              <a:off x="3407" y="1285"/>
              <a:ext cx="1" cy="167"/>
            </a:xfrm>
            <a:prstGeom prst="line">
              <a:avLst/>
            </a:prstGeom>
            <a:noFill/>
            <a:ln w="38100">
              <a:solidFill>
                <a:srgbClr val="00CC00"/>
              </a:solidFill>
              <a:round/>
              <a:headEnd/>
              <a:tailEnd type="triangle" w="lg" len="med"/>
            </a:ln>
          </p:spPr>
          <p:txBody>
            <a:bodyPr/>
            <a:lstStyle/>
            <a:p>
              <a:endParaRPr lang="en-US"/>
            </a:p>
          </p:txBody>
        </p:sp>
      </p:grpSp>
      <p:sp>
        <p:nvSpPr>
          <p:cNvPr id="25" name="Text Box 2"/>
          <p:cNvSpPr txBox="1">
            <a:spLocks noChangeArrowheads="1"/>
          </p:cNvSpPr>
          <p:nvPr/>
        </p:nvSpPr>
        <p:spPr bwMode="auto">
          <a:xfrm>
            <a:off x="3622675" y="2514600"/>
            <a:ext cx="379412" cy="457200"/>
          </a:xfrm>
          <a:prstGeom prst="rect">
            <a:avLst/>
          </a:prstGeom>
          <a:noFill/>
          <a:ln w="9525">
            <a:noFill/>
            <a:miter lim="800000"/>
            <a:headEnd/>
            <a:tailEnd/>
          </a:ln>
        </p:spPr>
        <p:txBody>
          <a:bodyPr anchor="ctr" anchorCtr="1">
            <a:spAutoFit/>
          </a:bodyPr>
          <a:lstStyle/>
          <a:p>
            <a:pPr>
              <a:spcBef>
                <a:spcPct val="50000"/>
              </a:spcBef>
            </a:pPr>
            <a:r>
              <a:rPr lang="en-US" sz="2400" b="1">
                <a:latin typeface="Arial" pitchFamily="34" charset="0"/>
                <a:cs typeface="Arial" pitchFamily="34" charset="0"/>
              </a:rPr>
              <a:t>B</a:t>
            </a:r>
          </a:p>
        </p:txBody>
      </p:sp>
      <p:sp>
        <p:nvSpPr>
          <p:cNvPr id="26" name="Oval 11"/>
          <p:cNvSpPr>
            <a:spLocks noChangeArrowheads="1"/>
          </p:cNvSpPr>
          <p:nvPr/>
        </p:nvSpPr>
        <p:spPr bwMode="auto">
          <a:xfrm>
            <a:off x="3638550" y="2909887"/>
            <a:ext cx="141287" cy="138113"/>
          </a:xfrm>
          <a:prstGeom prst="ellipse">
            <a:avLst/>
          </a:prstGeom>
          <a:solidFill>
            <a:srgbClr val="CC0000"/>
          </a:solidFill>
          <a:ln w="9525">
            <a:noFill/>
            <a:round/>
            <a:headEnd/>
            <a:tailEnd/>
          </a:ln>
        </p:spPr>
        <p:txBody>
          <a:bodyPr wrap="none" anchor="ctr"/>
          <a:lstStyle/>
          <a:p>
            <a:endParaRPr lang="en-US">
              <a:cs typeface="Arial" charset="0"/>
            </a:endParaRPr>
          </a:p>
        </p:txBody>
      </p:sp>
      <p:sp>
        <p:nvSpPr>
          <p:cNvPr id="27" name="Line 13"/>
          <p:cNvSpPr>
            <a:spLocks noChangeShapeType="1"/>
          </p:cNvSpPr>
          <p:nvPr/>
        </p:nvSpPr>
        <p:spPr bwMode="auto">
          <a:xfrm>
            <a:off x="3751262" y="2974975"/>
            <a:ext cx="546100" cy="0"/>
          </a:xfrm>
          <a:prstGeom prst="line">
            <a:avLst/>
          </a:prstGeom>
          <a:noFill/>
          <a:ln w="38100">
            <a:solidFill>
              <a:srgbClr val="00CC00"/>
            </a:solidFill>
            <a:round/>
            <a:headEnd/>
            <a:tailEnd type="triangle" w="lg" len="med"/>
          </a:ln>
        </p:spPr>
        <p:txBody>
          <a:bodyPr/>
          <a:lstStyle/>
          <a:p>
            <a:endParaRPr lang="en-US"/>
          </a:p>
        </p:txBody>
      </p:sp>
      <p:grpSp>
        <p:nvGrpSpPr>
          <p:cNvPr id="28" name="Group 14"/>
          <p:cNvGrpSpPr>
            <a:grpSpLocks/>
          </p:cNvGrpSpPr>
          <p:nvPr/>
        </p:nvGrpSpPr>
        <p:grpSpPr bwMode="auto">
          <a:xfrm>
            <a:off x="4202112" y="2973387"/>
            <a:ext cx="141288" cy="1182688"/>
            <a:chOff x="4648" y="2212"/>
            <a:chExt cx="89" cy="745"/>
          </a:xfrm>
        </p:grpSpPr>
        <p:sp>
          <p:nvSpPr>
            <p:cNvPr id="29" name="Oval 15"/>
            <p:cNvSpPr>
              <a:spLocks noChangeArrowheads="1"/>
            </p:cNvSpPr>
            <p:nvPr/>
          </p:nvSpPr>
          <p:spPr bwMode="auto">
            <a:xfrm>
              <a:off x="4648" y="2870"/>
              <a:ext cx="89" cy="87"/>
            </a:xfrm>
            <a:prstGeom prst="ellipse">
              <a:avLst/>
            </a:prstGeom>
            <a:solidFill>
              <a:srgbClr val="CC0000"/>
            </a:solidFill>
            <a:ln w="9525">
              <a:noFill/>
              <a:round/>
              <a:headEnd/>
              <a:tailEnd/>
            </a:ln>
          </p:spPr>
          <p:txBody>
            <a:bodyPr wrap="none" anchor="ctr"/>
            <a:lstStyle/>
            <a:p>
              <a:endParaRPr lang="en-US">
                <a:cs typeface="Arial" charset="0"/>
              </a:endParaRPr>
            </a:p>
          </p:txBody>
        </p:sp>
        <p:sp>
          <p:nvSpPr>
            <p:cNvPr id="30" name="Line 16"/>
            <p:cNvSpPr>
              <a:spLocks noChangeShapeType="1"/>
            </p:cNvSpPr>
            <p:nvPr/>
          </p:nvSpPr>
          <p:spPr bwMode="auto">
            <a:xfrm flipH="1">
              <a:off x="4693" y="2212"/>
              <a:ext cx="0" cy="662"/>
            </a:xfrm>
            <a:prstGeom prst="line">
              <a:avLst/>
            </a:prstGeom>
            <a:noFill/>
            <a:ln w="38100">
              <a:solidFill>
                <a:srgbClr val="00CC00"/>
              </a:solidFill>
              <a:round/>
              <a:headEnd/>
              <a:tailEnd type="triangle" w="lg" len="med"/>
            </a:ln>
          </p:spPr>
          <p:txBody>
            <a:bodyPr/>
            <a:lstStyle/>
            <a:p>
              <a:endParaRPr lang="en-US"/>
            </a:p>
          </p:txBody>
        </p:sp>
      </p:grpSp>
      <p:sp>
        <p:nvSpPr>
          <p:cNvPr id="31" name="Text Box 17"/>
          <p:cNvSpPr txBox="1">
            <a:spLocks noChangeArrowheads="1"/>
          </p:cNvSpPr>
          <p:nvPr/>
        </p:nvSpPr>
        <p:spPr bwMode="auto">
          <a:xfrm>
            <a:off x="790109" y="3439013"/>
            <a:ext cx="2359025" cy="1015663"/>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000" dirty="0">
                <a:latin typeface="Arial" pitchFamily="34" charset="0"/>
                <a:cs typeface="Arial" pitchFamily="34" charset="0"/>
              </a:rPr>
              <a:t>At </a:t>
            </a:r>
            <a:r>
              <a:rPr lang="en-US" sz="2000" b="1" dirty="0">
                <a:latin typeface="Arial" pitchFamily="34" charset="0"/>
                <a:cs typeface="Arial" pitchFamily="34" charset="0"/>
              </a:rPr>
              <a:t>B</a:t>
            </a:r>
            <a:r>
              <a:rPr lang="en-US" sz="2000" dirty="0">
                <a:latin typeface="Arial" pitchFamily="34" charset="0"/>
                <a:cs typeface="Arial" pitchFamily="34" charset="0"/>
              </a:rPr>
              <a:t>, opportunity cost of mountain bikes is high.</a:t>
            </a:r>
          </a:p>
        </p:txBody>
      </p:sp>
    </p:spTree>
    <p:extLst>
      <p:ext uri="{BB962C8B-B14F-4D97-AF65-F5344CB8AC3E}">
        <p14:creationId xmlns:p14="http://schemas.microsoft.com/office/powerpoint/2010/main" val="101996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Why the PPF Might Be Bowed Outward</a:t>
            </a:r>
          </a:p>
        </p:txBody>
      </p:sp>
      <p:sp>
        <p:nvSpPr>
          <p:cNvPr id="3" name="Content Placeholder 2"/>
          <p:cNvSpPr>
            <a:spLocks noGrp="1"/>
          </p:cNvSpPr>
          <p:nvPr>
            <p:ph idx="1"/>
          </p:nvPr>
        </p:nvSpPr>
        <p:spPr/>
        <p:txBody>
          <a:bodyPr/>
          <a:lstStyle/>
          <a:p>
            <a:r>
              <a:rPr lang="en-US" dirty="0"/>
              <a:t>The PPF is bowed outward when:</a:t>
            </a:r>
          </a:p>
          <a:p>
            <a:pPr lvl="1"/>
            <a:r>
              <a:rPr lang="en-US" dirty="0"/>
              <a:t>Different workers have different skills</a:t>
            </a:r>
          </a:p>
          <a:p>
            <a:pPr lvl="1"/>
            <a:r>
              <a:rPr lang="en-US" dirty="0"/>
              <a:t>Different opportunity costs of producing one good in terms of the other </a:t>
            </a:r>
          </a:p>
          <a:p>
            <a:pPr lvl="1"/>
            <a:r>
              <a:rPr lang="en-US" dirty="0"/>
              <a:t>There is some other resource, or mix of resources with varying opportunity costs</a:t>
            </a:r>
          </a:p>
          <a:p>
            <a:pPr lvl="2"/>
            <a:r>
              <a:rPr lang="en-US" dirty="0"/>
              <a:t>E.g., different types of land suited for different uses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371380077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49338" y="101600"/>
            <a:ext cx="8094662" cy="860425"/>
          </a:xfrm>
        </p:spPr>
        <p:txBody>
          <a:bodyPr wrap="square" anchor="t"/>
          <a:lstStyle/>
          <a:p>
            <a:pPr eaLnBrk="1" hangingPunct="1"/>
            <a:r>
              <a:rPr lang="en-US" altLang="en-US"/>
              <a:t>The Economist as a Scientist</a:t>
            </a:r>
          </a:p>
        </p:txBody>
      </p:sp>
      <p:sp>
        <p:nvSpPr>
          <p:cNvPr id="25603" name="Content Placeholder 2"/>
          <p:cNvSpPr>
            <a:spLocks noGrp="1"/>
          </p:cNvSpPr>
          <p:nvPr>
            <p:ph idx="1"/>
          </p:nvPr>
        </p:nvSpPr>
        <p:spPr/>
        <p:txBody>
          <a:bodyPr/>
          <a:lstStyle/>
          <a:p>
            <a:r>
              <a:rPr lang="en-US" altLang="en-US" dirty="0"/>
              <a:t>Microeconomics</a:t>
            </a:r>
          </a:p>
          <a:p>
            <a:pPr lvl="1"/>
            <a:r>
              <a:rPr lang="en-US" altLang="en-US" dirty="0"/>
              <a:t>The study of how households and firms make decisions and how they interact in markets</a:t>
            </a:r>
          </a:p>
          <a:p>
            <a:r>
              <a:rPr lang="en-US" altLang="en-US" dirty="0"/>
              <a:t>Macroeconomics</a:t>
            </a:r>
          </a:p>
          <a:p>
            <a:pPr lvl="1"/>
            <a:r>
              <a:rPr lang="en-US" altLang="en-US" dirty="0"/>
              <a:t>The study of economy-wide phenomena, including inflation, unemployment, and economic growth</a:t>
            </a: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en-US" sz="1000" dirty="0">
              <a:solidFill>
                <a:schemeClr val="tx1"/>
              </a:solidFill>
              <a:cs typeface="Arial" charset="0"/>
            </a:endParaRP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8F44925-B67B-47B3-86BE-BD70E00B735D}" type="slidenum">
              <a:rPr lang="en-US" altLang="en-US" sz="1200" smtClean="0">
                <a:solidFill>
                  <a:srgbClr val="002060"/>
                </a:solidFill>
              </a:rPr>
              <a:pPr algn="ctr" eaLnBrk="1" hangingPunct="1"/>
              <a:t>28</a:t>
            </a:fld>
            <a:endParaRPr lang="en-US" altLang="en-US" sz="1200">
              <a:solidFill>
                <a:srgbClr val="002060"/>
              </a:solidFill>
            </a:endParaRPr>
          </a:p>
        </p:txBody>
      </p:sp>
    </p:spTree>
    <p:extLst>
      <p:ext uri="{BB962C8B-B14F-4D97-AF65-F5344CB8AC3E}">
        <p14:creationId xmlns:p14="http://schemas.microsoft.com/office/powerpoint/2010/main" val="358047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49338" y="101600"/>
            <a:ext cx="8094662" cy="860425"/>
          </a:xfrm>
        </p:spPr>
        <p:txBody>
          <a:bodyPr wrap="square" anchor="t"/>
          <a:lstStyle/>
          <a:p>
            <a:pPr algn="r" eaLnBrk="1" hangingPunct="1"/>
            <a:r>
              <a:rPr lang="en-US" altLang="en-US"/>
              <a:t>The Economist as Policy Adviser</a:t>
            </a:r>
          </a:p>
        </p:txBody>
      </p:sp>
      <p:sp>
        <p:nvSpPr>
          <p:cNvPr id="26627" name="Content Placeholder 2"/>
          <p:cNvSpPr>
            <a:spLocks noGrp="1"/>
          </p:cNvSpPr>
          <p:nvPr>
            <p:ph idx="1"/>
          </p:nvPr>
        </p:nvSpPr>
        <p:spPr/>
        <p:txBody>
          <a:bodyPr/>
          <a:lstStyle/>
          <a:p>
            <a:r>
              <a:rPr lang="en-US" altLang="en-US" dirty="0"/>
              <a:t>Positive statements: descriptive</a:t>
            </a:r>
          </a:p>
          <a:p>
            <a:pPr lvl="1"/>
            <a:r>
              <a:rPr lang="en-US" altLang="en-US" dirty="0"/>
              <a:t>Attempt to describe the world as it is</a:t>
            </a:r>
          </a:p>
          <a:p>
            <a:pPr lvl="1"/>
            <a:r>
              <a:rPr lang="en-US" altLang="en-US" dirty="0"/>
              <a:t>Confirm or refute by examining evidence: “Minimum-wage laws cause unemployment”</a:t>
            </a:r>
          </a:p>
          <a:p>
            <a:r>
              <a:rPr lang="en-US" altLang="en-US" dirty="0"/>
              <a:t>Normative statements: prescriptive</a:t>
            </a:r>
          </a:p>
          <a:p>
            <a:pPr lvl="1"/>
            <a:r>
              <a:rPr lang="en-US" altLang="en-US" dirty="0"/>
              <a:t>Attempt to prescribe how the world should be: “The government should raise the minimum wage”</a:t>
            </a: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en-US" sz="1000" dirty="0">
              <a:solidFill>
                <a:schemeClr val="tx1"/>
              </a:solidFill>
              <a:cs typeface="Arial" charset="0"/>
            </a:endParaRPr>
          </a:p>
        </p:txBody>
      </p:sp>
      <p:sp>
        <p:nvSpPr>
          <p:cNvPr id="2662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B639FC9-B438-42E9-9B7E-4529763DCBB5}" type="slidenum">
              <a:rPr lang="en-US" altLang="en-US" sz="1200" smtClean="0">
                <a:solidFill>
                  <a:srgbClr val="002060"/>
                </a:solidFill>
              </a:rPr>
              <a:pPr algn="ctr" eaLnBrk="1" hangingPunct="1"/>
              <a:t>29</a:t>
            </a:fld>
            <a:endParaRPr lang="en-US" altLang="en-US" sz="1200">
              <a:solidFill>
                <a:srgbClr val="002060"/>
              </a:solidFill>
            </a:endParaRPr>
          </a:p>
        </p:txBody>
      </p:sp>
    </p:spTree>
    <p:extLst>
      <p:ext uri="{BB962C8B-B14F-4D97-AF65-F5344CB8AC3E}">
        <p14:creationId xmlns:p14="http://schemas.microsoft.com/office/powerpoint/2010/main" val="261680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pPr eaLnBrk="1" hangingPunct="1"/>
            <a:r>
              <a:rPr lang="en-US" altLang="en-US"/>
              <a:t>The Economist as a Scientist</a:t>
            </a:r>
          </a:p>
        </p:txBody>
      </p:sp>
      <p:sp>
        <p:nvSpPr>
          <p:cNvPr id="10243" name="Content Placeholder 2"/>
          <p:cNvSpPr>
            <a:spLocks noGrp="1"/>
          </p:cNvSpPr>
          <p:nvPr>
            <p:ph idx="1"/>
          </p:nvPr>
        </p:nvSpPr>
        <p:spPr/>
        <p:txBody>
          <a:bodyPr/>
          <a:lstStyle/>
          <a:p>
            <a:pPr eaLnBrk="1" hangingPunct="1"/>
            <a:r>
              <a:rPr lang="en-US" altLang="en-US" dirty="0"/>
              <a:t>Economists play two roles:</a:t>
            </a:r>
          </a:p>
          <a:p>
            <a:pPr marL="971550" lvl="1" indent="-514350" eaLnBrk="1" hangingPunct="1">
              <a:buFont typeface="+mj-lt"/>
              <a:buAutoNum type="arabicPeriod"/>
            </a:pPr>
            <a:r>
              <a:rPr lang="en-US" altLang="en-US" dirty="0"/>
              <a:t>Scientists:  try to explain the world</a:t>
            </a:r>
          </a:p>
          <a:p>
            <a:pPr marL="971550" lvl="1" indent="-514350" eaLnBrk="1" hangingPunct="1">
              <a:buFont typeface="+mj-lt"/>
              <a:buAutoNum type="arabicPeriod"/>
            </a:pPr>
            <a:r>
              <a:rPr lang="en-US" altLang="en-US" dirty="0"/>
              <a:t>Policy advisors:  try to improve it</a:t>
            </a:r>
          </a:p>
          <a:p>
            <a:pPr eaLnBrk="1" hangingPunct="1"/>
            <a:r>
              <a:rPr lang="en-US" altLang="en-US" dirty="0"/>
              <a:t>As scientists, economists employ the </a:t>
            </a:r>
            <a:br>
              <a:rPr lang="en-US" altLang="en-US" dirty="0"/>
            </a:br>
            <a:r>
              <a:rPr lang="en-US" altLang="en-US" dirty="0"/>
              <a:t>scientific method</a:t>
            </a:r>
          </a:p>
          <a:p>
            <a:pPr lvl="1" eaLnBrk="1" hangingPunct="1"/>
            <a:r>
              <a:rPr lang="en-US" altLang="en-US" dirty="0"/>
              <a:t>Dispassionate development and testing of theories about how the world works</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E7CD5F2-C5FB-4AD9-8E42-4D84311E995E}" type="slidenum">
              <a:rPr lang="en-US" altLang="en-US" sz="1200" smtClean="0">
                <a:solidFill>
                  <a:srgbClr val="002060"/>
                </a:solidFill>
              </a:rPr>
              <a:pPr algn="ctr" eaLnBrk="1" hangingPunct="1"/>
              <a:t>3</a:t>
            </a:fld>
            <a:endParaRPr lang="en-US" altLang="en-US" sz="120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en-US" sz="1000" dirty="0">
              <a:solidFill>
                <a:schemeClr val="tx1"/>
              </a:solidFill>
              <a:cs typeface="Arial" charset="0"/>
            </a:endParaRPr>
          </a:p>
        </p:txBody>
      </p:sp>
    </p:spTree>
    <p:extLst>
      <p:ext uri="{BB962C8B-B14F-4D97-AF65-F5344CB8AC3E}">
        <p14:creationId xmlns:p14="http://schemas.microsoft.com/office/powerpoint/2010/main" val="367480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3  </a:t>
            </a:r>
            <a:r>
              <a:rPr lang="en-US" dirty="0"/>
              <a:t>			</a:t>
            </a:r>
            <a:r>
              <a:rPr lang="en-US" dirty="0">
                <a:solidFill>
                  <a:srgbClr val="AE1221"/>
                </a:solidFill>
              </a:rPr>
              <a:t>Positive vs. Normative</a:t>
            </a:r>
            <a:endParaRPr lang="en-US" dirty="0"/>
          </a:p>
        </p:txBody>
      </p:sp>
      <p:sp>
        <p:nvSpPr>
          <p:cNvPr id="3" name="Content Placeholder 2"/>
          <p:cNvSpPr>
            <a:spLocks noGrp="1"/>
          </p:cNvSpPr>
          <p:nvPr>
            <p:ph idx="1"/>
          </p:nvPr>
        </p:nvSpPr>
        <p:spPr>
          <a:xfrm>
            <a:off x="228601" y="914400"/>
            <a:ext cx="8637588" cy="5534025"/>
          </a:xfrm>
        </p:spPr>
        <p:txBody>
          <a:bodyPr>
            <a:noAutofit/>
          </a:bodyPr>
          <a:lstStyle/>
          <a:p>
            <a:pPr marL="0" indent="0">
              <a:buNone/>
            </a:pPr>
            <a:r>
              <a:rPr lang="en-US" sz="3100" dirty="0">
                <a:solidFill>
                  <a:schemeClr val="accent6">
                    <a:lumMod val="50000"/>
                  </a:schemeClr>
                </a:solidFill>
              </a:rPr>
              <a:t>Which of these statements are “positive” and which are “normative”?  How can you tell the difference?</a:t>
            </a:r>
          </a:p>
          <a:p>
            <a:pPr marL="971550" lvl="1" indent="-514350">
              <a:buFont typeface="+mj-lt"/>
              <a:buAutoNum type="alphaLcPeriod"/>
            </a:pPr>
            <a:r>
              <a:rPr lang="en-US" sz="2700" dirty="0"/>
              <a:t>Prices rise when the government increases the quantity of money.  </a:t>
            </a:r>
          </a:p>
          <a:p>
            <a:pPr marL="971550" lvl="1" indent="-514350">
              <a:buFont typeface="+mj-lt"/>
              <a:buAutoNum type="alphaLcPeriod"/>
            </a:pPr>
            <a:r>
              <a:rPr lang="en-US" sz="2700" dirty="0"/>
              <a:t>The government should print less money.  </a:t>
            </a:r>
          </a:p>
          <a:p>
            <a:pPr marL="971550" lvl="1" indent="-514350">
              <a:buFont typeface="+mj-lt"/>
              <a:buAutoNum type="alphaLcPeriod"/>
            </a:pPr>
            <a:r>
              <a:rPr lang="en-US" sz="2700" dirty="0"/>
              <a:t>A tax cut is needed to stimulate the economy. </a:t>
            </a:r>
          </a:p>
          <a:p>
            <a:pPr marL="971550" lvl="1" indent="-514350">
              <a:buFont typeface="+mj-lt"/>
              <a:buAutoNum type="alphaLcPeriod"/>
            </a:pPr>
            <a:r>
              <a:rPr lang="en-US" sz="2700" dirty="0"/>
              <a:t>An increase in the price of burritos will cause an increase in consumer demand for music downloads.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111122891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3  </a:t>
            </a:r>
            <a:r>
              <a:rPr lang="en-US" dirty="0"/>
              <a:t>					</a:t>
            </a:r>
            <a:r>
              <a:rPr lang="en-US" dirty="0">
                <a:solidFill>
                  <a:srgbClr val="AE1221"/>
                </a:solidFill>
              </a:rPr>
              <a:t>Answers</a:t>
            </a:r>
            <a:endParaRPr lang="en-US" dirty="0"/>
          </a:p>
        </p:txBody>
      </p:sp>
      <p:sp>
        <p:nvSpPr>
          <p:cNvPr id="3" name="Content Placeholder 2"/>
          <p:cNvSpPr>
            <a:spLocks noGrp="1"/>
          </p:cNvSpPr>
          <p:nvPr>
            <p:ph idx="1"/>
          </p:nvPr>
        </p:nvSpPr>
        <p:spPr>
          <a:xfrm>
            <a:off x="228601" y="914400"/>
            <a:ext cx="8637588" cy="5534025"/>
          </a:xfrm>
        </p:spPr>
        <p:txBody>
          <a:bodyPr>
            <a:noAutofit/>
          </a:bodyPr>
          <a:lstStyle/>
          <a:p>
            <a:pPr marL="571500" indent="-514350">
              <a:buFont typeface="+mj-lt"/>
              <a:buAutoNum type="alphaLcPeriod"/>
            </a:pPr>
            <a:r>
              <a:rPr lang="en-US" sz="3100" dirty="0"/>
              <a:t>Prices rise when the government increases the quantity of money.  </a:t>
            </a:r>
          </a:p>
          <a:p>
            <a:pPr marL="57150" indent="0">
              <a:buNone/>
            </a:pPr>
            <a:r>
              <a:rPr lang="en-US" sz="2800" i="1" dirty="0">
                <a:solidFill>
                  <a:srgbClr val="0000FF"/>
                </a:solidFill>
              </a:rPr>
              <a:t>	</a:t>
            </a:r>
            <a:r>
              <a:rPr lang="en-US" sz="2800" i="1" dirty="0">
                <a:solidFill>
                  <a:srgbClr val="005EA4"/>
                </a:solidFill>
              </a:rPr>
              <a:t>Positive – describes a relationship, could use 	data to confirm or refute.</a:t>
            </a:r>
          </a:p>
          <a:p>
            <a:pPr marL="57150" indent="0">
              <a:buNone/>
            </a:pPr>
            <a:endParaRPr lang="en-US" sz="2800" dirty="0">
              <a:solidFill>
                <a:srgbClr val="0000FF"/>
              </a:solidFill>
            </a:endParaRPr>
          </a:p>
          <a:p>
            <a:pPr marL="571500" indent="-514350">
              <a:buFont typeface="+mj-lt"/>
              <a:buAutoNum type="alphaLcPeriod" startAt="2"/>
            </a:pPr>
            <a:r>
              <a:rPr lang="en-US" sz="3100" dirty="0"/>
              <a:t>The government should print less money.  </a:t>
            </a:r>
          </a:p>
          <a:p>
            <a:pPr marL="457200" lvl="1" indent="0">
              <a:buNone/>
            </a:pPr>
            <a:r>
              <a:rPr lang="en-US" sz="2700" i="1" dirty="0">
                <a:solidFill>
                  <a:srgbClr val="0000FF"/>
                </a:solidFill>
              </a:rPr>
              <a:t>	</a:t>
            </a:r>
            <a:r>
              <a:rPr lang="en-US" sz="2700" i="1" dirty="0">
                <a:solidFill>
                  <a:srgbClr val="005EA4"/>
                </a:solidFill>
              </a:rPr>
              <a:t>Normative – this is a value judgment, cannot be 	confirmed or refuted.</a:t>
            </a:r>
          </a:p>
          <a:p>
            <a:pPr marL="457200" lvl="1" indent="0">
              <a:buNone/>
            </a:pPr>
            <a:endParaRPr lang="en-US" sz="27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71989194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3  </a:t>
            </a:r>
            <a:r>
              <a:rPr lang="en-US" dirty="0"/>
              <a:t>					</a:t>
            </a:r>
            <a:r>
              <a:rPr lang="en-US" dirty="0">
                <a:solidFill>
                  <a:srgbClr val="AE1221"/>
                </a:solidFill>
              </a:rPr>
              <a:t>Answers</a:t>
            </a:r>
            <a:endParaRPr lang="en-US" dirty="0"/>
          </a:p>
        </p:txBody>
      </p:sp>
      <p:sp>
        <p:nvSpPr>
          <p:cNvPr id="3" name="Content Placeholder 2"/>
          <p:cNvSpPr>
            <a:spLocks noGrp="1"/>
          </p:cNvSpPr>
          <p:nvPr>
            <p:ph idx="1"/>
          </p:nvPr>
        </p:nvSpPr>
        <p:spPr>
          <a:xfrm>
            <a:off x="228601" y="914400"/>
            <a:ext cx="8637588" cy="5534025"/>
          </a:xfrm>
        </p:spPr>
        <p:txBody>
          <a:bodyPr>
            <a:noAutofit/>
          </a:bodyPr>
          <a:lstStyle/>
          <a:p>
            <a:pPr marL="571500" indent="-514350">
              <a:buFont typeface="+mj-lt"/>
              <a:buAutoNum type="alphaLcPeriod" startAt="3"/>
            </a:pPr>
            <a:r>
              <a:rPr lang="en-US" sz="3100" dirty="0"/>
              <a:t>A tax cut is needed to stimulate the economy. </a:t>
            </a:r>
          </a:p>
          <a:p>
            <a:pPr marL="57150" indent="0">
              <a:buNone/>
            </a:pPr>
            <a:r>
              <a:rPr lang="en-US" sz="2800" i="1" dirty="0">
                <a:solidFill>
                  <a:srgbClr val="0000FF"/>
                </a:solidFill>
              </a:rPr>
              <a:t>	</a:t>
            </a:r>
            <a:r>
              <a:rPr lang="en-US" sz="2800" i="1" dirty="0">
                <a:solidFill>
                  <a:srgbClr val="005EA4"/>
                </a:solidFill>
              </a:rPr>
              <a:t>Normative – another value judgment.</a:t>
            </a:r>
            <a:endParaRPr lang="en-US" sz="2800" dirty="0">
              <a:solidFill>
                <a:srgbClr val="005EA4"/>
              </a:solidFill>
            </a:endParaRPr>
          </a:p>
          <a:p>
            <a:pPr marL="57150" indent="0">
              <a:buNone/>
            </a:pPr>
            <a:endParaRPr lang="en-US" sz="3100" dirty="0"/>
          </a:p>
          <a:p>
            <a:pPr marL="571500" indent="-514350">
              <a:buFont typeface="+mj-lt"/>
              <a:buAutoNum type="alphaLcPeriod" startAt="4"/>
            </a:pPr>
            <a:r>
              <a:rPr lang="en-US" sz="3100" dirty="0"/>
              <a:t>An increase in the price of burritos will cause an increase in consumer demand for music downloads</a:t>
            </a:r>
          </a:p>
          <a:p>
            <a:pPr marL="57150" indent="0">
              <a:buNone/>
            </a:pPr>
            <a:r>
              <a:rPr lang="en-US" sz="3100" dirty="0"/>
              <a:t>	</a:t>
            </a:r>
            <a:r>
              <a:rPr lang="en-US" sz="2800" i="1" dirty="0">
                <a:solidFill>
                  <a:srgbClr val="005EA4"/>
                </a:solidFill>
              </a:rPr>
              <a:t>Positive – describes a relationship.    </a:t>
            </a:r>
            <a:br>
              <a:rPr lang="en-US" sz="2800" i="1" dirty="0">
                <a:solidFill>
                  <a:srgbClr val="005EA4"/>
                </a:solidFill>
              </a:rPr>
            </a:br>
            <a:r>
              <a:rPr lang="en-US" sz="2800" i="1" dirty="0">
                <a:solidFill>
                  <a:srgbClr val="005EA4"/>
                </a:solidFill>
              </a:rPr>
              <a:t>	</a:t>
            </a:r>
          </a:p>
          <a:p>
            <a:pPr marL="57150" indent="0">
              <a:buNone/>
            </a:pPr>
            <a:r>
              <a:rPr lang="en-US" sz="2800" i="1" dirty="0">
                <a:solidFill>
                  <a:srgbClr val="005EA4"/>
                </a:solidFill>
              </a:rPr>
              <a:t>Note that a statement need not be true to be positive.</a:t>
            </a:r>
            <a:endParaRPr lang="en-US" sz="2800" dirty="0">
              <a:solidFill>
                <a:srgbClr val="005EA4"/>
              </a:solidFill>
            </a:endParaRPr>
          </a:p>
          <a:p>
            <a:pPr marL="57150" indent="0">
              <a:buNone/>
            </a:pPr>
            <a:endParaRPr lang="en-US" sz="31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Tree>
    <p:extLst>
      <p:ext uri="{BB962C8B-B14F-4D97-AF65-F5344CB8AC3E}">
        <p14:creationId xmlns:p14="http://schemas.microsoft.com/office/powerpoint/2010/main" val="38354694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pPr eaLnBrk="1" hangingPunct="1"/>
            <a:r>
              <a:rPr lang="en-US" altLang="en-US" dirty="0"/>
              <a:t>The Economist as a Scientist</a:t>
            </a:r>
          </a:p>
        </p:txBody>
      </p:sp>
      <p:sp>
        <p:nvSpPr>
          <p:cNvPr id="12291" name="Content Placeholder 2"/>
          <p:cNvSpPr>
            <a:spLocks noGrp="1"/>
          </p:cNvSpPr>
          <p:nvPr>
            <p:ph idx="1"/>
          </p:nvPr>
        </p:nvSpPr>
        <p:spPr/>
        <p:txBody>
          <a:bodyPr/>
          <a:lstStyle/>
          <a:p>
            <a:r>
              <a:rPr lang="en-US" altLang="en-US" dirty="0"/>
              <a:t>Assumptions</a:t>
            </a:r>
          </a:p>
          <a:p>
            <a:pPr lvl="1"/>
            <a:r>
              <a:rPr lang="en-US" altLang="en-US" dirty="0"/>
              <a:t>Simplify the complex world and make it easier to understand</a:t>
            </a:r>
          </a:p>
          <a:p>
            <a:pPr lvl="1"/>
            <a:r>
              <a:rPr lang="en-US" altLang="en-US" dirty="0"/>
              <a:t>Example: to study international trade, </a:t>
            </a:r>
            <a:br>
              <a:rPr lang="en-US" altLang="en-US" dirty="0"/>
            </a:br>
            <a:r>
              <a:rPr lang="en-US" altLang="en-US" dirty="0"/>
              <a:t>assume two countries and two goods</a:t>
            </a:r>
          </a:p>
          <a:p>
            <a:r>
              <a:rPr lang="en-US" altLang="en-US" dirty="0"/>
              <a:t>Economists use models to study economic issues</a:t>
            </a:r>
          </a:p>
          <a:p>
            <a:pPr lvl="1"/>
            <a:r>
              <a:rPr lang="en-US" altLang="en-US" dirty="0"/>
              <a:t>Highly simplified representation of </a:t>
            </a:r>
            <a:br>
              <a:rPr lang="en-US" altLang="en-US" dirty="0"/>
            </a:br>
            <a:r>
              <a:rPr lang="en-US" altLang="en-US" dirty="0"/>
              <a:t>a more complicated reality</a:t>
            </a:r>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CCF7F1E-CB53-4DBC-92FB-D6687189B98A}" type="slidenum">
              <a:rPr lang="en-US" altLang="en-US" sz="1200" smtClean="0">
                <a:solidFill>
                  <a:srgbClr val="002060"/>
                </a:solidFill>
              </a:rPr>
              <a:pPr algn="ctr" eaLnBrk="1" hangingPunct="1"/>
              <a:t>4</a:t>
            </a:fld>
            <a:endParaRPr lang="en-US" altLang="en-US" sz="1200">
              <a:solidFill>
                <a:srgbClr val="002060"/>
              </a:solidFill>
            </a:endParaRPr>
          </a:p>
        </p:txBody>
      </p:sp>
    </p:spTree>
    <p:extLst>
      <p:ext uri="{BB962C8B-B14F-4D97-AF65-F5344CB8AC3E}">
        <p14:creationId xmlns:p14="http://schemas.microsoft.com/office/powerpoint/2010/main" val="170500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pPr eaLnBrk="1" hangingPunct="1"/>
            <a:r>
              <a:rPr lang="en-US" altLang="en-US" dirty="0"/>
              <a:t>The Economist as a Scientist</a:t>
            </a:r>
          </a:p>
        </p:txBody>
      </p:sp>
      <p:sp>
        <p:nvSpPr>
          <p:cNvPr id="12291" name="Content Placeholder 2"/>
          <p:cNvSpPr>
            <a:spLocks noGrp="1"/>
          </p:cNvSpPr>
          <p:nvPr>
            <p:ph idx="1"/>
          </p:nvPr>
        </p:nvSpPr>
        <p:spPr>
          <a:xfrm>
            <a:off x="277813" y="1025525"/>
            <a:ext cx="8588375" cy="3165475"/>
          </a:xfrm>
        </p:spPr>
        <p:txBody>
          <a:bodyPr/>
          <a:lstStyle/>
          <a:p>
            <a:r>
              <a:rPr lang="en-US" altLang="en-US" dirty="0"/>
              <a:t>Examples of models:</a:t>
            </a:r>
          </a:p>
          <a:p>
            <a:pPr lvl="1"/>
            <a:r>
              <a:rPr lang="en-US" altLang="en-US" dirty="0"/>
              <a:t>The model teeth at the dentist’s office</a:t>
            </a:r>
          </a:p>
          <a:p>
            <a:pPr lvl="1"/>
            <a:r>
              <a:rPr lang="en-US" altLang="en-US" dirty="0"/>
              <a:t>A model of human anatomy from high </a:t>
            </a:r>
            <a:br>
              <a:rPr lang="en-US" altLang="en-US" dirty="0"/>
            </a:br>
            <a:r>
              <a:rPr lang="en-US" altLang="en-US" dirty="0"/>
              <a:t>school biology class</a:t>
            </a:r>
          </a:p>
          <a:p>
            <a:pPr lvl="1"/>
            <a:r>
              <a:rPr lang="en-US" dirty="0"/>
              <a:t>A road map</a:t>
            </a:r>
            <a:endParaRPr lang="en-US" altLang="en-US" dirty="0"/>
          </a:p>
          <a:p>
            <a:pPr lvl="1"/>
            <a:endParaRPr lang="en-US" altLang="en-US" dirty="0"/>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CCF7F1E-CB53-4DBC-92FB-D6687189B98A}" type="slidenum">
              <a:rPr lang="en-US" altLang="en-US" sz="1200" smtClean="0">
                <a:solidFill>
                  <a:srgbClr val="002060"/>
                </a:solidFill>
              </a:rPr>
              <a:pPr algn="ctr" eaLnBrk="1" hangingPunct="1"/>
              <a:t>5</a:t>
            </a:fld>
            <a:endParaRPr lang="en-US" altLang="en-US" sz="1200">
              <a:solidFill>
                <a:srgbClr val="002060"/>
              </a:solidFill>
            </a:endParaRP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en-US" sz="1000" dirty="0">
              <a:solidFill>
                <a:schemeClr val="tx1"/>
              </a:solidFill>
              <a:cs typeface="Arial" charset="0"/>
            </a:endParaRPr>
          </a:p>
        </p:txBody>
      </p:sp>
      <p:grpSp>
        <p:nvGrpSpPr>
          <p:cNvPr id="6" name="Group 5"/>
          <p:cNvGrpSpPr/>
          <p:nvPr/>
        </p:nvGrpSpPr>
        <p:grpSpPr>
          <a:xfrm>
            <a:off x="5399088" y="2895498"/>
            <a:ext cx="3821299" cy="2309708"/>
            <a:chOff x="3412138" y="1858963"/>
            <a:chExt cx="5082574" cy="3927941"/>
          </a:xfrm>
        </p:grpSpPr>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12138" y="2624138"/>
              <a:ext cx="4420983" cy="2947322"/>
            </a:xfrm>
            <a:prstGeom prst="rect">
              <a:avLst/>
            </a:prstGeom>
            <a:noFill/>
            <a:ln w="9525">
              <a:solidFill>
                <a:schemeClr val="bg1">
                  <a:lumMod val="50000"/>
                </a:schemeClr>
              </a:solidFill>
              <a:miter lim="800000"/>
              <a:headEnd/>
              <a:tailEnd/>
            </a:ln>
            <a:effectLst>
              <a:outerShdw blurRad="50800" dist="50800" dir="2700000" algn="tl" rotWithShape="0">
                <a:schemeClr val="tx1">
                  <a:lumMod val="50000"/>
                  <a:lumOff val="50000"/>
                </a:schemeClr>
              </a:outerShdw>
            </a:effectLst>
          </p:spPr>
        </p:pic>
        <p:grpSp>
          <p:nvGrpSpPr>
            <p:cNvPr id="8" name="Group 5"/>
            <p:cNvGrpSpPr>
              <a:grpSpLocks/>
            </p:cNvGrpSpPr>
            <p:nvPr/>
          </p:nvGrpSpPr>
          <p:grpSpPr bwMode="auto">
            <a:xfrm>
              <a:off x="6265862" y="1858963"/>
              <a:ext cx="2228850" cy="1046162"/>
              <a:chOff x="3958" y="1039"/>
              <a:chExt cx="1404" cy="659"/>
            </a:xfrm>
          </p:grpSpPr>
          <p:sp>
            <p:nvSpPr>
              <p:cNvPr id="10" name="AutoShape 6"/>
              <p:cNvSpPr>
                <a:spLocks noChangeArrowheads="1"/>
              </p:cNvSpPr>
              <p:nvPr/>
            </p:nvSpPr>
            <p:spPr bwMode="auto">
              <a:xfrm>
                <a:off x="3958" y="1069"/>
                <a:ext cx="1340" cy="599"/>
              </a:xfrm>
              <a:prstGeom prst="wedgeRoundRectCallout">
                <a:avLst>
                  <a:gd name="adj1" fmla="val -54329"/>
                  <a:gd name="adj2" fmla="val 106259"/>
                  <a:gd name="adj3" fmla="val 16667"/>
                </a:avLst>
              </a:prstGeom>
              <a:solidFill>
                <a:srgbClr val="FFFFCC"/>
              </a:solidFill>
              <a:ln w="9525">
                <a:solidFill>
                  <a:srgbClr val="CC0000"/>
                </a:solidFill>
                <a:miter lim="800000"/>
                <a:headEnd/>
                <a:tailEnd/>
              </a:ln>
              <a:effectLst>
                <a:outerShdw blurRad="50800" dist="50800" dir="2700000" algn="ctr" rotWithShape="0">
                  <a:schemeClr val="tx1">
                    <a:lumMod val="50000"/>
                    <a:lumOff val="50000"/>
                  </a:schemeClr>
                </a:outerShdw>
              </a:effectLst>
            </p:spPr>
            <p:txBody>
              <a:bodyPr/>
              <a:lstStyle/>
              <a:p>
                <a:pPr algn="ctr">
                  <a:defRPr/>
                </a:pPr>
                <a:endParaRPr lang="en-US">
                  <a:cs typeface="Arial" charset="0"/>
                </a:endParaRPr>
              </a:p>
            </p:txBody>
          </p:sp>
          <p:sp>
            <p:nvSpPr>
              <p:cNvPr id="11" name="Text Box 7"/>
              <p:cNvSpPr txBox="1">
                <a:spLocks noChangeArrowheads="1"/>
              </p:cNvSpPr>
              <p:nvPr/>
            </p:nvSpPr>
            <p:spPr bwMode="auto">
              <a:xfrm>
                <a:off x="4075" y="1039"/>
                <a:ext cx="1287" cy="659"/>
              </a:xfrm>
              <a:prstGeom prst="rect">
                <a:avLst/>
              </a:prstGeom>
              <a:noFill/>
              <a:ln w="9525">
                <a:noFill/>
                <a:miter lim="800000"/>
                <a:headEnd/>
                <a:tailEnd/>
              </a:ln>
            </p:spPr>
            <p:txBody>
              <a:bodyPr>
                <a:spAutoFit/>
              </a:bodyPr>
              <a:lstStyle/>
              <a:p>
                <a:pPr>
                  <a:spcBef>
                    <a:spcPct val="50000"/>
                  </a:spcBef>
                </a:pPr>
                <a:r>
                  <a:rPr lang="en-US" sz="1700" i="1" dirty="0">
                    <a:solidFill>
                      <a:srgbClr val="A50021"/>
                    </a:solidFill>
                    <a:latin typeface="Comic Sans MS" pitchFamily="66" charset="0"/>
                    <a:cs typeface="Arial" charset="0"/>
                  </a:rPr>
                  <a:t>Don’t forget to floss!</a:t>
                </a:r>
              </a:p>
            </p:txBody>
          </p:sp>
        </p:grpSp>
        <p:sp>
          <p:nvSpPr>
            <p:cNvPr id="9" name="Rectangle 8"/>
            <p:cNvSpPr/>
            <p:nvPr/>
          </p:nvSpPr>
          <p:spPr>
            <a:xfrm>
              <a:off x="6585769" y="5571460"/>
              <a:ext cx="1332416" cy="215444"/>
            </a:xfrm>
            <a:prstGeom prst="rect">
              <a:avLst/>
            </a:prstGeom>
          </p:spPr>
          <p:txBody>
            <a:bodyPr wrap="none">
              <a:spAutoFit/>
            </a:bodyPr>
            <a:lstStyle/>
            <a:p>
              <a:r>
                <a:rPr lang="en-US" sz="800" dirty="0">
                  <a:solidFill>
                    <a:schemeClr val="bg1">
                      <a:lumMod val="50000"/>
                    </a:schemeClr>
                  </a:solidFill>
                </a:rPr>
                <a:t>©ittipon/Shutterstock.com</a:t>
              </a:r>
            </a:p>
          </p:txBody>
        </p:sp>
      </p:grpSp>
      <p:grpSp>
        <p:nvGrpSpPr>
          <p:cNvPr id="12" name="Group 11"/>
          <p:cNvGrpSpPr/>
          <p:nvPr/>
        </p:nvGrpSpPr>
        <p:grpSpPr>
          <a:xfrm>
            <a:off x="2832928" y="3962399"/>
            <a:ext cx="2653472" cy="2332447"/>
            <a:chOff x="4664616" y="1997500"/>
            <a:chExt cx="3785217" cy="2949410"/>
          </a:xfrm>
        </p:grpSpPr>
        <p:pic>
          <p:nvPicPr>
            <p:cNvPr id="13"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64616" y="1997500"/>
              <a:ext cx="3683172" cy="2733966"/>
            </a:xfrm>
            <a:prstGeom prst="rect">
              <a:avLst/>
            </a:prstGeom>
            <a:noFill/>
            <a:ln w="9525">
              <a:noFill/>
              <a:miter lim="800000"/>
              <a:headEnd/>
              <a:tailEnd/>
            </a:ln>
            <a:effectLst>
              <a:outerShdw blurRad="50800" dist="50800" dir="2700000" algn="ctr" rotWithShape="0">
                <a:schemeClr val="tx1">
                  <a:lumMod val="65000"/>
                  <a:lumOff val="35000"/>
                </a:schemeClr>
              </a:outerShdw>
            </a:effectLst>
          </p:spPr>
        </p:pic>
        <p:sp>
          <p:nvSpPr>
            <p:cNvPr id="14" name="Rectangle 13"/>
            <p:cNvSpPr/>
            <p:nvPr/>
          </p:nvSpPr>
          <p:spPr>
            <a:xfrm>
              <a:off x="7117417" y="4731466"/>
              <a:ext cx="1332416" cy="215444"/>
            </a:xfrm>
            <a:prstGeom prst="rect">
              <a:avLst/>
            </a:prstGeom>
          </p:spPr>
          <p:txBody>
            <a:bodyPr wrap="none">
              <a:spAutoFit/>
            </a:bodyPr>
            <a:lstStyle/>
            <a:p>
              <a:r>
                <a:rPr lang="en-US" sz="800" dirty="0">
                  <a:solidFill>
                    <a:schemeClr val="bg1">
                      <a:lumMod val="50000"/>
                    </a:schemeClr>
                  </a:solidFill>
                </a:rPr>
                <a:t>©Accord/Shutterstock.com</a:t>
              </a:r>
            </a:p>
          </p:txBody>
        </p:sp>
      </p:grpSp>
      <p:grpSp>
        <p:nvGrpSpPr>
          <p:cNvPr id="15" name="Group 14"/>
          <p:cNvGrpSpPr/>
          <p:nvPr/>
        </p:nvGrpSpPr>
        <p:grpSpPr>
          <a:xfrm>
            <a:off x="5228" y="3962399"/>
            <a:ext cx="2599100" cy="1814379"/>
            <a:chOff x="466083" y="2321768"/>
            <a:chExt cx="3974104" cy="2649402"/>
          </a:xfrm>
        </p:grpSpPr>
        <p:pic>
          <p:nvPicPr>
            <p:cNvPr id="16"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66083" y="2321768"/>
              <a:ext cx="3974104" cy="2649402"/>
            </a:xfrm>
            <a:prstGeom prst="rect">
              <a:avLst/>
            </a:prstGeom>
            <a:noFill/>
            <a:ln w="9525">
              <a:noFill/>
              <a:miter lim="800000"/>
              <a:headEnd/>
              <a:tailEnd/>
            </a:ln>
            <a:effectLst>
              <a:outerShdw blurRad="50800" dist="50800" dir="2700000" algn="ctr" rotWithShape="0">
                <a:srgbClr val="5F5F5F"/>
              </a:outerShdw>
            </a:effectLst>
          </p:spPr>
        </p:pic>
        <p:sp>
          <p:nvSpPr>
            <p:cNvPr id="17" name="Rectangle 16"/>
            <p:cNvSpPr/>
            <p:nvPr/>
          </p:nvSpPr>
          <p:spPr>
            <a:xfrm>
              <a:off x="691113" y="4669018"/>
              <a:ext cx="1762021" cy="215444"/>
            </a:xfrm>
            <a:prstGeom prst="rect">
              <a:avLst/>
            </a:prstGeom>
          </p:spPr>
          <p:txBody>
            <a:bodyPr wrap="none">
              <a:spAutoFit/>
            </a:bodyPr>
            <a:lstStyle/>
            <a:p>
              <a:r>
                <a:rPr lang="en-US" sz="800" dirty="0">
                  <a:solidFill>
                    <a:schemeClr val="bg1">
                      <a:lumMod val="50000"/>
                    </a:schemeClr>
                  </a:solidFill>
                </a:rPr>
                <a:t>©wavebreakmedia/Shutterstock.com</a:t>
              </a:r>
            </a:p>
          </p:txBody>
        </p:sp>
      </p:grpSp>
    </p:spTree>
    <p:extLst>
      <p:ext uri="{BB962C8B-B14F-4D97-AF65-F5344CB8AC3E}">
        <p14:creationId xmlns:p14="http://schemas.microsoft.com/office/powerpoint/2010/main" val="42387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049338" y="101600"/>
            <a:ext cx="8094662" cy="860425"/>
          </a:xfrm>
        </p:spPr>
        <p:txBody>
          <a:bodyPr wrap="square" anchor="t"/>
          <a:lstStyle/>
          <a:p>
            <a:pPr eaLnBrk="1" hangingPunct="1"/>
            <a:r>
              <a:rPr lang="en-US" altLang="en-US"/>
              <a:t>The Economist as a Scientist</a:t>
            </a:r>
          </a:p>
        </p:txBody>
      </p:sp>
      <p:sp>
        <p:nvSpPr>
          <p:cNvPr id="14339" name="Content Placeholder 2"/>
          <p:cNvSpPr>
            <a:spLocks noGrp="1"/>
          </p:cNvSpPr>
          <p:nvPr>
            <p:ph idx="1"/>
          </p:nvPr>
        </p:nvSpPr>
        <p:spPr/>
        <p:txBody>
          <a:bodyPr/>
          <a:lstStyle/>
          <a:p>
            <a:r>
              <a:rPr lang="en-US" altLang="en-US" dirty="0">
                <a:solidFill>
                  <a:srgbClr val="005696"/>
                </a:solidFill>
              </a:rPr>
              <a:t>Circular-flow diagram</a:t>
            </a:r>
          </a:p>
          <a:p>
            <a:pPr lvl="1"/>
            <a:r>
              <a:rPr lang="en-US" altLang="en-US" dirty="0"/>
              <a:t>Visual model of the economy</a:t>
            </a:r>
          </a:p>
          <a:p>
            <a:pPr lvl="1"/>
            <a:r>
              <a:rPr lang="en-US" altLang="en-US" dirty="0"/>
              <a:t>Shows how dollars flow through markets among households and firms</a:t>
            </a:r>
          </a:p>
          <a:p>
            <a:r>
              <a:rPr lang="en-US" altLang="en-US" dirty="0"/>
              <a:t>Two decision makers</a:t>
            </a:r>
          </a:p>
          <a:p>
            <a:pPr lvl="1"/>
            <a:r>
              <a:rPr lang="en-US" altLang="en-US" dirty="0"/>
              <a:t>Firms and Households </a:t>
            </a:r>
          </a:p>
          <a:p>
            <a:r>
              <a:rPr lang="en-US" altLang="en-US" dirty="0"/>
              <a:t>Interacting in two markets</a:t>
            </a:r>
          </a:p>
          <a:p>
            <a:pPr lvl="1"/>
            <a:r>
              <a:rPr lang="en-US" altLang="en-US" dirty="0"/>
              <a:t>Market </a:t>
            </a:r>
            <a:r>
              <a:rPr lang="en-US" altLang="en-US"/>
              <a:t>for goods </a:t>
            </a:r>
            <a:r>
              <a:rPr lang="en-US" altLang="en-US" dirty="0"/>
              <a:t>and services</a:t>
            </a:r>
          </a:p>
          <a:p>
            <a:pPr lvl="1"/>
            <a:r>
              <a:rPr lang="en-US" altLang="en-US" dirty="0"/>
              <a:t>Market for factors of production (inputs)</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CCFF848-2177-41EA-AAA2-5EC53D6C7C0C}" type="slidenum">
              <a:rPr lang="en-US" altLang="en-US" sz="1200" smtClean="0">
                <a:solidFill>
                  <a:srgbClr val="002060"/>
                </a:solidFill>
              </a:rPr>
              <a:pPr algn="ctr" eaLnBrk="1" hangingPunct="1"/>
              <a:t>6</a:t>
            </a:fld>
            <a:endParaRPr lang="en-US" altLang="en-US" sz="1200">
              <a:solidFill>
                <a:srgbClr val="002060"/>
              </a:solidFill>
            </a:endParaRPr>
          </a:p>
        </p:txBody>
      </p:sp>
    </p:spTree>
    <p:extLst>
      <p:ext uri="{BB962C8B-B14F-4D97-AF65-F5344CB8AC3E}">
        <p14:creationId xmlns:p14="http://schemas.microsoft.com/office/powerpoint/2010/main" val="255042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p:cNvSpPr>
            <a:spLocks noGrp="1"/>
          </p:cNvSpPr>
          <p:nvPr>
            <p:ph type="title"/>
          </p:nvPr>
        </p:nvSpPr>
        <p:spPr/>
        <p:txBody>
          <a:bodyPr/>
          <a:lstStyle/>
          <a:p>
            <a:r>
              <a:rPr lang="en-US" altLang="en-US" dirty="0"/>
              <a:t>Figure 1	</a:t>
            </a:r>
            <a:r>
              <a:rPr lang="en-US" altLang="en-US" sz="2800" dirty="0"/>
              <a:t>The circular flow</a:t>
            </a:r>
          </a:p>
        </p:txBody>
      </p:sp>
      <p:sp>
        <p:nvSpPr>
          <p:cNvPr id="17411"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EF31E863-AF0C-48E5-9875-85C9A2B3C40E}" type="slidenum">
              <a:rPr lang="en-US" altLang="en-US" smtClean="0">
                <a:solidFill>
                  <a:srgbClr val="002060"/>
                </a:solidFill>
              </a:rPr>
              <a:pPr algn="ctr" eaLnBrk="1" hangingPunct="1"/>
              <a:t>7</a:t>
            </a:fld>
            <a:endParaRPr lang="en-US" altLang="en-US">
              <a:solidFill>
                <a:srgbClr val="002060"/>
              </a:solidFill>
            </a:endParaRPr>
          </a:p>
        </p:txBody>
      </p:sp>
      <p:sp>
        <p:nvSpPr>
          <p:cNvPr id="17412" name="Footer Placeholder 9"/>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endParaRPr lang="en-US" altLang="en-US" dirty="0">
              <a:cs typeface="Arial" charset="0"/>
            </a:endParaRPr>
          </a:p>
        </p:txBody>
      </p:sp>
      <p:sp>
        <p:nvSpPr>
          <p:cNvPr id="8" name="Rectangle 2"/>
          <p:cNvSpPr>
            <a:spLocks noChangeArrowheads="1"/>
          </p:cNvSpPr>
          <p:nvPr/>
        </p:nvSpPr>
        <p:spPr bwMode="auto">
          <a:xfrm>
            <a:off x="198438" y="2890837"/>
            <a:ext cx="2035175" cy="981075"/>
          </a:xfrm>
          <a:prstGeom prst="rect">
            <a:avLst/>
          </a:prstGeom>
          <a:solidFill>
            <a:srgbClr val="FF0000"/>
          </a:solidFill>
          <a:ln w="9525">
            <a:noFill/>
            <a:miter lim="800000"/>
            <a:headEnd/>
            <a:tailEnd/>
          </a:ln>
        </p:spPr>
        <p:txBody>
          <a:bodyPr wrap="none" anchor="ctr"/>
          <a:lstStyle/>
          <a:p>
            <a:endParaRPr lang="en-US">
              <a:cs typeface="Arial" charset="0"/>
            </a:endParaRPr>
          </a:p>
        </p:txBody>
      </p:sp>
      <p:sp>
        <p:nvSpPr>
          <p:cNvPr id="9" name="Rectangle 2"/>
          <p:cNvSpPr>
            <a:spLocks noChangeArrowheads="1"/>
          </p:cNvSpPr>
          <p:nvPr/>
        </p:nvSpPr>
        <p:spPr bwMode="auto">
          <a:xfrm>
            <a:off x="6580188" y="2649537"/>
            <a:ext cx="2251075" cy="989013"/>
          </a:xfrm>
          <a:prstGeom prst="rect">
            <a:avLst/>
          </a:prstGeom>
          <a:solidFill>
            <a:srgbClr val="FF0000"/>
          </a:solidFill>
          <a:ln w="9525">
            <a:noFill/>
            <a:miter lim="800000"/>
            <a:headEnd/>
            <a:tailEnd/>
          </a:ln>
        </p:spPr>
        <p:txBody>
          <a:bodyPr wrap="none" anchor="ctr"/>
          <a:lstStyle/>
          <a:p>
            <a:endParaRPr lang="en-US">
              <a:cs typeface="Arial" charset="0"/>
            </a:endParaRPr>
          </a:p>
        </p:txBody>
      </p:sp>
      <p:sp>
        <p:nvSpPr>
          <p:cNvPr id="10" name="Text Box 4"/>
          <p:cNvSpPr txBox="1">
            <a:spLocks noChangeArrowheads="1"/>
          </p:cNvSpPr>
          <p:nvPr/>
        </p:nvSpPr>
        <p:spPr bwMode="auto">
          <a:xfrm>
            <a:off x="2819400" y="609600"/>
            <a:ext cx="5954713" cy="168046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marL="290513" indent="-231775">
              <a:spcBef>
                <a:spcPct val="15000"/>
              </a:spcBef>
              <a:buClr>
                <a:srgbClr val="CC0000"/>
              </a:buClr>
              <a:buFont typeface="Wingdings" pitchFamily="2" charset="2"/>
              <a:buNone/>
              <a:defRPr/>
            </a:pPr>
            <a:r>
              <a:rPr lang="en-US" sz="2400" b="1" dirty="0">
                <a:latin typeface="Arial" pitchFamily="34" charset="0"/>
                <a:cs typeface="Arial" pitchFamily="34" charset="0"/>
              </a:rPr>
              <a:t>Households</a:t>
            </a:r>
            <a:r>
              <a:rPr lang="en-US" sz="2400" dirty="0">
                <a:latin typeface="Arial" pitchFamily="34" charset="0"/>
                <a:cs typeface="Arial" pitchFamily="34" charset="0"/>
              </a:rPr>
              <a:t>:</a:t>
            </a:r>
          </a:p>
          <a:p>
            <a:pPr marL="290513" indent="-231775">
              <a:spcBef>
                <a:spcPct val="15000"/>
              </a:spcBef>
              <a:buClr>
                <a:srgbClr val="CC0000"/>
              </a:buClr>
              <a:buFont typeface="Wingdings" pitchFamily="2" charset="2"/>
              <a:buChar char="§"/>
              <a:defRPr/>
            </a:pPr>
            <a:r>
              <a:rPr lang="en-US" sz="2400" dirty="0">
                <a:latin typeface="Arial" pitchFamily="34" charset="0"/>
                <a:cs typeface="Arial" pitchFamily="34" charset="0"/>
              </a:rPr>
              <a:t>Own the factors of production, </a:t>
            </a:r>
            <a:br>
              <a:rPr lang="en-US" sz="2400" dirty="0">
                <a:latin typeface="Arial" pitchFamily="34" charset="0"/>
                <a:cs typeface="Arial" pitchFamily="34" charset="0"/>
              </a:rPr>
            </a:br>
            <a:r>
              <a:rPr lang="en-US" sz="2400" dirty="0">
                <a:latin typeface="Arial" pitchFamily="34" charset="0"/>
                <a:cs typeface="Arial" pitchFamily="34" charset="0"/>
              </a:rPr>
              <a:t>sell/rent them to firms for income</a:t>
            </a:r>
          </a:p>
          <a:p>
            <a:pPr marL="290513" indent="-231775">
              <a:spcBef>
                <a:spcPct val="15000"/>
              </a:spcBef>
              <a:buClr>
                <a:srgbClr val="CC0000"/>
              </a:buClr>
              <a:buFont typeface="Wingdings" pitchFamily="2" charset="2"/>
              <a:buChar char="§"/>
              <a:defRPr/>
            </a:pPr>
            <a:r>
              <a:rPr lang="en-US" sz="2400" dirty="0">
                <a:latin typeface="Arial" pitchFamily="34" charset="0"/>
                <a:cs typeface="Arial" pitchFamily="34" charset="0"/>
              </a:rPr>
              <a:t>Buy and consume goods &amp; services</a:t>
            </a:r>
          </a:p>
        </p:txBody>
      </p:sp>
      <p:grpSp>
        <p:nvGrpSpPr>
          <p:cNvPr id="11" name="Group 5"/>
          <p:cNvGrpSpPr>
            <a:grpSpLocks/>
          </p:cNvGrpSpPr>
          <p:nvPr/>
        </p:nvGrpSpPr>
        <p:grpSpPr bwMode="auto">
          <a:xfrm>
            <a:off x="6624638" y="2697162"/>
            <a:ext cx="2162175" cy="893763"/>
            <a:chOff x="4173" y="1870"/>
            <a:chExt cx="1362" cy="563"/>
          </a:xfrm>
          <a:effectLst>
            <a:outerShdw blurRad="50800" dist="38100" dir="2700000" algn="tl" rotWithShape="0">
              <a:prstClr val="black">
                <a:alpha val="40000"/>
              </a:prstClr>
            </a:outerShdw>
          </a:effectLst>
        </p:grpSpPr>
        <p:sp>
          <p:nvSpPr>
            <p:cNvPr id="12" name="Rectangle 6"/>
            <p:cNvSpPr>
              <a:spLocks noChangeArrowheads="1"/>
            </p:cNvSpPr>
            <p:nvPr/>
          </p:nvSpPr>
          <p:spPr bwMode="auto">
            <a:xfrm>
              <a:off x="4173" y="1870"/>
              <a:ext cx="1362" cy="563"/>
            </a:xfrm>
            <a:prstGeom prst="rect">
              <a:avLst/>
            </a:prstGeom>
            <a:solidFill>
              <a:srgbClr val="99CCFF"/>
            </a:solidFill>
            <a:ln w="9525">
              <a:noFill/>
              <a:miter lim="800000"/>
              <a:headEnd/>
              <a:tailEnd/>
            </a:ln>
          </p:spPr>
          <p:txBody>
            <a:bodyPr/>
            <a:lstStyle/>
            <a:p>
              <a:endParaRPr lang="en-US">
                <a:latin typeface="Arial" pitchFamily="34" charset="0"/>
                <a:cs typeface="Arial" pitchFamily="34" charset="0"/>
              </a:endParaRPr>
            </a:p>
          </p:txBody>
        </p:sp>
        <p:sp>
          <p:nvSpPr>
            <p:cNvPr id="13" name="Text Box 7"/>
            <p:cNvSpPr txBox="1">
              <a:spLocks noChangeArrowheads="1"/>
            </p:cNvSpPr>
            <p:nvPr/>
          </p:nvSpPr>
          <p:spPr bwMode="auto">
            <a:xfrm>
              <a:off x="4202" y="1998"/>
              <a:ext cx="1309" cy="317"/>
            </a:xfrm>
            <a:prstGeom prst="rect">
              <a:avLst/>
            </a:prstGeom>
            <a:noFill/>
            <a:ln w="9525">
              <a:noFill/>
              <a:miter lim="800000"/>
              <a:headEnd/>
              <a:tailEnd/>
            </a:ln>
          </p:spPr>
          <p:txBody>
            <a:bodyPr>
              <a:spAutoFit/>
            </a:bodyPr>
            <a:lstStyle/>
            <a:p>
              <a:pPr algn="ctr">
                <a:spcBef>
                  <a:spcPct val="50000"/>
                </a:spcBef>
              </a:pPr>
              <a:r>
                <a:rPr lang="en-US" sz="2700" dirty="0">
                  <a:latin typeface="Arial" pitchFamily="34" charset="0"/>
                  <a:cs typeface="Arial" pitchFamily="34" charset="0"/>
                </a:rPr>
                <a:t>Households</a:t>
              </a:r>
            </a:p>
          </p:txBody>
        </p:sp>
      </p:grpSp>
      <p:grpSp>
        <p:nvGrpSpPr>
          <p:cNvPr id="14" name="Group 8"/>
          <p:cNvGrpSpPr>
            <a:grpSpLocks/>
          </p:cNvGrpSpPr>
          <p:nvPr/>
        </p:nvGrpSpPr>
        <p:grpSpPr bwMode="auto">
          <a:xfrm>
            <a:off x="241300" y="2935287"/>
            <a:ext cx="1944688" cy="893763"/>
            <a:chOff x="131" y="1876"/>
            <a:chExt cx="1225" cy="563"/>
          </a:xfrm>
          <a:effectLst>
            <a:outerShdw blurRad="50800" dist="38100" dir="2700000" algn="tl" rotWithShape="0">
              <a:prstClr val="black">
                <a:alpha val="40000"/>
              </a:prstClr>
            </a:outerShdw>
          </a:effectLst>
        </p:grpSpPr>
        <p:sp>
          <p:nvSpPr>
            <p:cNvPr id="15" name="Rectangle 9"/>
            <p:cNvSpPr>
              <a:spLocks noChangeArrowheads="1"/>
            </p:cNvSpPr>
            <p:nvPr/>
          </p:nvSpPr>
          <p:spPr bwMode="auto">
            <a:xfrm>
              <a:off x="131" y="1876"/>
              <a:ext cx="1225" cy="563"/>
            </a:xfrm>
            <a:prstGeom prst="rect">
              <a:avLst/>
            </a:prstGeom>
            <a:solidFill>
              <a:srgbClr val="99CCFF"/>
            </a:solidFill>
            <a:ln w="9525">
              <a:noFill/>
              <a:miter lim="800000"/>
              <a:headEnd/>
              <a:tailEnd/>
            </a:ln>
          </p:spPr>
          <p:txBody>
            <a:bodyPr/>
            <a:lstStyle/>
            <a:p>
              <a:endParaRPr lang="en-US">
                <a:latin typeface="Arial" pitchFamily="34" charset="0"/>
                <a:cs typeface="Arial" pitchFamily="34" charset="0"/>
              </a:endParaRPr>
            </a:p>
          </p:txBody>
        </p:sp>
        <p:sp>
          <p:nvSpPr>
            <p:cNvPr id="16" name="Text Box 10"/>
            <p:cNvSpPr txBox="1">
              <a:spLocks noChangeArrowheads="1"/>
            </p:cNvSpPr>
            <p:nvPr/>
          </p:nvSpPr>
          <p:spPr bwMode="auto">
            <a:xfrm>
              <a:off x="246" y="1989"/>
              <a:ext cx="1021" cy="317"/>
            </a:xfrm>
            <a:prstGeom prst="rect">
              <a:avLst/>
            </a:prstGeom>
            <a:noFill/>
            <a:ln w="9525">
              <a:noFill/>
              <a:miter lim="800000"/>
              <a:headEnd/>
              <a:tailEnd/>
            </a:ln>
          </p:spPr>
          <p:txBody>
            <a:bodyPr>
              <a:spAutoFit/>
            </a:bodyPr>
            <a:lstStyle/>
            <a:p>
              <a:pPr algn="ctr">
                <a:spcBef>
                  <a:spcPct val="50000"/>
                </a:spcBef>
              </a:pPr>
              <a:r>
                <a:rPr lang="en-US" sz="2700" dirty="0">
                  <a:latin typeface="Arial" pitchFamily="34" charset="0"/>
                  <a:cs typeface="Arial" pitchFamily="34" charset="0"/>
                </a:rPr>
                <a:t>Firms</a:t>
              </a:r>
            </a:p>
          </p:txBody>
        </p:sp>
      </p:grpSp>
      <p:sp>
        <p:nvSpPr>
          <p:cNvPr id="17" name="Text Box 9"/>
          <p:cNvSpPr txBox="1">
            <a:spLocks noChangeArrowheads="1"/>
          </p:cNvSpPr>
          <p:nvPr/>
        </p:nvSpPr>
        <p:spPr bwMode="auto">
          <a:xfrm>
            <a:off x="222250" y="4025900"/>
            <a:ext cx="5075238" cy="2049792"/>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spAutoFit/>
          </a:bodyPr>
          <a:lstStyle/>
          <a:p>
            <a:pPr marL="290513" indent="-231775">
              <a:spcBef>
                <a:spcPct val="15000"/>
              </a:spcBef>
              <a:buClr>
                <a:srgbClr val="CC0000"/>
              </a:buClr>
              <a:buFont typeface="Wingdings" pitchFamily="2" charset="2"/>
              <a:buNone/>
              <a:defRPr/>
            </a:pPr>
            <a:r>
              <a:rPr lang="en-US" sz="2400" b="1" dirty="0">
                <a:latin typeface="Arial" pitchFamily="34" charset="0"/>
                <a:cs typeface="Arial" pitchFamily="34" charset="0"/>
              </a:rPr>
              <a:t>Firms</a:t>
            </a:r>
            <a:r>
              <a:rPr lang="en-US" sz="2400" dirty="0">
                <a:latin typeface="Arial" pitchFamily="34" charset="0"/>
                <a:cs typeface="Arial" pitchFamily="34" charset="0"/>
              </a:rPr>
              <a:t>:</a:t>
            </a:r>
          </a:p>
          <a:p>
            <a:pPr marL="290513" indent="-231775">
              <a:spcBef>
                <a:spcPct val="15000"/>
              </a:spcBef>
              <a:buClr>
                <a:srgbClr val="CC0000"/>
              </a:buClr>
              <a:buFont typeface="Wingdings" pitchFamily="2" charset="2"/>
              <a:buChar char="§"/>
              <a:defRPr/>
            </a:pPr>
            <a:r>
              <a:rPr lang="en-US" sz="2400" dirty="0">
                <a:latin typeface="Arial" pitchFamily="34" charset="0"/>
                <a:cs typeface="Arial" pitchFamily="34" charset="0"/>
              </a:rPr>
              <a:t>Buy/hire factors of production, </a:t>
            </a:r>
            <a:br>
              <a:rPr lang="en-US" sz="2400" dirty="0">
                <a:latin typeface="Arial" pitchFamily="34" charset="0"/>
                <a:cs typeface="Arial" pitchFamily="34" charset="0"/>
              </a:rPr>
            </a:br>
            <a:r>
              <a:rPr lang="en-US" sz="2400" dirty="0">
                <a:latin typeface="Arial" pitchFamily="34" charset="0"/>
                <a:cs typeface="Arial" pitchFamily="34" charset="0"/>
              </a:rPr>
              <a:t>use them to produce goods and services</a:t>
            </a:r>
          </a:p>
          <a:p>
            <a:pPr marL="290513" indent="-231775">
              <a:spcBef>
                <a:spcPct val="15000"/>
              </a:spcBef>
              <a:buClr>
                <a:srgbClr val="CC0000"/>
              </a:buClr>
              <a:buFont typeface="Wingdings" pitchFamily="2" charset="2"/>
              <a:buChar char="§"/>
              <a:defRPr/>
            </a:pPr>
            <a:r>
              <a:rPr lang="en-US" sz="2400" dirty="0">
                <a:latin typeface="Arial" pitchFamily="34" charset="0"/>
                <a:cs typeface="Arial" pitchFamily="34" charset="0"/>
              </a:rPr>
              <a:t>Sell goods &amp; services</a:t>
            </a:r>
          </a:p>
        </p:txBody>
      </p:sp>
    </p:spTree>
    <p:extLst>
      <p:ext uri="{BB962C8B-B14F-4D97-AF65-F5344CB8AC3E}">
        <p14:creationId xmlns:p14="http://schemas.microsoft.com/office/powerpoint/2010/main" val="401028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xit" presetSubtype="0" fill="hold" grpId="1" nodeType="after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par>
                          <p:cTn id="24" fill="hold">
                            <p:stCondLst>
                              <p:cond delay="2500"/>
                            </p:stCondLst>
                            <p:childTnLst>
                              <p:par>
                                <p:cTn id="25" presetID="10" presetClass="exit" presetSubtype="0" fill="hold" grpId="1" nodeType="after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p:cNvSpPr>
            <a:spLocks noGrp="1"/>
          </p:cNvSpPr>
          <p:nvPr>
            <p:ph type="title"/>
          </p:nvPr>
        </p:nvSpPr>
        <p:spPr/>
        <p:txBody>
          <a:bodyPr/>
          <a:lstStyle/>
          <a:p>
            <a:r>
              <a:rPr lang="en-US" altLang="en-US" dirty="0"/>
              <a:t>Figure 1	</a:t>
            </a:r>
            <a:r>
              <a:rPr lang="en-US" altLang="en-US" sz="2800" dirty="0"/>
              <a:t>The circular flow</a:t>
            </a:r>
          </a:p>
        </p:txBody>
      </p:sp>
      <p:sp>
        <p:nvSpPr>
          <p:cNvPr id="17411"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EF31E863-AF0C-48E5-9875-85C9A2B3C40E}" type="slidenum">
              <a:rPr lang="en-US" altLang="en-US" smtClean="0">
                <a:solidFill>
                  <a:srgbClr val="002060"/>
                </a:solidFill>
              </a:rPr>
              <a:pPr algn="ctr" eaLnBrk="1" hangingPunct="1"/>
              <a:t>8</a:t>
            </a:fld>
            <a:endParaRPr lang="en-US" altLang="en-US">
              <a:solidFill>
                <a:srgbClr val="002060"/>
              </a:solidFill>
            </a:endParaRPr>
          </a:p>
        </p:txBody>
      </p:sp>
      <p:sp>
        <p:nvSpPr>
          <p:cNvPr id="17412" name="Footer Placeholder 9"/>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endParaRPr lang="en-US" altLang="en-US" dirty="0">
              <a:cs typeface="Arial" charset="0"/>
            </a:endParaRPr>
          </a:p>
        </p:txBody>
      </p:sp>
      <p:grpSp>
        <p:nvGrpSpPr>
          <p:cNvPr id="18" name="Group 3"/>
          <p:cNvGrpSpPr>
            <a:grpSpLocks/>
          </p:cNvGrpSpPr>
          <p:nvPr/>
        </p:nvGrpSpPr>
        <p:grpSpPr bwMode="auto">
          <a:xfrm>
            <a:off x="3357563" y="4435475"/>
            <a:ext cx="2422525" cy="1689100"/>
            <a:chOff x="2115" y="2794"/>
            <a:chExt cx="1526" cy="1064"/>
          </a:xfrm>
        </p:grpSpPr>
        <p:sp>
          <p:nvSpPr>
            <p:cNvPr id="19" name="Oval 4"/>
            <p:cNvSpPr>
              <a:spLocks noChangeArrowheads="1"/>
            </p:cNvSpPr>
            <p:nvPr/>
          </p:nvSpPr>
          <p:spPr bwMode="auto">
            <a:xfrm>
              <a:off x="2138" y="2794"/>
              <a:ext cx="1462" cy="1064"/>
            </a:xfrm>
            <a:prstGeom prst="ellipse">
              <a:avLst/>
            </a:prstGeom>
            <a:solidFill>
              <a:srgbClr val="FFCC99"/>
            </a:solidFill>
            <a:ln w="9525">
              <a:noFill/>
              <a:round/>
              <a:headEnd/>
              <a:tailEnd/>
            </a:ln>
            <a:effectLst>
              <a:outerShdw blurRad="50800" dist="38100" dir="2700000" algn="tl" rotWithShape="0">
                <a:prstClr val="black">
                  <a:alpha val="40000"/>
                </a:prstClr>
              </a:outerShdw>
            </a:effectLst>
          </p:spPr>
          <p:txBody>
            <a:bodyPr/>
            <a:lstStyle/>
            <a:p>
              <a:endParaRPr lang="en-US">
                <a:latin typeface="Arial" pitchFamily="34" charset="0"/>
                <a:cs typeface="Arial" pitchFamily="34" charset="0"/>
              </a:endParaRPr>
            </a:p>
          </p:txBody>
        </p:sp>
        <p:sp>
          <p:nvSpPr>
            <p:cNvPr id="20" name="Text Box 5"/>
            <p:cNvSpPr txBox="1">
              <a:spLocks noChangeArrowheads="1"/>
            </p:cNvSpPr>
            <p:nvPr/>
          </p:nvSpPr>
          <p:spPr bwMode="auto">
            <a:xfrm>
              <a:off x="2115" y="2930"/>
              <a:ext cx="1526" cy="808"/>
            </a:xfrm>
            <a:prstGeom prst="rect">
              <a:avLst/>
            </a:prstGeom>
            <a:noFill/>
            <a:ln w="9525">
              <a:noFill/>
              <a:miter lim="800000"/>
              <a:headEnd/>
              <a:tailEnd/>
            </a:ln>
          </p:spPr>
          <p:txBody>
            <a:bodyPr>
              <a:spAutoFit/>
            </a:bodyPr>
            <a:lstStyle/>
            <a:p>
              <a:pPr algn="ctr">
                <a:spcBef>
                  <a:spcPct val="50000"/>
                </a:spcBef>
              </a:pPr>
              <a:r>
                <a:rPr lang="en-US" sz="2600" dirty="0">
                  <a:latin typeface="Arial" pitchFamily="34" charset="0"/>
                  <a:cs typeface="Arial" pitchFamily="34" charset="0"/>
                </a:rPr>
                <a:t>Markets for Factors of Production</a:t>
              </a:r>
            </a:p>
          </p:txBody>
        </p:sp>
      </p:grpSp>
      <p:grpSp>
        <p:nvGrpSpPr>
          <p:cNvPr id="21" name="Group 6"/>
          <p:cNvGrpSpPr>
            <a:grpSpLocks/>
          </p:cNvGrpSpPr>
          <p:nvPr/>
        </p:nvGrpSpPr>
        <p:grpSpPr bwMode="auto">
          <a:xfrm>
            <a:off x="6624638" y="2968625"/>
            <a:ext cx="2162175" cy="893763"/>
            <a:chOff x="4173" y="1870"/>
            <a:chExt cx="1362" cy="563"/>
          </a:xfrm>
          <a:effectLst>
            <a:outerShdw blurRad="50800" dist="38100" dir="2700000" algn="tl" rotWithShape="0">
              <a:prstClr val="black">
                <a:alpha val="40000"/>
              </a:prstClr>
            </a:outerShdw>
          </a:effectLst>
        </p:grpSpPr>
        <p:sp>
          <p:nvSpPr>
            <p:cNvPr id="22" name="Rectangle 7"/>
            <p:cNvSpPr>
              <a:spLocks noChangeArrowheads="1"/>
            </p:cNvSpPr>
            <p:nvPr/>
          </p:nvSpPr>
          <p:spPr bwMode="auto">
            <a:xfrm>
              <a:off x="4173" y="1870"/>
              <a:ext cx="1362" cy="563"/>
            </a:xfrm>
            <a:prstGeom prst="rect">
              <a:avLst/>
            </a:prstGeom>
            <a:solidFill>
              <a:srgbClr val="99CCFF"/>
            </a:solidFill>
            <a:ln w="9525">
              <a:noFill/>
              <a:miter lim="800000"/>
              <a:headEnd/>
              <a:tailEnd/>
            </a:ln>
          </p:spPr>
          <p:txBody>
            <a:bodyPr/>
            <a:lstStyle/>
            <a:p>
              <a:endParaRPr lang="en-US">
                <a:latin typeface="Arial" pitchFamily="34" charset="0"/>
                <a:cs typeface="Arial" pitchFamily="34" charset="0"/>
              </a:endParaRPr>
            </a:p>
          </p:txBody>
        </p:sp>
        <p:sp>
          <p:nvSpPr>
            <p:cNvPr id="23" name="Text Box 8"/>
            <p:cNvSpPr txBox="1">
              <a:spLocks noChangeArrowheads="1"/>
            </p:cNvSpPr>
            <p:nvPr/>
          </p:nvSpPr>
          <p:spPr bwMode="auto">
            <a:xfrm>
              <a:off x="4202" y="1998"/>
              <a:ext cx="1309" cy="317"/>
            </a:xfrm>
            <a:prstGeom prst="rect">
              <a:avLst/>
            </a:prstGeom>
            <a:noFill/>
            <a:ln w="9525">
              <a:noFill/>
              <a:miter lim="800000"/>
              <a:headEnd/>
              <a:tailEnd/>
            </a:ln>
          </p:spPr>
          <p:txBody>
            <a:bodyPr>
              <a:spAutoFit/>
            </a:bodyPr>
            <a:lstStyle/>
            <a:p>
              <a:pPr algn="ctr">
                <a:spcBef>
                  <a:spcPct val="50000"/>
                </a:spcBef>
              </a:pPr>
              <a:r>
                <a:rPr lang="en-US" sz="2700" dirty="0">
                  <a:latin typeface="Arial" pitchFamily="34" charset="0"/>
                  <a:cs typeface="Arial" pitchFamily="34" charset="0"/>
                </a:rPr>
                <a:t>Households</a:t>
              </a:r>
            </a:p>
          </p:txBody>
        </p:sp>
      </p:grpSp>
      <p:grpSp>
        <p:nvGrpSpPr>
          <p:cNvPr id="24" name="Group 9"/>
          <p:cNvGrpSpPr>
            <a:grpSpLocks/>
          </p:cNvGrpSpPr>
          <p:nvPr/>
        </p:nvGrpSpPr>
        <p:grpSpPr bwMode="auto">
          <a:xfrm>
            <a:off x="241300" y="2978150"/>
            <a:ext cx="1944688" cy="893763"/>
            <a:chOff x="131" y="1876"/>
            <a:chExt cx="1225" cy="563"/>
          </a:xfrm>
          <a:effectLst>
            <a:outerShdw blurRad="50800" dist="38100" dir="2700000" algn="tl" rotWithShape="0">
              <a:prstClr val="black">
                <a:alpha val="40000"/>
              </a:prstClr>
            </a:outerShdw>
          </a:effectLst>
        </p:grpSpPr>
        <p:sp>
          <p:nvSpPr>
            <p:cNvPr id="25" name="Rectangle 10"/>
            <p:cNvSpPr>
              <a:spLocks noChangeArrowheads="1"/>
            </p:cNvSpPr>
            <p:nvPr/>
          </p:nvSpPr>
          <p:spPr bwMode="auto">
            <a:xfrm>
              <a:off x="131" y="1876"/>
              <a:ext cx="1225" cy="563"/>
            </a:xfrm>
            <a:prstGeom prst="rect">
              <a:avLst/>
            </a:prstGeom>
            <a:solidFill>
              <a:srgbClr val="99CCFF"/>
            </a:solidFill>
            <a:ln w="9525">
              <a:noFill/>
              <a:miter lim="800000"/>
              <a:headEnd/>
              <a:tailEnd/>
            </a:ln>
          </p:spPr>
          <p:txBody>
            <a:bodyPr/>
            <a:lstStyle/>
            <a:p>
              <a:endParaRPr lang="en-US">
                <a:latin typeface="Arial" pitchFamily="34" charset="0"/>
                <a:cs typeface="Arial" pitchFamily="34" charset="0"/>
              </a:endParaRPr>
            </a:p>
          </p:txBody>
        </p:sp>
        <p:sp>
          <p:nvSpPr>
            <p:cNvPr id="26" name="Text Box 11"/>
            <p:cNvSpPr txBox="1">
              <a:spLocks noChangeArrowheads="1"/>
            </p:cNvSpPr>
            <p:nvPr/>
          </p:nvSpPr>
          <p:spPr bwMode="auto">
            <a:xfrm>
              <a:off x="266" y="1990"/>
              <a:ext cx="1021" cy="317"/>
            </a:xfrm>
            <a:prstGeom prst="rect">
              <a:avLst/>
            </a:prstGeom>
            <a:noFill/>
            <a:ln w="9525">
              <a:noFill/>
              <a:miter lim="800000"/>
              <a:headEnd/>
              <a:tailEnd/>
            </a:ln>
          </p:spPr>
          <p:txBody>
            <a:bodyPr>
              <a:spAutoFit/>
            </a:bodyPr>
            <a:lstStyle/>
            <a:p>
              <a:pPr algn="ctr">
                <a:spcBef>
                  <a:spcPct val="50000"/>
                </a:spcBef>
              </a:pPr>
              <a:r>
                <a:rPr lang="en-US" sz="2700" dirty="0">
                  <a:latin typeface="Arial" pitchFamily="34" charset="0"/>
                  <a:cs typeface="Arial" pitchFamily="34" charset="0"/>
                </a:rPr>
                <a:t>Firms</a:t>
              </a:r>
            </a:p>
          </p:txBody>
        </p:sp>
      </p:grpSp>
      <p:grpSp>
        <p:nvGrpSpPr>
          <p:cNvPr id="27" name="Group 12"/>
          <p:cNvGrpSpPr>
            <a:grpSpLocks/>
          </p:cNvGrpSpPr>
          <p:nvPr/>
        </p:nvGrpSpPr>
        <p:grpSpPr bwMode="auto">
          <a:xfrm>
            <a:off x="5719763" y="3860800"/>
            <a:ext cx="2900362" cy="2098675"/>
            <a:chOff x="3603" y="2432"/>
            <a:chExt cx="1827" cy="1322"/>
          </a:xfrm>
        </p:grpSpPr>
        <p:grpSp>
          <p:nvGrpSpPr>
            <p:cNvPr id="28" name="Group 13"/>
            <p:cNvGrpSpPr>
              <a:grpSpLocks/>
            </p:cNvGrpSpPr>
            <p:nvPr/>
          </p:nvGrpSpPr>
          <p:grpSpPr bwMode="auto">
            <a:xfrm rot="5400000">
              <a:off x="3866" y="2169"/>
              <a:ext cx="1048" cy="1573"/>
              <a:chOff x="3840" y="1040"/>
              <a:chExt cx="1008" cy="752"/>
            </a:xfrm>
          </p:grpSpPr>
          <p:sp>
            <p:nvSpPr>
              <p:cNvPr id="30" name="Line 14"/>
              <p:cNvSpPr>
                <a:spLocks noChangeShapeType="1"/>
              </p:cNvSpPr>
              <p:nvPr/>
            </p:nvSpPr>
            <p:spPr bwMode="auto">
              <a:xfrm flipH="1">
                <a:off x="3840" y="1040"/>
                <a:ext cx="1008" cy="0"/>
              </a:xfrm>
              <a:prstGeom prst="line">
                <a:avLst/>
              </a:prstGeom>
              <a:noFill/>
              <a:ln w="57150">
                <a:solidFill>
                  <a:srgbClr val="009900"/>
                </a:solidFill>
                <a:round/>
                <a:headEnd/>
                <a:tailEnd type="stealth" w="lg" len="lg"/>
              </a:ln>
            </p:spPr>
            <p:txBody>
              <a:bodyPr/>
              <a:lstStyle/>
              <a:p>
                <a:endParaRPr lang="en-US">
                  <a:latin typeface="Arial" pitchFamily="34" charset="0"/>
                  <a:cs typeface="Arial" pitchFamily="34" charset="0"/>
                </a:endParaRPr>
              </a:p>
            </p:txBody>
          </p:sp>
          <p:sp>
            <p:nvSpPr>
              <p:cNvPr id="31" name="Line 15"/>
              <p:cNvSpPr>
                <a:spLocks noChangeShapeType="1"/>
              </p:cNvSpPr>
              <p:nvPr/>
            </p:nvSpPr>
            <p:spPr bwMode="auto">
              <a:xfrm>
                <a:off x="4830" y="1041"/>
                <a:ext cx="0" cy="751"/>
              </a:xfrm>
              <a:prstGeom prst="line">
                <a:avLst/>
              </a:prstGeom>
              <a:noFill/>
              <a:ln w="57150">
                <a:solidFill>
                  <a:srgbClr val="009900"/>
                </a:solidFill>
                <a:round/>
                <a:headEnd/>
                <a:tailEnd/>
              </a:ln>
            </p:spPr>
            <p:txBody>
              <a:bodyPr/>
              <a:lstStyle/>
              <a:p>
                <a:endParaRPr lang="en-US">
                  <a:latin typeface="Arial" pitchFamily="34" charset="0"/>
                  <a:cs typeface="Arial" pitchFamily="34" charset="0"/>
                </a:endParaRPr>
              </a:p>
            </p:txBody>
          </p:sp>
        </p:grpSp>
        <p:sp>
          <p:nvSpPr>
            <p:cNvPr id="29" name="Text Box 16"/>
            <p:cNvSpPr txBox="1">
              <a:spLocks noChangeArrowheads="1"/>
            </p:cNvSpPr>
            <p:nvPr/>
          </p:nvSpPr>
          <p:spPr bwMode="auto">
            <a:xfrm>
              <a:off x="3821" y="3456"/>
              <a:ext cx="1609" cy="298"/>
            </a:xfrm>
            <a:prstGeom prst="rect">
              <a:avLst/>
            </a:prstGeom>
            <a:noFill/>
            <a:ln w="9525">
              <a:noFill/>
              <a:miter lim="800000"/>
              <a:headEnd/>
              <a:tailEnd/>
            </a:ln>
          </p:spPr>
          <p:txBody>
            <a:bodyPr>
              <a:spAutoFit/>
            </a:bodyPr>
            <a:lstStyle/>
            <a:p>
              <a:pPr>
                <a:spcBef>
                  <a:spcPct val="50000"/>
                </a:spcBef>
              </a:pPr>
              <a:r>
                <a:rPr lang="en-US" sz="2500">
                  <a:latin typeface="Arial" pitchFamily="34" charset="0"/>
                  <a:cs typeface="Arial" pitchFamily="34" charset="0"/>
                </a:rPr>
                <a:t>            Income</a:t>
              </a:r>
            </a:p>
          </p:txBody>
        </p:sp>
      </p:grpSp>
      <p:grpSp>
        <p:nvGrpSpPr>
          <p:cNvPr id="32" name="Group 17"/>
          <p:cNvGrpSpPr>
            <a:grpSpLocks/>
          </p:cNvGrpSpPr>
          <p:nvPr/>
        </p:nvGrpSpPr>
        <p:grpSpPr bwMode="auto">
          <a:xfrm>
            <a:off x="484188" y="3890963"/>
            <a:ext cx="2947987" cy="2433637"/>
            <a:chOff x="305" y="2451"/>
            <a:chExt cx="1857" cy="1533"/>
          </a:xfrm>
        </p:grpSpPr>
        <p:grpSp>
          <p:nvGrpSpPr>
            <p:cNvPr id="33" name="Group 18"/>
            <p:cNvGrpSpPr>
              <a:grpSpLocks/>
            </p:cNvGrpSpPr>
            <p:nvPr/>
          </p:nvGrpSpPr>
          <p:grpSpPr bwMode="auto">
            <a:xfrm>
              <a:off x="454" y="2451"/>
              <a:ext cx="1708" cy="1029"/>
              <a:chOff x="454" y="2451"/>
              <a:chExt cx="1684" cy="1029"/>
            </a:xfrm>
          </p:grpSpPr>
          <p:sp>
            <p:nvSpPr>
              <p:cNvPr id="35" name="Line 19"/>
              <p:cNvSpPr>
                <a:spLocks noChangeShapeType="1"/>
              </p:cNvSpPr>
              <p:nvPr/>
            </p:nvSpPr>
            <p:spPr bwMode="auto">
              <a:xfrm rot="10800000" flipH="1">
                <a:off x="454" y="3480"/>
                <a:ext cx="1684" cy="0"/>
              </a:xfrm>
              <a:prstGeom prst="line">
                <a:avLst/>
              </a:prstGeom>
              <a:noFill/>
              <a:ln w="57150">
                <a:solidFill>
                  <a:srgbClr val="009900"/>
                </a:solidFill>
                <a:round/>
                <a:headEnd/>
                <a:tailEnd type="stealth" w="lg" len="lg"/>
              </a:ln>
            </p:spPr>
            <p:txBody>
              <a:bodyPr/>
              <a:lstStyle/>
              <a:p>
                <a:endParaRPr lang="en-US">
                  <a:latin typeface="Arial" pitchFamily="34" charset="0"/>
                  <a:cs typeface="Arial" pitchFamily="34" charset="0"/>
                </a:endParaRPr>
              </a:p>
            </p:txBody>
          </p:sp>
          <p:sp>
            <p:nvSpPr>
              <p:cNvPr id="36" name="Line 20"/>
              <p:cNvSpPr>
                <a:spLocks noChangeShapeType="1"/>
              </p:cNvSpPr>
              <p:nvPr/>
            </p:nvSpPr>
            <p:spPr bwMode="auto">
              <a:xfrm rot="10800000">
                <a:off x="472" y="2451"/>
                <a:ext cx="0" cy="1029"/>
              </a:xfrm>
              <a:prstGeom prst="line">
                <a:avLst/>
              </a:prstGeom>
              <a:noFill/>
              <a:ln w="57150">
                <a:solidFill>
                  <a:srgbClr val="009900"/>
                </a:solidFill>
                <a:round/>
                <a:headEnd/>
                <a:tailEnd/>
              </a:ln>
            </p:spPr>
            <p:txBody>
              <a:bodyPr/>
              <a:lstStyle/>
              <a:p>
                <a:endParaRPr lang="en-US">
                  <a:latin typeface="Arial" pitchFamily="34" charset="0"/>
                  <a:cs typeface="Arial" pitchFamily="34" charset="0"/>
                </a:endParaRPr>
              </a:p>
            </p:txBody>
          </p:sp>
        </p:grpSp>
        <p:sp>
          <p:nvSpPr>
            <p:cNvPr id="34" name="Text Box 21"/>
            <p:cNvSpPr txBox="1">
              <a:spLocks noChangeArrowheads="1"/>
            </p:cNvSpPr>
            <p:nvPr/>
          </p:nvSpPr>
          <p:spPr bwMode="auto">
            <a:xfrm>
              <a:off x="305" y="3470"/>
              <a:ext cx="1408" cy="514"/>
            </a:xfrm>
            <a:prstGeom prst="rect">
              <a:avLst/>
            </a:prstGeom>
            <a:noFill/>
            <a:ln w="9525">
              <a:noFill/>
              <a:miter lim="800000"/>
              <a:headEnd/>
              <a:tailEnd/>
            </a:ln>
          </p:spPr>
          <p:txBody>
            <a:bodyPr>
              <a:spAutoFit/>
            </a:bodyPr>
            <a:lstStyle/>
            <a:p>
              <a:pPr>
                <a:lnSpc>
                  <a:spcPct val="95000"/>
                </a:lnSpc>
                <a:spcBef>
                  <a:spcPct val="50000"/>
                </a:spcBef>
              </a:pPr>
              <a:r>
                <a:rPr lang="en-US" sz="2500" dirty="0">
                  <a:latin typeface="Arial" pitchFamily="34" charset="0"/>
                  <a:cs typeface="Arial" pitchFamily="34" charset="0"/>
                </a:rPr>
                <a:t>Wages, rent, profit</a:t>
              </a:r>
            </a:p>
          </p:txBody>
        </p:sp>
      </p:grpSp>
      <p:grpSp>
        <p:nvGrpSpPr>
          <p:cNvPr id="37" name="Group 22"/>
          <p:cNvGrpSpPr>
            <a:grpSpLocks/>
          </p:cNvGrpSpPr>
          <p:nvPr/>
        </p:nvGrpSpPr>
        <p:grpSpPr bwMode="auto">
          <a:xfrm>
            <a:off x="1158875" y="3876675"/>
            <a:ext cx="2222500" cy="1285875"/>
            <a:chOff x="730" y="2442"/>
            <a:chExt cx="1400" cy="810"/>
          </a:xfrm>
        </p:grpSpPr>
        <p:grpSp>
          <p:nvGrpSpPr>
            <p:cNvPr id="38" name="Group 23"/>
            <p:cNvGrpSpPr>
              <a:grpSpLocks/>
            </p:cNvGrpSpPr>
            <p:nvPr/>
          </p:nvGrpSpPr>
          <p:grpSpPr bwMode="auto">
            <a:xfrm>
              <a:off x="730" y="2442"/>
              <a:ext cx="1400" cy="810"/>
              <a:chOff x="986" y="2478"/>
              <a:chExt cx="879" cy="774"/>
            </a:xfrm>
          </p:grpSpPr>
          <p:sp>
            <p:nvSpPr>
              <p:cNvPr id="40" name="Line 24"/>
              <p:cNvSpPr>
                <a:spLocks noChangeShapeType="1"/>
              </p:cNvSpPr>
              <p:nvPr/>
            </p:nvSpPr>
            <p:spPr bwMode="auto">
              <a:xfrm rot="5400000" flipH="1" flipV="1">
                <a:off x="600" y="2865"/>
                <a:ext cx="774" cy="0"/>
              </a:xfrm>
              <a:prstGeom prst="line">
                <a:avLst/>
              </a:prstGeom>
              <a:noFill/>
              <a:ln w="57150">
                <a:solidFill>
                  <a:srgbClr val="CC0000"/>
                </a:solidFill>
                <a:round/>
                <a:headEnd/>
                <a:tailEnd type="stealth" w="lg" len="lg"/>
              </a:ln>
            </p:spPr>
            <p:txBody>
              <a:bodyPr/>
              <a:lstStyle/>
              <a:p>
                <a:endParaRPr lang="en-US">
                  <a:latin typeface="Arial" pitchFamily="34" charset="0"/>
                  <a:cs typeface="Arial" pitchFamily="34" charset="0"/>
                </a:endParaRPr>
              </a:p>
            </p:txBody>
          </p:sp>
          <p:sp>
            <p:nvSpPr>
              <p:cNvPr id="41" name="Line 25"/>
              <p:cNvSpPr>
                <a:spLocks noChangeShapeType="1"/>
              </p:cNvSpPr>
              <p:nvPr/>
            </p:nvSpPr>
            <p:spPr bwMode="auto">
              <a:xfrm rot="5400000" flipV="1">
                <a:off x="1426" y="2794"/>
                <a:ext cx="0" cy="879"/>
              </a:xfrm>
              <a:prstGeom prst="line">
                <a:avLst/>
              </a:prstGeom>
              <a:noFill/>
              <a:ln w="57150">
                <a:solidFill>
                  <a:srgbClr val="CC0000"/>
                </a:solidFill>
                <a:round/>
                <a:headEnd/>
                <a:tailEnd/>
              </a:ln>
            </p:spPr>
            <p:txBody>
              <a:bodyPr/>
              <a:lstStyle/>
              <a:p>
                <a:endParaRPr lang="en-US">
                  <a:latin typeface="Arial" pitchFamily="34" charset="0"/>
                  <a:cs typeface="Arial" pitchFamily="34" charset="0"/>
                </a:endParaRPr>
              </a:p>
            </p:txBody>
          </p:sp>
        </p:grpSp>
        <p:sp>
          <p:nvSpPr>
            <p:cNvPr id="39" name="Text Box 26"/>
            <p:cNvSpPr txBox="1">
              <a:spLocks noChangeArrowheads="1"/>
            </p:cNvSpPr>
            <p:nvPr/>
          </p:nvSpPr>
          <p:spPr bwMode="auto">
            <a:xfrm>
              <a:off x="758" y="2736"/>
              <a:ext cx="1262" cy="490"/>
            </a:xfrm>
            <a:prstGeom prst="rect">
              <a:avLst/>
            </a:prstGeom>
            <a:noFill/>
            <a:ln w="9525">
              <a:noFill/>
              <a:miter lim="800000"/>
              <a:headEnd/>
              <a:tailEnd/>
            </a:ln>
          </p:spPr>
          <p:txBody>
            <a:bodyPr>
              <a:spAutoFit/>
            </a:bodyPr>
            <a:lstStyle/>
            <a:p>
              <a:pPr>
                <a:lnSpc>
                  <a:spcPct val="90000"/>
                </a:lnSpc>
                <a:spcBef>
                  <a:spcPct val="50000"/>
                </a:spcBef>
              </a:pPr>
              <a:r>
                <a:rPr lang="en-US" sz="2500">
                  <a:latin typeface="Arial" pitchFamily="34" charset="0"/>
                  <a:cs typeface="Arial" pitchFamily="34" charset="0"/>
                </a:rPr>
                <a:t>Factors of production</a:t>
              </a:r>
            </a:p>
          </p:txBody>
        </p:sp>
      </p:grpSp>
      <p:grpSp>
        <p:nvGrpSpPr>
          <p:cNvPr id="42" name="Group 27"/>
          <p:cNvGrpSpPr>
            <a:grpSpLocks/>
          </p:cNvGrpSpPr>
          <p:nvPr/>
        </p:nvGrpSpPr>
        <p:grpSpPr bwMode="auto">
          <a:xfrm>
            <a:off x="5732463" y="3860800"/>
            <a:ext cx="2125662" cy="1301750"/>
            <a:chOff x="3611" y="2432"/>
            <a:chExt cx="1339" cy="820"/>
          </a:xfrm>
        </p:grpSpPr>
        <p:grpSp>
          <p:nvGrpSpPr>
            <p:cNvPr id="43" name="Group 28"/>
            <p:cNvGrpSpPr>
              <a:grpSpLocks/>
            </p:cNvGrpSpPr>
            <p:nvPr/>
          </p:nvGrpSpPr>
          <p:grpSpPr bwMode="auto">
            <a:xfrm>
              <a:off x="3611" y="2432"/>
              <a:ext cx="1339" cy="820"/>
              <a:chOff x="3611" y="2456"/>
              <a:chExt cx="1339" cy="796"/>
            </a:xfrm>
          </p:grpSpPr>
          <p:sp>
            <p:nvSpPr>
              <p:cNvPr id="45" name="Line 29"/>
              <p:cNvSpPr>
                <a:spLocks noChangeShapeType="1"/>
              </p:cNvSpPr>
              <p:nvPr/>
            </p:nvSpPr>
            <p:spPr bwMode="auto">
              <a:xfrm flipH="1" flipV="1">
                <a:off x="3611" y="3248"/>
                <a:ext cx="1339" cy="0"/>
              </a:xfrm>
              <a:prstGeom prst="line">
                <a:avLst/>
              </a:prstGeom>
              <a:noFill/>
              <a:ln w="57150">
                <a:solidFill>
                  <a:srgbClr val="CC0000"/>
                </a:solidFill>
                <a:round/>
                <a:headEnd/>
                <a:tailEnd type="stealth" w="lg" len="lg"/>
              </a:ln>
            </p:spPr>
            <p:txBody>
              <a:bodyPr/>
              <a:lstStyle/>
              <a:p>
                <a:endParaRPr lang="en-US">
                  <a:latin typeface="Arial" pitchFamily="34" charset="0"/>
                  <a:cs typeface="Arial" pitchFamily="34" charset="0"/>
                </a:endParaRPr>
              </a:p>
            </p:txBody>
          </p:sp>
          <p:sp>
            <p:nvSpPr>
              <p:cNvPr id="46" name="Line 30"/>
              <p:cNvSpPr>
                <a:spLocks noChangeShapeType="1"/>
              </p:cNvSpPr>
              <p:nvPr/>
            </p:nvSpPr>
            <p:spPr bwMode="auto">
              <a:xfrm flipV="1">
                <a:off x="4931" y="2456"/>
                <a:ext cx="0" cy="796"/>
              </a:xfrm>
              <a:prstGeom prst="line">
                <a:avLst/>
              </a:prstGeom>
              <a:noFill/>
              <a:ln w="57150">
                <a:solidFill>
                  <a:srgbClr val="CC0000"/>
                </a:solidFill>
                <a:round/>
                <a:headEnd/>
                <a:tailEnd/>
              </a:ln>
            </p:spPr>
            <p:txBody>
              <a:bodyPr/>
              <a:lstStyle/>
              <a:p>
                <a:endParaRPr lang="en-US">
                  <a:latin typeface="Arial" pitchFamily="34" charset="0"/>
                  <a:cs typeface="Arial" pitchFamily="34" charset="0"/>
                </a:endParaRPr>
              </a:p>
            </p:txBody>
          </p:sp>
        </p:grpSp>
        <p:sp>
          <p:nvSpPr>
            <p:cNvPr id="44" name="Text Box 31"/>
            <p:cNvSpPr txBox="1">
              <a:spLocks noChangeArrowheads="1"/>
            </p:cNvSpPr>
            <p:nvPr/>
          </p:nvSpPr>
          <p:spPr bwMode="auto">
            <a:xfrm>
              <a:off x="3682" y="2749"/>
              <a:ext cx="1262" cy="490"/>
            </a:xfrm>
            <a:prstGeom prst="rect">
              <a:avLst/>
            </a:prstGeom>
            <a:noFill/>
            <a:ln w="9525">
              <a:noFill/>
              <a:miter lim="800000"/>
              <a:headEnd/>
              <a:tailEnd/>
            </a:ln>
          </p:spPr>
          <p:txBody>
            <a:bodyPr>
              <a:spAutoFit/>
            </a:bodyPr>
            <a:lstStyle/>
            <a:p>
              <a:pPr algn="r">
                <a:lnSpc>
                  <a:spcPct val="90000"/>
                </a:lnSpc>
                <a:spcBef>
                  <a:spcPct val="50000"/>
                </a:spcBef>
              </a:pPr>
              <a:r>
                <a:rPr lang="en-US" sz="2500" dirty="0">
                  <a:latin typeface="Arial" pitchFamily="34" charset="0"/>
                  <a:cs typeface="Arial" pitchFamily="34" charset="0"/>
                </a:rPr>
                <a:t>Labor, land, capital</a:t>
              </a:r>
            </a:p>
          </p:txBody>
        </p:sp>
      </p:grpSp>
      <p:grpSp>
        <p:nvGrpSpPr>
          <p:cNvPr id="47" name="Group 32"/>
          <p:cNvGrpSpPr>
            <a:grpSpLocks/>
          </p:cNvGrpSpPr>
          <p:nvPr/>
        </p:nvGrpSpPr>
        <p:grpSpPr bwMode="auto">
          <a:xfrm>
            <a:off x="5662613" y="893763"/>
            <a:ext cx="3167062" cy="2068512"/>
            <a:chOff x="3567" y="563"/>
            <a:chExt cx="1995" cy="1303"/>
          </a:xfrm>
        </p:grpSpPr>
        <p:grpSp>
          <p:nvGrpSpPr>
            <p:cNvPr id="48" name="Group 33"/>
            <p:cNvGrpSpPr>
              <a:grpSpLocks/>
            </p:cNvGrpSpPr>
            <p:nvPr/>
          </p:nvGrpSpPr>
          <p:grpSpPr bwMode="auto">
            <a:xfrm>
              <a:off x="3567" y="852"/>
              <a:ext cx="1621" cy="1014"/>
              <a:chOff x="3527" y="852"/>
              <a:chExt cx="1661" cy="998"/>
            </a:xfrm>
          </p:grpSpPr>
          <p:sp>
            <p:nvSpPr>
              <p:cNvPr id="50" name="Line 34"/>
              <p:cNvSpPr>
                <a:spLocks noChangeShapeType="1"/>
              </p:cNvSpPr>
              <p:nvPr/>
            </p:nvSpPr>
            <p:spPr bwMode="auto">
              <a:xfrm flipH="1">
                <a:off x="3527" y="861"/>
                <a:ext cx="1661" cy="0"/>
              </a:xfrm>
              <a:prstGeom prst="line">
                <a:avLst/>
              </a:prstGeom>
              <a:noFill/>
              <a:ln w="57150">
                <a:solidFill>
                  <a:srgbClr val="009900"/>
                </a:solidFill>
                <a:round/>
                <a:headEnd/>
                <a:tailEnd type="stealth" w="lg" len="lg"/>
              </a:ln>
            </p:spPr>
            <p:txBody>
              <a:bodyPr/>
              <a:lstStyle/>
              <a:p>
                <a:endParaRPr lang="en-US">
                  <a:latin typeface="Arial" pitchFamily="34" charset="0"/>
                  <a:cs typeface="Arial" pitchFamily="34" charset="0"/>
                </a:endParaRPr>
              </a:p>
            </p:txBody>
          </p:sp>
          <p:sp>
            <p:nvSpPr>
              <p:cNvPr id="51" name="Line 35"/>
              <p:cNvSpPr>
                <a:spLocks noChangeShapeType="1"/>
              </p:cNvSpPr>
              <p:nvPr/>
            </p:nvSpPr>
            <p:spPr bwMode="auto">
              <a:xfrm>
                <a:off x="5168" y="852"/>
                <a:ext cx="0" cy="998"/>
              </a:xfrm>
              <a:prstGeom prst="line">
                <a:avLst/>
              </a:prstGeom>
              <a:noFill/>
              <a:ln w="57150">
                <a:solidFill>
                  <a:srgbClr val="009900"/>
                </a:solidFill>
                <a:round/>
                <a:headEnd/>
                <a:tailEnd/>
              </a:ln>
            </p:spPr>
            <p:txBody>
              <a:bodyPr/>
              <a:lstStyle/>
              <a:p>
                <a:endParaRPr lang="en-US">
                  <a:latin typeface="Arial" pitchFamily="34" charset="0"/>
                  <a:cs typeface="Arial" pitchFamily="34" charset="0"/>
                </a:endParaRPr>
              </a:p>
            </p:txBody>
          </p:sp>
        </p:grpSp>
        <p:sp>
          <p:nvSpPr>
            <p:cNvPr id="49" name="Text Box 36"/>
            <p:cNvSpPr txBox="1">
              <a:spLocks noChangeArrowheads="1"/>
            </p:cNvSpPr>
            <p:nvPr/>
          </p:nvSpPr>
          <p:spPr bwMode="auto">
            <a:xfrm>
              <a:off x="3743" y="563"/>
              <a:ext cx="1819" cy="298"/>
            </a:xfrm>
            <a:prstGeom prst="rect">
              <a:avLst/>
            </a:prstGeom>
            <a:noFill/>
            <a:ln w="9525">
              <a:noFill/>
              <a:miter lim="800000"/>
              <a:headEnd/>
              <a:tailEnd/>
            </a:ln>
          </p:spPr>
          <p:txBody>
            <a:bodyPr>
              <a:spAutoFit/>
            </a:bodyPr>
            <a:lstStyle/>
            <a:p>
              <a:pPr>
                <a:spcBef>
                  <a:spcPct val="50000"/>
                </a:spcBef>
              </a:pPr>
              <a:r>
                <a:rPr lang="en-US" sz="2500">
                  <a:latin typeface="Arial" pitchFamily="34" charset="0"/>
                  <a:cs typeface="Arial" pitchFamily="34" charset="0"/>
                </a:rPr>
                <a:t>          Spending</a:t>
              </a:r>
            </a:p>
          </p:txBody>
        </p:sp>
      </p:grpSp>
      <p:grpSp>
        <p:nvGrpSpPr>
          <p:cNvPr id="52" name="Group 37"/>
          <p:cNvGrpSpPr>
            <a:grpSpLocks/>
          </p:cNvGrpSpPr>
          <p:nvPr/>
        </p:nvGrpSpPr>
        <p:grpSpPr bwMode="auto">
          <a:xfrm>
            <a:off x="5708650" y="1662113"/>
            <a:ext cx="2128838" cy="1295400"/>
            <a:chOff x="3596" y="1047"/>
            <a:chExt cx="1341" cy="816"/>
          </a:xfrm>
        </p:grpSpPr>
        <p:grpSp>
          <p:nvGrpSpPr>
            <p:cNvPr id="53" name="Group 38"/>
            <p:cNvGrpSpPr>
              <a:grpSpLocks/>
            </p:cNvGrpSpPr>
            <p:nvPr/>
          </p:nvGrpSpPr>
          <p:grpSpPr bwMode="auto">
            <a:xfrm>
              <a:off x="3596" y="1047"/>
              <a:ext cx="1341" cy="816"/>
              <a:chOff x="3596" y="1047"/>
              <a:chExt cx="1341" cy="816"/>
            </a:xfrm>
          </p:grpSpPr>
          <p:sp>
            <p:nvSpPr>
              <p:cNvPr id="55" name="Line 39"/>
              <p:cNvSpPr>
                <a:spLocks noChangeShapeType="1"/>
              </p:cNvSpPr>
              <p:nvPr/>
            </p:nvSpPr>
            <p:spPr bwMode="auto">
              <a:xfrm rot="-5400000" flipH="1" flipV="1">
                <a:off x="4510" y="1455"/>
                <a:ext cx="816" cy="0"/>
              </a:xfrm>
              <a:prstGeom prst="line">
                <a:avLst/>
              </a:prstGeom>
              <a:noFill/>
              <a:ln w="57150">
                <a:solidFill>
                  <a:srgbClr val="CC0000"/>
                </a:solidFill>
                <a:round/>
                <a:headEnd/>
                <a:tailEnd type="stealth" w="lg" len="lg"/>
              </a:ln>
            </p:spPr>
            <p:txBody>
              <a:bodyPr/>
              <a:lstStyle/>
              <a:p>
                <a:endParaRPr lang="en-US">
                  <a:latin typeface="Arial" pitchFamily="34" charset="0"/>
                  <a:cs typeface="Arial" pitchFamily="34" charset="0"/>
                </a:endParaRPr>
              </a:p>
            </p:txBody>
          </p:sp>
          <p:sp>
            <p:nvSpPr>
              <p:cNvPr id="56" name="Line 40"/>
              <p:cNvSpPr>
                <a:spLocks noChangeShapeType="1"/>
              </p:cNvSpPr>
              <p:nvPr/>
            </p:nvSpPr>
            <p:spPr bwMode="auto">
              <a:xfrm rot="16200000" flipV="1">
                <a:off x="4267" y="388"/>
                <a:ext cx="0" cy="1341"/>
              </a:xfrm>
              <a:prstGeom prst="line">
                <a:avLst/>
              </a:prstGeom>
              <a:noFill/>
              <a:ln w="57150">
                <a:solidFill>
                  <a:srgbClr val="CC0000"/>
                </a:solidFill>
                <a:round/>
                <a:headEnd/>
                <a:tailEnd/>
              </a:ln>
            </p:spPr>
            <p:txBody>
              <a:bodyPr/>
              <a:lstStyle/>
              <a:p>
                <a:endParaRPr lang="en-US">
                  <a:latin typeface="Arial" pitchFamily="34" charset="0"/>
                  <a:cs typeface="Arial" pitchFamily="34" charset="0"/>
                </a:endParaRPr>
              </a:p>
            </p:txBody>
          </p:sp>
        </p:grpSp>
        <p:sp>
          <p:nvSpPr>
            <p:cNvPr id="54" name="Text Box 41"/>
            <p:cNvSpPr txBox="1">
              <a:spLocks noChangeArrowheads="1"/>
            </p:cNvSpPr>
            <p:nvPr/>
          </p:nvSpPr>
          <p:spPr bwMode="auto">
            <a:xfrm>
              <a:off x="4095" y="1064"/>
              <a:ext cx="825" cy="490"/>
            </a:xfrm>
            <a:prstGeom prst="rect">
              <a:avLst/>
            </a:prstGeom>
            <a:noFill/>
            <a:ln w="9525">
              <a:noFill/>
              <a:miter lim="800000"/>
              <a:headEnd/>
              <a:tailEnd/>
            </a:ln>
          </p:spPr>
          <p:txBody>
            <a:bodyPr>
              <a:spAutoFit/>
            </a:bodyPr>
            <a:lstStyle/>
            <a:p>
              <a:pPr algn="r">
                <a:lnSpc>
                  <a:spcPct val="90000"/>
                </a:lnSpc>
                <a:spcBef>
                  <a:spcPct val="50000"/>
                </a:spcBef>
              </a:pPr>
              <a:r>
                <a:rPr lang="en-US" sz="2500">
                  <a:latin typeface="Arial" pitchFamily="34" charset="0"/>
                  <a:cs typeface="Arial" pitchFamily="34" charset="0"/>
                </a:rPr>
                <a:t>G &amp; S bought</a:t>
              </a:r>
            </a:p>
          </p:txBody>
        </p:sp>
      </p:grpSp>
      <p:grpSp>
        <p:nvGrpSpPr>
          <p:cNvPr id="57" name="Group 42"/>
          <p:cNvGrpSpPr>
            <a:grpSpLocks/>
          </p:cNvGrpSpPr>
          <p:nvPr/>
        </p:nvGrpSpPr>
        <p:grpSpPr bwMode="auto">
          <a:xfrm>
            <a:off x="1117600" y="1606550"/>
            <a:ext cx="2259013" cy="1366838"/>
            <a:chOff x="704" y="1012"/>
            <a:chExt cx="1423" cy="861"/>
          </a:xfrm>
        </p:grpSpPr>
        <p:grpSp>
          <p:nvGrpSpPr>
            <p:cNvPr id="58" name="Group 43"/>
            <p:cNvGrpSpPr>
              <a:grpSpLocks/>
            </p:cNvGrpSpPr>
            <p:nvPr/>
          </p:nvGrpSpPr>
          <p:grpSpPr bwMode="auto">
            <a:xfrm>
              <a:off x="704" y="1012"/>
              <a:ext cx="1423" cy="861"/>
              <a:chOff x="704" y="1012"/>
              <a:chExt cx="1423" cy="885"/>
            </a:xfrm>
          </p:grpSpPr>
          <p:sp>
            <p:nvSpPr>
              <p:cNvPr id="60" name="Line 44"/>
              <p:cNvSpPr>
                <a:spLocks noChangeShapeType="1"/>
              </p:cNvSpPr>
              <p:nvPr/>
            </p:nvSpPr>
            <p:spPr bwMode="auto">
              <a:xfrm rot="10800000" flipH="1" flipV="1">
                <a:off x="704" y="1024"/>
                <a:ext cx="1423" cy="0"/>
              </a:xfrm>
              <a:prstGeom prst="line">
                <a:avLst/>
              </a:prstGeom>
              <a:noFill/>
              <a:ln w="57150">
                <a:solidFill>
                  <a:srgbClr val="CC0000"/>
                </a:solidFill>
                <a:round/>
                <a:headEnd/>
                <a:tailEnd type="stealth" w="lg" len="lg"/>
              </a:ln>
            </p:spPr>
            <p:txBody>
              <a:bodyPr/>
              <a:lstStyle/>
              <a:p>
                <a:endParaRPr lang="en-US">
                  <a:latin typeface="Arial" pitchFamily="34" charset="0"/>
                  <a:cs typeface="Arial" pitchFamily="34" charset="0"/>
                </a:endParaRPr>
              </a:p>
            </p:txBody>
          </p:sp>
          <p:sp>
            <p:nvSpPr>
              <p:cNvPr id="61" name="Line 45"/>
              <p:cNvSpPr>
                <a:spLocks noChangeShapeType="1"/>
              </p:cNvSpPr>
              <p:nvPr/>
            </p:nvSpPr>
            <p:spPr bwMode="auto">
              <a:xfrm rot="10800000" flipV="1">
                <a:off x="721" y="1012"/>
                <a:ext cx="0" cy="885"/>
              </a:xfrm>
              <a:prstGeom prst="line">
                <a:avLst/>
              </a:prstGeom>
              <a:noFill/>
              <a:ln w="57150">
                <a:solidFill>
                  <a:srgbClr val="CC0000"/>
                </a:solidFill>
                <a:round/>
                <a:headEnd/>
                <a:tailEnd/>
              </a:ln>
            </p:spPr>
            <p:txBody>
              <a:bodyPr/>
              <a:lstStyle/>
              <a:p>
                <a:endParaRPr lang="en-US">
                  <a:latin typeface="Arial" pitchFamily="34" charset="0"/>
                  <a:cs typeface="Arial" pitchFamily="34" charset="0"/>
                </a:endParaRPr>
              </a:p>
            </p:txBody>
          </p:sp>
        </p:grpSp>
        <p:sp>
          <p:nvSpPr>
            <p:cNvPr id="59" name="Text Box 46"/>
            <p:cNvSpPr txBox="1">
              <a:spLocks noChangeArrowheads="1"/>
            </p:cNvSpPr>
            <p:nvPr/>
          </p:nvSpPr>
          <p:spPr bwMode="auto">
            <a:xfrm>
              <a:off x="745" y="1023"/>
              <a:ext cx="825" cy="490"/>
            </a:xfrm>
            <a:prstGeom prst="rect">
              <a:avLst/>
            </a:prstGeom>
            <a:noFill/>
            <a:ln w="9525">
              <a:noFill/>
              <a:miter lim="800000"/>
              <a:headEnd/>
              <a:tailEnd/>
            </a:ln>
          </p:spPr>
          <p:txBody>
            <a:bodyPr>
              <a:spAutoFit/>
            </a:bodyPr>
            <a:lstStyle/>
            <a:p>
              <a:pPr>
                <a:lnSpc>
                  <a:spcPct val="90000"/>
                </a:lnSpc>
                <a:spcBef>
                  <a:spcPct val="50000"/>
                </a:spcBef>
              </a:pPr>
              <a:r>
                <a:rPr lang="en-US" sz="2500" dirty="0">
                  <a:latin typeface="Arial" pitchFamily="34" charset="0"/>
                  <a:cs typeface="Arial" pitchFamily="34" charset="0"/>
                </a:rPr>
                <a:t>G &amp; S sold</a:t>
              </a:r>
            </a:p>
          </p:txBody>
        </p:sp>
      </p:grpSp>
      <p:grpSp>
        <p:nvGrpSpPr>
          <p:cNvPr id="62" name="Group 47"/>
          <p:cNvGrpSpPr>
            <a:grpSpLocks/>
          </p:cNvGrpSpPr>
          <p:nvPr/>
        </p:nvGrpSpPr>
        <p:grpSpPr bwMode="auto">
          <a:xfrm>
            <a:off x="593725" y="869950"/>
            <a:ext cx="2887663" cy="2097088"/>
            <a:chOff x="374" y="548"/>
            <a:chExt cx="1819" cy="1321"/>
          </a:xfrm>
        </p:grpSpPr>
        <p:grpSp>
          <p:nvGrpSpPr>
            <p:cNvPr id="63" name="Group 48"/>
            <p:cNvGrpSpPr>
              <a:grpSpLocks/>
            </p:cNvGrpSpPr>
            <p:nvPr/>
          </p:nvGrpSpPr>
          <p:grpSpPr bwMode="auto">
            <a:xfrm rot="-5400000">
              <a:off x="796" y="500"/>
              <a:ext cx="1055" cy="1683"/>
              <a:chOff x="3840" y="1040"/>
              <a:chExt cx="1008" cy="752"/>
            </a:xfrm>
          </p:grpSpPr>
          <p:sp>
            <p:nvSpPr>
              <p:cNvPr id="65" name="Line 49"/>
              <p:cNvSpPr>
                <a:spLocks noChangeShapeType="1"/>
              </p:cNvSpPr>
              <p:nvPr/>
            </p:nvSpPr>
            <p:spPr bwMode="auto">
              <a:xfrm flipH="1">
                <a:off x="3840" y="1040"/>
                <a:ext cx="1008" cy="0"/>
              </a:xfrm>
              <a:prstGeom prst="line">
                <a:avLst/>
              </a:prstGeom>
              <a:noFill/>
              <a:ln w="57150">
                <a:solidFill>
                  <a:srgbClr val="009900"/>
                </a:solidFill>
                <a:round/>
                <a:headEnd/>
                <a:tailEnd type="stealth" w="lg" len="lg"/>
              </a:ln>
            </p:spPr>
            <p:txBody>
              <a:bodyPr/>
              <a:lstStyle/>
              <a:p>
                <a:endParaRPr lang="en-US">
                  <a:latin typeface="Arial" pitchFamily="34" charset="0"/>
                  <a:cs typeface="Arial" pitchFamily="34" charset="0"/>
                </a:endParaRPr>
              </a:p>
            </p:txBody>
          </p:sp>
          <p:sp>
            <p:nvSpPr>
              <p:cNvPr id="66" name="Line 50"/>
              <p:cNvSpPr>
                <a:spLocks noChangeShapeType="1"/>
              </p:cNvSpPr>
              <p:nvPr/>
            </p:nvSpPr>
            <p:spPr bwMode="auto">
              <a:xfrm>
                <a:off x="4830" y="1041"/>
                <a:ext cx="0" cy="751"/>
              </a:xfrm>
              <a:prstGeom prst="line">
                <a:avLst/>
              </a:prstGeom>
              <a:noFill/>
              <a:ln w="57150">
                <a:solidFill>
                  <a:srgbClr val="009900"/>
                </a:solidFill>
                <a:round/>
                <a:headEnd/>
                <a:tailEnd/>
              </a:ln>
            </p:spPr>
            <p:txBody>
              <a:bodyPr/>
              <a:lstStyle/>
              <a:p>
                <a:endParaRPr lang="en-US">
                  <a:latin typeface="Arial" pitchFamily="34" charset="0"/>
                  <a:cs typeface="Arial" pitchFamily="34" charset="0"/>
                </a:endParaRPr>
              </a:p>
            </p:txBody>
          </p:sp>
        </p:grpSp>
        <p:sp>
          <p:nvSpPr>
            <p:cNvPr id="64" name="Text Box 51"/>
            <p:cNvSpPr txBox="1">
              <a:spLocks noChangeArrowheads="1"/>
            </p:cNvSpPr>
            <p:nvPr/>
          </p:nvSpPr>
          <p:spPr bwMode="auto">
            <a:xfrm>
              <a:off x="374" y="548"/>
              <a:ext cx="1819" cy="298"/>
            </a:xfrm>
            <a:prstGeom prst="rect">
              <a:avLst/>
            </a:prstGeom>
            <a:noFill/>
            <a:ln w="9525">
              <a:noFill/>
              <a:miter lim="800000"/>
              <a:headEnd/>
              <a:tailEnd/>
            </a:ln>
          </p:spPr>
          <p:txBody>
            <a:bodyPr>
              <a:spAutoFit/>
            </a:bodyPr>
            <a:lstStyle/>
            <a:p>
              <a:pPr>
                <a:spcBef>
                  <a:spcPct val="50000"/>
                </a:spcBef>
              </a:pPr>
              <a:r>
                <a:rPr lang="en-US" sz="2500" dirty="0">
                  <a:latin typeface="Arial" pitchFamily="34" charset="0"/>
                  <a:cs typeface="Arial" pitchFamily="34" charset="0"/>
                </a:rPr>
                <a:t>Revenue</a:t>
              </a:r>
            </a:p>
          </p:txBody>
        </p:sp>
      </p:grpSp>
      <p:grpSp>
        <p:nvGrpSpPr>
          <p:cNvPr id="67" name="Group 52"/>
          <p:cNvGrpSpPr>
            <a:grpSpLocks/>
          </p:cNvGrpSpPr>
          <p:nvPr/>
        </p:nvGrpSpPr>
        <p:grpSpPr bwMode="auto">
          <a:xfrm>
            <a:off x="3386138" y="815975"/>
            <a:ext cx="2320925" cy="1689100"/>
            <a:chOff x="2133" y="514"/>
            <a:chExt cx="1462" cy="1064"/>
          </a:xfrm>
          <a:effectLst>
            <a:outerShdw blurRad="50800" dist="38100" dir="2700000" algn="tl" rotWithShape="0">
              <a:prstClr val="black">
                <a:alpha val="40000"/>
              </a:prstClr>
            </a:outerShdw>
          </a:effectLst>
        </p:grpSpPr>
        <p:sp>
          <p:nvSpPr>
            <p:cNvPr id="68" name="Oval 53"/>
            <p:cNvSpPr>
              <a:spLocks noChangeArrowheads="1"/>
            </p:cNvSpPr>
            <p:nvPr/>
          </p:nvSpPr>
          <p:spPr bwMode="auto">
            <a:xfrm>
              <a:off x="2133" y="514"/>
              <a:ext cx="1462" cy="1064"/>
            </a:xfrm>
            <a:prstGeom prst="ellipse">
              <a:avLst/>
            </a:prstGeom>
            <a:solidFill>
              <a:srgbClr val="FFCC99"/>
            </a:solidFill>
            <a:ln w="9525">
              <a:noFill/>
              <a:round/>
              <a:headEnd/>
              <a:tailEnd/>
            </a:ln>
          </p:spPr>
          <p:txBody>
            <a:bodyPr/>
            <a:lstStyle/>
            <a:p>
              <a:endParaRPr lang="en-US">
                <a:latin typeface="Arial" pitchFamily="34" charset="0"/>
                <a:cs typeface="Arial" pitchFamily="34" charset="0"/>
              </a:endParaRPr>
            </a:p>
          </p:txBody>
        </p:sp>
        <p:sp>
          <p:nvSpPr>
            <p:cNvPr id="69" name="Text Box 54"/>
            <p:cNvSpPr txBox="1">
              <a:spLocks noChangeArrowheads="1"/>
            </p:cNvSpPr>
            <p:nvPr/>
          </p:nvSpPr>
          <p:spPr bwMode="auto">
            <a:xfrm>
              <a:off x="2190" y="671"/>
              <a:ext cx="1371" cy="808"/>
            </a:xfrm>
            <a:prstGeom prst="rect">
              <a:avLst/>
            </a:prstGeom>
            <a:noFill/>
            <a:ln w="9525">
              <a:noFill/>
              <a:miter lim="800000"/>
              <a:headEnd/>
              <a:tailEnd/>
            </a:ln>
          </p:spPr>
          <p:txBody>
            <a:bodyPr>
              <a:spAutoFit/>
            </a:bodyPr>
            <a:lstStyle/>
            <a:p>
              <a:pPr algn="ctr">
                <a:spcBef>
                  <a:spcPct val="50000"/>
                </a:spcBef>
              </a:pPr>
              <a:r>
                <a:rPr lang="en-US" sz="2600" dirty="0">
                  <a:latin typeface="Arial" pitchFamily="34" charset="0"/>
                  <a:cs typeface="Arial" pitchFamily="34" charset="0"/>
                </a:rPr>
                <a:t>Markets for Goods &amp; Services</a:t>
              </a:r>
            </a:p>
          </p:txBody>
        </p:sp>
      </p:grpSp>
    </p:spTree>
    <p:extLst>
      <p:ext uri="{BB962C8B-B14F-4D97-AF65-F5344CB8AC3E}">
        <p14:creationId xmlns:p14="http://schemas.microsoft.com/office/powerpoint/2010/main" val="10697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strips(downLeft)">
                                      <p:cBhvr>
                                        <p:cTn id="11" dur="500"/>
                                        <p:tgtEl>
                                          <p:spTgt spid="42"/>
                                        </p:tgtEl>
                                      </p:cBhvr>
                                    </p:animEffect>
                                  </p:childTnLst>
                                </p:cTn>
                              </p:par>
                            </p:childTnLst>
                          </p:cTn>
                        </p:par>
                        <p:par>
                          <p:cTn id="12" fill="hold">
                            <p:stCondLst>
                              <p:cond delay="1000"/>
                            </p:stCondLst>
                            <p:childTnLst>
                              <p:par>
                                <p:cTn id="13" presetID="18" presetClass="entr" presetSubtype="9"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strips(upLeft)">
                                      <p:cBhvr>
                                        <p:cTn id="15" dur="500"/>
                                        <p:tgtEl>
                                          <p:spTgt spid="37"/>
                                        </p:tgtEl>
                                      </p:cBhvr>
                                    </p:animEffect>
                                  </p:childTnLst>
                                </p:cTn>
                              </p:par>
                            </p:childTnLst>
                          </p:cTn>
                        </p:par>
                        <p:par>
                          <p:cTn id="16" fill="hold">
                            <p:stCondLst>
                              <p:cond delay="1500"/>
                            </p:stCondLst>
                            <p:childTnLst>
                              <p:par>
                                <p:cTn id="17" presetID="18" presetClass="entr" presetSubtype="6" fill="hold" nodeType="after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strips(downRight)">
                                      <p:cBhvr>
                                        <p:cTn id="19" dur="500"/>
                                        <p:tgtEl>
                                          <p:spTgt spid="32"/>
                                        </p:tgtEl>
                                      </p:cBhvr>
                                    </p:animEffect>
                                  </p:childTnLst>
                                </p:cTn>
                              </p:par>
                            </p:childTnLst>
                          </p:cTn>
                        </p:par>
                        <p:par>
                          <p:cTn id="20" fill="hold">
                            <p:stCondLst>
                              <p:cond delay="3000"/>
                            </p:stCondLst>
                            <p:childTnLst>
                              <p:par>
                                <p:cTn id="21" presetID="18" presetClass="entr" presetSubtype="3"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strips(upRight)">
                                      <p:cBhvr>
                                        <p:cTn id="23" dur="500"/>
                                        <p:tgtEl>
                                          <p:spTgt spid="27"/>
                                        </p:tgtEl>
                                      </p:cBhvr>
                                    </p:animEffect>
                                  </p:childTnLst>
                                </p:cTn>
                              </p:par>
                            </p:childTnLst>
                          </p:cTn>
                        </p:par>
                        <p:par>
                          <p:cTn id="24" fill="hold">
                            <p:stCondLst>
                              <p:cond delay="3500"/>
                            </p:stCondLst>
                            <p:childTnLst>
                              <p:par>
                                <p:cTn id="25" presetID="10" presetClass="entr" presetSubtype="0" fill="hold" nodeType="afterEffect">
                                  <p:stCondLst>
                                    <p:cond delay="100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par>
                          <p:cTn id="28" fill="hold">
                            <p:stCondLst>
                              <p:cond delay="5000"/>
                            </p:stCondLst>
                            <p:childTnLst>
                              <p:par>
                                <p:cTn id="29" presetID="18" presetClass="entr" presetSubtype="9"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strips(upLeft)">
                                      <p:cBhvr>
                                        <p:cTn id="31" dur="500"/>
                                        <p:tgtEl>
                                          <p:spTgt spid="47"/>
                                        </p:tgtEl>
                                      </p:cBhvr>
                                    </p:animEffect>
                                  </p:childTnLst>
                                </p:cTn>
                              </p:par>
                            </p:childTnLst>
                          </p:cTn>
                        </p:par>
                        <p:par>
                          <p:cTn id="32" fill="hold">
                            <p:stCondLst>
                              <p:cond delay="5500"/>
                            </p:stCondLst>
                            <p:childTnLst>
                              <p:par>
                                <p:cTn id="33" presetID="18" presetClass="entr" presetSubtype="12" fill="hold"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strips(downLeft)">
                                      <p:cBhvr>
                                        <p:cTn id="35" dur="500"/>
                                        <p:tgtEl>
                                          <p:spTgt spid="62"/>
                                        </p:tgtEl>
                                      </p:cBhvr>
                                    </p:animEffect>
                                  </p:childTnLst>
                                </p:cTn>
                              </p:par>
                            </p:childTnLst>
                          </p:cTn>
                        </p:par>
                        <p:par>
                          <p:cTn id="36" fill="hold">
                            <p:stCondLst>
                              <p:cond delay="6000"/>
                            </p:stCondLst>
                            <p:childTnLst>
                              <p:par>
                                <p:cTn id="37" presetID="18" presetClass="entr" presetSubtype="3" fill="hold" nodeType="afterEffect">
                                  <p:stCondLst>
                                    <p:cond delay="1000"/>
                                  </p:stCondLst>
                                  <p:childTnLst>
                                    <p:set>
                                      <p:cBhvr>
                                        <p:cTn id="38" dur="1" fill="hold">
                                          <p:stCondLst>
                                            <p:cond delay="0"/>
                                          </p:stCondLst>
                                        </p:cTn>
                                        <p:tgtEl>
                                          <p:spTgt spid="57"/>
                                        </p:tgtEl>
                                        <p:attrNameLst>
                                          <p:attrName>style.visibility</p:attrName>
                                        </p:attrNameLst>
                                      </p:cBhvr>
                                      <p:to>
                                        <p:strVal val="visible"/>
                                      </p:to>
                                    </p:set>
                                    <p:animEffect transition="in" filter="strips(upRight)">
                                      <p:cBhvr>
                                        <p:cTn id="39" dur="500"/>
                                        <p:tgtEl>
                                          <p:spTgt spid="57"/>
                                        </p:tgtEl>
                                      </p:cBhvr>
                                    </p:animEffect>
                                  </p:childTnLst>
                                </p:cTn>
                              </p:par>
                            </p:childTnLst>
                          </p:cTn>
                        </p:par>
                        <p:par>
                          <p:cTn id="40" fill="hold">
                            <p:stCondLst>
                              <p:cond delay="7500"/>
                            </p:stCondLst>
                            <p:childTnLst>
                              <p:par>
                                <p:cTn id="41" presetID="18" presetClass="entr" presetSubtype="6"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strips(downRight)">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wrap="square" anchor="t"/>
          <a:lstStyle/>
          <a:p>
            <a:pPr eaLnBrk="1" hangingPunct="1"/>
            <a:r>
              <a:rPr lang="en-US" altLang="en-US" dirty="0"/>
              <a:t>The PPF</a:t>
            </a:r>
          </a:p>
        </p:txBody>
      </p:sp>
      <p:sp>
        <p:nvSpPr>
          <p:cNvPr id="18435" name="Content Placeholder 2"/>
          <p:cNvSpPr>
            <a:spLocks noGrp="1"/>
          </p:cNvSpPr>
          <p:nvPr>
            <p:ph idx="1"/>
          </p:nvPr>
        </p:nvSpPr>
        <p:spPr/>
        <p:txBody>
          <a:bodyPr/>
          <a:lstStyle/>
          <a:p>
            <a:r>
              <a:rPr lang="en-US" altLang="en-US" dirty="0">
                <a:solidFill>
                  <a:srgbClr val="005696"/>
                </a:solidFill>
              </a:rPr>
              <a:t>Production possibilities frontier</a:t>
            </a:r>
          </a:p>
          <a:p>
            <a:pPr lvl="1"/>
            <a:r>
              <a:rPr lang="en-US" altLang="en-US" dirty="0"/>
              <a:t>A graph: combinations of output that the economy can possibly produce</a:t>
            </a:r>
          </a:p>
          <a:p>
            <a:pPr lvl="1"/>
            <a:r>
              <a:rPr lang="en-US" altLang="en-US" dirty="0"/>
              <a:t>Given the available</a:t>
            </a:r>
          </a:p>
          <a:p>
            <a:pPr lvl="2"/>
            <a:r>
              <a:rPr lang="en-US" altLang="en-US" dirty="0"/>
              <a:t>Factors of production and technology</a:t>
            </a:r>
          </a:p>
          <a:p>
            <a:pPr lvl="1"/>
            <a:r>
              <a:rPr lang="en-US" altLang="en-US" dirty="0"/>
              <a:t>Example:  </a:t>
            </a:r>
          </a:p>
          <a:p>
            <a:pPr lvl="2"/>
            <a:r>
              <a:rPr lang="en-US" altLang="en-US" dirty="0"/>
              <a:t>Two goods:  computers and wheat</a:t>
            </a:r>
          </a:p>
          <a:p>
            <a:pPr lvl="2"/>
            <a:r>
              <a:rPr lang="en-US" altLang="en-US" dirty="0"/>
              <a:t>One resource:  labor (measured in hours)</a:t>
            </a:r>
          </a:p>
          <a:p>
            <a:pPr lvl="2"/>
            <a:r>
              <a:rPr lang="en-US" altLang="en-US" dirty="0"/>
              <a:t>Economy has 50,000 labor hours per month available for production</a:t>
            </a:r>
          </a:p>
          <a:p>
            <a:pPr marL="0" indent="0">
              <a:buNone/>
            </a:pPr>
            <a:endParaRPr lang="en-US" altLang="en-US" dirty="0"/>
          </a:p>
        </p:txBody>
      </p:sp>
      <p:sp>
        <p:nvSpPr>
          <p:cNvPr id="184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873B2A1-42AF-4082-91D3-E8BC15B135CF}" type="slidenum">
              <a:rPr lang="en-US" altLang="en-US" sz="1200" smtClean="0">
                <a:solidFill>
                  <a:srgbClr val="002060"/>
                </a:solidFill>
              </a:rPr>
              <a:pPr algn="ctr" eaLnBrk="1" hangingPunct="1"/>
              <a:t>9</a:t>
            </a:fld>
            <a:endParaRPr lang="en-US" altLang="en-US" sz="1200">
              <a:solidFill>
                <a:srgbClr val="002060"/>
              </a:solidFill>
            </a:endParaRPr>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altLang="en-US" sz="1000" dirty="0">
              <a:solidFill>
                <a:schemeClr val="tx1"/>
              </a:solidFill>
              <a:cs typeface="Arial" charset="0"/>
            </a:endParaRPr>
          </a:p>
        </p:txBody>
      </p:sp>
    </p:spTree>
    <p:extLst>
      <p:ext uri="{BB962C8B-B14F-4D97-AF65-F5344CB8AC3E}">
        <p14:creationId xmlns:p14="http://schemas.microsoft.com/office/powerpoint/2010/main" val="797598206"/>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6437</TotalTime>
  <Words>2612</Words>
  <Application>Microsoft Office PowerPoint</Application>
  <PresentationFormat>On-screen Show (4:3)</PresentationFormat>
  <Paragraphs>357</Paragraphs>
  <Slides>32</Slides>
  <Notes>22</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2</vt:i4>
      </vt:variant>
      <vt:variant>
        <vt:lpstr>Slide Titles</vt:lpstr>
      </vt:variant>
      <vt:variant>
        <vt:i4>32</vt:i4>
      </vt:variant>
    </vt:vector>
  </HeadingPairs>
  <TitlesOfParts>
    <vt:vector size="51" baseType="lpstr">
      <vt:lpstr>Arial</vt:lpstr>
      <vt:lpstr>Arial Narrow</vt:lpstr>
      <vt:lpstr>Calibri</vt:lpstr>
      <vt:lpstr>Cambria</vt:lpstr>
      <vt:lpstr>Comic Sans MS</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Worksheet</vt:lpstr>
      <vt:lpstr>Chart</vt:lpstr>
      <vt:lpstr>Chapter 2: Thinking Like An Economist </vt:lpstr>
      <vt:lpstr>Look for the answers to these questions </vt:lpstr>
      <vt:lpstr>The Economist as a Scientist</vt:lpstr>
      <vt:lpstr>The Economist as a Scientist</vt:lpstr>
      <vt:lpstr>The Economist as a Scientist</vt:lpstr>
      <vt:lpstr>The Economist as a Scientist</vt:lpstr>
      <vt:lpstr>Figure 1 The circular flow</vt:lpstr>
      <vt:lpstr>Figure 1 The circular flow</vt:lpstr>
      <vt:lpstr>The PPF</vt:lpstr>
      <vt:lpstr>PPF Example</vt:lpstr>
      <vt:lpstr>PPF Example</vt:lpstr>
      <vt:lpstr>PowerPoint Presentation</vt:lpstr>
      <vt:lpstr>Active Learning 1     Points off the PPF</vt:lpstr>
      <vt:lpstr>Active Learning 1       Answers </vt:lpstr>
      <vt:lpstr>Active Learning 1       Answers </vt:lpstr>
      <vt:lpstr>The PPF: What We Know So Far</vt:lpstr>
      <vt:lpstr>The PPF</vt:lpstr>
      <vt:lpstr>The PPF and Opportunity Cost</vt:lpstr>
      <vt:lpstr>Active Learning 2    PPF and Opportunity Cost</vt:lpstr>
      <vt:lpstr>PowerPoint Presentation</vt:lpstr>
      <vt:lpstr>Active Learning 2       Answers </vt:lpstr>
      <vt:lpstr>Economic Growth and the PPF</vt:lpstr>
      <vt:lpstr>The Shape of the PPF</vt:lpstr>
      <vt:lpstr>Why the PPF Might Be Bowed Outward</vt:lpstr>
      <vt:lpstr>Why the PPF Might Be Bowed Outward</vt:lpstr>
      <vt:lpstr>Why the PPF Might Be Bowed Outward</vt:lpstr>
      <vt:lpstr>Why the PPF Might Be Bowed Outward</vt:lpstr>
      <vt:lpstr>The Economist as a Scientist</vt:lpstr>
      <vt:lpstr>The Economist as Policy Adviser</vt:lpstr>
      <vt:lpstr>Active Learning 3     Positive vs. Normative</vt:lpstr>
      <vt:lpstr>Active Learning 3       Answers</vt:lpstr>
      <vt:lpstr>Active Learning 3       Answers</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Amir Sisters</cp:lastModifiedBy>
  <cp:revision>194</cp:revision>
  <dcterms:created xsi:type="dcterms:W3CDTF">2016-03-16T19:41:09Z</dcterms:created>
  <dcterms:modified xsi:type="dcterms:W3CDTF">2021-03-09T08:14:37Z</dcterms:modified>
</cp:coreProperties>
</file>