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5.jpg" ContentType="image/pn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9E8249B4-DC97-A14B-B794-25058B361A7B}">
          <p14:sldIdLst>
            <p14:sldId id="256"/>
            <p14:sldId id="257"/>
          </p14:sldIdLst>
        </p14:section>
        <p14:section name="Standardabschnitt" id="{B224B3AC-D270-A04D-9F8C-5EE2BC7FD695}">
          <p14:sldIdLst>
            <p14:sldId id="258"/>
            <p14:sldId id="260"/>
            <p14:sldId id="261"/>
            <p14:sldId id="262"/>
          </p14:sldIdLst>
        </p14:section>
        <p14:section name="Ende" id="{7908F3C7-6F5A-7A43-9F2A-2EA46178734F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5"/>
    <p:restoredTop sz="95329"/>
  </p:normalViewPr>
  <p:slideViewPr>
    <p:cSldViewPr snapToGrid="0" snapToObjects="1">
      <p:cViewPr varScale="1">
        <p:scale>
          <a:sx n="110" d="100"/>
          <a:sy n="110" d="100"/>
        </p:scale>
        <p:origin x="19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" Target="../slides/slide3.xm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7FFBDA-B52F-8E44-9A91-40FF897E1E47}" type="doc">
      <dgm:prSet loTypeId="urn:microsoft.com/office/officeart/2005/8/layout/vList3" loCatId="list" qsTypeId="urn:microsoft.com/office/officeart/2005/8/quickstyle/3d5" qsCatId="3D" csTypeId="urn:microsoft.com/office/officeart/2005/8/colors/accent0_3" csCatId="mainScheme" phldr="1"/>
      <dgm:spPr>
        <a:scene3d>
          <a:camera prst="orthographicFront" zoom="95000"/>
          <a:lightRig rig="flat" dir="t"/>
        </a:scene3d>
      </dgm:spPr>
      <dgm:t>
        <a:bodyPr/>
        <a:lstStyle/>
        <a:p>
          <a:endParaRPr lang="de-DE"/>
        </a:p>
      </dgm:t>
    </dgm:pt>
    <dgm:pt modelId="{44F53359-B226-8E48-B49F-FF86FFE68EEA}">
      <dgm:prSet/>
      <dgm:spPr/>
      <dgm:t>
        <a:bodyPr/>
        <a:lstStyle/>
        <a:p>
          <a:r>
            <a:rPr lang="de-DE" dirty="0"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rPr>
            <a:t>1. Formel Umstellungen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DFD0315-EA4A-9E46-B15E-44B1290E1FAB}" type="parTrans" cxnId="{6DFDF49A-DD91-8947-B9E9-CC46A8AC0856}">
      <dgm:prSet/>
      <dgm:spPr/>
      <dgm:t>
        <a:bodyPr/>
        <a:lstStyle/>
        <a:p>
          <a:endParaRPr lang="de-DE"/>
        </a:p>
      </dgm:t>
    </dgm:pt>
    <dgm:pt modelId="{2519AF44-9F4E-EB43-BDCC-5F1B5E87554B}" type="sibTrans" cxnId="{6DFDF49A-DD91-8947-B9E9-CC46A8AC0856}">
      <dgm:prSet/>
      <dgm:spPr/>
      <dgm:t>
        <a:bodyPr/>
        <a:lstStyle/>
        <a:p>
          <a:endParaRPr lang="de-DE"/>
        </a:p>
      </dgm:t>
    </dgm:pt>
    <dgm:pt modelId="{A98F1B4B-821C-0449-A061-A164C466B4DE}">
      <dgm:prSet/>
      <dgm:spPr/>
      <dgm:t>
        <a:bodyPr/>
        <a:lstStyle/>
        <a:p>
          <a:r>
            <a:rPr lang="de-DE" dirty="0"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rPr>
            <a:t>2. Destruktive </a:t>
          </a:r>
          <a:r>
            <a:rPr lang="de-DE" b="0" i="0" dirty="0"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rPr>
            <a:t>Überlagerte Schwingung</a:t>
          </a:r>
          <a:endParaRPr lang="de-DE" dirty="0">
            <a:latin typeface="Cascadia Code PL SemiLight" panose="020B0609020000020004" pitchFamily="49" charset="0"/>
            <a:ea typeface="Cascadia Code PL SemiLight" panose="020B0609020000020004" pitchFamily="49" charset="0"/>
            <a:cs typeface="Cascadia Code PL SemiLight" panose="020B0609020000020004" pitchFamily="49" charset="0"/>
          </a:endParaRPr>
        </a:p>
      </dgm:t>
    </dgm:pt>
    <dgm:pt modelId="{960EE9BD-2980-3343-AE8F-7097CA9959B0}" type="parTrans" cxnId="{1C815300-9330-AE40-99AC-7E8FEBE74F40}">
      <dgm:prSet/>
      <dgm:spPr/>
      <dgm:t>
        <a:bodyPr/>
        <a:lstStyle/>
        <a:p>
          <a:endParaRPr lang="de-DE"/>
        </a:p>
      </dgm:t>
    </dgm:pt>
    <dgm:pt modelId="{B6614567-48DB-5248-847B-8EB326EDBD60}" type="sibTrans" cxnId="{1C815300-9330-AE40-99AC-7E8FEBE74F40}">
      <dgm:prSet/>
      <dgm:spPr/>
      <dgm:t>
        <a:bodyPr/>
        <a:lstStyle/>
        <a:p>
          <a:endParaRPr lang="de-DE"/>
        </a:p>
      </dgm:t>
    </dgm:pt>
    <dgm:pt modelId="{F8443479-0390-D543-B425-29D2FE485321}">
      <dgm:prSet/>
      <dgm:spPr/>
      <dgm:t>
        <a:bodyPr/>
        <a:lstStyle/>
        <a:p>
          <a:r>
            <a:rPr lang="de-DE" dirty="0"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rPr>
            <a:t>3. </a:t>
          </a:r>
          <a:r>
            <a:rPr lang="de-DE" dirty="0"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rPr>
            <a:t>Konstruktive </a:t>
          </a:r>
          <a:r>
            <a:rPr lang="de-DE" b="0" i="0" dirty="0"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rPr>
            <a:t>Überlagerte Schwingung</a:t>
          </a:r>
          <a:endParaRPr lang="de-DE" dirty="0">
            <a:latin typeface="Cascadia Code PL SemiLight" panose="020B0609020000020004" pitchFamily="49" charset="0"/>
            <a:ea typeface="Cascadia Code PL SemiLight" panose="020B0609020000020004" pitchFamily="49" charset="0"/>
            <a:cs typeface="Cascadia Code PL SemiLight" panose="020B0609020000020004" pitchFamily="49" charset="0"/>
          </a:endParaRPr>
        </a:p>
      </dgm:t>
    </dgm:pt>
    <dgm:pt modelId="{DE74B646-A2EA-3743-8C91-FD3C9B8E7D7A}" type="parTrans" cxnId="{30BC1CB8-BC28-DF47-AF15-AC3A73ABA37A}">
      <dgm:prSet/>
      <dgm:spPr/>
      <dgm:t>
        <a:bodyPr/>
        <a:lstStyle/>
        <a:p>
          <a:endParaRPr lang="de-DE"/>
        </a:p>
      </dgm:t>
    </dgm:pt>
    <dgm:pt modelId="{918BFA13-44BE-0B46-ACEB-EF30D25BB0BC}" type="sibTrans" cxnId="{30BC1CB8-BC28-DF47-AF15-AC3A73ABA37A}">
      <dgm:prSet/>
      <dgm:spPr/>
      <dgm:t>
        <a:bodyPr/>
        <a:lstStyle/>
        <a:p>
          <a:endParaRPr lang="de-DE"/>
        </a:p>
      </dgm:t>
    </dgm:pt>
    <dgm:pt modelId="{F6866833-B2FC-6543-8EAC-4E828BA394E0}" type="pres">
      <dgm:prSet presAssocID="{047FFBDA-B52F-8E44-9A91-40FF897E1E47}" presName="linearFlow" presStyleCnt="0">
        <dgm:presLayoutVars>
          <dgm:dir/>
          <dgm:resizeHandles val="exact"/>
        </dgm:presLayoutVars>
      </dgm:prSet>
      <dgm:spPr/>
    </dgm:pt>
    <dgm:pt modelId="{0366C1C3-BEF8-0D40-9C30-64A35419F762}" type="pres">
      <dgm:prSet presAssocID="{44F53359-B226-8E48-B49F-FF86FFE68EEA}" presName="composite" presStyleCnt="0"/>
      <dgm:spPr/>
    </dgm:pt>
    <dgm:pt modelId="{B861CC31-0682-CF4A-A03B-AD3B7443FF71}" type="pres">
      <dgm:prSet presAssocID="{44F53359-B226-8E48-B49F-FF86FFE68EEA}" presName="imgShp" presStyleLbl="fgImgPlace1" presStyleIdx="0" presStyleCnt="3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@ mit einfarbiger Füllung"/>
        </a:ext>
      </dgm:extLst>
    </dgm:pt>
    <dgm:pt modelId="{AA5D985B-051E-4A4D-8111-A86893C9C764}" type="pres">
      <dgm:prSet presAssocID="{44F53359-B226-8E48-B49F-FF86FFE68EEA}" presName="txShp" presStyleLbl="node1" presStyleIdx="0" presStyleCnt="3">
        <dgm:presLayoutVars>
          <dgm:bulletEnabled val="1"/>
        </dgm:presLayoutVars>
      </dgm:prSet>
      <dgm:spPr/>
    </dgm:pt>
    <dgm:pt modelId="{BE05837E-E00A-2C46-85F9-560765A635CC}" type="pres">
      <dgm:prSet presAssocID="{2519AF44-9F4E-EB43-BDCC-5F1B5E87554B}" presName="spacing" presStyleCnt="0"/>
      <dgm:spPr/>
    </dgm:pt>
    <dgm:pt modelId="{C258BB40-948D-0F4A-A1F5-056FAFC81BD7}" type="pres">
      <dgm:prSet presAssocID="{A98F1B4B-821C-0449-A061-A164C466B4DE}" presName="composite" presStyleCnt="0"/>
      <dgm:spPr/>
    </dgm:pt>
    <dgm:pt modelId="{EA022FFF-1508-EB45-8D00-17FC770815E6}" type="pres">
      <dgm:prSet presAssocID="{A98F1B4B-821C-0449-A061-A164C466B4DE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@ mit einfarbiger Füllung"/>
        </a:ext>
      </dgm:extLst>
    </dgm:pt>
    <dgm:pt modelId="{A748C6FD-3E9A-AB4A-9114-9C5544BB11B7}" type="pres">
      <dgm:prSet presAssocID="{A98F1B4B-821C-0449-A061-A164C466B4DE}" presName="txShp" presStyleLbl="node1" presStyleIdx="1" presStyleCnt="3">
        <dgm:presLayoutVars>
          <dgm:bulletEnabled val="1"/>
        </dgm:presLayoutVars>
      </dgm:prSet>
      <dgm:spPr/>
    </dgm:pt>
    <dgm:pt modelId="{0206929C-0FA2-2D44-BFCC-F8D2C050B5FA}" type="pres">
      <dgm:prSet presAssocID="{B6614567-48DB-5248-847B-8EB326EDBD60}" presName="spacing" presStyleCnt="0"/>
      <dgm:spPr/>
    </dgm:pt>
    <dgm:pt modelId="{94952E0B-1B20-6746-AE8F-48C5E0E5E024}" type="pres">
      <dgm:prSet presAssocID="{F8443479-0390-D543-B425-29D2FE485321}" presName="composite" presStyleCnt="0"/>
      <dgm:spPr/>
    </dgm:pt>
    <dgm:pt modelId="{65F68F51-541A-ED45-B3DF-728E0C7ED2B1}" type="pres">
      <dgm:prSet presAssocID="{F8443479-0390-D543-B425-29D2FE485321}" presName="imgShp" presStyleLbl="fgImgPlace1" presStyleIdx="2" presStyleCnt="3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@ mit einfarbiger Füllung"/>
        </a:ext>
      </dgm:extLst>
    </dgm:pt>
    <dgm:pt modelId="{90E7E7DA-C4C6-FC44-9375-163C3E19D413}" type="pres">
      <dgm:prSet presAssocID="{F8443479-0390-D543-B425-29D2FE485321}" presName="txShp" presStyleLbl="node1" presStyleIdx="2" presStyleCnt="3">
        <dgm:presLayoutVars>
          <dgm:bulletEnabled val="1"/>
        </dgm:presLayoutVars>
      </dgm:prSet>
      <dgm:spPr/>
    </dgm:pt>
  </dgm:ptLst>
  <dgm:cxnLst>
    <dgm:cxn modelId="{1C815300-9330-AE40-99AC-7E8FEBE74F40}" srcId="{047FFBDA-B52F-8E44-9A91-40FF897E1E47}" destId="{A98F1B4B-821C-0449-A061-A164C466B4DE}" srcOrd="1" destOrd="0" parTransId="{960EE9BD-2980-3343-AE8F-7097CA9959B0}" sibTransId="{B6614567-48DB-5248-847B-8EB326EDBD60}"/>
    <dgm:cxn modelId="{9013F411-9475-CA44-B340-9F88E211CED9}" type="presOf" srcId="{44F53359-B226-8E48-B49F-FF86FFE68EEA}" destId="{AA5D985B-051E-4A4D-8111-A86893C9C764}" srcOrd="0" destOrd="0" presId="urn:microsoft.com/office/officeart/2005/8/layout/vList3"/>
    <dgm:cxn modelId="{AEEAB416-0673-4742-98B9-23F86680D39F}" type="presOf" srcId="{F8443479-0390-D543-B425-29D2FE485321}" destId="{90E7E7DA-C4C6-FC44-9375-163C3E19D413}" srcOrd="0" destOrd="0" presId="urn:microsoft.com/office/officeart/2005/8/layout/vList3"/>
    <dgm:cxn modelId="{8C350423-57A7-8249-B57F-33ABF8A30F02}" type="presOf" srcId="{A98F1B4B-821C-0449-A061-A164C466B4DE}" destId="{A748C6FD-3E9A-AB4A-9114-9C5544BB11B7}" srcOrd="0" destOrd="0" presId="urn:microsoft.com/office/officeart/2005/8/layout/vList3"/>
    <dgm:cxn modelId="{6DFDF49A-DD91-8947-B9E9-CC46A8AC0856}" srcId="{047FFBDA-B52F-8E44-9A91-40FF897E1E47}" destId="{44F53359-B226-8E48-B49F-FF86FFE68EEA}" srcOrd="0" destOrd="0" parTransId="{4DFD0315-EA4A-9E46-B15E-44B1290E1FAB}" sibTransId="{2519AF44-9F4E-EB43-BDCC-5F1B5E87554B}"/>
    <dgm:cxn modelId="{30DF67B1-D253-7F4C-87F8-55A6400FAC89}" type="presOf" srcId="{047FFBDA-B52F-8E44-9A91-40FF897E1E47}" destId="{F6866833-B2FC-6543-8EAC-4E828BA394E0}" srcOrd="0" destOrd="0" presId="urn:microsoft.com/office/officeart/2005/8/layout/vList3"/>
    <dgm:cxn modelId="{30BC1CB8-BC28-DF47-AF15-AC3A73ABA37A}" srcId="{047FFBDA-B52F-8E44-9A91-40FF897E1E47}" destId="{F8443479-0390-D543-B425-29D2FE485321}" srcOrd="2" destOrd="0" parTransId="{DE74B646-A2EA-3743-8C91-FD3C9B8E7D7A}" sibTransId="{918BFA13-44BE-0B46-ACEB-EF30D25BB0BC}"/>
    <dgm:cxn modelId="{530026A3-B019-CB42-9F8C-D64672C12916}" type="presParOf" srcId="{F6866833-B2FC-6543-8EAC-4E828BA394E0}" destId="{0366C1C3-BEF8-0D40-9C30-64A35419F762}" srcOrd="0" destOrd="0" presId="urn:microsoft.com/office/officeart/2005/8/layout/vList3"/>
    <dgm:cxn modelId="{BC7EA090-F133-AB41-94E9-4F2FA0B36D59}" type="presParOf" srcId="{0366C1C3-BEF8-0D40-9C30-64A35419F762}" destId="{B861CC31-0682-CF4A-A03B-AD3B7443FF71}" srcOrd="0" destOrd="0" presId="urn:microsoft.com/office/officeart/2005/8/layout/vList3"/>
    <dgm:cxn modelId="{83520B08-9BEB-8A42-9AD5-244CB8113F75}" type="presParOf" srcId="{0366C1C3-BEF8-0D40-9C30-64A35419F762}" destId="{AA5D985B-051E-4A4D-8111-A86893C9C764}" srcOrd="1" destOrd="0" presId="urn:microsoft.com/office/officeart/2005/8/layout/vList3"/>
    <dgm:cxn modelId="{DCAFC03B-E3AC-9841-B05B-E860639A7F62}" type="presParOf" srcId="{F6866833-B2FC-6543-8EAC-4E828BA394E0}" destId="{BE05837E-E00A-2C46-85F9-560765A635CC}" srcOrd="1" destOrd="0" presId="urn:microsoft.com/office/officeart/2005/8/layout/vList3"/>
    <dgm:cxn modelId="{8C5DF272-13D7-CD48-AEF6-87BFD6692D62}" type="presParOf" srcId="{F6866833-B2FC-6543-8EAC-4E828BA394E0}" destId="{C258BB40-948D-0F4A-A1F5-056FAFC81BD7}" srcOrd="2" destOrd="0" presId="urn:microsoft.com/office/officeart/2005/8/layout/vList3"/>
    <dgm:cxn modelId="{8EF33C18-3328-A945-954C-EF80268D97F0}" type="presParOf" srcId="{C258BB40-948D-0F4A-A1F5-056FAFC81BD7}" destId="{EA022FFF-1508-EB45-8D00-17FC770815E6}" srcOrd="0" destOrd="0" presId="urn:microsoft.com/office/officeart/2005/8/layout/vList3"/>
    <dgm:cxn modelId="{CEFD5A0B-F564-7D4E-B1E1-74A9DDD77453}" type="presParOf" srcId="{C258BB40-948D-0F4A-A1F5-056FAFC81BD7}" destId="{A748C6FD-3E9A-AB4A-9114-9C5544BB11B7}" srcOrd="1" destOrd="0" presId="urn:microsoft.com/office/officeart/2005/8/layout/vList3"/>
    <dgm:cxn modelId="{338DA860-2DC6-244C-9159-883F02F6BF9D}" type="presParOf" srcId="{F6866833-B2FC-6543-8EAC-4E828BA394E0}" destId="{0206929C-0FA2-2D44-BFCC-F8D2C050B5FA}" srcOrd="3" destOrd="0" presId="urn:microsoft.com/office/officeart/2005/8/layout/vList3"/>
    <dgm:cxn modelId="{C15EB662-EA86-EF44-8231-BD83DE1A1509}" type="presParOf" srcId="{F6866833-B2FC-6543-8EAC-4E828BA394E0}" destId="{94952E0B-1B20-6746-AE8F-48C5E0E5E024}" srcOrd="4" destOrd="0" presId="urn:microsoft.com/office/officeart/2005/8/layout/vList3"/>
    <dgm:cxn modelId="{3C3BACBB-9DA2-1343-9162-393159913AE2}" type="presParOf" srcId="{94952E0B-1B20-6746-AE8F-48C5E0E5E024}" destId="{65F68F51-541A-ED45-B3DF-728E0C7ED2B1}" srcOrd="0" destOrd="0" presId="urn:microsoft.com/office/officeart/2005/8/layout/vList3"/>
    <dgm:cxn modelId="{4996EFA0-BF9C-5942-B784-678E9C6EC212}" type="presParOf" srcId="{94952E0B-1B20-6746-AE8F-48C5E0E5E024}" destId="{90E7E7DA-C4C6-FC44-9375-163C3E19D41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D985B-051E-4A4D-8111-A86893C9C764}">
      <dsp:nvSpPr>
        <dsp:cNvPr id="0" name=""/>
        <dsp:cNvSpPr/>
      </dsp:nvSpPr>
      <dsp:spPr>
        <a:xfrm rot="10800000">
          <a:off x="2063667" y="883"/>
          <a:ext cx="6992874" cy="120921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/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rPr>
            <a:t>1. Formel Umstellungen</a:t>
          </a:r>
        </a:p>
      </dsp:txBody>
      <dsp:txXfrm rot="10800000">
        <a:off x="2365971" y="883"/>
        <a:ext cx="6690570" cy="1209216"/>
      </dsp:txXfrm>
    </dsp:sp>
    <dsp:sp modelId="{B861CC31-0682-CF4A-A03B-AD3B7443FF71}">
      <dsp:nvSpPr>
        <dsp:cNvPr id="0" name=""/>
        <dsp:cNvSpPr/>
      </dsp:nvSpPr>
      <dsp:spPr>
        <a:xfrm>
          <a:off x="1459058" y="883"/>
          <a:ext cx="1209216" cy="12092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 zoom="95000"/>
          <a:lightRig rig="flat" dir="t"/>
        </a:scene3d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8C6FD-3E9A-AB4A-9114-9C5544BB11B7}">
      <dsp:nvSpPr>
        <dsp:cNvPr id="0" name=""/>
        <dsp:cNvSpPr/>
      </dsp:nvSpPr>
      <dsp:spPr>
        <a:xfrm rot="10800000">
          <a:off x="2063667" y="1571060"/>
          <a:ext cx="6992874" cy="120921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/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rPr>
            <a:t>2. Destruktive </a:t>
          </a:r>
          <a:r>
            <a:rPr lang="de-DE" sz="3500" b="0" i="0" kern="1200" dirty="0"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rPr>
            <a:t>Überlagerte Schwingung</a:t>
          </a:r>
          <a:endParaRPr lang="de-DE" sz="3500" kern="1200" dirty="0">
            <a:latin typeface="Cascadia Code PL SemiLight" panose="020B0609020000020004" pitchFamily="49" charset="0"/>
            <a:ea typeface="Cascadia Code PL SemiLight" panose="020B0609020000020004" pitchFamily="49" charset="0"/>
            <a:cs typeface="Cascadia Code PL SemiLight" panose="020B0609020000020004" pitchFamily="49" charset="0"/>
          </a:endParaRPr>
        </a:p>
      </dsp:txBody>
      <dsp:txXfrm rot="10800000">
        <a:off x="2365971" y="1571060"/>
        <a:ext cx="6690570" cy="1209216"/>
      </dsp:txXfrm>
    </dsp:sp>
    <dsp:sp modelId="{EA022FFF-1508-EB45-8D00-17FC770815E6}">
      <dsp:nvSpPr>
        <dsp:cNvPr id="0" name=""/>
        <dsp:cNvSpPr/>
      </dsp:nvSpPr>
      <dsp:spPr>
        <a:xfrm>
          <a:off x="1459058" y="1571060"/>
          <a:ext cx="1209216" cy="12092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 zoom="95000"/>
          <a:lightRig rig="flat" dir="t"/>
        </a:scene3d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7E7DA-C4C6-FC44-9375-163C3E19D413}">
      <dsp:nvSpPr>
        <dsp:cNvPr id="0" name=""/>
        <dsp:cNvSpPr/>
      </dsp:nvSpPr>
      <dsp:spPr>
        <a:xfrm rot="10800000">
          <a:off x="2063667" y="3141237"/>
          <a:ext cx="6992874" cy="120921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/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rPr>
            <a:t>3. </a:t>
          </a:r>
          <a:r>
            <a:rPr lang="de-DE" sz="3500" kern="1200" dirty="0"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rPr>
            <a:t>Konstruktive </a:t>
          </a:r>
          <a:r>
            <a:rPr lang="de-DE" sz="3500" b="0" i="0" kern="1200" dirty="0"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rPr>
            <a:t>Überlagerte Schwingung</a:t>
          </a:r>
          <a:endParaRPr lang="de-DE" sz="3500" kern="1200" dirty="0">
            <a:latin typeface="Cascadia Code PL SemiLight" panose="020B0609020000020004" pitchFamily="49" charset="0"/>
            <a:ea typeface="Cascadia Code PL SemiLight" panose="020B0609020000020004" pitchFamily="49" charset="0"/>
            <a:cs typeface="Cascadia Code PL SemiLight" panose="020B0609020000020004" pitchFamily="49" charset="0"/>
          </a:endParaRPr>
        </a:p>
      </dsp:txBody>
      <dsp:txXfrm rot="10800000">
        <a:off x="2365971" y="3141237"/>
        <a:ext cx="6690570" cy="1209216"/>
      </dsp:txXfrm>
    </dsp:sp>
    <dsp:sp modelId="{65F68F51-541A-ED45-B3DF-728E0C7ED2B1}">
      <dsp:nvSpPr>
        <dsp:cNvPr id="0" name=""/>
        <dsp:cNvSpPr/>
      </dsp:nvSpPr>
      <dsp:spPr>
        <a:xfrm>
          <a:off x="1459058" y="3141237"/>
          <a:ext cx="1209216" cy="12092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 zoom="95000"/>
          <a:lightRig rig="flat" dir="t"/>
        </a:scene3d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DE4E9-8D66-0446-994A-3364FCA2B36A}" type="datetimeFigureOut">
              <a:rPr lang="de-DE" smtClean="0"/>
              <a:t>24.11.22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99B3E-CC9F-CA40-B426-6FC0B8F0D5D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479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9B3E-CC9F-CA40-B426-6FC0B8F0D5D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51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9B3E-CC9F-CA40-B426-6FC0B8F0D5D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718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F4D5-C1CF-2D4F-827E-42522E60257A}" type="datetime1">
              <a:rPr lang="de-DE" smtClean="0"/>
              <a:t>24.11.22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321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888B-60C6-A849-895F-0DEE4AC4906A}" type="datetime1">
              <a:rPr lang="de-DE" smtClean="0"/>
              <a:t>24.11.22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47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AD78-AF6D-674D-B4E3-A5CC585D0088}" type="datetime1">
              <a:rPr lang="de-DE" smtClean="0"/>
              <a:t>24.11.22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59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C067-F568-1242-93A1-3FE713AD7A65}" type="datetime1">
              <a:rPr lang="de-DE" smtClean="0"/>
              <a:t>24.11.22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938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9855-5EA6-D04D-B523-F6240BB28E4C}" type="datetime1">
              <a:rPr lang="de-DE" smtClean="0"/>
              <a:t>24.11.22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513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C1AF-E6F9-BB49-B934-82B61679CF80}" type="datetime1">
              <a:rPr lang="de-DE" smtClean="0"/>
              <a:t>24.11.22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08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18BE-4BA3-8445-A435-BB84E3C20493}" type="datetime1">
              <a:rPr lang="de-DE" smtClean="0"/>
              <a:t>24.11.22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17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734-A919-944E-883E-C4C7EAA3AC1A}" type="datetime1">
              <a:rPr lang="de-DE" smtClean="0"/>
              <a:t>24.11.22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820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2AC5-C0B2-6743-B306-9A993786AE8D}" type="datetime1">
              <a:rPr lang="de-DE" smtClean="0"/>
              <a:t>24.11.22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778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6B0F-6BAE-7E4F-BFB0-BAEDF08525F7}" type="datetime1">
              <a:rPr lang="de-DE" smtClean="0"/>
              <a:t>24.11.22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068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2FBF-515E-F647-B448-4AC1CE42124D}" type="datetime1">
              <a:rPr lang="de-DE" smtClean="0"/>
              <a:t>24.11.22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50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C6F4-DC89-0346-8F03-1FA745B1F88B}" type="datetime1">
              <a:rPr lang="de-DE" smtClean="0"/>
              <a:t>24.11.22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473F-3BA9-4040-8251-DB2AAD783E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154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FCAF040-5A88-CB4C-315E-3E5B15393434}"/>
              </a:ext>
            </a:extLst>
          </p:cNvPr>
          <p:cNvSpPr/>
          <p:nvPr/>
        </p:nvSpPr>
        <p:spPr>
          <a:xfrm>
            <a:off x="8708572" y="-195943"/>
            <a:ext cx="5606143" cy="7250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2612CA-9C52-B162-2ABC-3CA9D80E7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7184572" cy="2387600"/>
          </a:xfrm>
        </p:spPr>
        <p:txBody>
          <a:bodyPr>
            <a:noAutofit/>
          </a:bodyPr>
          <a:lstStyle/>
          <a:p>
            <a:r>
              <a:rPr lang="de-DE" sz="4400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Formel Umstellungen</a:t>
            </a:r>
            <a:br>
              <a:rPr lang="de-DE" sz="4400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</a:br>
            <a:r>
              <a:rPr lang="de-DE" sz="4400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&amp;</a:t>
            </a:r>
            <a:br>
              <a:rPr lang="de-DE" sz="4400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</a:br>
            <a:r>
              <a:rPr lang="de-DE" sz="4400" b="0" i="0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Überlagerte Schwingung</a:t>
            </a:r>
            <a:endParaRPr lang="de-DE" sz="4400" dirty="0"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90752D-9A87-46FA-54A8-F138499B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" y="6566726"/>
            <a:ext cx="5494592" cy="291274"/>
          </a:xfrm>
        </p:spPr>
        <p:txBody>
          <a:bodyPr>
            <a:normAutofit/>
          </a:bodyPr>
          <a:lstStyle/>
          <a:p>
            <a:r>
              <a:rPr lang="de-DE" sz="1400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by Rahman, Karim</a:t>
            </a:r>
            <a:r>
              <a:rPr lang="de-DE" sz="140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; Schneeweiß</a:t>
            </a:r>
            <a:r>
              <a:rPr lang="de-DE" sz="1400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, Lukas; Aps, Fabian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DB17F4-EB83-5615-B15C-D38C3CCF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>
                <a:solidFill>
                  <a:schemeClr val="bg1"/>
                </a:solidFill>
              </a:rPr>
              <a:t>1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2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7963552-792D-DEBB-85EA-00E45DC33152}"/>
              </a:ext>
            </a:extLst>
          </p:cNvPr>
          <p:cNvSpPr/>
          <p:nvPr/>
        </p:nvSpPr>
        <p:spPr>
          <a:xfrm>
            <a:off x="7228114" y="-391886"/>
            <a:ext cx="7086601" cy="792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E869CA-252D-B4D2-AAE3-734CE5B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886" y="365125"/>
            <a:ext cx="2198914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SKAYDIA COVE NERD FONT COMPLE" panose="020B0509020204030204" pitchFamily="49" charset="0"/>
              </a:rPr>
              <a:t>Inhalt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069054C-FD99-AECA-DD7B-FBCBB783F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125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F770E4F-40A8-89BA-DAFD-9A810F2F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>
                <a:solidFill>
                  <a:schemeClr val="bg1"/>
                </a:solidFill>
              </a:rPr>
              <a:t>2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57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7B74408-A35A-DBD9-5C61-EA71D6288EB9}"/>
              </a:ext>
            </a:extLst>
          </p:cNvPr>
          <p:cNvSpPr/>
          <p:nvPr/>
        </p:nvSpPr>
        <p:spPr>
          <a:xfrm>
            <a:off x="-222777" y="-195943"/>
            <a:ext cx="5606143" cy="20215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BDA6C2-5095-3595-090C-BC065519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89" y="152060"/>
            <a:ext cx="4782209" cy="1325563"/>
          </a:xfrm>
        </p:spPr>
        <p:txBody>
          <a:bodyPr>
            <a:normAutofit/>
          </a:bodyPr>
          <a:lstStyle/>
          <a:p>
            <a:pPr lvl="0"/>
            <a:r>
              <a:rPr lang="de-DE" sz="2800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1. Formel Umstellungen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7236671-30DD-7E71-0D97-4EC98E313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b="0" dirty="0"/>
              </a:p>
              <a:p>
                <a:pPr marL="457200" lvl="1" indent="0">
                  <a:buNone/>
                </a:pPr>
                <a:r>
                  <a:rPr lang="de-DE" dirty="0"/>
                  <a:t>Nach b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    | 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   |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/>
                      </m:rad>
                    </m:oMath>
                  </m:oMathPara>
                </a14:m>
                <a:endParaRPr lang="de-DE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±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</m:oMath>
                  </m:oMathPara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pPr marL="457200" lvl="1" indent="0">
                  <a:buNone/>
                </a:pPr>
                <a:r>
                  <a:rPr lang="de-DE" dirty="0"/>
                  <a:t>Nach ⍺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rad>
                        <m:radPr>
                          <m:degHide m:val="on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| : 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       | ∗4</m:t>
                      </m:r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| 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/>
                      </m:ra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∗4</m:t>
                          </m:r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7236671-30DD-7E71-0D97-4EC98E313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3B5CCBDD-1ED9-89C0-0E4A-E14F987BF87D}"/>
              </a:ext>
            </a:extLst>
          </p:cNvPr>
          <p:cNvSpPr txBox="1"/>
          <p:nvPr/>
        </p:nvSpPr>
        <p:spPr>
          <a:xfrm>
            <a:off x="7342360" y="2362954"/>
            <a:ext cx="315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!! Gegenoperation !!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9DAC06-9034-DD3D-9B30-E2961909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232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7B74408-A35A-DBD9-5C61-EA71D6288EB9}"/>
              </a:ext>
            </a:extLst>
          </p:cNvPr>
          <p:cNvSpPr/>
          <p:nvPr/>
        </p:nvSpPr>
        <p:spPr>
          <a:xfrm>
            <a:off x="-222777" y="-195943"/>
            <a:ext cx="5606143" cy="20215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BDA6C2-5095-3595-090C-BC065519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5383366" cy="1325563"/>
          </a:xfrm>
        </p:spPr>
        <p:txBody>
          <a:bodyPr>
            <a:normAutofit fontScale="90000"/>
          </a:bodyPr>
          <a:lstStyle/>
          <a:p>
            <a:r>
              <a:rPr lang="de-DE" sz="3100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2. Destruktive </a:t>
            </a:r>
            <a:br>
              <a:rPr lang="de-DE" sz="3100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</a:br>
            <a:r>
              <a:rPr lang="de-DE" sz="3100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   Überlagerte Schwingung</a:t>
            </a:r>
            <a:br>
              <a:rPr lang="de-DE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</a:br>
            <a:endParaRPr lang="de-DE" dirty="0">
              <a:solidFill>
                <a:schemeClr val="bg1"/>
              </a:solidFill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36671-30DD-7E71-0D97-4EC98E31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Wenn zwei Frequenzen zweier Wellen sich stark ähneln -&gt; Schweben. </a:t>
            </a:r>
          </a:p>
          <a:p>
            <a:r>
              <a:rPr lang="de-DE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-&gt; scheint als würde der Ton zunehmend lauter oder auch leiser werden</a:t>
            </a:r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092EF4B5-F90B-BF04-66CE-13919ED31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084" y="3429000"/>
            <a:ext cx="3390472" cy="3429000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90251F-A43F-44C8-6825-9FB2CB0D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1714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7B74408-A35A-DBD9-5C61-EA71D6288EB9}"/>
              </a:ext>
            </a:extLst>
          </p:cNvPr>
          <p:cNvSpPr/>
          <p:nvPr/>
        </p:nvSpPr>
        <p:spPr>
          <a:xfrm>
            <a:off x="-222777" y="-195943"/>
            <a:ext cx="5606143" cy="20215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BDA6C2-5095-3595-090C-BC065519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5383366" cy="1325563"/>
          </a:xfrm>
        </p:spPr>
        <p:txBody>
          <a:bodyPr>
            <a:normAutofit fontScale="90000"/>
          </a:bodyPr>
          <a:lstStyle/>
          <a:p>
            <a:r>
              <a:rPr lang="de-DE" sz="3100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3. Konstruktive </a:t>
            </a:r>
            <a:br>
              <a:rPr lang="de-DE" sz="3100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</a:br>
            <a:r>
              <a:rPr lang="de-DE" sz="3100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  Überlagerte Schwingung</a:t>
            </a:r>
            <a:br>
              <a:rPr lang="de-DE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</a:br>
            <a:endParaRPr lang="de-DE" dirty="0">
              <a:solidFill>
                <a:schemeClr val="bg1"/>
              </a:solidFill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36671-30DD-7E71-0D97-4EC98E313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46985" cy="4351338"/>
          </a:xfrm>
        </p:spPr>
        <p:txBody>
          <a:bodyPr>
            <a:normAutofit lnSpcReduction="10000"/>
          </a:bodyPr>
          <a:lstStyle/>
          <a:p>
            <a:r>
              <a:rPr lang="de-DE" sz="3600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Anti-Lärm wären Noise-Channeling Kopfhörer</a:t>
            </a:r>
          </a:p>
          <a:p>
            <a:pPr lvl="1"/>
            <a:r>
              <a:rPr lang="de-DE" sz="3200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Amplitude -&gt; gegensätzlich der störenden Welle</a:t>
            </a:r>
          </a:p>
          <a:p>
            <a:r>
              <a:rPr lang="de-DE" sz="3600" b="0" i="0" dirty="0">
                <a:solidFill>
                  <a:srgbClr val="DCDDDE"/>
                </a:solidFill>
                <a:effectLst/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Wellenberg auf Wellenberg trifft -&gt; erhöht sich die Amplitude</a:t>
            </a:r>
          </a:p>
          <a:p>
            <a:r>
              <a:rPr lang="de-DE" sz="3600" b="0" i="0" dirty="0">
                <a:solidFill>
                  <a:srgbClr val="DCDDDE"/>
                </a:solidFill>
                <a:effectLst/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Wellenberg auf Wellental trifft -&gt; neutralisiert</a:t>
            </a:r>
            <a:endParaRPr lang="de-DE" sz="3600" dirty="0"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endParaRPr>
          </a:p>
        </p:txBody>
      </p:sp>
      <p:pic>
        <p:nvPicPr>
          <p:cNvPr id="10" name="Bild 1" descr="Ein Bild, das Elektronik, Ohrhörer enthält.&#10;&#10;Automatisch generierte Beschreibung">
            <a:extLst>
              <a:ext uri="{FF2B5EF4-FFF2-40B4-BE49-F238E27FC236}">
                <a16:creationId xmlns:a16="http://schemas.microsoft.com/office/drawing/2014/main" id="{371BC624-1FFC-9411-B947-BC0379523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123" y="0"/>
            <a:ext cx="3863877" cy="6858000"/>
          </a:xfrm>
          <a:prstGeom prst="rect">
            <a:avLst/>
          </a:prstGeom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E902F83-835D-3D59-7C3E-54FF068C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8237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7B74408-A35A-DBD9-5C61-EA71D6288EB9}"/>
              </a:ext>
            </a:extLst>
          </p:cNvPr>
          <p:cNvSpPr/>
          <p:nvPr/>
        </p:nvSpPr>
        <p:spPr>
          <a:xfrm>
            <a:off x="-222777" y="-195943"/>
            <a:ext cx="5606143" cy="20215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BDA6C2-5095-3595-090C-BC065519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5383366" cy="1325563"/>
          </a:xfrm>
        </p:spPr>
        <p:txBody>
          <a:bodyPr>
            <a:normAutofit fontScale="90000"/>
          </a:bodyPr>
          <a:lstStyle/>
          <a:p>
            <a:r>
              <a:rPr lang="de-DE" sz="3100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3. Konstruktive </a:t>
            </a:r>
            <a:br>
              <a:rPr lang="de-DE" sz="3100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</a:br>
            <a:r>
              <a:rPr lang="de-DE" sz="3100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  Überlagerte Schwingung</a:t>
            </a:r>
            <a:br>
              <a:rPr lang="de-DE" dirty="0">
                <a:solidFill>
                  <a:schemeClr val="bg1"/>
                </a:solidFill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</a:br>
            <a:endParaRPr lang="de-DE" dirty="0">
              <a:solidFill>
                <a:schemeClr val="bg1"/>
              </a:solidFill>
              <a:latin typeface="Cascadia Code PL SemiLight" panose="020B0609020000020004" pitchFamily="49" charset="0"/>
              <a:ea typeface="Cascadia Code PL SemiLight" panose="020B0609020000020004" pitchFamily="49" charset="0"/>
              <a:cs typeface="Cascadia Code PL SemiLight" panose="020B06090200000200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36671-30DD-7E71-0D97-4EC98E31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latin typeface="Cascadia Code PL SemiLight" panose="020B0609020000020004" pitchFamily="49" charset="0"/>
                <a:ea typeface="Cascadia Code PL SemiLight" panose="020B0609020000020004" pitchFamily="49" charset="0"/>
                <a:cs typeface="Cascadia Code PL SemiLight" panose="020B0609020000020004" pitchFamily="49" charset="0"/>
              </a:rPr>
              <a:t>tritt auch in der Farbwelt -&gt; zum schimmern von Öl auf dem Wasser</a:t>
            </a:r>
          </a:p>
        </p:txBody>
      </p:sp>
      <p:pic>
        <p:nvPicPr>
          <p:cNvPr id="9" name="Bild 1" descr="Ein Bild, das Stern, Outdoorobjekt enthält.&#10;&#10;Automatisch generierte Beschreibung">
            <a:extLst>
              <a:ext uri="{FF2B5EF4-FFF2-40B4-BE49-F238E27FC236}">
                <a16:creationId xmlns:a16="http://schemas.microsoft.com/office/drawing/2014/main" id="{A2300DE4-71EA-560F-1DE8-099AD20BC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132" y="2271451"/>
            <a:ext cx="5119868" cy="458654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AAADF5-6C3E-807F-00D2-23557D84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2672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4F2CB25-E6CE-1E3D-3ACB-536105B8E5C9}"/>
              </a:ext>
            </a:extLst>
          </p:cNvPr>
          <p:cNvSpPr/>
          <p:nvPr/>
        </p:nvSpPr>
        <p:spPr>
          <a:xfrm>
            <a:off x="-1403498" y="-3700130"/>
            <a:ext cx="15034438" cy="147154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2AEE9AC-DD32-2B63-BC7F-BA2C4E137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SKAYDIA COVE NERD FONT COMPLE" panose="020B0509020204030204" pitchFamily="49" charset="0"/>
              </a:rPr>
              <a:t>Ende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34C60219-E8BD-6E60-5C73-33A9E8E5C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759C8E-815C-0DA7-B455-C64EAF85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>
                <a:solidFill>
                  <a:schemeClr val="bg1"/>
                </a:solidFill>
              </a:rPr>
              <a:t>7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404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3E4C77E3-028C-0043-A19B-D3F3BA83E051}" vid="{53EBF908-CA9B-4045-8E1A-2E85B04071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192</Words>
  <Application>Microsoft Macintosh PowerPoint</Application>
  <PresentationFormat>Breitbild</PresentationFormat>
  <Paragraphs>39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Cascadia Code PL</vt:lpstr>
      <vt:lpstr>Cascadia Code PL SemiLight</vt:lpstr>
      <vt:lpstr>CASKAYDIA COVE NERD FONT COMPLE</vt:lpstr>
      <vt:lpstr>Office</vt:lpstr>
      <vt:lpstr>Formel Umstellungen &amp; Überlagerte Schwingung</vt:lpstr>
      <vt:lpstr>Inhalt</vt:lpstr>
      <vt:lpstr>1. Formel Umstellungen</vt:lpstr>
      <vt:lpstr>2. Destruktive     Überlagerte Schwingung </vt:lpstr>
      <vt:lpstr>3. Konstruktive    Überlagerte Schwingung </vt:lpstr>
      <vt:lpstr>3. Konstruktive    Überlagerte Schwingung 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Formel Umstellungen &amp; Überlagerte Schwingung</dc:title>
  <dc:creator>ITA 12 - Aps, Fabian</dc:creator>
  <cp:lastModifiedBy>ITA 12 - Aps, Fabian</cp:lastModifiedBy>
  <cp:revision>9</cp:revision>
  <dcterms:created xsi:type="dcterms:W3CDTF">2022-11-24T12:36:16Z</dcterms:created>
  <dcterms:modified xsi:type="dcterms:W3CDTF">2022-11-24T13:42:33Z</dcterms:modified>
</cp:coreProperties>
</file>