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18" r:id="rId2"/>
    <p:sldId id="257" r:id="rId3"/>
    <p:sldId id="322" r:id="rId4"/>
    <p:sldId id="335" r:id="rId5"/>
    <p:sldId id="258" r:id="rId6"/>
    <p:sldId id="333" r:id="rId7"/>
    <p:sldId id="326" r:id="rId8"/>
    <p:sldId id="331" r:id="rId9"/>
    <p:sldId id="332" r:id="rId10"/>
    <p:sldId id="319" r:id="rId11"/>
    <p:sldId id="321" r:id="rId12"/>
    <p:sldId id="323" r:id="rId13"/>
    <p:sldId id="260" r:id="rId14"/>
    <p:sldId id="261" r:id="rId15"/>
    <p:sldId id="263" r:id="rId16"/>
    <p:sldId id="312" r:id="rId17"/>
    <p:sldId id="264" r:id="rId18"/>
    <p:sldId id="265" r:id="rId19"/>
    <p:sldId id="266" r:id="rId20"/>
    <p:sldId id="267" r:id="rId21"/>
    <p:sldId id="268" r:id="rId22"/>
    <p:sldId id="269" r:id="rId23"/>
    <p:sldId id="315" r:id="rId24"/>
    <p:sldId id="270" r:id="rId25"/>
    <p:sldId id="271" r:id="rId26"/>
    <p:sldId id="316" r:id="rId27"/>
    <p:sldId id="272" r:id="rId28"/>
    <p:sldId id="317" r:id="rId29"/>
    <p:sldId id="273" r:id="rId30"/>
    <p:sldId id="274" r:id="rId31"/>
    <p:sldId id="313" r:id="rId32"/>
    <p:sldId id="277" r:id="rId33"/>
    <p:sldId id="314" r:id="rId34"/>
    <p:sldId id="320" r:id="rId35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5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AEA9F-DC05-434C-B73C-648CC80ACF62}" v="423" dt="2024-03-06T06:13:20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 autoAdjust="0"/>
    <p:restoredTop sz="96327" autoAdjust="0"/>
  </p:normalViewPr>
  <p:slideViewPr>
    <p:cSldViewPr showGuides="1">
      <p:cViewPr varScale="1">
        <p:scale>
          <a:sx n="275" d="100"/>
          <a:sy n="275" d="100"/>
        </p:scale>
        <p:origin x="20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06.03.24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06.03.24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2B4885-8FB9-3A48-BA97-995932191BC2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B9570CD-D5EB-8946-BC43-66803172923E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7C980DD-5B70-BB44-BFE6-86432F4542E7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D3391AD-42F8-9B4B-8580-C064D26F9F27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5831D8D-94F3-BD48-A982-36AB329B9B78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8454F5C-EEA4-4C48-81DF-4C63D8477E76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0E8CF8D-0BC7-A743-B2E0-57A60B6CDA3D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EF62D26-1C37-B94D-B6BE-5FFF344B1295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5A27A86-E8AA-AA4C-82F5-095C20EA08F7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6C1DC0A-49E3-FA48-B497-A1974D03F45F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A5D5063-AB72-D24C-BB8D-B2EDA6CBBBA1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7483A4F-CF9B-7549-A898-71A19D1AFD50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4C02E3C1-FB8A-1E4B-BA8D-A577A5B871D4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B91531-5053-AD40-AB21-7A638603F3E9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552D5F1-A88F-0F47-BBEF-191A413B0EFE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91E7B93-F9B6-ED4C-92BA-DCAC9CC5A530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F35921A-361F-5C4C-A5F4-AD4C522C7C9E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50E8DF4-11EB-414F-8D3A-90B8CFBED61C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D91EEE0-F9E4-A847-A4DB-B81414890DD9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783E265B-7EF3-7F43-A961-5F15F94823CA}" type="datetime3">
              <a:rPr lang="fr-FR" smtClean="0"/>
              <a:t>06.03.24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7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kfw.de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fw.d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boompunksucht.atlassian.net/wiki/spaces/ITA12/pages/2752530/Ansible" TargetMode="External"/><Relationship Id="rId2" Type="http://schemas.openxmlformats.org/officeDocument/2006/relationships/hyperlink" Target="https://github.dev/comboomPunkTsucht/OSZIMT-repo-ITA12_aps/blob/main/Drites%20AusbildungsJahr/test.y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Allgemein + Scripting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Fabian; Babig, Kevin, ITA 12</a:t>
            </a:r>
          </a:p>
          <a:p>
            <a:fld id="{95BA66FC-D209-4C1F-8FFA-CD450F6CFB81}" type="datetime2">
              <a:rPr lang="de-DE"/>
              <a:t>Mittwoch, 6. März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3CBBBDB-4937-1CEF-F052-3640A400F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78822"/>
              </p:ext>
            </p:extLst>
          </p:nvPr>
        </p:nvGraphicFramePr>
        <p:xfrm>
          <a:off x="-914400" y="409716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771480" progId="Word.Document.12">
                  <p:embed/>
                </p:oleObj>
              </mc:Choice>
              <mc:Fallback>
                <p:oleObj name="Document" showAsIcon="1" r:id="rId2" imgW="914400" imgH="771480" progId="Word.Documen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3CBBBDB-4937-1CEF-F052-3640A400F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914400" y="409716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Allgemein + Scripting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01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09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BD10D8D-1743-3F4B-A9AB-C7516085BF9B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4AA5736-03C8-C64A-A217-8680C9CB762D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13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058921A-518F-1A43-A1CA-5D6C4AD13F76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FB48B11-AEDF-2D47-B28E-4BBBFF41DF7D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D71FC1F-8F2C-E34E-875C-B1178B3BB044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A75605C-4B9D-E847-ABB2-6597BA27EA57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DBC3BD0-CB5C-FB49-AAC5-71C8ED82A903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</a:t>
            </a:r>
            <a:r>
              <a:rPr lang="de-DE" sz="1800" dirty="0"/>
              <a:t>Allgemein + Scripting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KfW – Bank aus Verantwortung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Ansible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Projekt Mailskript Anpassung + Skripte (Anonymisiert)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331C07F-13C5-9B4C-A8E9-4993474E4ABE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CAF9A98-F3EE-F443-B1B0-0185555F810E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25BBC7A-209F-9B4B-9794-37E33F7CE32D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8113287-98A9-4146-91E3-D66B2177316C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FF4A615-E9F3-E54B-AF3E-30AFC232FD0E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FE2EFE4-95C4-BA4D-8A35-C48B0B3DA94C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D2E16B8-E762-F94E-A50D-272DBF688DDE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34B57-283C-6842-8859-F48FD95DD006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A3B0EBE-68E1-4146-8220-1B319483CCB1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9AACE60-5C2F-6A4F-9BAC-EE96709D74B9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D5B61495-D21E-A04A-8F39-B1ACAED06E73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KfW – Bank aus Verantwortung</a:t>
            </a:r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5424B5F-E388-3B43-BAE9-192AC2B26761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34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8E13E6-4BCE-8349-AA88-1234C702E8C1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KfW – Bank aus Verantwortung - Standorte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</a:t>
            </a:r>
            <a:r>
              <a:rPr lang="de-DE" sz="1800" dirty="0"/>
              <a:t>Allgemein + Scripting</a:t>
            </a:r>
            <a:endParaRPr lang="de-DE" dirty="0"/>
          </a:p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Stantorte</a:t>
            </a:r>
            <a:endParaRPr lang="de-DE" dirty="0"/>
          </a:p>
          <a:p>
            <a:pPr lvl="1"/>
            <a:r>
              <a:rPr lang="de-DE" dirty="0"/>
              <a:t>Hauptsitz Frankfurt am Main</a:t>
            </a:r>
          </a:p>
          <a:p>
            <a:pPr marL="358775" lvl="2" indent="0">
              <a:buNone/>
            </a:pPr>
            <a:r>
              <a:rPr lang="de-DE" dirty="0"/>
              <a:t>KfW Bankengruppe</a:t>
            </a:r>
          </a:p>
          <a:p>
            <a:pPr marL="358775" lvl="2" indent="0">
              <a:buNone/>
            </a:pPr>
            <a:r>
              <a:rPr lang="de-DE" dirty="0"/>
              <a:t>Palmengartenstraße 5-9</a:t>
            </a:r>
          </a:p>
          <a:p>
            <a:pPr marL="358775" lvl="2" indent="0">
              <a:buNone/>
            </a:pPr>
            <a:r>
              <a:rPr lang="de-DE" dirty="0"/>
              <a:t>60325 Frankfurt am Main</a:t>
            </a:r>
          </a:p>
          <a:p>
            <a:pPr marL="358775" lvl="2" indent="0">
              <a:buNone/>
            </a:pPr>
            <a:r>
              <a:rPr lang="de-DE" dirty="0"/>
              <a:t>Tel.: 069 7431-0</a:t>
            </a:r>
          </a:p>
          <a:p>
            <a:pPr marL="358775" lvl="2" indent="0">
              <a:buNone/>
            </a:pPr>
            <a:r>
              <a:rPr lang="de-DE" dirty="0"/>
              <a:t>Fax: 069 7431-2944</a:t>
            </a:r>
          </a:p>
          <a:p>
            <a:pPr lvl="1"/>
            <a:r>
              <a:rPr lang="de-DE" dirty="0"/>
              <a:t>Niederlassung Bonn</a:t>
            </a:r>
          </a:p>
          <a:p>
            <a:pPr marL="365125" lvl="2" indent="0">
              <a:buNone/>
            </a:pPr>
            <a:r>
              <a:rPr lang="de-DE" dirty="0"/>
              <a:t>KfW Bankengruppe</a:t>
            </a:r>
          </a:p>
          <a:p>
            <a:pPr marL="365125" lvl="2" indent="0">
              <a:buNone/>
            </a:pPr>
            <a:r>
              <a:rPr lang="de-DE" dirty="0"/>
              <a:t>Ludwig-Erhard-Platz 1-3</a:t>
            </a:r>
          </a:p>
          <a:p>
            <a:pPr marL="365125" lvl="2" indent="0">
              <a:buNone/>
            </a:pPr>
            <a:r>
              <a:rPr lang="de-DE" dirty="0"/>
              <a:t>53179 Bonn</a:t>
            </a:r>
          </a:p>
          <a:p>
            <a:pPr marL="365125" lvl="2" indent="0">
              <a:buNone/>
            </a:pPr>
            <a:r>
              <a:rPr lang="de-DE" dirty="0"/>
              <a:t>Tel.: 0228 831-0</a:t>
            </a:r>
          </a:p>
          <a:p>
            <a:pPr marL="365125" lvl="2" indent="0">
              <a:buNone/>
            </a:pPr>
            <a:r>
              <a:rPr lang="de-DE" dirty="0"/>
              <a:t>Fax: 0228 831-95 00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Niederlassung Berlin*</a:t>
            </a:r>
          </a:p>
          <a:p>
            <a:pPr marL="182562" lvl="1" indent="0">
              <a:buNone/>
            </a:pPr>
            <a:r>
              <a:rPr lang="de-DE" dirty="0"/>
              <a:t>KfW Bankengruppe</a:t>
            </a:r>
          </a:p>
          <a:p>
            <a:pPr marL="182562" lvl="1" indent="0">
              <a:buNone/>
            </a:pPr>
            <a:r>
              <a:rPr lang="de-DE" dirty="0"/>
              <a:t>Charlottenstraße 33/33a</a:t>
            </a:r>
          </a:p>
          <a:p>
            <a:pPr marL="182562" lvl="1" indent="0">
              <a:buNone/>
            </a:pPr>
            <a:r>
              <a:rPr lang="de-DE" dirty="0"/>
              <a:t>10117 Berlin</a:t>
            </a:r>
          </a:p>
          <a:p>
            <a:pPr marL="182562" lvl="1" indent="0">
              <a:buNone/>
            </a:pPr>
            <a:r>
              <a:rPr lang="de-DE" dirty="0"/>
              <a:t>Tel.: 030 20264-0</a:t>
            </a:r>
          </a:p>
          <a:p>
            <a:pPr marL="182562" lvl="1" indent="0">
              <a:buNone/>
            </a:pPr>
            <a:r>
              <a:rPr lang="de-DE" dirty="0"/>
              <a:t>Fax: 030 20264-5188</a:t>
            </a:r>
          </a:p>
          <a:p>
            <a:r>
              <a:rPr lang="de-DE" dirty="0"/>
              <a:t>EU-Verbindungsbüro der KfW</a:t>
            </a:r>
          </a:p>
          <a:p>
            <a:pPr marL="177800" lvl="1" indent="0">
              <a:buNone/>
            </a:pPr>
            <a:r>
              <a:rPr lang="de-DE" dirty="0"/>
              <a:t>Rue </a:t>
            </a:r>
            <a:r>
              <a:rPr lang="de-DE" dirty="0" err="1"/>
              <a:t>Montoyer</a:t>
            </a:r>
            <a:r>
              <a:rPr lang="de-DE" dirty="0"/>
              <a:t> 51</a:t>
            </a:r>
          </a:p>
          <a:p>
            <a:pPr marL="177800" lvl="1" indent="0">
              <a:buNone/>
            </a:pPr>
            <a:r>
              <a:rPr lang="de-DE" dirty="0"/>
              <a:t>1000 Brüssel/Belgien</a:t>
            </a:r>
          </a:p>
          <a:p>
            <a:pPr marL="177800" lvl="1" indent="0">
              <a:buNone/>
            </a:pPr>
            <a:r>
              <a:rPr lang="de-DE" dirty="0"/>
              <a:t>Tel.: +32 2 233-3850</a:t>
            </a:r>
          </a:p>
          <a:p>
            <a:pPr marL="177800" lvl="1" indent="0">
              <a:buNone/>
            </a:pPr>
            <a:r>
              <a:rPr lang="de-DE" dirty="0"/>
              <a:t>Fax: +32 2 233-3859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https://kfw.de</a:t>
            </a:r>
            <a:r>
              <a:rPr lang="de-DE" dirty="0"/>
              <a:t>; * - Unser Standort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B9CC872-8B81-D844-9EC8-7EC0C2170787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06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KfW – Bank aus Verantwortung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</a:t>
            </a:r>
            <a:r>
              <a:rPr lang="de-DE" sz="1800" dirty="0"/>
              <a:t>Allgemein + Scripting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097014"/>
            <a:ext cx="10007600" cy="4274250"/>
          </a:xfrm>
        </p:spPr>
        <p:txBody>
          <a:bodyPr/>
          <a:lstStyle/>
          <a:p>
            <a:r>
              <a:rPr lang="de-DE" dirty="0"/>
              <a:t>Gründung 1948</a:t>
            </a:r>
          </a:p>
          <a:p>
            <a:pPr lvl="1"/>
            <a:r>
              <a:rPr lang="de-DE" dirty="0"/>
              <a:t>Marshallplan - Wideraufbaufinanzierung</a:t>
            </a:r>
          </a:p>
          <a:p>
            <a:r>
              <a:rPr lang="de-DE" dirty="0"/>
              <a:t>Tochterunternehmen</a:t>
            </a:r>
          </a:p>
          <a:p>
            <a:pPr lvl="1"/>
            <a:r>
              <a:rPr lang="de-DE" dirty="0"/>
              <a:t>KfW IPEX-Bank; DEG; KfW Capital</a:t>
            </a:r>
          </a:p>
          <a:p>
            <a:r>
              <a:rPr lang="de-DE" dirty="0"/>
              <a:t>7.700 Mitarbeiterinnen und Mitarbeiter</a:t>
            </a:r>
          </a:p>
          <a:p>
            <a:pPr lvl="1"/>
            <a:r>
              <a:rPr lang="de-DE" dirty="0"/>
              <a:t>Weltweit an rund 80 Standorten vertreten.</a:t>
            </a:r>
          </a:p>
          <a:p>
            <a:r>
              <a:rPr lang="de-DE" dirty="0"/>
              <a:t>Förderungen</a:t>
            </a:r>
          </a:p>
          <a:p>
            <a:pPr lvl="1"/>
            <a:r>
              <a:rPr lang="de-DE" dirty="0"/>
              <a:t>Förderung kleiner und mittlerer Unternehmen sowie von Existenzgründern</a:t>
            </a:r>
          </a:p>
          <a:p>
            <a:pPr lvl="1"/>
            <a:r>
              <a:rPr lang="de-DE" dirty="0"/>
              <a:t>Bereitstellung von Beteiligungskapital</a:t>
            </a:r>
          </a:p>
          <a:p>
            <a:pPr lvl="1"/>
            <a:r>
              <a:rPr lang="de-DE" dirty="0"/>
              <a:t>Programme zur energieeffizienten Sanierung von Wohngebäuden</a:t>
            </a:r>
          </a:p>
          <a:p>
            <a:pPr lvl="1"/>
            <a:r>
              <a:rPr lang="de-DE" dirty="0"/>
              <a:t>Unterstützung von Maßnahmen zum Schutz der Umwelt</a:t>
            </a:r>
          </a:p>
          <a:p>
            <a:pPr lvl="1"/>
            <a:r>
              <a:rPr lang="de-DE" dirty="0"/>
              <a:t>Bildungsförderung für private Kunden</a:t>
            </a:r>
          </a:p>
          <a:p>
            <a:pPr lvl="1"/>
            <a:r>
              <a:rPr lang="de-DE" dirty="0"/>
              <a:t>Finanzierungsprogramme für Kommunen und regionale Förderbanken</a:t>
            </a:r>
          </a:p>
          <a:p>
            <a:pPr lvl="1"/>
            <a:r>
              <a:rPr lang="de-DE" dirty="0"/>
              <a:t>Export- und Projektfinanzierung</a:t>
            </a:r>
          </a:p>
          <a:p>
            <a:pPr lvl="1"/>
            <a:r>
              <a:rPr lang="de-DE" dirty="0"/>
              <a:t>Förderung von Entwicklungs- und Schwellenländern</a:t>
            </a:r>
          </a:p>
          <a:p>
            <a:pPr lvl="1"/>
            <a:r>
              <a:rPr lang="de-DE" dirty="0"/>
              <a:t>Finanzierung und Beratung von Unternehmen in Entwicklungs- und Schwellenländern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https://kfw.de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9B63A18-DADF-8F4F-BF43-8FBF99285993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02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Mailskript Anpassung + Skripte (Anonymisiert)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F6696-3B0B-BEBE-05A5-15547979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F218934-3A45-E5ED-C14E-61AFDE61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8C10A-6DDB-F57E-A797-B1CDA6883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Allgemein + Scripting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00D1200-CE2B-7C88-C5D7-1EF47C4C23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Wie war der aktuelle Stand des alten Skripts</a:t>
            </a:r>
          </a:p>
          <a:p>
            <a:pPr lvl="1"/>
            <a:r>
              <a:rPr lang="de-DE" dirty="0"/>
              <a:t>1 Server </a:t>
            </a:r>
            <a:r>
              <a:rPr lang="de-DE" dirty="0" err="1"/>
              <a:t>only</a:t>
            </a:r>
            <a:r>
              <a:rPr lang="de-DE" dirty="0"/>
              <a:t> -&gt; Mehrfachausführung nötig, um zu vergleichen</a:t>
            </a:r>
          </a:p>
          <a:p>
            <a:r>
              <a:rPr lang="de-DE" dirty="0"/>
              <a:t>Was soll angepasst werden</a:t>
            </a:r>
          </a:p>
          <a:p>
            <a:pPr lvl="1"/>
            <a:r>
              <a:rPr lang="de-DE" dirty="0"/>
              <a:t>1 Ausführung soll Informationen von Mehreren Servern Sammeln und Verschicken, am liebsten </a:t>
            </a:r>
            <a:r>
              <a:rPr lang="de-DE" dirty="0" err="1"/>
              <a:t>NonPROD</a:t>
            </a:r>
            <a:r>
              <a:rPr lang="de-DE" dirty="0"/>
              <a:t> + PROD</a:t>
            </a:r>
          </a:p>
          <a:p>
            <a:r>
              <a:rPr lang="de-DE" dirty="0"/>
              <a:t>Welche Hindernisse sind im Weg:</a:t>
            </a:r>
          </a:p>
          <a:p>
            <a:pPr lvl="1"/>
            <a:r>
              <a:rPr lang="de-DE" dirty="0"/>
              <a:t>Benötigter Verfahrensuser(VU) nicht vorhanden -&gt; Angelegt</a:t>
            </a:r>
          </a:p>
          <a:p>
            <a:pPr lvl="1"/>
            <a:r>
              <a:rPr lang="de-DE" dirty="0"/>
              <a:t>Benötigte Berechtigungen für VU -&gt; Bestellt</a:t>
            </a:r>
          </a:p>
          <a:p>
            <a:pPr lvl="1"/>
            <a:r>
              <a:rPr lang="de-DE" dirty="0"/>
              <a:t>Netzwerkarchitektur -&gt; 3 Skripte aus 2</a:t>
            </a:r>
          </a:p>
          <a:p>
            <a:r>
              <a:rPr lang="de-DE" dirty="0"/>
              <a:t>Wie bekomme ich die daten von Mehreren Servern zu einem Punkt -&gt; Networkdrive(SMB(Samba)) -&gt; nicht Vorhanden -&gt; Berechtigung Bestellt + PS-Skript durch </a:t>
            </a:r>
            <a:r>
              <a:rPr lang="de-DE" dirty="0" err="1"/>
              <a:t>Ansible</a:t>
            </a:r>
            <a:r>
              <a:rPr lang="de-DE" dirty="0"/>
              <a:t> zur Sammlung der daten</a:t>
            </a:r>
          </a:p>
          <a:p>
            <a:r>
              <a:rPr lang="de-DE" dirty="0"/>
              <a:t>Wie formatiere ich die daten so das ich die neue Tabelle erstellen kann:</a:t>
            </a:r>
          </a:p>
          <a:p>
            <a:pPr lvl="1"/>
            <a:r>
              <a:rPr lang="de-DE" dirty="0"/>
              <a:t>File -&gt; File -&gt; </a:t>
            </a:r>
            <a:r>
              <a:rPr lang="de-DE" dirty="0" err="1"/>
              <a:t>DicVar</a:t>
            </a:r>
            <a:r>
              <a:rPr lang="de-DE" dirty="0"/>
              <a:t> -&gt; Var -&gt; Var -&gt; Liste -&gt; Liste -&gt; Var -&gt; Shell</a:t>
            </a:r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0C0957-7AA2-5477-BC5C-91D67849C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4C0B5C-E2E0-BDE4-09FC-6B05118FA3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E27A7-F21B-8A63-4F27-32789D2588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2BF6-6C58-88F2-2996-925CADA2A5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883B7E7-553F-5049-8E74-40833315D0FF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5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 - Skript (Anonymisiert)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</a:t>
            </a:r>
            <a:r>
              <a:rPr lang="de-DE"/>
              <a:t>- Allgemein + Scripting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https://github.dev/comboomPunkTsucht/OSZIMT-repo-ITA12_aps/blob/main/Drites%20AusbildungsJahr/test.yml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https://comboompunksucht.atlassian.net/wiki/spaces/ITA12/pages/2752530/Ansible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Fabian; Babig, Kevin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78BA931-9AA5-3E46-A2FF-34ECBC673597}" type="datetime3">
              <a:rPr lang="fr-FR" smtClean="0"/>
              <a:t>06.03.24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77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114</TotalTime>
  <Words>1083</Words>
  <Application>Microsoft Macintosh PowerPoint</Application>
  <PresentationFormat>Custom</PresentationFormat>
  <Paragraphs>220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Symbol</vt:lpstr>
      <vt:lpstr>KfW</vt:lpstr>
      <vt:lpstr>Document</vt:lpstr>
      <vt:lpstr>Ansible Allgemein + Scripting</vt:lpstr>
      <vt:lpstr>Inhalt</vt:lpstr>
      <vt:lpstr>KfW – Bank aus Verantwortung</vt:lpstr>
      <vt:lpstr>KfW – Bank aus Verantwortung - Standorte</vt:lpstr>
      <vt:lpstr>KfW – Bank aus Verantwortung</vt:lpstr>
      <vt:lpstr>Ansible</vt:lpstr>
      <vt:lpstr>Projekt Mailskript Anpassung + Skripte (Anonymisiert) </vt:lpstr>
      <vt:lpstr>2. Projekt Mailskript Anpassung</vt:lpstr>
      <vt:lpstr>2. Projekt Mailskript Anpassung - Skript (Anonymisiert)</vt:lpstr>
      <vt:lpstr>Vielen Dank.</vt:lpstr>
      <vt:lpstr>Bildnachweise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Bibliothek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subject/>
  <dc:creator>Aps, Fabian (extern)</dc:creator>
  <cp:keywords/>
  <dc:description/>
  <cp:lastModifiedBy>ITA 12 - Aps, Fabian</cp:lastModifiedBy>
  <cp:revision>16</cp:revision>
  <cp:lastPrinted>2018-04-27T07:26:33Z</cp:lastPrinted>
  <dcterms:created xsi:type="dcterms:W3CDTF">2024-01-22T11:27:58Z</dcterms:created>
  <dcterms:modified xsi:type="dcterms:W3CDTF">2024-03-06T06:13:20Z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