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9E8249B4-DC97-A14B-B794-25058B361A7B}">
          <p14:sldIdLst>
            <p14:sldId id="256"/>
            <p14:sldId id="257"/>
          </p14:sldIdLst>
        </p14:section>
        <p14:section name="Standardabschnitt" id="{B224B3AC-D270-A04D-9F8C-5EE2BC7FD695}">
          <p14:sldIdLst>
            <p14:sldId id="258"/>
            <p14:sldId id="260"/>
          </p14:sldIdLst>
        </p14:section>
        <p14:section name="Ende" id="{7908F3C7-6F5A-7A43-9F2A-2EA46178734F}">
          <p14:sldIdLst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04"/>
    <p:restoredTop sz="95329"/>
  </p:normalViewPr>
  <p:slideViewPr>
    <p:cSldViewPr snapToGrid="0" snapToObjects="1">
      <p:cViewPr>
        <p:scale>
          <a:sx n="100" d="100"/>
          <a:sy n="100" d="100"/>
        </p:scale>
        <p:origin x="56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" Target="../slides/slide3.xm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FFBDA-B52F-8E44-9A91-40FF897E1E47}" type="doc">
      <dgm:prSet loTypeId="urn:microsoft.com/office/officeart/2005/8/layout/vList3" loCatId="list" qsTypeId="urn:microsoft.com/office/officeart/2005/8/quickstyle/3d5" qsCatId="3D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44F53359-B226-8E48-B49F-FF86FFE68EEA}">
      <dgm:prSet/>
      <dgm:spPr/>
      <dgm:t>
        <a:bodyPr/>
        <a:lstStyle/>
        <a:p>
          <a:r>
            <a:rPr lang="de-DE" dirty="0">
              <a:latin typeface="CASKAYDIA COVE NERD FONT COMPLE" panose="020B0509020204030204" pitchFamily="49" charset="0"/>
            </a:rPr>
            <a:t>Gründungsbedingungen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DFD0315-EA4A-9E46-B15E-44B1290E1FAB}" type="parTrans" cxnId="{6DFDF49A-DD91-8947-B9E9-CC46A8AC0856}">
      <dgm:prSet/>
      <dgm:spPr/>
      <dgm:t>
        <a:bodyPr/>
        <a:lstStyle/>
        <a:p>
          <a:endParaRPr lang="de-DE"/>
        </a:p>
      </dgm:t>
    </dgm:pt>
    <dgm:pt modelId="{2519AF44-9F4E-EB43-BDCC-5F1B5E87554B}" type="sibTrans" cxnId="{6DFDF49A-DD91-8947-B9E9-CC46A8AC0856}">
      <dgm:prSet/>
      <dgm:spPr/>
      <dgm:t>
        <a:bodyPr/>
        <a:lstStyle/>
        <a:p>
          <a:endParaRPr lang="de-DE"/>
        </a:p>
      </dgm:t>
    </dgm:pt>
    <dgm:pt modelId="{A98F1B4B-821C-0449-A061-A164C466B4DE}">
      <dgm:prSet/>
      <dgm:spPr/>
      <dgm:t>
        <a:bodyPr/>
        <a:lstStyle/>
        <a:p>
          <a:r>
            <a:rPr lang="de-DE" dirty="0">
              <a:latin typeface="CASKAYDIA COVE NERD FONT COMPLE" panose="020B0509020204030204" pitchFamily="49" charset="0"/>
            </a:rPr>
            <a:t>Rechtliches</a:t>
          </a:r>
        </a:p>
      </dgm:t>
    </dgm:pt>
    <dgm:pt modelId="{960EE9BD-2980-3343-AE8F-7097CA9959B0}" type="parTrans" cxnId="{1C815300-9330-AE40-99AC-7E8FEBE74F40}">
      <dgm:prSet/>
      <dgm:spPr/>
      <dgm:t>
        <a:bodyPr/>
        <a:lstStyle/>
        <a:p>
          <a:endParaRPr lang="de-DE"/>
        </a:p>
      </dgm:t>
    </dgm:pt>
    <dgm:pt modelId="{B6614567-48DB-5248-847B-8EB326EDBD60}" type="sibTrans" cxnId="{1C815300-9330-AE40-99AC-7E8FEBE74F40}">
      <dgm:prSet/>
      <dgm:spPr/>
      <dgm:t>
        <a:bodyPr/>
        <a:lstStyle/>
        <a:p>
          <a:endParaRPr lang="de-DE"/>
        </a:p>
      </dgm:t>
    </dgm:pt>
    <dgm:pt modelId="{F6866833-B2FC-6543-8EAC-4E828BA394E0}" type="pres">
      <dgm:prSet presAssocID="{047FFBDA-B52F-8E44-9A91-40FF897E1E47}" presName="linearFlow" presStyleCnt="0">
        <dgm:presLayoutVars>
          <dgm:dir/>
          <dgm:resizeHandles val="exact"/>
        </dgm:presLayoutVars>
      </dgm:prSet>
      <dgm:spPr/>
    </dgm:pt>
    <dgm:pt modelId="{0366C1C3-BEF8-0D40-9C30-64A35419F762}" type="pres">
      <dgm:prSet presAssocID="{44F53359-B226-8E48-B49F-FF86FFE68EEA}" presName="composite" presStyleCnt="0"/>
      <dgm:spPr/>
    </dgm:pt>
    <dgm:pt modelId="{B861CC31-0682-CF4A-A03B-AD3B7443FF71}" type="pres">
      <dgm:prSet presAssocID="{44F53359-B226-8E48-B49F-FF86FFE68EEA}" presName="imgShp" presStyleLbl="fgImgPlace1" presStyleIdx="0" presStyleCnt="2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@ mit einfarbiger Füllung"/>
        </a:ext>
      </dgm:extLst>
    </dgm:pt>
    <dgm:pt modelId="{AA5D985B-051E-4A4D-8111-A86893C9C764}" type="pres">
      <dgm:prSet presAssocID="{44F53359-B226-8E48-B49F-FF86FFE68EEA}" presName="txShp" presStyleLbl="node1" presStyleIdx="0" presStyleCnt="2">
        <dgm:presLayoutVars>
          <dgm:bulletEnabled val="1"/>
        </dgm:presLayoutVars>
      </dgm:prSet>
      <dgm:spPr/>
    </dgm:pt>
    <dgm:pt modelId="{BE05837E-E00A-2C46-85F9-560765A635CC}" type="pres">
      <dgm:prSet presAssocID="{2519AF44-9F4E-EB43-BDCC-5F1B5E87554B}" presName="spacing" presStyleCnt="0"/>
      <dgm:spPr/>
    </dgm:pt>
    <dgm:pt modelId="{C258BB40-948D-0F4A-A1F5-056FAFC81BD7}" type="pres">
      <dgm:prSet presAssocID="{A98F1B4B-821C-0449-A061-A164C466B4DE}" presName="composite" presStyleCnt="0"/>
      <dgm:spPr/>
    </dgm:pt>
    <dgm:pt modelId="{EA022FFF-1508-EB45-8D00-17FC770815E6}" type="pres">
      <dgm:prSet presAssocID="{A98F1B4B-821C-0449-A061-A164C466B4D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@ mit einfarbiger Füllung"/>
        </a:ext>
      </dgm:extLst>
    </dgm:pt>
    <dgm:pt modelId="{A748C6FD-3E9A-AB4A-9114-9C5544BB11B7}" type="pres">
      <dgm:prSet presAssocID="{A98F1B4B-821C-0449-A061-A164C466B4DE}" presName="txShp" presStyleLbl="node1" presStyleIdx="1" presStyleCnt="2">
        <dgm:presLayoutVars>
          <dgm:bulletEnabled val="1"/>
        </dgm:presLayoutVars>
      </dgm:prSet>
      <dgm:spPr/>
    </dgm:pt>
  </dgm:ptLst>
  <dgm:cxnLst>
    <dgm:cxn modelId="{1C815300-9330-AE40-99AC-7E8FEBE74F40}" srcId="{047FFBDA-B52F-8E44-9A91-40FF897E1E47}" destId="{A98F1B4B-821C-0449-A061-A164C466B4DE}" srcOrd="1" destOrd="0" parTransId="{960EE9BD-2980-3343-AE8F-7097CA9959B0}" sibTransId="{B6614567-48DB-5248-847B-8EB326EDBD60}"/>
    <dgm:cxn modelId="{9013F411-9475-CA44-B340-9F88E211CED9}" type="presOf" srcId="{44F53359-B226-8E48-B49F-FF86FFE68EEA}" destId="{AA5D985B-051E-4A4D-8111-A86893C9C764}" srcOrd="0" destOrd="0" presId="urn:microsoft.com/office/officeart/2005/8/layout/vList3"/>
    <dgm:cxn modelId="{8C350423-57A7-8249-B57F-33ABF8A30F02}" type="presOf" srcId="{A98F1B4B-821C-0449-A061-A164C466B4DE}" destId="{A748C6FD-3E9A-AB4A-9114-9C5544BB11B7}" srcOrd="0" destOrd="0" presId="urn:microsoft.com/office/officeart/2005/8/layout/vList3"/>
    <dgm:cxn modelId="{6DFDF49A-DD91-8947-B9E9-CC46A8AC0856}" srcId="{047FFBDA-B52F-8E44-9A91-40FF897E1E47}" destId="{44F53359-B226-8E48-B49F-FF86FFE68EEA}" srcOrd="0" destOrd="0" parTransId="{4DFD0315-EA4A-9E46-B15E-44B1290E1FAB}" sibTransId="{2519AF44-9F4E-EB43-BDCC-5F1B5E87554B}"/>
    <dgm:cxn modelId="{30DF67B1-D253-7F4C-87F8-55A6400FAC89}" type="presOf" srcId="{047FFBDA-B52F-8E44-9A91-40FF897E1E47}" destId="{F6866833-B2FC-6543-8EAC-4E828BA394E0}" srcOrd="0" destOrd="0" presId="urn:microsoft.com/office/officeart/2005/8/layout/vList3"/>
    <dgm:cxn modelId="{530026A3-B019-CB42-9F8C-D64672C12916}" type="presParOf" srcId="{F6866833-B2FC-6543-8EAC-4E828BA394E0}" destId="{0366C1C3-BEF8-0D40-9C30-64A35419F762}" srcOrd="0" destOrd="0" presId="urn:microsoft.com/office/officeart/2005/8/layout/vList3"/>
    <dgm:cxn modelId="{BC7EA090-F133-AB41-94E9-4F2FA0B36D59}" type="presParOf" srcId="{0366C1C3-BEF8-0D40-9C30-64A35419F762}" destId="{B861CC31-0682-CF4A-A03B-AD3B7443FF71}" srcOrd="0" destOrd="0" presId="urn:microsoft.com/office/officeart/2005/8/layout/vList3"/>
    <dgm:cxn modelId="{83520B08-9BEB-8A42-9AD5-244CB8113F75}" type="presParOf" srcId="{0366C1C3-BEF8-0D40-9C30-64A35419F762}" destId="{AA5D985B-051E-4A4D-8111-A86893C9C764}" srcOrd="1" destOrd="0" presId="urn:microsoft.com/office/officeart/2005/8/layout/vList3"/>
    <dgm:cxn modelId="{DCAFC03B-E3AC-9841-B05B-E860639A7F62}" type="presParOf" srcId="{F6866833-B2FC-6543-8EAC-4E828BA394E0}" destId="{BE05837E-E00A-2C46-85F9-560765A635CC}" srcOrd="1" destOrd="0" presId="urn:microsoft.com/office/officeart/2005/8/layout/vList3"/>
    <dgm:cxn modelId="{8C5DF272-13D7-CD48-AEF6-87BFD6692D62}" type="presParOf" srcId="{F6866833-B2FC-6543-8EAC-4E828BA394E0}" destId="{C258BB40-948D-0F4A-A1F5-056FAFC81BD7}" srcOrd="2" destOrd="0" presId="urn:microsoft.com/office/officeart/2005/8/layout/vList3"/>
    <dgm:cxn modelId="{8EF33C18-3328-A945-954C-EF80268D97F0}" type="presParOf" srcId="{C258BB40-948D-0F4A-A1F5-056FAFC81BD7}" destId="{EA022FFF-1508-EB45-8D00-17FC770815E6}" srcOrd="0" destOrd="0" presId="urn:microsoft.com/office/officeart/2005/8/layout/vList3"/>
    <dgm:cxn modelId="{CEFD5A0B-F564-7D4E-B1E1-74A9DDD77453}" type="presParOf" srcId="{C258BB40-948D-0F4A-A1F5-056FAFC81BD7}" destId="{A748C6FD-3E9A-AB4A-9114-9C5544BB11B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D985B-051E-4A4D-8111-A86893C9C764}">
      <dsp:nvSpPr>
        <dsp:cNvPr id="0" name=""/>
        <dsp:cNvSpPr/>
      </dsp:nvSpPr>
      <dsp:spPr>
        <a:xfrm rot="10800000">
          <a:off x="2234385" y="1178"/>
          <a:ext cx="6992874" cy="189208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359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>
              <a:latin typeface="CASKAYDIA COVE NERD FONT COMPLE" panose="020B0509020204030204" pitchFamily="49" charset="0"/>
            </a:rPr>
            <a:t>Gründungsbedingungen</a:t>
          </a:r>
        </a:p>
      </dsp:txBody>
      <dsp:txXfrm rot="10800000">
        <a:off x="2707407" y="1178"/>
        <a:ext cx="6519852" cy="1892089"/>
      </dsp:txXfrm>
    </dsp:sp>
    <dsp:sp modelId="{B861CC31-0682-CF4A-A03B-AD3B7443FF71}">
      <dsp:nvSpPr>
        <dsp:cNvPr id="0" name=""/>
        <dsp:cNvSpPr/>
      </dsp:nvSpPr>
      <dsp:spPr>
        <a:xfrm>
          <a:off x="1288340" y="1178"/>
          <a:ext cx="1892089" cy="189208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8C6FD-3E9A-AB4A-9114-9C5544BB11B7}">
      <dsp:nvSpPr>
        <dsp:cNvPr id="0" name=""/>
        <dsp:cNvSpPr/>
      </dsp:nvSpPr>
      <dsp:spPr>
        <a:xfrm rot="10800000">
          <a:off x="2234385" y="2458070"/>
          <a:ext cx="6992874" cy="189208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359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>
              <a:latin typeface="CASKAYDIA COVE NERD FONT COMPLE" panose="020B0509020204030204" pitchFamily="49" charset="0"/>
            </a:rPr>
            <a:t>Rechtliches</a:t>
          </a:r>
        </a:p>
      </dsp:txBody>
      <dsp:txXfrm rot="10800000">
        <a:off x="2707407" y="2458070"/>
        <a:ext cx="6519852" cy="1892089"/>
      </dsp:txXfrm>
    </dsp:sp>
    <dsp:sp modelId="{EA022FFF-1508-EB45-8D00-17FC770815E6}">
      <dsp:nvSpPr>
        <dsp:cNvPr id="0" name=""/>
        <dsp:cNvSpPr/>
      </dsp:nvSpPr>
      <dsp:spPr>
        <a:xfrm>
          <a:off x="1288340" y="2458070"/>
          <a:ext cx="1892089" cy="189208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DE4E9-8D66-0446-994A-3364FCA2B36A}" type="datetimeFigureOut">
              <a:rPr lang="de-DE" smtClean="0"/>
              <a:t>12.09.22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99B3E-CC9F-CA40-B426-6FC0B8F0D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79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9B3E-CC9F-CA40-B426-6FC0B8F0D5D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51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9B3E-CC9F-CA40-B426-6FC0B8F0D5D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18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A3AB-EE97-DE4B-AA27-3D740D64DF73}" type="datetime1">
              <a:rPr lang="de-DE" smtClean="0"/>
              <a:t>12.09.22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21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F5DF-FED4-1349-922B-AD3EBDACD0B6}" type="datetime1">
              <a:rPr lang="de-DE" smtClean="0"/>
              <a:t>12.09.22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47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6407-3CF0-304D-9BEA-DB386E1C29B9}" type="datetime1">
              <a:rPr lang="de-DE" smtClean="0"/>
              <a:t>12.09.22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59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164F-210A-3040-BEDD-0752E49693F6}" type="datetime1">
              <a:rPr lang="de-DE" smtClean="0"/>
              <a:t>12.09.22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38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1A65-E89D-EA4B-813F-A47E47848782}" type="datetime1">
              <a:rPr lang="de-DE" smtClean="0"/>
              <a:t>12.09.22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13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C2F2-0310-5C4D-A1CC-2DF0050CCF75}" type="datetime1">
              <a:rPr lang="de-DE" smtClean="0"/>
              <a:t>12.09.22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08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4DC-97B8-AC4A-B9C3-C695734C07CB}" type="datetime1">
              <a:rPr lang="de-DE" smtClean="0"/>
              <a:t>12.09.22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7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C7F0-4605-4C4C-9370-B98CA2666375}" type="datetime1">
              <a:rPr lang="de-DE" smtClean="0"/>
              <a:t>12.09.22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2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0B5A-E27B-A242-A044-BFB4D1715063}" type="datetime1">
              <a:rPr lang="de-DE" smtClean="0"/>
              <a:t>12.09.22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78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3C0B-766A-5449-8AA6-8CAA6E59ADB8}" type="datetime1">
              <a:rPr lang="de-DE" smtClean="0"/>
              <a:t>12.09.22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68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FC9F-2EA5-A346-AC6B-6AFF51B2BC3A}" type="datetime1">
              <a:rPr lang="de-DE" smtClean="0"/>
              <a:t>12.09.22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50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79CBE-C784-694E-A974-7123A11D906A}" type="datetime1">
              <a:rPr lang="de-DE" smtClean="0"/>
              <a:t>12.09.22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by 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473F-3BA9-4040-8251-DB2AAD783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154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220831103043/https:/www.firma.de/firmengruendung/der-eingetragene-kaufmann-als-einzelunternehmen-ek/#einteilung" TargetMode="External"/><Relationship Id="rId2" Type="http://schemas.openxmlformats.org/officeDocument/2006/relationships/hyperlink" Target="https://web.archive.org/web/20220831103247/https:/welt-der-bwl.de/Einzelunternehm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FCAF040-5A88-CB4C-315E-3E5B15393434}"/>
              </a:ext>
            </a:extLst>
          </p:cNvPr>
          <p:cNvSpPr/>
          <p:nvPr/>
        </p:nvSpPr>
        <p:spPr>
          <a:xfrm>
            <a:off x="8708572" y="-195943"/>
            <a:ext cx="5606143" cy="7250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CASKAYDIA COVE NERD FONT COMPLE" panose="020B05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2612CA-9C52-B162-2ABC-3CA9D80E7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84572" cy="4135437"/>
          </a:xfrm>
        </p:spPr>
        <p:txBody>
          <a:bodyPr anchor="ctr">
            <a:normAutofit fontScale="90000"/>
          </a:bodyPr>
          <a:lstStyle/>
          <a:p>
            <a:r>
              <a:rPr lang="de-DE" dirty="0">
                <a:latin typeface="CASKAYDIA COVE NERD FONT COMPLE" panose="020B0509020204030204" pitchFamily="49" charset="0"/>
              </a:rPr>
              <a:t>Eingetragener Kaufmann/-frau (e. K.) -Einzelunternehmen </a:t>
            </a:r>
          </a:p>
        </p:txBody>
      </p:sp>
      <p:sp>
        <p:nvSpPr>
          <p:cNvPr id="5" name="Datum">
            <a:extLst>
              <a:ext uri="{FF2B5EF4-FFF2-40B4-BE49-F238E27FC236}">
                <a16:creationId xmlns:a16="http://schemas.microsoft.com/office/drawing/2014/main" id="{DAE87F6E-46ED-ADE5-8713-25B3F37D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D8D1-8332-E44A-90B6-45E134F248F6}" type="datetime1">
              <a:rPr lang="de-DE" smtClean="0">
                <a:latin typeface="CASKAYDIA COVE NERD FONT COMPLE" panose="020B0509020204030204" pitchFamily="49" charset="0"/>
              </a:rPr>
              <a:t>12.09.22</a:t>
            </a:fld>
            <a:endParaRPr lang="de-DE">
              <a:latin typeface="CASKAYDIA COVE NERD FONT COMPLE" panose="020B0509020204030204" pitchFamily="49" charset="0"/>
            </a:endParaRPr>
          </a:p>
        </p:txBody>
      </p:sp>
      <p:sp>
        <p:nvSpPr>
          <p:cNvPr id="6" name="Author">
            <a:extLst>
              <a:ext uri="{FF2B5EF4-FFF2-40B4-BE49-F238E27FC236}">
                <a16:creationId xmlns:a16="http://schemas.microsoft.com/office/drawing/2014/main" id="{7D34EAB8-686B-F263-87B7-621E1AF8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>
                <a:latin typeface="CASKAYDIA COVE NERD FONT COMPLE" panose="020B0509020204030204" pitchFamily="49" charset="0"/>
              </a:rPr>
              <a:t>by</a:t>
            </a:r>
            <a:r>
              <a:rPr lang="de-DE" dirty="0">
                <a:latin typeface="CASKAYDIA COVE NERD FONT COMPLE" panose="020B0509020204030204" pitchFamily="49" charset="0"/>
              </a:rPr>
              <a:t> Aps</a:t>
            </a:r>
          </a:p>
        </p:txBody>
      </p:sp>
      <p:sp>
        <p:nvSpPr>
          <p:cNvPr id="7" name="Folienseite">
            <a:extLst>
              <a:ext uri="{FF2B5EF4-FFF2-40B4-BE49-F238E27FC236}">
                <a16:creationId xmlns:a16="http://schemas.microsoft.com/office/drawing/2014/main" id="{701DAB20-3DF7-F9D6-AB97-AD3168D6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>
                <a:solidFill>
                  <a:schemeClr val="bg1"/>
                </a:solidFill>
                <a:latin typeface="CASKAYDIA COVE NERD FONT COMPLE" panose="020B0509020204030204" pitchFamily="49" charset="0"/>
              </a:rPr>
              <a:t>1</a:t>
            </a:fld>
            <a:endParaRPr lang="de-DE" dirty="0">
              <a:solidFill>
                <a:schemeClr val="bg1"/>
              </a:solidFill>
              <a:latin typeface="CASKAYDIA COVE NERD FONT COMPLE" panose="020B05090202040302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2AF0DCE-C18C-1A80-1324-EE97334F2063}"/>
              </a:ext>
            </a:extLst>
          </p:cNvPr>
          <p:cNvSpPr txBox="1"/>
          <p:nvPr/>
        </p:nvSpPr>
        <p:spPr>
          <a:xfrm>
            <a:off x="11123271" y="65396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latin typeface="CASKAYDIA COVE NERD FONT COMPLE" panose="020B0509020204030204" pitchFamily="49" charset="0"/>
            </a:endParaRPr>
          </a:p>
        </p:txBody>
      </p:sp>
      <p:sp>
        <p:nvSpPr>
          <p:cNvPr id="10" name="Untertitel 9">
            <a:extLst>
              <a:ext uri="{FF2B5EF4-FFF2-40B4-BE49-F238E27FC236}">
                <a16:creationId xmlns:a16="http://schemas.microsoft.com/office/drawing/2014/main" id="{1F82BE0A-A3F4-C160-595C-FFF3279B7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>
              <a:latin typeface="CASKAYDIA COVE NERD FONT COMPLE" panose="020B0509020204030204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2BFF3E-25CA-BCA9-8553-A8A1F72B20D4}"/>
              </a:ext>
            </a:extLst>
          </p:cNvPr>
          <p:cNvSpPr/>
          <p:nvPr/>
        </p:nvSpPr>
        <p:spPr>
          <a:xfrm>
            <a:off x="-406400" y="-691243"/>
            <a:ext cx="177800" cy="183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2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27799 -0.11296 L 0.49167 0.07778 L 0.17708 0.20185 L 0.46237 0.41458 L 0.38125 0.54445 L 0.59049 0.79769 L 0.33646 0.9963 L 0.30924 1.29445 L -0.05417 1.06667 L -0.03959 0.67384 L 0.19479 0.76273 L 0.69896 0.28333 L 0.8875 -0.11667 L 0.8875 -0.11643 " pathEditMode="relative" rAng="0" ptsTypes="AAAAAAAAAAAAAAA">
                                      <p:cBhvr>
                                        <p:cTn id="6" dur="3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67" y="5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7963552-792D-DEBB-85EA-00E45DC33152}"/>
              </a:ext>
            </a:extLst>
          </p:cNvPr>
          <p:cNvSpPr/>
          <p:nvPr/>
        </p:nvSpPr>
        <p:spPr>
          <a:xfrm>
            <a:off x="7228114" y="-391886"/>
            <a:ext cx="7086601" cy="792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atin typeface="CASKAYDIA COVE NERD FONT COMPLE" panose="020B05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E869CA-252D-B4D2-AAE3-734CE5B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886" y="365125"/>
            <a:ext cx="2198914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SKAYDIA COVE NERD FONT COMPLE" panose="020B0509020204030204" pitchFamily="49" charset="0"/>
              </a:rPr>
              <a:t>Inhalt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84CFA8-B0D1-3E98-5D8B-703E1882046D}"/>
              </a:ext>
            </a:extLst>
          </p:cNvPr>
          <p:cNvSpPr/>
          <p:nvPr/>
        </p:nvSpPr>
        <p:spPr>
          <a:xfrm>
            <a:off x="-952500" y="-691243"/>
            <a:ext cx="177800" cy="183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069054C-FD99-AECA-DD7B-FBCBB783F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6287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">
            <a:extLst>
              <a:ext uri="{FF2B5EF4-FFF2-40B4-BE49-F238E27FC236}">
                <a16:creationId xmlns:a16="http://schemas.microsoft.com/office/drawing/2014/main" id="{D5F53FE8-6748-6244-7C0D-802F069D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A144-2560-5F45-A8B4-9BC8A1CE3192}" type="datetime1">
              <a:rPr lang="de-DE" smtClean="0">
                <a:latin typeface="CASKAYDIA COVE NERD FONT COMPLE" panose="020B0509020204030204" pitchFamily="49" charset="0"/>
              </a:rPr>
              <a:t>12.09.22</a:t>
            </a:fld>
            <a:endParaRPr lang="de-DE">
              <a:latin typeface="CASKAYDIA COVE NERD FONT COMPLE" panose="020B0509020204030204" pitchFamily="49" charset="0"/>
            </a:endParaRPr>
          </a:p>
        </p:txBody>
      </p:sp>
      <p:sp>
        <p:nvSpPr>
          <p:cNvPr id="6" name="Author">
            <a:extLst>
              <a:ext uri="{FF2B5EF4-FFF2-40B4-BE49-F238E27FC236}">
                <a16:creationId xmlns:a16="http://schemas.microsoft.com/office/drawing/2014/main" id="{90BB0BFC-9918-8558-CD21-9E197436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>
                <a:latin typeface="CASKAYDIA COVE NERD FONT COMPLE" panose="020B0509020204030204" pitchFamily="49" charset="0"/>
              </a:rPr>
              <a:t>by</a:t>
            </a:r>
            <a:r>
              <a:rPr lang="de-DE" dirty="0">
                <a:latin typeface="CASKAYDIA COVE NERD FONT COMPLE" panose="020B0509020204030204" pitchFamily="49" charset="0"/>
              </a:rPr>
              <a:t> Aps</a:t>
            </a:r>
          </a:p>
        </p:txBody>
      </p:sp>
      <p:sp>
        <p:nvSpPr>
          <p:cNvPr id="7" name="Folienseite">
            <a:extLst>
              <a:ext uri="{FF2B5EF4-FFF2-40B4-BE49-F238E27FC236}">
                <a16:creationId xmlns:a16="http://schemas.microsoft.com/office/drawing/2014/main" id="{E2A00F83-944A-C07B-4CCE-93C18EA2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>
                <a:solidFill>
                  <a:schemeClr val="bg1"/>
                </a:solidFill>
                <a:latin typeface="CASKAYDIA COVE NERD FONT COMPLE" panose="020B0509020204030204" pitchFamily="49" charset="0"/>
              </a:rPr>
              <a:t>2</a:t>
            </a:fld>
            <a:endParaRPr lang="de-DE" dirty="0">
              <a:solidFill>
                <a:schemeClr val="bg1"/>
              </a:solidFill>
              <a:latin typeface="CASKAYDIA COVE NERD FONT COMPL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57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27799 -0.11296 L 0.49166 0.07778 L 0.17708 0.20185 L 0.46237 0.41458 L 0.38125 0.54445 L 0.59049 0.79769 L 0.33646 0.9963 L 0.30924 1.29445 L -0.05417 1.06667 L -0.03959 0.67384 L 0.19479 0.76273 L 0.69896 0.28333 L 0.8875 -0.11667 L 0.8875 -0.11643 " pathEditMode="relative" rAng="0" ptsTypes="AAAAAAAAAAAAAAA">
                                      <p:cBhvr>
                                        <p:cTn id="6" dur="3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67" y="5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B74408-A35A-DBD9-5C61-EA71D6288EB9}"/>
              </a:ext>
            </a:extLst>
          </p:cNvPr>
          <p:cNvSpPr/>
          <p:nvPr/>
        </p:nvSpPr>
        <p:spPr>
          <a:xfrm>
            <a:off x="-222777" y="-195943"/>
            <a:ext cx="5606143" cy="20215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CASKAYDIA COVE NERD FONT COMPLE" panose="020B05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BDA6C2-5095-3595-090C-BC065519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2777" y="152060"/>
            <a:ext cx="5606144" cy="1325563"/>
          </a:xfrm>
        </p:spPr>
        <p:txBody>
          <a:bodyPr>
            <a:normAutofit/>
          </a:bodyPr>
          <a:lstStyle/>
          <a:p>
            <a:pPr lvl="0" algn="ctr"/>
            <a:r>
              <a:rPr lang="de-DE" sz="3200" dirty="0">
                <a:solidFill>
                  <a:schemeClr val="bg1"/>
                </a:solidFill>
                <a:latin typeface="CASKAYDIA COVE NERD FONT COMPLE" panose="020B0509020204030204" pitchFamily="49" charset="0"/>
              </a:rPr>
              <a:t>Gründungsbedingungen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36671-30DD-7E71-0D97-4EC98E31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SKAYDIA COVE NERD FONT COMPLE" panose="020B0509020204030204" pitchFamily="49" charset="0"/>
              </a:rPr>
              <a:t>Anzahl der Gründungsmitglieder: 1</a:t>
            </a:r>
          </a:p>
          <a:p>
            <a:r>
              <a:rPr lang="de-DE" dirty="0">
                <a:latin typeface="CASKAYDIA COVE NERD FONT COMPLE" panose="020B0509020204030204" pitchFamily="49" charset="0"/>
              </a:rPr>
              <a:t>Eigenkapital: 0,00 </a:t>
            </a:r>
            <a:r>
              <a:rPr lang="de-DE" dirty="0">
                <a:latin typeface="CASKAYDIA COVE NERD FONT COMPLE" panose="020B0509020204030204" pitchFamily="49" charset="0"/>
                <a:cs typeface="Arial" panose="020B0604020202020204" pitchFamily="34" charset="0"/>
              </a:rPr>
              <a:t>€ + Geschäftsaufbaukosten</a:t>
            </a:r>
          </a:p>
          <a:p>
            <a:r>
              <a:rPr lang="de-DE" dirty="0">
                <a:latin typeface="CASKAYDIA COVE NERD FONT COMPLE" panose="020B0509020204030204" pitchFamily="49" charset="0"/>
                <a:cs typeface="Arial" panose="020B0604020202020204" pitchFamily="34" charset="0"/>
              </a:rPr>
              <a:t>Einschreibung in das Handelsregister</a:t>
            </a:r>
          </a:p>
          <a:p>
            <a:r>
              <a:rPr lang="de-DE" dirty="0">
                <a:latin typeface="CASKAYDIA COVE NERD FONT COMPLE" panose="020B0509020204030204" pitchFamily="49" charset="0"/>
                <a:cs typeface="Arial" panose="020B0604020202020204" pitchFamily="34" charset="0"/>
              </a:rPr>
              <a:t>Gründungskosten gering</a:t>
            </a:r>
          </a:p>
          <a:p>
            <a:endParaRPr lang="de-DE" dirty="0">
              <a:latin typeface="CASKAYDIA COVE NERD FONT COMPLE" panose="020B05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Datum">
            <a:extLst>
              <a:ext uri="{FF2B5EF4-FFF2-40B4-BE49-F238E27FC236}">
                <a16:creationId xmlns:a16="http://schemas.microsoft.com/office/drawing/2014/main" id="{C54B7934-EB9C-E788-F3CC-BB65E304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4C69-9718-B54B-AFF5-7C4420FBB478}" type="datetime1">
              <a:rPr lang="de-DE" smtClean="0">
                <a:latin typeface="CASKAYDIA COVE NERD FONT COMPLE" panose="020B0509020204030204" pitchFamily="49" charset="0"/>
              </a:rPr>
              <a:t>12.09.22</a:t>
            </a:fld>
            <a:endParaRPr lang="de-DE" dirty="0">
              <a:latin typeface="CASKAYDIA COVE NERD FONT COMPLE" panose="020B0509020204030204" pitchFamily="49" charset="0"/>
            </a:endParaRPr>
          </a:p>
        </p:txBody>
      </p:sp>
      <p:sp>
        <p:nvSpPr>
          <p:cNvPr id="6" name="Author">
            <a:extLst>
              <a:ext uri="{FF2B5EF4-FFF2-40B4-BE49-F238E27FC236}">
                <a16:creationId xmlns:a16="http://schemas.microsoft.com/office/drawing/2014/main" id="{7F5256BF-366D-C512-DD98-A14FCDE4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>
                <a:latin typeface="CASKAYDIA COVE NERD FONT COMPLE" panose="020B0509020204030204" pitchFamily="49" charset="0"/>
              </a:rPr>
              <a:t>by</a:t>
            </a:r>
            <a:r>
              <a:rPr lang="de-DE" dirty="0">
                <a:latin typeface="CASKAYDIA COVE NERD FONT COMPLE" panose="020B0509020204030204" pitchFamily="49" charset="0"/>
              </a:rPr>
              <a:t> Aps</a:t>
            </a:r>
          </a:p>
        </p:txBody>
      </p:sp>
      <p:sp>
        <p:nvSpPr>
          <p:cNvPr id="7" name="Folienseite">
            <a:extLst>
              <a:ext uri="{FF2B5EF4-FFF2-40B4-BE49-F238E27FC236}">
                <a16:creationId xmlns:a16="http://schemas.microsoft.com/office/drawing/2014/main" id="{FBFA8C04-A30E-02B2-20B3-67C360E6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>
                <a:latin typeface="CASKAYDIA COVE NERD FONT COMPLE" panose="020B0509020204030204" pitchFamily="49" charset="0"/>
              </a:rPr>
              <a:t>3</a:t>
            </a:fld>
            <a:endParaRPr lang="de-DE">
              <a:latin typeface="CASKAYDIA COVE NERD FONT COMPLE" panose="020B05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C20206-33AF-019F-A06D-8EEAA340C8ED}"/>
              </a:ext>
            </a:extLst>
          </p:cNvPr>
          <p:cNvSpPr/>
          <p:nvPr/>
        </p:nvSpPr>
        <p:spPr>
          <a:xfrm>
            <a:off x="3098800" y="-950345"/>
            <a:ext cx="177800" cy="183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2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27799 -0.11296 L 0.49167 0.07778 L 0.17708 0.20185 L 0.46237 0.41458 L 0.38125 0.54444 L 0.59049 0.79768 L 0.33646 0.99629 L 0.30924 1.29444 L -0.05417 1.06667 L -0.03958 0.67384 L 0.19479 0.76273 L 0.69896 0.28333 L 0.8875 -0.11667 L 0.8875 -0.11644 " pathEditMode="relative" rAng="0" ptsTypes="AAAAAAAAAAAAAAA">
                                      <p:cBhvr>
                                        <p:cTn id="6" dur="3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67" y="5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B74408-A35A-DBD9-5C61-EA71D6288EB9}"/>
              </a:ext>
            </a:extLst>
          </p:cNvPr>
          <p:cNvSpPr/>
          <p:nvPr/>
        </p:nvSpPr>
        <p:spPr>
          <a:xfrm>
            <a:off x="-222777" y="-195943"/>
            <a:ext cx="5606143" cy="20215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CASKAYDIA COVE NERD FONT COMPLE" panose="020B05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BDA6C2-5095-3595-090C-BC065519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2777" y="365125"/>
            <a:ext cx="5606143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CASKAYDIA COVE NERD FONT COMPLE" panose="020B0509020204030204" pitchFamily="49" charset="0"/>
              </a:rPr>
              <a:t>Rechtliches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36671-30DD-7E71-0D97-4EC98E31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latin typeface="CASKAYDIA COVE NERD FONT COMPLE" panose="020B0509020204030204" pitchFamily="49" charset="0"/>
              </a:rPr>
              <a:t>Haftung: </a:t>
            </a:r>
            <a:r>
              <a:rPr lang="de-DE" dirty="0"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pers</a:t>
            </a:r>
            <a:r>
              <a:rPr lang="de-DE" dirty="0"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ö</a:t>
            </a:r>
            <a:r>
              <a:rPr lang="de-DE" dirty="0"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nlich und unbeschr</a:t>
            </a:r>
            <a:r>
              <a:rPr lang="de-DE" dirty="0"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ä</a:t>
            </a:r>
            <a:r>
              <a:rPr lang="de-DE" dirty="0"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nkt</a:t>
            </a:r>
          </a:p>
          <a:p>
            <a:r>
              <a:rPr lang="de-DE" dirty="0">
                <a:latin typeface="CASKAYDIA COVE NERD FONT COMPLE" panose="020B05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Leitung: Gründer</a:t>
            </a:r>
          </a:p>
          <a:p>
            <a:r>
              <a:rPr lang="de-DE" dirty="0">
                <a:latin typeface="CASKAYDIA COVE NERD FONT COMPLE" panose="020B05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Gewinn mit Einkommenssteuer und Gewerbesteuer versteuert</a:t>
            </a:r>
          </a:p>
          <a:p>
            <a:r>
              <a:rPr lang="de-DE" i="0" u="none" strike="noStrike" dirty="0">
                <a:effectLst/>
                <a:latin typeface="CASKAYDIA COVE NERD FONT COMPLE" panose="020B0509020204030204" pitchFamily="49" charset="0"/>
              </a:rPr>
              <a:t>Buchführungspflicht</a:t>
            </a:r>
          </a:p>
          <a:p>
            <a:r>
              <a:rPr lang="de-DE" dirty="0">
                <a:latin typeface="CASKAYDIA COVE NERD FONT COMPLE" panose="020B0509020204030204" pitchFamily="49" charset="0"/>
              </a:rPr>
              <a:t>Rechtsfähigkeit: Privat</a:t>
            </a:r>
          </a:p>
          <a:p>
            <a:pPr>
              <a:tabLst>
                <a:tab pos="1099185" algn="l"/>
              </a:tabLst>
            </a:pPr>
            <a:r>
              <a:rPr lang="de-DE" dirty="0"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Gewinnverteilung: 100% an Gr</a:t>
            </a:r>
            <a:r>
              <a:rPr lang="de-DE" dirty="0"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ünder</a:t>
            </a:r>
            <a:endParaRPr lang="de-DE" dirty="0">
              <a:effectLst/>
              <a:latin typeface="CASKAYDIA COVE NERD FONT COMPLE" panose="020B05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Verlustverteilung: 100% vom Gr</a:t>
            </a:r>
            <a:r>
              <a:rPr lang="de-DE" dirty="0">
                <a:effectLst/>
                <a:latin typeface="CASKAYDIA COVE NERD FONT COMPLE" panose="020B0509020204030204" pitchFamily="49" charset="0"/>
                <a:ea typeface="Calibri" panose="020F0502020204030204" pitchFamily="34" charset="0"/>
              </a:rPr>
              <a:t>ü</a:t>
            </a:r>
            <a:r>
              <a:rPr lang="de-DE" dirty="0"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nder</a:t>
            </a:r>
            <a:r>
              <a:rPr lang="de-DE" dirty="0">
                <a:effectLst/>
                <a:latin typeface="CASKAYDIA COVE NERD FONT COMPLE" panose="020B0509020204030204" pitchFamily="49" charset="0"/>
              </a:rPr>
              <a:t> </a:t>
            </a:r>
            <a:endParaRPr lang="de-DE" i="0" u="none" strike="noStrike" dirty="0">
              <a:effectLst/>
              <a:latin typeface="CASKAYDIA COVE NERD FONT COMPLE" panose="020B0509020204030204" pitchFamily="49" charset="0"/>
            </a:endParaRPr>
          </a:p>
          <a:p>
            <a:r>
              <a:rPr lang="de-DE" dirty="0"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Einordnung: </a:t>
            </a:r>
            <a:r>
              <a:rPr lang="de-DE" dirty="0"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Personenunternehmung</a:t>
            </a:r>
          </a:p>
          <a:p>
            <a:endParaRPr lang="de-DE" dirty="0">
              <a:latin typeface="CASKAYDIA COVE NERD FONT COMPLE" panose="020B05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de-DE" dirty="0">
              <a:latin typeface="CASKAYDIA COVE NERD FONT COMPLE" panose="020B0509020204030204" pitchFamily="49" charset="0"/>
            </a:endParaRPr>
          </a:p>
        </p:txBody>
      </p:sp>
      <p:sp>
        <p:nvSpPr>
          <p:cNvPr id="5" name="Datum">
            <a:extLst>
              <a:ext uri="{FF2B5EF4-FFF2-40B4-BE49-F238E27FC236}">
                <a16:creationId xmlns:a16="http://schemas.microsoft.com/office/drawing/2014/main" id="{2A61D054-69B7-344F-2DBF-B4F514BC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311E-E804-3443-A81F-E6CA21CFCBB8}" type="datetime1">
              <a:rPr lang="de-DE" smtClean="0">
                <a:latin typeface="CASKAYDIA COVE NERD FONT COMPLE" panose="020B0509020204030204" pitchFamily="49" charset="0"/>
              </a:rPr>
              <a:t>12.09.22</a:t>
            </a:fld>
            <a:endParaRPr lang="de-DE">
              <a:latin typeface="CASKAYDIA COVE NERD FONT COMPLE" panose="020B0509020204030204" pitchFamily="49" charset="0"/>
            </a:endParaRPr>
          </a:p>
        </p:txBody>
      </p:sp>
      <p:sp>
        <p:nvSpPr>
          <p:cNvPr id="6" name="Author">
            <a:extLst>
              <a:ext uri="{FF2B5EF4-FFF2-40B4-BE49-F238E27FC236}">
                <a16:creationId xmlns:a16="http://schemas.microsoft.com/office/drawing/2014/main" id="{3F3C5638-DAAE-A5AA-AB96-2FDBCFE5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ASKAYDIA COVE NERD FONT COMPLE" panose="020B0509020204030204" pitchFamily="49" charset="0"/>
              </a:rPr>
              <a:t>by Aps</a:t>
            </a:r>
          </a:p>
        </p:txBody>
      </p:sp>
      <p:sp>
        <p:nvSpPr>
          <p:cNvPr id="7" name="Folienseite">
            <a:extLst>
              <a:ext uri="{FF2B5EF4-FFF2-40B4-BE49-F238E27FC236}">
                <a16:creationId xmlns:a16="http://schemas.microsoft.com/office/drawing/2014/main" id="{0C85C201-F37A-1A2E-F480-63FB5DE7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>
                <a:latin typeface="CASKAYDIA COVE NERD FONT COMPLE" panose="020B0509020204030204" pitchFamily="49" charset="0"/>
              </a:rPr>
              <a:t>4</a:t>
            </a:fld>
            <a:endParaRPr lang="de-DE">
              <a:latin typeface="CASKAYDIA COVE NERD FONT COMPLE" panose="020B05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81C0B8-61EB-CA28-A5B6-D6A119B316FD}"/>
              </a:ext>
            </a:extLst>
          </p:cNvPr>
          <p:cNvSpPr/>
          <p:nvPr/>
        </p:nvSpPr>
        <p:spPr>
          <a:xfrm>
            <a:off x="3403600" y="-920523"/>
            <a:ext cx="177800" cy="183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714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27799 -0.11297 L 0.49167 0.07777 L 0.17708 0.20185 L 0.46237 0.41458 L 0.38125 0.54444 L 0.59049 0.79768 L 0.33646 0.99629 L 0.30924 1.29444 L -0.05417 1.06666 L -0.03958 0.67384 L 0.19479 0.76273 L 0.69896 0.28333 L 0.8875 -0.11667 L 0.8875 -0.11644 " pathEditMode="relative" rAng="0" ptsTypes="AAAAAAAAAAAAAAA">
                                      <p:cBhvr>
                                        <p:cTn id="6" dur="3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67" y="5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B74408-A35A-DBD9-5C61-EA71D6288EB9}"/>
              </a:ext>
            </a:extLst>
          </p:cNvPr>
          <p:cNvSpPr/>
          <p:nvPr/>
        </p:nvSpPr>
        <p:spPr>
          <a:xfrm>
            <a:off x="-11064240" y="-8092440"/>
            <a:ext cx="35661599" cy="234086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BDA6C2-5095-3595-090C-BC065519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17" y="320675"/>
            <a:ext cx="5383366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SKAYDIA COVE NERD FONT COMPLE" panose="020B0509020204030204" pitchFamily="49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36671-30DD-7E71-0D97-4EC98E31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099185" algn="l"/>
              </a:tabLst>
            </a:pPr>
            <a:r>
              <a:rPr lang="de-DE" dirty="0">
                <a:solidFill>
                  <a:schemeClr val="bg1"/>
                </a:solidFill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https://web.archive.org/web/20220831103247/https://welt-der-bwl.de/Einzelunternehmen</a:t>
            </a:r>
            <a:endParaRPr lang="de-DE" dirty="0">
              <a:solidFill>
                <a:schemeClr val="bg1"/>
              </a:solidFill>
              <a:effectLst/>
              <a:latin typeface="CASKAYDIA COVE NERD FONT COMPLE" panose="020B05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1099185" algn="l"/>
              </a:tabLst>
            </a:pPr>
            <a:r>
              <a:rPr lang="de-DE" dirty="0">
                <a:solidFill>
                  <a:schemeClr val="bg1"/>
                </a:solidFill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https://web.archive.org/web/20220831103043/https://www.firma.de/firmengruendung/der-eingetragene-kaufmann-als-einzelunternehmen-ek/#einteilung</a:t>
            </a:r>
            <a:endParaRPr lang="de-DE" dirty="0">
              <a:solidFill>
                <a:schemeClr val="bg1"/>
              </a:solidFill>
              <a:effectLst/>
              <a:latin typeface="CASKAYDIA COVE NERD FONT COMPLE" panose="020B05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1099185" algn="l"/>
              </a:tabLst>
            </a:pPr>
            <a:r>
              <a:rPr lang="de-DE" dirty="0">
                <a:solidFill>
                  <a:schemeClr val="bg1"/>
                </a:solidFill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31.08.2022:11.50</a:t>
            </a:r>
            <a:endParaRPr lang="de-DE" dirty="0">
              <a:solidFill>
                <a:schemeClr val="bg1"/>
              </a:solidFill>
              <a:effectLst/>
              <a:latin typeface="CASKAYDIA COVE NERD FONT COMPLE" panose="020B05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5" name="Datum">
            <a:extLst>
              <a:ext uri="{FF2B5EF4-FFF2-40B4-BE49-F238E27FC236}">
                <a16:creationId xmlns:a16="http://schemas.microsoft.com/office/drawing/2014/main" id="{AC95C3F7-EDB5-7630-A12E-36AA36E4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6914-9F84-3948-BE7F-513204C62D1F}" type="datetime1">
              <a:rPr lang="de-DE" smtClean="0">
                <a:solidFill>
                  <a:schemeClr val="bg1"/>
                </a:solidFill>
              </a:rPr>
              <a:t>12.09.22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6" name="Author">
            <a:extLst>
              <a:ext uri="{FF2B5EF4-FFF2-40B4-BE49-F238E27FC236}">
                <a16:creationId xmlns:a16="http://schemas.microsoft.com/office/drawing/2014/main" id="{7B9F38E6-5449-6A63-D676-893270DD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by Aps</a:t>
            </a:r>
          </a:p>
        </p:txBody>
      </p:sp>
      <p:sp>
        <p:nvSpPr>
          <p:cNvPr id="7" name="Folienseite">
            <a:extLst>
              <a:ext uri="{FF2B5EF4-FFF2-40B4-BE49-F238E27FC236}">
                <a16:creationId xmlns:a16="http://schemas.microsoft.com/office/drawing/2014/main" id="{846D5A76-615B-9D7C-DFC1-1BF3E925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>
                <a:solidFill>
                  <a:schemeClr val="bg1"/>
                </a:solidFill>
              </a:rPr>
              <a:t>5</a:t>
            </a:fld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37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4F2CB25-E6CE-1E3D-3ACB-536105B8E5C9}"/>
              </a:ext>
            </a:extLst>
          </p:cNvPr>
          <p:cNvSpPr/>
          <p:nvPr/>
        </p:nvSpPr>
        <p:spPr>
          <a:xfrm>
            <a:off x="-1403498" y="-3700130"/>
            <a:ext cx="15034438" cy="147154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2AEE9AC-DD32-2B63-BC7F-BA2C4E137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SKAYDIA COVE NERD FONT COMPLE" panose="020B0509020204030204" pitchFamily="49" charset="0"/>
              </a:rPr>
              <a:t>Ende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34C60219-E8BD-6E60-5C73-33A9E8E5C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0E546073-5B9C-F305-F5D7-C81FE720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7863-CB3C-0E4F-B82D-1512AF876C89}" type="datetime1">
              <a:rPr lang="de-DE" smtClean="0">
                <a:solidFill>
                  <a:schemeClr val="bg1"/>
                </a:solidFill>
              </a:rPr>
              <a:t>12.09.22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3" name="Author">
            <a:extLst>
              <a:ext uri="{FF2B5EF4-FFF2-40B4-BE49-F238E27FC236}">
                <a16:creationId xmlns:a16="http://schemas.microsoft.com/office/drawing/2014/main" id="{5BBAC52A-253E-C6D1-CC8C-A16FB50E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by Aps</a:t>
            </a:r>
          </a:p>
        </p:txBody>
      </p:sp>
      <p:sp>
        <p:nvSpPr>
          <p:cNvPr id="7" name="Folienseite">
            <a:extLst>
              <a:ext uri="{FF2B5EF4-FFF2-40B4-BE49-F238E27FC236}">
                <a16:creationId xmlns:a16="http://schemas.microsoft.com/office/drawing/2014/main" id="{8EB4E258-D98A-958A-765E-D8BA180C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>
                <a:solidFill>
                  <a:schemeClr val="bg1"/>
                </a:solidFill>
              </a:rPr>
              <a:t>6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3681CE8-6BF0-F591-8A6E-A0E84FC44BE6}"/>
              </a:ext>
            </a:extLst>
          </p:cNvPr>
          <p:cNvSpPr txBox="1"/>
          <p:nvPr/>
        </p:nvSpPr>
        <p:spPr>
          <a:xfrm>
            <a:off x="11713580" y="6597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404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3E4C77E3-028C-0043-A19B-D3F3BA83E051}" vid="{53EBF908-CA9B-4045-8E1A-2E85B04071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139</Words>
  <Application>Microsoft Macintosh PowerPoint</Application>
  <PresentationFormat>Breitbild</PresentationFormat>
  <Paragraphs>43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CASKAYDIA COVE NERD FONT COMPLE</vt:lpstr>
      <vt:lpstr>Office</vt:lpstr>
      <vt:lpstr>Eingetragener Kaufmann/-frau (e. K.) -Einzelunternehmen </vt:lpstr>
      <vt:lpstr>Inhalt</vt:lpstr>
      <vt:lpstr>Gründungsbedingungen</vt:lpstr>
      <vt:lpstr>Rechtliches</vt:lpstr>
      <vt:lpstr>Quellen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Eingetragener Kaufmann/-frau (e. K.) -Einzelunternehmen </dc:title>
  <dc:creator>ITA 12 - Aps, Fabian</dc:creator>
  <cp:lastModifiedBy>ITA 12 - Aps, Fabian</cp:lastModifiedBy>
  <cp:revision>2</cp:revision>
  <dcterms:created xsi:type="dcterms:W3CDTF">2022-09-12T16:03:34Z</dcterms:created>
  <dcterms:modified xsi:type="dcterms:W3CDTF">2022-09-12T17:38:07Z</dcterms:modified>
</cp:coreProperties>
</file>