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16"/>
    <p:restoredTop sz="94714"/>
  </p:normalViewPr>
  <p:slideViewPr>
    <p:cSldViewPr showGuides="1">
      <p:cViewPr>
        <p:scale>
          <a:sx n="201" d="100"/>
          <a:sy n="201" d="100"/>
        </p:scale>
        <p:origin x="2160" y="7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2A9F41C1-E5BF-C349-A738-D4C2B72F8D9E}" type="datetimeFigureOut">
              <a:rPr lang="de-DE" smtClean="0"/>
              <a:t>28.09.23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88C1FD2-6C3B-C243-B3F4-919B9C9AC947}" type="slidenum">
              <a:rPr lang="de-DE" smtClean="0"/>
              <a:t>‹Nr.›</a:t>
            </a:fld>
            <a:endParaRPr lang="de-DE"/>
          </a:p>
        </p:txBody>
      </p:sp>
    </p:spTree>
    <p:extLst>
      <p:ext uri="{BB962C8B-B14F-4D97-AF65-F5344CB8AC3E}">
        <p14:creationId xmlns:p14="http://schemas.microsoft.com/office/powerpoint/2010/main" val="3706589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A9F41C1-E5BF-C349-A738-D4C2B72F8D9E}" type="datetimeFigureOut">
              <a:rPr lang="de-DE" smtClean="0"/>
              <a:t>28.09.23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88C1FD2-6C3B-C243-B3F4-919B9C9AC947}" type="slidenum">
              <a:rPr lang="de-DE" smtClean="0"/>
              <a:t>‹Nr.›</a:t>
            </a:fld>
            <a:endParaRPr lang="de-DE"/>
          </a:p>
        </p:txBody>
      </p:sp>
    </p:spTree>
    <p:extLst>
      <p:ext uri="{BB962C8B-B14F-4D97-AF65-F5344CB8AC3E}">
        <p14:creationId xmlns:p14="http://schemas.microsoft.com/office/powerpoint/2010/main" val="2279778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A9F41C1-E5BF-C349-A738-D4C2B72F8D9E}" type="datetimeFigureOut">
              <a:rPr lang="de-DE" smtClean="0"/>
              <a:t>28.09.23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88C1FD2-6C3B-C243-B3F4-919B9C9AC947}" type="slidenum">
              <a:rPr lang="de-DE" smtClean="0"/>
              <a:t>‹Nr.›</a:t>
            </a:fld>
            <a:endParaRPr lang="de-DE"/>
          </a:p>
        </p:txBody>
      </p:sp>
    </p:spTree>
    <p:extLst>
      <p:ext uri="{BB962C8B-B14F-4D97-AF65-F5344CB8AC3E}">
        <p14:creationId xmlns:p14="http://schemas.microsoft.com/office/powerpoint/2010/main" val="949075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A9F41C1-E5BF-C349-A738-D4C2B72F8D9E}" type="datetimeFigureOut">
              <a:rPr lang="de-DE" smtClean="0"/>
              <a:t>28.09.23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88C1FD2-6C3B-C243-B3F4-919B9C9AC947}" type="slidenum">
              <a:rPr lang="de-DE" smtClean="0"/>
              <a:t>‹Nr.›</a:t>
            </a:fld>
            <a:endParaRPr lang="de-DE"/>
          </a:p>
        </p:txBody>
      </p:sp>
    </p:spTree>
    <p:extLst>
      <p:ext uri="{BB962C8B-B14F-4D97-AF65-F5344CB8AC3E}">
        <p14:creationId xmlns:p14="http://schemas.microsoft.com/office/powerpoint/2010/main" val="2955807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A9F41C1-E5BF-C349-A738-D4C2B72F8D9E}" type="datetimeFigureOut">
              <a:rPr lang="de-DE" smtClean="0"/>
              <a:t>28.09.23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88C1FD2-6C3B-C243-B3F4-919B9C9AC947}" type="slidenum">
              <a:rPr lang="de-DE" smtClean="0"/>
              <a:t>‹Nr.›</a:t>
            </a:fld>
            <a:endParaRPr lang="de-DE"/>
          </a:p>
        </p:txBody>
      </p:sp>
    </p:spTree>
    <p:extLst>
      <p:ext uri="{BB962C8B-B14F-4D97-AF65-F5344CB8AC3E}">
        <p14:creationId xmlns:p14="http://schemas.microsoft.com/office/powerpoint/2010/main" val="1693108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2A9F41C1-E5BF-C349-A738-D4C2B72F8D9E}" type="datetimeFigureOut">
              <a:rPr lang="de-DE" smtClean="0"/>
              <a:t>28.09.23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88C1FD2-6C3B-C243-B3F4-919B9C9AC947}" type="slidenum">
              <a:rPr lang="de-DE" smtClean="0"/>
              <a:t>‹Nr.›</a:t>
            </a:fld>
            <a:endParaRPr lang="de-DE"/>
          </a:p>
        </p:txBody>
      </p:sp>
    </p:spTree>
    <p:extLst>
      <p:ext uri="{BB962C8B-B14F-4D97-AF65-F5344CB8AC3E}">
        <p14:creationId xmlns:p14="http://schemas.microsoft.com/office/powerpoint/2010/main" val="2103728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29842" y="2505075"/>
            <a:ext cx="3868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2A9F41C1-E5BF-C349-A738-D4C2B72F8D9E}" type="datetimeFigureOut">
              <a:rPr lang="de-DE" smtClean="0"/>
              <a:t>28.09.23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288C1FD2-6C3B-C243-B3F4-919B9C9AC947}" type="slidenum">
              <a:rPr lang="de-DE" smtClean="0"/>
              <a:t>‹Nr.›</a:t>
            </a:fld>
            <a:endParaRPr lang="de-DE"/>
          </a:p>
        </p:txBody>
      </p:sp>
    </p:spTree>
    <p:extLst>
      <p:ext uri="{BB962C8B-B14F-4D97-AF65-F5344CB8AC3E}">
        <p14:creationId xmlns:p14="http://schemas.microsoft.com/office/powerpoint/2010/main" val="3595481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2A9F41C1-E5BF-C349-A738-D4C2B72F8D9E}" type="datetimeFigureOut">
              <a:rPr lang="de-DE" smtClean="0"/>
              <a:t>28.09.23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88C1FD2-6C3B-C243-B3F4-919B9C9AC947}" type="slidenum">
              <a:rPr lang="de-DE" smtClean="0"/>
              <a:t>‹Nr.›</a:t>
            </a:fld>
            <a:endParaRPr lang="de-DE"/>
          </a:p>
        </p:txBody>
      </p:sp>
    </p:spTree>
    <p:extLst>
      <p:ext uri="{BB962C8B-B14F-4D97-AF65-F5344CB8AC3E}">
        <p14:creationId xmlns:p14="http://schemas.microsoft.com/office/powerpoint/2010/main" val="57052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9F41C1-E5BF-C349-A738-D4C2B72F8D9E}" type="datetimeFigureOut">
              <a:rPr lang="de-DE" smtClean="0"/>
              <a:t>28.09.23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288C1FD2-6C3B-C243-B3F4-919B9C9AC947}" type="slidenum">
              <a:rPr lang="de-DE" smtClean="0"/>
              <a:t>‹Nr.›</a:t>
            </a:fld>
            <a:endParaRPr lang="de-DE"/>
          </a:p>
        </p:txBody>
      </p:sp>
    </p:spTree>
    <p:extLst>
      <p:ext uri="{BB962C8B-B14F-4D97-AF65-F5344CB8AC3E}">
        <p14:creationId xmlns:p14="http://schemas.microsoft.com/office/powerpoint/2010/main" val="1979392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2A9F41C1-E5BF-C349-A738-D4C2B72F8D9E}" type="datetimeFigureOut">
              <a:rPr lang="de-DE" smtClean="0"/>
              <a:t>28.09.23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88C1FD2-6C3B-C243-B3F4-919B9C9AC947}" type="slidenum">
              <a:rPr lang="de-DE" smtClean="0"/>
              <a:t>‹Nr.›</a:t>
            </a:fld>
            <a:endParaRPr lang="de-DE"/>
          </a:p>
        </p:txBody>
      </p:sp>
    </p:spTree>
    <p:extLst>
      <p:ext uri="{BB962C8B-B14F-4D97-AF65-F5344CB8AC3E}">
        <p14:creationId xmlns:p14="http://schemas.microsoft.com/office/powerpoint/2010/main" val="2831096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2A9F41C1-E5BF-C349-A738-D4C2B72F8D9E}" type="datetimeFigureOut">
              <a:rPr lang="de-DE" smtClean="0"/>
              <a:t>28.09.23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88C1FD2-6C3B-C243-B3F4-919B9C9AC947}" type="slidenum">
              <a:rPr lang="de-DE" smtClean="0"/>
              <a:t>‹Nr.›</a:t>
            </a:fld>
            <a:endParaRPr lang="de-DE"/>
          </a:p>
        </p:txBody>
      </p:sp>
    </p:spTree>
    <p:extLst>
      <p:ext uri="{BB962C8B-B14F-4D97-AF65-F5344CB8AC3E}">
        <p14:creationId xmlns:p14="http://schemas.microsoft.com/office/powerpoint/2010/main" val="3392918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9F41C1-E5BF-C349-A738-D4C2B72F8D9E}" type="datetimeFigureOut">
              <a:rPr lang="de-DE" smtClean="0"/>
              <a:t>28.09.23</a:t>
            </a:fld>
            <a:endParaRPr lang="de-D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C1FD2-6C3B-C243-B3F4-919B9C9AC947}" type="slidenum">
              <a:rPr lang="de-DE" smtClean="0"/>
              <a:t>‹Nr.›</a:t>
            </a:fld>
            <a:endParaRPr lang="de-DE"/>
          </a:p>
        </p:txBody>
      </p:sp>
    </p:spTree>
    <p:extLst>
      <p:ext uri="{BB962C8B-B14F-4D97-AF65-F5344CB8AC3E}">
        <p14:creationId xmlns:p14="http://schemas.microsoft.com/office/powerpoint/2010/main" val="2268405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 name="Rechteck 19">
            <a:extLst>
              <a:ext uri="{FF2B5EF4-FFF2-40B4-BE49-F238E27FC236}">
                <a16:creationId xmlns:a16="http://schemas.microsoft.com/office/drawing/2014/main" id="{734FADE8-1543-7AC3-8987-7B15DD94097A}"/>
              </a:ext>
            </a:extLst>
          </p:cNvPr>
          <p:cNvSpPr/>
          <p:nvPr/>
        </p:nvSpPr>
        <p:spPr>
          <a:xfrm>
            <a:off x="1" y="-11242"/>
            <a:ext cx="9144000" cy="6869242"/>
          </a:xfrm>
          <a:prstGeom prst="rect">
            <a:avLst/>
          </a:prstGeom>
          <a:blipFill dpi="0" rotWithShape="1">
            <a:blip r:embed="rId2">
              <a:alphaModFix amt="19962"/>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a:extLst>
              <a:ext uri="{FF2B5EF4-FFF2-40B4-BE49-F238E27FC236}">
                <a16:creationId xmlns:a16="http://schemas.microsoft.com/office/drawing/2014/main" id="{ABFCE219-C51F-0FBC-8727-1065255211DC}"/>
              </a:ext>
            </a:extLst>
          </p:cNvPr>
          <p:cNvSpPr txBox="1"/>
          <p:nvPr/>
        </p:nvSpPr>
        <p:spPr>
          <a:xfrm>
            <a:off x="3119492" y="5446628"/>
            <a:ext cx="3121167" cy="1446550"/>
          </a:xfrm>
          <a:prstGeom prst="rect">
            <a:avLst/>
          </a:prstGeom>
          <a:noFill/>
        </p:spPr>
        <p:txBody>
          <a:bodyPr wrap="square" rtlCol="0">
            <a:spAutoFit/>
          </a:bodyPr>
          <a:lstStyle/>
          <a:p>
            <a:r>
              <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Beschwerderecht bei der Datenschutzbehörde</a:t>
            </a:r>
          </a:p>
          <a:p>
            <a:r>
              <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Betroffene haben das Recht, sich bei der zuständigen Datenschutzbehörde zu beschweren, wenn sie der Meinung sind, dass ihre Datenschutzrechte verletzt wurden.</a:t>
            </a:r>
          </a:p>
        </p:txBody>
      </p:sp>
      <p:sp>
        <p:nvSpPr>
          <p:cNvPr id="5" name="Textfeld 4">
            <a:extLst>
              <a:ext uri="{FF2B5EF4-FFF2-40B4-BE49-F238E27FC236}">
                <a16:creationId xmlns:a16="http://schemas.microsoft.com/office/drawing/2014/main" id="{197A02E9-ECE1-8320-68C0-53EDFBBAB85B}"/>
              </a:ext>
            </a:extLst>
          </p:cNvPr>
          <p:cNvSpPr txBox="1"/>
          <p:nvPr/>
        </p:nvSpPr>
        <p:spPr>
          <a:xfrm>
            <a:off x="23123" y="607557"/>
            <a:ext cx="3149588" cy="1446550"/>
          </a:xfrm>
          <a:prstGeom prst="rect">
            <a:avLst/>
          </a:prstGeom>
          <a:noFill/>
        </p:spPr>
        <p:txBody>
          <a:bodyPr wrap="square" rtlCol="0">
            <a:spAutoFit/>
          </a:bodyPr>
          <a:lstStyle/>
          <a:p>
            <a:r>
              <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Einführung in den Datenschutz</a:t>
            </a:r>
          </a:p>
          <a:p>
            <a:endPar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endParaRPr>
          </a:p>
          <a:p>
            <a:r>
              <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Datenschutz bezieht sich auf den Schutz personenbezogener Daten vor unbefugtem Zugriff und Missbrauch. Es zielt darauf ab, die Privatsphäre und die Rechte von Einzelpersonen zu schützen.</a:t>
            </a:r>
          </a:p>
        </p:txBody>
      </p:sp>
      <p:sp>
        <p:nvSpPr>
          <p:cNvPr id="6" name="Textfeld 5">
            <a:extLst>
              <a:ext uri="{FF2B5EF4-FFF2-40B4-BE49-F238E27FC236}">
                <a16:creationId xmlns:a16="http://schemas.microsoft.com/office/drawing/2014/main" id="{15CDD03E-E344-926E-712B-8D7B02F9A5BA}"/>
              </a:ext>
            </a:extLst>
          </p:cNvPr>
          <p:cNvSpPr txBox="1"/>
          <p:nvPr/>
        </p:nvSpPr>
        <p:spPr>
          <a:xfrm>
            <a:off x="-26701" y="2054107"/>
            <a:ext cx="3199411" cy="1785104"/>
          </a:xfrm>
          <a:prstGeom prst="rect">
            <a:avLst/>
          </a:prstGeom>
          <a:noFill/>
        </p:spPr>
        <p:txBody>
          <a:bodyPr wrap="square" rtlCol="0">
            <a:spAutoFit/>
          </a:bodyPr>
          <a:lstStyle/>
          <a:p>
            <a:r>
              <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Gesetzliche Grundlagen</a:t>
            </a:r>
          </a:p>
          <a:p>
            <a:endPar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endParaRPr>
          </a:p>
          <a:p>
            <a:r>
              <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DSGVO (Datenschutz-Grundverordnung) ist eine EU-Verordnung, die den Schutz personenbezogener Daten regelt und die Rechte von EU-Bürgern in Bezug auf ihre Daten stärkt. Das BDSG (Bundesdatenschutzgesetz) ist das deutsche Gesetz, das die DSGVO in nationales Recht umsetzt.</a:t>
            </a:r>
          </a:p>
        </p:txBody>
      </p:sp>
      <p:sp>
        <p:nvSpPr>
          <p:cNvPr id="7" name="Textfeld 6">
            <a:extLst>
              <a:ext uri="{FF2B5EF4-FFF2-40B4-BE49-F238E27FC236}">
                <a16:creationId xmlns:a16="http://schemas.microsoft.com/office/drawing/2014/main" id="{3FAD79BC-35A0-AACA-A6C3-C0A27E5C576B}"/>
              </a:ext>
            </a:extLst>
          </p:cNvPr>
          <p:cNvSpPr txBox="1"/>
          <p:nvPr/>
        </p:nvSpPr>
        <p:spPr>
          <a:xfrm>
            <a:off x="-26702" y="3839211"/>
            <a:ext cx="3199410" cy="1615827"/>
          </a:xfrm>
          <a:prstGeom prst="rect">
            <a:avLst/>
          </a:prstGeom>
          <a:noFill/>
        </p:spPr>
        <p:txBody>
          <a:bodyPr wrap="square" rtlCol="0">
            <a:spAutoFit/>
          </a:bodyPr>
          <a:lstStyle/>
          <a:p>
            <a:r>
              <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Personenbezogene Daten</a:t>
            </a:r>
          </a:p>
          <a:p>
            <a:endPar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endParaRPr>
          </a:p>
          <a:p>
            <a:r>
              <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Personenbezogene Daten sind Informationen, die sich auf eine identifizierte oder identifizierbare natürliche Person beziehen. Beispiele sind Name, Adresse, Telefonnummer, E-Mail-Adresse, Geburtsdatum, etc.</a:t>
            </a:r>
          </a:p>
        </p:txBody>
      </p:sp>
      <p:sp>
        <p:nvSpPr>
          <p:cNvPr id="8" name="Textfeld 7">
            <a:extLst>
              <a:ext uri="{FF2B5EF4-FFF2-40B4-BE49-F238E27FC236}">
                <a16:creationId xmlns:a16="http://schemas.microsoft.com/office/drawing/2014/main" id="{D1EAFEC8-FFC5-E2E9-C3CA-0D0F8D098775}"/>
              </a:ext>
            </a:extLst>
          </p:cNvPr>
          <p:cNvSpPr txBox="1"/>
          <p:nvPr/>
        </p:nvSpPr>
        <p:spPr>
          <a:xfrm>
            <a:off x="3107014" y="1940130"/>
            <a:ext cx="3121167" cy="1785104"/>
          </a:xfrm>
          <a:prstGeom prst="rect">
            <a:avLst/>
          </a:prstGeom>
          <a:noFill/>
        </p:spPr>
        <p:txBody>
          <a:bodyPr wrap="square" rtlCol="0">
            <a:spAutoFit/>
          </a:bodyPr>
          <a:lstStyle/>
          <a:p>
            <a:r>
              <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Datenschutzerklärung</a:t>
            </a:r>
          </a:p>
          <a:p>
            <a:endPar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endParaRPr>
          </a:p>
          <a:p>
            <a:r>
              <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Eine Datenschutzerklärung ist eine schriftliche Erklärung, die beschreibt, wie eine Organisation mit personenbezogenen Daten umgeht. Sie informiert Benutzer darüber, welche Daten gesammelt werden, zu welchem Zweck und wie sie geschützt werden.</a:t>
            </a:r>
          </a:p>
        </p:txBody>
      </p:sp>
      <p:sp>
        <p:nvSpPr>
          <p:cNvPr id="9" name="Textfeld 8">
            <a:extLst>
              <a:ext uri="{FF2B5EF4-FFF2-40B4-BE49-F238E27FC236}">
                <a16:creationId xmlns:a16="http://schemas.microsoft.com/office/drawing/2014/main" id="{46BB03E5-C6E5-FC43-B0F3-8A41A455CF88}"/>
              </a:ext>
            </a:extLst>
          </p:cNvPr>
          <p:cNvSpPr txBox="1"/>
          <p:nvPr/>
        </p:nvSpPr>
        <p:spPr>
          <a:xfrm>
            <a:off x="3122275" y="-11242"/>
            <a:ext cx="3149587" cy="1954381"/>
          </a:xfrm>
          <a:prstGeom prst="rect">
            <a:avLst/>
          </a:prstGeom>
          <a:noFill/>
        </p:spPr>
        <p:txBody>
          <a:bodyPr wrap="square" rtlCol="0">
            <a:spAutoFit/>
          </a:bodyPr>
          <a:lstStyle/>
          <a:p>
            <a:r>
              <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Einwilligung und Rechte der Betroffenen</a:t>
            </a:r>
          </a:p>
          <a:p>
            <a:endPar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endParaRPr>
          </a:p>
          <a:p>
            <a:r>
              <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Die Einwilligung ist die freiwillige Zustimmung einer Person zur Verarbeitung ihrer personenbezogenen Daten. Betroffene haben das Recht, Auskunft über ihre gespeicherten Daten zu erhalten, sie korrigieren zu lassen, deren Löschung zu verlangen und mehr.</a:t>
            </a:r>
          </a:p>
        </p:txBody>
      </p:sp>
      <p:sp>
        <p:nvSpPr>
          <p:cNvPr id="10" name="Textfeld 9">
            <a:extLst>
              <a:ext uri="{FF2B5EF4-FFF2-40B4-BE49-F238E27FC236}">
                <a16:creationId xmlns:a16="http://schemas.microsoft.com/office/drawing/2014/main" id="{6DDFC64F-7A91-FB6C-1481-2809276C7A36}"/>
              </a:ext>
            </a:extLst>
          </p:cNvPr>
          <p:cNvSpPr txBox="1"/>
          <p:nvPr/>
        </p:nvSpPr>
        <p:spPr>
          <a:xfrm>
            <a:off x="6218857" y="5240215"/>
            <a:ext cx="2915686" cy="1615827"/>
          </a:xfrm>
          <a:prstGeom prst="rect">
            <a:avLst/>
          </a:prstGeom>
          <a:noFill/>
        </p:spPr>
        <p:txBody>
          <a:bodyPr wrap="square" rtlCol="0">
            <a:spAutoFit/>
          </a:bodyPr>
          <a:lstStyle/>
          <a:p>
            <a:r>
              <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Datensicherheit</a:t>
            </a:r>
          </a:p>
          <a:p>
            <a:r>
              <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Datensicherheit bezieht sich auf Maßnahmen, die ergriffen werden, um die Vertraulichkeit, Integrität und Verfügbarkeit von Daten zu schützen. Dies kann Passwortschutz, Firewalls, Verschlüsselung und andere Techniken umfassen.</a:t>
            </a:r>
          </a:p>
        </p:txBody>
      </p:sp>
      <p:sp>
        <p:nvSpPr>
          <p:cNvPr id="11" name="Textfeld 10">
            <a:extLst>
              <a:ext uri="{FF2B5EF4-FFF2-40B4-BE49-F238E27FC236}">
                <a16:creationId xmlns:a16="http://schemas.microsoft.com/office/drawing/2014/main" id="{7E8017F3-CBB4-029C-18A1-712434EB740B}"/>
              </a:ext>
            </a:extLst>
          </p:cNvPr>
          <p:cNvSpPr txBox="1"/>
          <p:nvPr/>
        </p:nvSpPr>
        <p:spPr>
          <a:xfrm>
            <a:off x="-21908" y="5403142"/>
            <a:ext cx="3194616" cy="1446550"/>
          </a:xfrm>
          <a:prstGeom prst="rect">
            <a:avLst/>
          </a:prstGeom>
          <a:noFill/>
        </p:spPr>
        <p:txBody>
          <a:bodyPr wrap="square" rtlCol="0">
            <a:spAutoFit/>
          </a:bodyPr>
          <a:lstStyle/>
          <a:p>
            <a:r>
              <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Datenschutzverletzungen</a:t>
            </a:r>
          </a:p>
          <a:p>
            <a:endPar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endParaRPr>
          </a:p>
          <a:p>
            <a:r>
              <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Eine Datenschutzverletzung tritt auf, wenn personenbezogene Daten unbefugt offengelegt, geändert oder gelöscht werden. Unternehmen müssen solche Vorfälle melden und geeignete Maßnahmen zur Behebung ergreifen.</a:t>
            </a:r>
          </a:p>
        </p:txBody>
      </p:sp>
      <p:sp>
        <p:nvSpPr>
          <p:cNvPr id="12" name="Textfeld 11">
            <a:extLst>
              <a:ext uri="{FF2B5EF4-FFF2-40B4-BE49-F238E27FC236}">
                <a16:creationId xmlns:a16="http://schemas.microsoft.com/office/drawing/2014/main" id="{CDE459D1-4BA9-7A68-E8C9-17EF5322627C}"/>
              </a:ext>
            </a:extLst>
          </p:cNvPr>
          <p:cNvSpPr txBox="1"/>
          <p:nvPr/>
        </p:nvSpPr>
        <p:spPr>
          <a:xfrm>
            <a:off x="6228184" y="57189"/>
            <a:ext cx="2808312" cy="1785104"/>
          </a:xfrm>
          <a:prstGeom prst="rect">
            <a:avLst/>
          </a:prstGeom>
          <a:noFill/>
        </p:spPr>
        <p:txBody>
          <a:bodyPr wrap="square" rtlCol="0">
            <a:spAutoFit/>
          </a:bodyPr>
          <a:lstStyle/>
          <a:p>
            <a:r>
              <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Verantwortlicher und Auftragsverarbeiter</a:t>
            </a:r>
          </a:p>
          <a:p>
            <a:endPar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endParaRPr>
          </a:p>
          <a:p>
            <a:r>
              <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Der Verantwortliche bestimmt den Zweck und die Mittel der Datenverarbeitung. Der Auftragsverarbeiter handelt im Auftrag des Verantwortlichen und verarbeitet Daten gemäß dessen Anweisungen.</a:t>
            </a:r>
            <a:endPar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endParaRPr>
          </a:p>
        </p:txBody>
      </p:sp>
      <p:sp>
        <p:nvSpPr>
          <p:cNvPr id="13" name="Textfeld 12">
            <a:extLst>
              <a:ext uri="{FF2B5EF4-FFF2-40B4-BE49-F238E27FC236}">
                <a16:creationId xmlns:a16="http://schemas.microsoft.com/office/drawing/2014/main" id="{AF3650D4-1552-E8C9-625A-5AAA3BD07F3F}"/>
              </a:ext>
            </a:extLst>
          </p:cNvPr>
          <p:cNvSpPr txBox="1"/>
          <p:nvPr/>
        </p:nvSpPr>
        <p:spPr>
          <a:xfrm>
            <a:off x="6228184" y="1842293"/>
            <a:ext cx="2915816" cy="1615827"/>
          </a:xfrm>
          <a:prstGeom prst="rect">
            <a:avLst/>
          </a:prstGeom>
          <a:noFill/>
        </p:spPr>
        <p:txBody>
          <a:bodyPr wrap="square" rtlCol="0">
            <a:spAutoFit/>
          </a:bodyPr>
          <a:lstStyle/>
          <a:p>
            <a:r>
              <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Aufbewahrungspflicht und Löschung</a:t>
            </a:r>
          </a:p>
          <a:p>
            <a:endPar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endParaRPr>
          </a:p>
          <a:p>
            <a:r>
              <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Unternehmen müssen personenbezogene Daten nur so lange aufbewahren, wie es für den Zweck, für den sie gesammelt wurden, notwendig ist. Danach müssen sie sicher gelöscht werden.</a:t>
            </a:r>
          </a:p>
        </p:txBody>
      </p:sp>
      <p:sp>
        <p:nvSpPr>
          <p:cNvPr id="14" name="Textfeld 13">
            <a:extLst>
              <a:ext uri="{FF2B5EF4-FFF2-40B4-BE49-F238E27FC236}">
                <a16:creationId xmlns:a16="http://schemas.microsoft.com/office/drawing/2014/main" id="{8DE99E9F-E134-BB16-117C-2DA79BB27791}"/>
              </a:ext>
            </a:extLst>
          </p:cNvPr>
          <p:cNvSpPr txBox="1"/>
          <p:nvPr/>
        </p:nvSpPr>
        <p:spPr>
          <a:xfrm>
            <a:off x="6228314" y="3458120"/>
            <a:ext cx="2915686" cy="1785104"/>
          </a:xfrm>
          <a:prstGeom prst="rect">
            <a:avLst/>
          </a:prstGeom>
          <a:noFill/>
        </p:spPr>
        <p:txBody>
          <a:bodyPr wrap="square" rtlCol="0">
            <a:spAutoFit/>
          </a:bodyPr>
          <a:lstStyle/>
          <a:p>
            <a:r>
              <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Datenschutzbeauftragter</a:t>
            </a:r>
          </a:p>
          <a:p>
            <a:r>
              <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Ein Datenschutzbeauftragter ist eine Person, die in Unternehmen für die Überwachung der Einhaltung von Datenschutzvorschriften verantwortlich ist. In bestimmten Fällen ist die Ernennung eines Datenschutzbeauftragten gesetzlich vorgeschrieben.</a:t>
            </a:r>
          </a:p>
        </p:txBody>
      </p:sp>
      <p:sp>
        <p:nvSpPr>
          <p:cNvPr id="15" name="Textfeld 14">
            <a:extLst>
              <a:ext uri="{FF2B5EF4-FFF2-40B4-BE49-F238E27FC236}">
                <a16:creationId xmlns:a16="http://schemas.microsoft.com/office/drawing/2014/main" id="{F2C370BB-AEB8-37D7-10E3-3CBDB36CBA4C}"/>
              </a:ext>
            </a:extLst>
          </p:cNvPr>
          <p:cNvSpPr txBox="1"/>
          <p:nvPr/>
        </p:nvSpPr>
        <p:spPr>
          <a:xfrm>
            <a:off x="3100757" y="3661524"/>
            <a:ext cx="3089364" cy="1785104"/>
          </a:xfrm>
          <a:prstGeom prst="rect">
            <a:avLst/>
          </a:prstGeom>
          <a:noFill/>
        </p:spPr>
        <p:txBody>
          <a:bodyPr wrap="square" rtlCol="0">
            <a:spAutoFit/>
          </a:bodyPr>
          <a:lstStyle/>
          <a:p>
            <a:r>
              <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Internationale Aspekte des Datenschutzes</a:t>
            </a:r>
          </a:p>
          <a:p>
            <a:r>
              <a:rPr lang="de-DE" sz="11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Datentransfer außerhalb der EU unterliegt besonderen Regelungen. Es gibt Mechanismen wie Privacy Shield und Standardvertragsklauseln, die sicherstellen sollen, dass personenbezogene Daten angemessen geschützt werden.</a:t>
            </a:r>
          </a:p>
        </p:txBody>
      </p:sp>
      <p:sp>
        <p:nvSpPr>
          <p:cNvPr id="16" name="Textfeld 15">
            <a:extLst>
              <a:ext uri="{FF2B5EF4-FFF2-40B4-BE49-F238E27FC236}">
                <a16:creationId xmlns:a16="http://schemas.microsoft.com/office/drawing/2014/main" id="{D1E0060F-EEF6-7981-9192-8E910CFE0915}"/>
              </a:ext>
            </a:extLst>
          </p:cNvPr>
          <p:cNvSpPr txBox="1"/>
          <p:nvPr/>
        </p:nvSpPr>
        <p:spPr>
          <a:xfrm>
            <a:off x="23123" y="57189"/>
            <a:ext cx="3077634" cy="584775"/>
          </a:xfrm>
          <a:prstGeom prst="rect">
            <a:avLst/>
          </a:prstGeom>
          <a:noFill/>
        </p:spPr>
        <p:txBody>
          <a:bodyPr wrap="square" rtlCol="0">
            <a:spAutoFit/>
          </a:bodyPr>
          <a:lstStyle/>
          <a:p>
            <a:r>
              <a:rPr lang="de-DE" sz="3200" dirty="0">
                <a:solidFill>
                  <a:schemeClr val="bg1"/>
                </a:solidFill>
                <a:latin typeface="Cascadia Code PL SemiLight" panose="020B0609020000020004" pitchFamily="34" charset="0"/>
                <a:ea typeface="Cascadia Code PL SemiLight" panose="020B0609020000020004" pitchFamily="34" charset="0"/>
                <a:cs typeface="Cascadia Code PL SemiLight" panose="020B0609020000020004" pitchFamily="34" charset="0"/>
              </a:rPr>
              <a:t>Datenschutz</a:t>
            </a:r>
          </a:p>
        </p:txBody>
      </p:sp>
    </p:spTree>
    <p:extLst>
      <p:ext uri="{BB962C8B-B14F-4D97-AF65-F5344CB8AC3E}">
        <p14:creationId xmlns:p14="http://schemas.microsoft.com/office/powerpoint/2010/main" val="357984931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412</Words>
  <Application>Microsoft Macintosh PowerPoint</Application>
  <PresentationFormat>Bildschirmpräsentation (4:3)</PresentationFormat>
  <Paragraphs>33</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Calibri Light</vt:lpstr>
      <vt:lpstr>Cascadia Code PL</vt:lpstr>
      <vt:lpstr>Cascadia Code PL SemiLight</vt:lpstr>
      <vt:lpstr>Office</vt:lpstr>
      <vt:lpstr>PowerPoint-Präsentation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ITA 12 - Aps, Fabian</dc:creator>
  <cp:keywords/>
  <dc:description/>
  <cp:lastModifiedBy>ITA 12 - Aps, Fabian</cp:lastModifiedBy>
  <cp:revision>1</cp:revision>
  <dcterms:created xsi:type="dcterms:W3CDTF">2023-09-28T09:50:52Z</dcterms:created>
  <dcterms:modified xsi:type="dcterms:W3CDTF">2023-09-28T10:24:38Z</dcterms:modified>
  <cp:category/>
</cp:coreProperties>
</file>