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18" r:id="rId2"/>
    <p:sldId id="257" r:id="rId3"/>
    <p:sldId id="322" r:id="rId4"/>
    <p:sldId id="258" r:id="rId5"/>
    <p:sldId id="324" r:id="rId6"/>
    <p:sldId id="328" r:id="rId7"/>
    <p:sldId id="329" r:id="rId8"/>
    <p:sldId id="325" r:id="rId9"/>
    <p:sldId id="326" r:id="rId10"/>
    <p:sldId id="327" r:id="rId11"/>
    <p:sldId id="276" r:id="rId12"/>
    <p:sldId id="319" r:id="rId13"/>
    <p:sldId id="323" r:id="rId14"/>
    <p:sldId id="260" r:id="rId15"/>
    <p:sldId id="261" r:id="rId16"/>
    <p:sldId id="263" r:id="rId17"/>
    <p:sldId id="312" r:id="rId18"/>
    <p:sldId id="264" r:id="rId19"/>
    <p:sldId id="265" r:id="rId20"/>
    <p:sldId id="266" r:id="rId21"/>
    <p:sldId id="267" r:id="rId22"/>
    <p:sldId id="268" r:id="rId23"/>
    <p:sldId id="269" r:id="rId24"/>
    <p:sldId id="315" r:id="rId25"/>
    <p:sldId id="270" r:id="rId26"/>
    <p:sldId id="271" r:id="rId27"/>
    <p:sldId id="316" r:id="rId28"/>
    <p:sldId id="272" r:id="rId29"/>
    <p:sldId id="317" r:id="rId30"/>
    <p:sldId id="273" r:id="rId31"/>
    <p:sldId id="274" r:id="rId32"/>
    <p:sldId id="313" r:id="rId33"/>
    <p:sldId id="277" r:id="rId34"/>
    <p:sldId id="314" r:id="rId35"/>
    <p:sldId id="321" r:id="rId36"/>
    <p:sldId id="320" r:id="rId37"/>
  </p:sldIdLst>
  <p:sldSz cx="10728325" cy="6034088"/>
  <p:notesSz cx="6797675" cy="9926638"/>
  <p:defaultTextStyle>
    <a:defPPr>
      <a:defRPr lang="de-DE"/>
    </a:defPPr>
    <a:lvl1pPr marL="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9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8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7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6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Ueltzhoffer" initials="JU" lastIdx="59" clrIdx="0">
    <p:extLst>
      <p:ext uri="{19B8F6BF-5375-455C-9EA6-DF929625EA0E}">
        <p15:presenceInfo xmlns:p15="http://schemas.microsoft.com/office/powerpoint/2012/main" userId="S::jonathan.ueltzhoffer1@united-it.net::81f8c84b-1561-4659-8a1e-5581acaf6c48" providerId="AD"/>
      </p:ext>
    </p:extLst>
  </p:cmAuthor>
  <p:cmAuthor id="2" name="Fabian Ellersiek" initials="FE" lastIdx="1" clrIdx="1">
    <p:extLst>
      <p:ext uri="{19B8F6BF-5375-455C-9EA6-DF929625EA0E}">
        <p15:presenceInfo xmlns:p15="http://schemas.microsoft.com/office/powerpoint/2012/main" userId="S::fabian.ellersiek@united-it.net::2390a157-d111-4df2-b0b9-0ffb9ffa9e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 autoAdjust="0"/>
  </p:normalViewPr>
  <p:slideViewPr>
    <p:cSldViewPr showGuides="1">
      <p:cViewPr varScale="1">
        <p:scale>
          <a:sx n="130" d="100"/>
          <a:sy n="130" d="100"/>
        </p:scale>
        <p:origin x="40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51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7E0B93-BA14-4836-A0C1-4504AF3314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319A94-965C-47FF-9B96-1BAB2F8935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CD7F-E5B6-4B40-9E0B-628FCC195BC8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726ECF-A882-4FB8-A516-36BCC07FF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88AC3-AD15-445F-9FFA-ED2AF02E6D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F6A95-CC10-4109-BE20-552F51C647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14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C527-A945-41A0-A295-3A1AFDBBE427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94A0B-B183-45F9-8022-C2EDCC55F5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2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7374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7603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832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8061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610396"/>
            <a:ext cx="6047915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D01F54-E3E9-4D6D-94DD-FB59793205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60364" y="4236347"/>
            <a:ext cx="4895850" cy="548909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Name, Abteilung</a:t>
            </a:r>
            <a:br>
              <a:rPr lang="de-DE" dirty="0"/>
            </a:br>
            <a:r>
              <a:rPr lang="de-DE" dirty="0"/>
              <a:t>Ort, xx. Monat Jahr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68366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DFAD501C-EF85-4FDB-9C84-740225F3E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1AD9F2A-0B80-47A0-A099-2BC51A092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94001D1-51A5-4FF9-BD7A-04F5A6202D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5EC88C-AAE9-4698-8F4A-11A3774E49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51FA49-3FF9-4E0A-B074-1107EACE6791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AE0F3F3-A859-4BD3-B78A-A4C7AD5ED1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1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79768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0605" y="1395720"/>
            <a:ext cx="467735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90605" y="1648892"/>
            <a:ext cx="4677358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CF692-93DD-4449-A665-1402E1F364A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2CEF76-FBCB-42A4-A460-D31F4C46FC3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8A5973E-B742-4B73-8471-753A894B93F2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3AD31FF-D1A8-4383-9269-EBD8D8F506B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01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1395720"/>
            <a:ext cx="4679767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360363" y="1648892"/>
            <a:ext cx="4679767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8195" y="1396864"/>
            <a:ext cx="4679767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60456F-E36B-4FAD-A254-CB92F5933FF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DDD1E-681B-4F25-A739-59AF6D7F62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583D041-DB01-424D-B8E1-DBA227AC4DDB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A6BEC02-E7A1-4838-8DDA-30560626CA1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7D97AADF-437A-4900-B8E7-081F5D878D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5DEAF36-B708-449D-BF50-903D616031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2" y="1395720"/>
            <a:ext cx="1000760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1000760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D4A89282-8B33-45B9-8BD4-5C1BE0F60C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10906DB-B533-4FB8-9512-6B0E52E4D02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44A123-0523-4A1B-83A9-9245E5F15BE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25EA31-1B36-4A2E-AE0A-0E1E9B0416B8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640BF4C-202B-4A5D-AF99-40C929AB9EF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39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5024EDB-38A8-4ECD-AA39-F570D1CE0899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41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1395720"/>
            <a:ext cx="467976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3" y="1648893"/>
            <a:ext cx="4679768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4B6DBF-09D2-4914-83A0-6FF9425B93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88193" y="1395720"/>
            <a:ext cx="4679769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88193" y="1648893"/>
            <a:ext cx="4679769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76A033FD-C895-47CE-A4A7-928CA2C982E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88104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31BBE6F-7B96-4B5E-9072-A368A11B9C86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18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CD6655E5-0992-40D0-8FA0-9157664AC0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CDAC40F-D27B-49C7-98F7-75AAB5B887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2C277437-7B64-4A17-B527-9BA8E9CDD6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402B411A-C88C-430C-A64D-2CC4DCC73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3413088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7" name="Diagrammplatzhalter 8" descr="Diagrammplatzhalter">
            <a:extLst>
              <a:ext uri="{FF2B5EF4-FFF2-40B4-BE49-F238E27FC236}">
                <a16:creationId xmlns:a16="http://schemas.microsoft.com/office/drawing/2014/main" id="{E6EBF416-55D6-4AA1-A000-4EA1500328C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 bwMode="gray">
          <a:xfrm>
            <a:off x="360362" y="3666260"/>
            <a:ext cx="4895851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D2237C74-3717-4FC6-BB89-754621C3D4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3" y="3413088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9" name="Diagrammplatzhalter 8" descr="Diagrammplatzhalter">
            <a:extLst>
              <a:ext uri="{FF2B5EF4-FFF2-40B4-BE49-F238E27FC236}">
                <a16:creationId xmlns:a16="http://schemas.microsoft.com/office/drawing/2014/main" id="{2D9E13FC-C3BE-4880-95FF-E8F557742CCD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 bwMode="gray">
          <a:xfrm>
            <a:off x="5472113" y="3666260"/>
            <a:ext cx="4895850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049BA0BF-C18F-4DB1-B409-7AA3355CE0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8B9912-D07C-4824-816F-309FE0486B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BC3C02-A9AC-4732-83B8-1C56CB6A93D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6F8D7054-24D4-449E-B4BF-68C22247C436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7EFA324-A950-48C7-96E2-D9C822FEE8C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0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4895851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7"/>
            <a:ext cx="4895850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514B242-AD5C-4B41-BF93-F916DF434DAD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130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8"/>
            <a:ext cx="4895851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59C2FE6-0EF6-425F-A39C-ED9F3E245B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895850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8"/>
            <a:ext cx="4895850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9F29EAF6-1BE3-424E-8632-5BFA7F9EF9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4" y="4640102"/>
            <a:ext cx="4895758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EB1A2E2-C2F3-4DC3-9EFA-1B027E1DB9EF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095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932E9EA-6FD5-4064-BBAE-3D2161987AAD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8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08AE62-84CB-4996-80B3-21AF3496A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2D0EC3-A95E-4954-92ED-7BCE700AF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60363" y="1381140"/>
            <a:ext cx="10007600" cy="4156060"/>
          </a:xfrm>
        </p:spPr>
        <p:txBody>
          <a:bodyPr/>
          <a:lstStyle>
            <a:lvl1pPr marL="266700" indent="-266700">
              <a:spcBef>
                <a:spcPts val="0"/>
              </a:spcBef>
              <a:buSzPct val="100000"/>
              <a:buFont typeface="+mj-lt"/>
              <a:buAutoNum type="arabicPeriod"/>
              <a:defRPr sz="2000">
                <a:solidFill>
                  <a:schemeClr val="accent1"/>
                </a:solidFill>
              </a:defRPr>
            </a:lvl1pPr>
            <a:lvl2pPr marL="563563" indent="-296863">
              <a:spcBef>
                <a:spcPts val="0"/>
              </a:spcBef>
              <a:buSzPct val="100000"/>
              <a:buFont typeface="+mj-lt"/>
              <a:buAutoNum type="alphaLcParenR"/>
              <a:defRPr sz="2000">
                <a:solidFill>
                  <a:schemeClr val="accent1"/>
                </a:solidFill>
              </a:defRPr>
            </a:lvl2pPr>
            <a:lvl3pPr marL="987425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3pPr>
            <a:lvl4pPr marL="1344613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4pPr>
            <a:lvl5pPr marL="1703388" indent="-269875">
              <a:spcBef>
                <a:spcPts val="0"/>
              </a:spcBef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0AD42-2C59-4EC1-A9D6-0EF13ABB8A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97E226-2C40-4DD5-9F5A-A5F23BF3DF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C42AE-C3EF-4B0E-BCB7-CF3979B15172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3D4B00-95A3-4D63-9C9F-81773C8CEB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62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60EAE2EB-8252-4963-A8F6-014B49F7B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58163F8C-8E25-43EE-A84C-9ABEA28E47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74039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A3661B8E-3570-476B-A289-D7C87CCFCD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61264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EC70606-3E17-47E8-A27C-EB7AAD2A44FE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829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025AF0E9-EB6B-4198-9422-AF8599A3B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BA1B89-4757-4A65-B7D3-1CFCAD926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E332F1-39AD-4FAB-8216-893EDAC1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D23596-23A3-4BFD-B854-A093E2DFA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4C3C337B-20B9-4837-87BA-C498361AE6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849108"/>
            <a:ext cx="4895850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2" y="1433513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2" y="1849108"/>
            <a:ext cx="4895851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C6245A26-34FE-4E41-AD20-0A9373AD57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60363" y="3477361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0195286A-1085-48E9-8CE3-B3865EA1F9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1" y="3892955"/>
            <a:ext cx="4895852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B532B0FE-57F7-4670-B9D2-7ADB2B6487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5472112" y="3477361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1B9710D1-7B7B-4F60-8727-4E59EED112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72112" y="3892955"/>
            <a:ext cx="4895851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AC01A1E-6BAF-4C91-BB04-8E2B9F69F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EB550F-7656-4107-A0D2-33247C15699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03A4112-CFAE-4CD4-8862-257E724FCBE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2B62418-7FCA-4AF1-8FA2-6395ED1B651A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FF7BCB-17E0-4A6A-B99F-F484106DBB4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34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75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06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06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276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3E6AEB6-4D8C-45CB-9AD4-7A9CCEA9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rgbClr val="5E72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accent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24BF3F-E95C-44F3-B9CE-6BEECB570C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6875FC-7435-4D7B-9721-1E153F8EC898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8B7543-A691-435E-A149-92C533D1A6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EE0AB1B-D5E4-4DB5-B7BA-08384F7BD1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094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776446"/>
            <a:ext cx="5723879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84971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5F30178-C4D7-4483-9585-7B605759D9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2B579BD-3C39-45EA-9C3E-D015E233DF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1000760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667513-964F-4F78-A439-2824559A4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DAD922-E3B6-49FD-B543-2E411F3564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84640-0F1B-4979-B944-9A60A2BA250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E5A654-3771-4CA6-8955-4121A07E80B3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81B257-7346-410F-9E71-AD5C8B9EF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0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86729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CB7310F-5B72-4494-BE21-FB64CA65AA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88191" y="1396864"/>
            <a:ext cx="4679772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1BE4A-9281-4C1E-AABC-8A0B10F2E2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F3708A-2D89-447C-9FD4-87AE93E034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E60A873-BD85-46A8-A1D2-B1261567B1D4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29E0812-2C8E-47EC-9793-63E9DC962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4895850" cy="3783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95AAB774-8EA4-4509-9EF3-010341A931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677577"/>
            <a:ext cx="489585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0B50DE5-E236-4AA1-BAAF-8151E8C184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1396864"/>
            <a:ext cx="489585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5364162" y="0"/>
            <a:ext cx="5364163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0AE7C685-1059-44DB-9E3C-01DA0DF181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4" y="5409209"/>
            <a:ext cx="4895850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56A1E6-D82A-47D8-B40D-BA06E2BFD6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93190" y="5645336"/>
            <a:ext cx="4363023" cy="208505"/>
          </a:xfrm>
        </p:spPr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1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1D1C562-D211-4469-8BCE-F4C9C4C9E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63CAAA68-A509-4AFC-977E-960A985302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2113" y="1396864"/>
            <a:ext cx="4895850" cy="4140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0277B03-85B4-4F3B-A030-8A1FED7499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3FA9C9-D2E1-412D-A2B4-23461B2E23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288930-7FFB-4DE9-8990-1DF973B3FB6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19132D-378A-4DFC-9C3D-609ADAA7B00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B866A2A-873A-42B8-9A52-9BBC9CFAE23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48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0728325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1000760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19DCFDF-CFF3-4C8F-8041-6BB6614A15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6CE8189-2A82-4995-9D09-19B8B7AF306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D8E9-4859-4358-889D-4F6985413B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A435C0F-A96C-4B5C-A8EA-3F3550908014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09995A-B2B5-49A2-87F1-2553ACC473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84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EBE10CD9-8859-463A-8368-BCE5728434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Bildplatzhalter 8" descr="Bildplatzhalter">
            <a:extLst>
              <a:ext uri="{FF2B5EF4-FFF2-40B4-BE49-F238E27FC236}">
                <a16:creationId xmlns:a16="http://schemas.microsoft.com/office/drawing/2014/main" id="{F7895F72-12DE-43C1-A37A-EA75A21EA4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47211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289CD2F-7262-4377-9CA8-410D53F1AA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35E428C-405D-4C37-9D5D-8F42DAF075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C09F3-1E6F-496D-9C2F-E61DDD98A6F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617C89-8FB8-4412-842F-3EA8591DD55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27B68E8-114E-4EA1-9C5B-6E15104B22E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7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A927B-F252-4989-9C0C-AFB5E25820A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10007600" cy="3783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95045-32A6-4026-8795-9B9110869B0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60363" y="1396864"/>
            <a:ext cx="10007600" cy="41362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40614-4F92-4280-8AF1-FC5A0891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93190" y="5645336"/>
            <a:ext cx="8647437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0565C-15B7-439D-9819-AA6B975B4033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8772277" y="5645336"/>
            <a:ext cx="768350" cy="208505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fld id="{175F7A26-1B74-4F7B-9BD9-144AFE365A1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930E1-56A8-42B6-A6E6-0A1B3A49B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599613" y="5645336"/>
            <a:ext cx="768350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3" descr="Logo KfW">
            <a:extLst>
              <a:ext uri="{FF2B5EF4-FFF2-40B4-BE49-F238E27FC236}">
                <a16:creationId xmlns:a16="http://schemas.microsoft.com/office/drawing/2014/main" id="{3BCD73DB-94C3-4608-8027-A1C9567CD8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1276" y="5695189"/>
            <a:ext cx="399600" cy="1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83" r:id="rId7"/>
    <p:sldLayoutId id="2147483660" r:id="rId8"/>
    <p:sldLayoutId id="2147483662" r:id="rId9"/>
    <p:sldLayoutId id="2147483654" r:id="rId10"/>
    <p:sldLayoutId id="2147483680" r:id="rId11"/>
    <p:sldLayoutId id="2147483681" r:id="rId12"/>
    <p:sldLayoutId id="2147483668" r:id="rId13"/>
    <p:sldLayoutId id="2147483669" r:id="rId14"/>
    <p:sldLayoutId id="2147483686" r:id="rId15"/>
    <p:sldLayoutId id="2147483670" r:id="rId16"/>
    <p:sldLayoutId id="2147483674" r:id="rId17"/>
    <p:sldLayoutId id="2147483687" r:id="rId18"/>
    <p:sldLayoutId id="2147483675" r:id="rId19"/>
    <p:sldLayoutId id="2147483688" r:id="rId20"/>
    <p:sldLayoutId id="2147483676" r:id="rId21"/>
    <p:sldLayoutId id="2147483666" r:id="rId22"/>
    <p:sldLayoutId id="2147483684" r:id="rId23"/>
    <p:sldLayoutId id="2147483679" r:id="rId24"/>
    <p:sldLayoutId id="2147483685" r:id="rId25"/>
    <p:sldLayoutId id="2147483664" r:id="rId26"/>
    <p:sldLayoutId id="2147483689" r:id="rId27"/>
  </p:sldLayoutIdLst>
  <p:hf hdr="0"/>
  <p:txStyles>
    <p:titleStyle>
      <a:lvl1pPr marL="0" indent="0"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11" userDrawn="1">
          <p15:clr>
            <a:srgbClr val="F26B43"/>
          </p15:clr>
        </p15:guide>
        <p15:guide id="2" pos="3447" userDrawn="1">
          <p15:clr>
            <a:srgbClr val="F26B43"/>
          </p15:clr>
        </p15:guide>
        <p15:guide id="3" pos="4921" userDrawn="1">
          <p15:clr>
            <a:srgbClr val="F26B43"/>
          </p15:clr>
        </p15:guide>
        <p15:guide id="4" pos="5057" userDrawn="1">
          <p15:clr>
            <a:srgbClr val="F26B43"/>
          </p15:clr>
        </p15:guide>
        <p15:guide id="5" pos="1701" userDrawn="1">
          <p15:clr>
            <a:srgbClr val="F26B43"/>
          </p15:clr>
        </p15:guide>
        <p15:guide id="6" pos="1837" userDrawn="1">
          <p15:clr>
            <a:srgbClr val="F26B43"/>
          </p15:clr>
        </p15:guide>
        <p15:guide id="7" pos="227" userDrawn="1">
          <p15:clr>
            <a:srgbClr val="F26B43"/>
          </p15:clr>
        </p15:guide>
        <p15:guide id="8" pos="6531" userDrawn="1">
          <p15:clr>
            <a:srgbClr val="F26B43"/>
          </p15:clr>
        </p15:guide>
        <p15:guide id="9" orient="horz" pos="903" userDrawn="1">
          <p15:clr>
            <a:srgbClr val="F26B43"/>
          </p15:clr>
        </p15:guide>
        <p15:guide id="10" orient="horz" pos="222" userDrawn="1">
          <p15:clr>
            <a:srgbClr val="F26B43"/>
          </p15:clr>
        </p15:guide>
        <p15:guide id="11" orient="horz" pos="3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svg"/><Relationship Id="rId3" Type="http://schemas.openxmlformats.org/officeDocument/2006/relationships/hyperlink" Target="https://brand-guide.kfw.de/document/55/?document_categories=27&amp;q=" TargetMode="External"/><Relationship Id="rId7" Type="http://schemas.openxmlformats.org/officeDocument/2006/relationships/image" Target="../media/image9.svg"/><Relationship Id="rId12" Type="http://schemas.openxmlformats.org/officeDocument/2006/relationships/image" Target="../media/image6.png"/><Relationship Id="rId2" Type="http://schemas.openxmlformats.org/officeDocument/2006/relationships/hyperlink" Target="https://brand-guide.kfw.de/document/7#/barrierefreiheit/grundlage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BD040-26A0-44E9-B40A-CE1AD5102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br>
              <a:rPr lang="de-DE" dirty="0"/>
            </a:br>
            <a:r>
              <a:rPr lang="de-DE" sz="2800" dirty="0"/>
              <a:t>Der alles Könner der Systemverwaltung für jedermann?</a:t>
            </a:r>
            <a:endParaRPr lang="de-DE" b="0" dirty="0">
              <a:solidFill>
                <a:schemeClr val="accent3"/>
              </a:solidFill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03476EE-7DCF-44A6-B556-6C5E0C1D0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Aps, Fabian, ITA 12</a:t>
            </a:r>
          </a:p>
          <a:p>
            <a:fld id="{95BA66FC-D209-4C1F-8FFA-CD450F6CFB81}" type="datetime2">
              <a:rPr lang="de-DE"/>
              <a:t>Montag, 22. Januar 2024</a:t>
            </a:fld>
            <a:endParaRPr lang="de-DE" dirty="0"/>
          </a:p>
        </p:txBody>
      </p:sp>
      <p:sp>
        <p:nvSpPr>
          <p:cNvPr id="4" name="Freihandform: Form 3" descr="Hinweis:&#10;Diesen Hinweis vor Finalisierung der &#10;Präsentation löschen.&#10;Bitte beachten Sie:&#10;Um aus dieser Vorlage ein barrierefreies PDF zu generieren, müssen Sie es nach dem Abspeichern &#10;als PDF mit einem Benutzeragenten (z.B. „Nuance Power PDF Advanced“ oder „Adobe Acrobat Professional“) prüfen und nachbearbeiten.&#10;Es gelten die Anforderungen nach BITV 2.0">
            <a:extLst>
              <a:ext uri="{FF2B5EF4-FFF2-40B4-BE49-F238E27FC236}">
                <a16:creationId xmlns:a16="http://schemas.microsoft.com/office/drawing/2014/main" id="{C45588B9-22E2-404A-B104-63EA7B1D42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es nach dem Abspeichern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als PDF mit einem Benutzeragenten (z.B. „Nuance Power PDF </a:t>
            </a:r>
            <a:r>
              <a:rPr kumimoji="0" lang="de-DE" alt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Advanced</a:t>
            </a: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“ oder „Adobe Acrobat Professional“) prüfen und nachbearbeiten.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Es gelten die Anforderungen nach BITV 2.0</a:t>
            </a:r>
          </a:p>
        </p:txBody>
      </p:sp>
      <p:sp>
        <p:nvSpPr>
          <p:cNvPr id="5" name="Rechteck 4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E5BADC02-E7E1-4179-81AD-57C7125B3D96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Bibliothek Grafik-Elemente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Auf der letzten Seite in diesem Dokument finden Sie eine Auswahl grafischer Elemente, die Sie zur Gestaltung verwenden können.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01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Fazit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94292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(Petrol)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240906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9D503-10F2-4200-8E34-46DB3D95B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</p:spTree>
    <p:extLst>
      <p:ext uri="{BB962C8B-B14F-4D97-AF65-F5344CB8AC3E}">
        <p14:creationId xmlns:p14="http://schemas.microsoft.com/office/powerpoint/2010/main" val="991329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(1 Textfeld)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07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0584E4-6E33-C74B-8212-29F8102F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Textseite)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76D59B-1006-CE46-8D25-E942BA84FD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9727EF-ED5B-4133-AE89-D85FC6FDE2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BF28DB2-2C66-4A62-A6DC-3D40B9B75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F2E2A58-0E4F-470D-B9BC-46F6BCCD0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DBACA-9E3E-D84E-B176-BC1E79F7FF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B32D43-750A-4869-A1E4-4AEB2F5AFF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14</a:t>
            </a:fld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2C80B0F-E97F-AD71-D2D2-BBFB70185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3F19DBE-3F25-E51D-112F-C44758601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467326D-6EAB-7BEF-7A6D-6ED8F313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32A3-7323-5B66-C313-68D3DD5855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668B26B-C26D-4524-9B94-474A24591DBB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605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E11A09C-8D45-944E-9298-B5502A32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227F4BC-CE23-2344-9277-CE4D04C0B6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DE132AF-5407-44D2-A3D3-12BA697E7F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 descr="Bildbeschreibung einfügen.">
            <a:extLst>
              <a:ext uri="{FF2B5EF4-FFF2-40B4-BE49-F238E27FC236}">
                <a16:creationId xmlns:a16="http://schemas.microsoft.com/office/drawing/2014/main" id="{46D73642-FE56-4518-B096-5567D4047B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EA88C1-F848-4AB1-971F-FA49FE74A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F998BC-2E2B-1F41-A7AE-7C1BB3F89D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0502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 descr="Bildbeschreibung einfügen.">
            <a:extLst>
              <a:ext uri="{FF2B5EF4-FFF2-40B4-BE49-F238E27FC236}">
                <a16:creationId xmlns:a16="http://schemas.microsoft.com/office/drawing/2014/main" id="{6B194E99-81C5-48FA-8A81-3CFB921BFC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</a:t>
            </a:r>
            <a:r>
              <a:rPr lang="de-DE" dirty="0" err="1"/>
              <a:t>vollformatiges</a:t>
            </a:r>
            <a:r>
              <a:rPr lang="de-DE" dirty="0"/>
              <a:t>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(Achtung Barrierefreiheit: Textfarbe) Subheadline</a:t>
            </a:r>
          </a:p>
        </p:txBody>
      </p:sp>
    </p:spTree>
    <p:extLst>
      <p:ext uri="{BB962C8B-B14F-4D97-AF65-F5344CB8AC3E}">
        <p14:creationId xmlns:p14="http://schemas.microsoft.com/office/powerpoint/2010/main" val="1576374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(großes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FC1A6BCE-D65B-45DB-A9A1-8F03DCA182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523CD6C-C5B4-41C8-BB63-7445C48D8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B9992F-5FCA-5148-895B-C1A0F389790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92C5C26-A65D-4C1E-999B-C41780FBFF1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CD94-09C4-9CE2-0CAA-BB08794092C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4BCBE8-B89F-44A1-BF06-15278A2A07D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611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EF34FE7E-00E5-5E44-BFD7-DC9DAFE9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Bildseite)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110F4F2-3B32-5F49-A7C8-356ABC4A8F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5D7DC284-4A3E-477A-BCD3-B9D0AB794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Bildplatzhalter 12" descr="Bildbeschreibung einfügen.">
            <a:extLst>
              <a:ext uri="{FF2B5EF4-FFF2-40B4-BE49-F238E27FC236}">
                <a16:creationId xmlns:a16="http://schemas.microsoft.com/office/drawing/2014/main" id="{2F893D00-DFD9-4694-A1D7-8E8B9A37ED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5D3B1FD-39AD-4A01-BC11-A4EBFC7E01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19D12-DDDC-A945-A5E7-57B95CFD7B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F0AB9C-7124-4D3A-8DA6-105DB64002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D12A-F468-2EB2-1A39-D1BA81CD705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7D9CE86-64A1-4352-97F7-5032232CA1F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535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4E324F-9A68-724C-BB77-1ABE4B36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(leere Seite)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7CB015-E198-1B41-A66E-EABA2938B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B36C22-70FD-4CC9-9067-049939250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11ABA74-B90B-1445-B1D9-23BAA5EC9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3C9B94-A5E2-4C31-8FC8-648BADF4A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9D96-928F-D3AD-447E-CC91D8DB4D1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D933AF-1EB0-48A3-A9E5-8DBB12DC4B5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3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A5511-C977-3148-A51C-4E36C7D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B2EA8C-BCF9-1B41-8A8D-173BE3CBB7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148C03E-248E-4EEA-82D7-BC68A6476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363" y="1216844"/>
            <a:ext cx="10007600" cy="4320356"/>
          </a:xfrm>
        </p:spPr>
        <p:txBody>
          <a:bodyPr/>
          <a:lstStyle/>
          <a:p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Was ist </a:t>
            </a:r>
            <a:r>
              <a:rPr lang="de-DE" dirty="0" err="1"/>
              <a:t>Ansible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Installation</a:t>
            </a:r>
          </a:p>
          <a:p>
            <a:pPr lvl="1"/>
            <a:r>
              <a:rPr lang="de-DE" dirty="0"/>
              <a:t>Module/Pakete</a:t>
            </a:r>
          </a:p>
          <a:p>
            <a:pPr lvl="1"/>
            <a:r>
              <a:rPr lang="de-DE" dirty="0"/>
              <a:t>Versionen(</a:t>
            </a:r>
            <a:r>
              <a:rPr lang="de-DE" dirty="0" err="1"/>
              <a:t>Comunity</a:t>
            </a:r>
            <a:r>
              <a:rPr lang="de-DE" dirty="0"/>
              <a:t>/</a:t>
            </a:r>
            <a:r>
              <a:rPr lang="de-DE" dirty="0" err="1"/>
              <a:t>RedHat</a:t>
            </a:r>
            <a:r>
              <a:rPr lang="de-DE" dirty="0"/>
              <a:t>)</a:t>
            </a:r>
          </a:p>
          <a:p>
            <a:r>
              <a:rPr lang="de-DE" dirty="0"/>
              <a:t>Was war Bevor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Vorhandene Lösungen</a:t>
            </a:r>
          </a:p>
          <a:p>
            <a:pPr lvl="1"/>
            <a:r>
              <a:rPr lang="de-DE" dirty="0"/>
              <a:t>Herausforderungen</a:t>
            </a:r>
          </a:p>
          <a:p>
            <a:r>
              <a:rPr lang="de-DE" dirty="0" err="1"/>
              <a:t>Ansible</a:t>
            </a:r>
            <a:r>
              <a:rPr lang="de-DE" dirty="0"/>
              <a:t> bei der KfW</a:t>
            </a:r>
          </a:p>
          <a:p>
            <a:pPr lvl="1"/>
            <a:r>
              <a:rPr lang="de-DE" dirty="0"/>
              <a:t>Wofür wird es Eingesetzt</a:t>
            </a:r>
          </a:p>
          <a:p>
            <a:pPr lvl="1"/>
            <a:r>
              <a:rPr lang="de-DE" dirty="0"/>
              <a:t>Meine Projekte</a:t>
            </a:r>
          </a:p>
          <a:p>
            <a:r>
              <a:rPr lang="de-DE" dirty="0"/>
              <a:t>Fazit</a:t>
            </a:r>
          </a:p>
          <a:p>
            <a:pPr lvl="1"/>
            <a:r>
              <a:rPr lang="de-DE" dirty="0"/>
              <a:t>Zusammenfassung</a:t>
            </a:r>
          </a:p>
          <a:p>
            <a:pPr lvl="1"/>
            <a:r>
              <a:rPr lang="de-DE" dirty="0"/>
              <a:t>Ausblick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7A931B-ADCC-2146-BB63-5669CD9467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AF84A3-2738-4315-B3DA-995981BF5F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061C-D1EE-20C4-9F8F-BD3AE7E965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9E6A69-81E3-4B25-A0C8-3084E749033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08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E4B03B6-98BF-B848-8A35-59DAEA27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(rechts))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833922-0744-5443-9DD8-DD6A6AB9E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8165982-A013-480C-80F8-2D1DAD7B6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4B8B6B9-ECD6-4A9E-A319-761C02E1C6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Diagrammplatzhalter 11" descr="Beschreibung einfügen.">
            <a:extLst>
              <a:ext uri="{FF2B5EF4-FFF2-40B4-BE49-F238E27FC236}">
                <a16:creationId xmlns:a16="http://schemas.microsoft.com/office/drawing/2014/main" id="{F6C6BAD4-4947-41E2-BEE1-AF62C306FB8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4DBA861-3A82-471D-AE51-F7078771C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C009D6-5507-7B4D-B746-A7ACAEC5FE8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CB6B562-619B-40AD-9F8F-C1CAC5CC39E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20</a:t>
            </a:fld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D13FE53-8A8F-4A44-59D4-8DFFE7B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943A1F94-C6F9-5A09-5C0D-25CBE35E1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1385169-2F27-20D2-B548-EDE822A0A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0DC1-C984-72C7-1B64-0608AA00564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5AAF74E-4A9E-4FA8-ABCD-ADE7FD2F4545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589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365BC04-6654-BD47-918D-35D4BB02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(links))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C7331F-3CD8-E64E-B451-DD05A80A9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DD046FD-37D5-44ED-BB04-186CF14010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D289F290-E52E-4A9A-A5CB-AC3B23D5005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C5ADBD9-0F1D-452F-88DC-8534D5A9B5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E434C7-46A8-4E86-8A72-5BD000B81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27EF7-439E-6A49-8315-E9956ECEF20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E732B6-C2CF-406E-9A3B-D74D714F99C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21</a:t>
            </a:fld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CF4325F-8A42-A57D-F0C7-22D7F52F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1089C10-3647-D1B7-A92F-BBC78566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6F60909-4520-CE1E-B641-CA1F9F02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3E861-19CD-F5AD-AD83-D2BDE2CDFFA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F2F611EC-DDC3-4BA4-8513-4D9CE4B8BDD2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164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DF0D90D-3F05-4949-A97D-11D9CD9A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(Diagramm)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658F160-F879-D541-A4FD-8275339043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27F9B7-6617-4C58-9EE5-E30834A750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iagrammplatzhalter 12" descr="Beschreibung einfügen.">
            <a:extLst>
              <a:ext uri="{FF2B5EF4-FFF2-40B4-BE49-F238E27FC236}">
                <a16:creationId xmlns:a16="http://schemas.microsoft.com/office/drawing/2014/main" id="{BCC37EEF-06ED-4FDA-AD95-DBE0975B055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B302799-3536-4BEC-A6AB-EA10F925D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752BCA-C489-5D43-97A0-48A6A59990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ADF3B4-B981-47DE-BA35-EF181DA422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008C-5FB4-D6CF-475F-F2C71AE0DF7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325E8D7-5BB2-471F-BF85-6A085EA8F56B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249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63EF90-FFEC-4224-9002-B4B91299F9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57329ED2-7CD3-47BD-AFC7-0337CCC7770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49B2B49-E9F4-4A89-9E04-F55732CF0E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Diagrammplatzhalter 15" descr="Beschreibung einfügen.">
            <a:extLst>
              <a:ext uri="{FF2B5EF4-FFF2-40B4-BE49-F238E27FC236}">
                <a16:creationId xmlns:a16="http://schemas.microsoft.com/office/drawing/2014/main" id="{F33B983A-F5EC-4D48-914D-9DF24A48833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1D67AF1-6A9F-4BF9-97FA-58C32273C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EAEA1-77D1-12F2-2AE1-4908D9AB018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A20CFA1-143D-401B-8DB9-17BBF424B783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732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Diagrammen / Fazit)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72BA4AB-E076-4E1E-9D9F-323926F060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409F21A-73F4-479D-97BA-5D460239AE0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FF3B2FC-82EA-4DE6-B589-630433927C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BDB454C0-86AC-4BFB-AB2C-94213C4752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Diagrammplatzhalter 20" descr="Beschreibung einfügen.">
            <a:extLst>
              <a:ext uri="{FF2B5EF4-FFF2-40B4-BE49-F238E27FC236}">
                <a16:creationId xmlns:a16="http://schemas.microsoft.com/office/drawing/2014/main" id="{130463D7-90FA-4D60-9764-6666B3BAE42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0570BD7-AED8-400A-B95E-1B26F27152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2F8AEFB-14DE-4E5F-88C4-0CAE34741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24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B2483C-515B-BF42-B5CE-9A0A25BC9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67976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B64500-9166-C171-8086-4181637F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1107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C009BB20-C2EF-1AFD-D843-7AB0E5D7B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45" y="4215413"/>
            <a:ext cx="228600" cy="228600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0F8F246-FD2B-0B77-317A-B4193E5A2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88104" y="4329712"/>
            <a:ext cx="467976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4C7103A2-7A9B-8AEA-0ADE-945F87B0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8849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C3B4A55-2069-0D5E-7C4D-12650224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87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0D5DB-528B-59EB-DC91-81B7078A325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2B2F8DB-358E-48B2-9BC1-4D06D24D712F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95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1D030320-66D2-B441-B644-9CF289C0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Diagramme)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FA6E74-EDE1-CA46-9FCA-CF21083B33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 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5A31FFE-8F2E-472D-BDA2-CB622D041B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Diagrammplatzhalter 18" descr="Beschreibung einfügen.">
            <a:extLst>
              <a:ext uri="{FF2B5EF4-FFF2-40B4-BE49-F238E27FC236}">
                <a16:creationId xmlns:a16="http://schemas.microsoft.com/office/drawing/2014/main" id="{D8684744-B50A-48F2-9DEA-E46DDF864A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4E77DC1-C839-4C9C-8EDD-2AA52F7E0A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8582DE9-08E9-4CE0-938E-6C0B574A752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0064DB03-D780-4485-BB72-571546E161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Diagrammplatzhalter 21" descr="Beschreibung einfügen.">
            <a:extLst>
              <a:ext uri="{FF2B5EF4-FFF2-40B4-BE49-F238E27FC236}">
                <a16:creationId xmlns:a16="http://schemas.microsoft.com/office/drawing/2014/main" id="{8DC3D246-9645-450C-A4A6-44D10596F5F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/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15FFFAD-C631-4ADA-912D-441461155A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Diagrammplatzhalter 22" descr="Beschreibung einfügen.">
            <a:extLst>
              <a:ext uri="{FF2B5EF4-FFF2-40B4-BE49-F238E27FC236}">
                <a16:creationId xmlns:a16="http://schemas.microsoft.com/office/drawing/2014/main" id="{BFB5F37A-5788-4A08-B0E4-B8DD1E398010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/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1116410-F9FE-483D-ABF7-9DF4793B6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377F562-767A-0F44-B251-EF5B9C78D2F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2F705C-10C3-440D-9B87-C1AC8AD7775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5CCD3-660C-88FC-7461-5C0A71FF541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A5770AC-8DD4-4A02-8D38-83DA515050C4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949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492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59BB219-97F2-45D8-9C98-5BBCE228F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3C6A3690-355D-49C9-991E-533935F239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CB67978-E7D6-4CF7-A33F-B8539350A0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EF25B6D5-9610-42C9-A4D1-0D720968A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A34BD44C-6F9B-4FF4-80B9-E69029110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A6C97DD2-DC63-4D91-9BF7-A8D169A923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DD0B8DBB-30C9-43EC-B83C-DFAF3438B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FC4DBC7-07F0-4C77-BD1F-156634C6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133" y="1430360"/>
            <a:ext cx="367444" cy="36744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4453A38-7B1A-45DE-9E8D-D6C3EA778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670" y="1430360"/>
            <a:ext cx="367444" cy="367444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B3D81A3-F9F4-A233-1DDC-E1B387995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895849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7443B1B1-E428-7009-32AD-AAC7D70F7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9148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7535481-C35E-A06C-525D-20884B887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3986" y="4215413"/>
            <a:ext cx="228600" cy="228600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97A2190-7B88-31F3-E5C8-EF56AFEC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72114" y="4329712"/>
            <a:ext cx="489575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590F38B2-4C54-F6BE-CB4C-C3C87AF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854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C35CA8F8-8BEE-14D6-91C3-3FA93B06F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5692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7375-C8C7-FC1B-207D-A26FB2EC81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5174EB-F853-41DC-8974-5C62350681A4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525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E96104B-EBCF-4CF8-80D0-1CBDA8B51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1DE9791-2ABC-4E78-89C1-B2DA31762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725835-B7AC-48F4-8A55-BE54670504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B359225-AFE9-4C26-B798-EB778AF3B3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C7003AC-F3F3-461A-BB8D-3A4E3706A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3EFB70A-B1A5-417D-A427-CD080EAE7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2D3B2E7-9A0F-41BC-B87B-0435453F3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32432-9073-8CD5-4CB4-D2D02F2AC1B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2A52772-4B4C-4F02-AC21-EEE04BD2C59F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350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8E6020CD-1200-4FBF-B02E-716A93F8CA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D0DDF911-5C0C-4A65-A06B-3E7AB68401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6E82C6F-0B28-4A8A-A023-FC0544EC32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34ABFEC7-D9AF-4052-8FD0-8CAA61095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A5EC6D7A-BA44-4F28-B993-BFB215DD4F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30E8F34-E2C7-434C-9392-694976A665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338F7E28-60A0-4B1E-95D5-FF1811B547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D6E797A1-3792-4EF0-91BF-66903E67E1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C03BD26-FB57-4FF6-B007-624F692E6A6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633FCFDA-7E3F-4235-BD6C-4C8171DE40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23" name="Grafik 22" descr="Dekorativ">
            <a:extLst>
              <a:ext uri="{FF2B5EF4-FFF2-40B4-BE49-F238E27FC236}">
                <a16:creationId xmlns:a16="http://schemas.microsoft.com/office/drawing/2014/main" id="{A3A62E1D-90F2-4089-8102-E58675013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914" y="1430360"/>
            <a:ext cx="367444" cy="367444"/>
          </a:xfrm>
          <a:prstGeom prst="rect">
            <a:avLst/>
          </a:prstGeom>
        </p:spPr>
      </p:pic>
      <p:pic>
        <p:nvPicPr>
          <p:cNvPr id="24" name="Grafik 23" descr="Dekorativ">
            <a:extLst>
              <a:ext uri="{FF2B5EF4-FFF2-40B4-BE49-F238E27FC236}">
                <a16:creationId xmlns:a16="http://schemas.microsoft.com/office/drawing/2014/main" id="{0D953026-1389-4CF2-90AB-831BAAC88B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293" y="1430360"/>
            <a:ext cx="367444" cy="367444"/>
          </a:xfrm>
          <a:prstGeom prst="rect">
            <a:avLst/>
          </a:prstGeom>
        </p:spPr>
      </p:pic>
      <p:pic>
        <p:nvPicPr>
          <p:cNvPr id="25" name="Grafik 24" descr="Dekorativ">
            <a:extLst>
              <a:ext uri="{FF2B5EF4-FFF2-40B4-BE49-F238E27FC236}">
                <a16:creationId xmlns:a16="http://schemas.microsoft.com/office/drawing/2014/main" id="{A18C46EA-8132-4A3A-9C36-31B4292C084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76" y="1430360"/>
            <a:ext cx="367444" cy="367444"/>
          </a:xfrm>
          <a:prstGeom prst="rect">
            <a:avLst/>
          </a:prstGeom>
        </p:spPr>
      </p:pic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818183-FB4D-D348-D767-9D68C4332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DA00905E-CD7F-E17F-1376-866BC3EF8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3182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AC39CB1E-EF0B-3338-622D-443914F29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20" y="4215413"/>
            <a:ext cx="228600" cy="228600"/>
          </a:xfrm>
          <a:prstGeom prst="rect">
            <a:avLst/>
          </a:prstGeom>
        </p:spPr>
      </p:pic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5FD1AC-ABDB-0BCC-96E4-9CA34BB86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72201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07B89A74-872D-5EFB-6240-53CF07F06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5021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8E267-9458-C16D-3D8D-79A6EA44F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9859" y="4215413"/>
            <a:ext cx="228600" cy="228600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1E58BC0-CB0D-5A1C-F239-134D2407C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4046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F89A30B3-E974-A57C-1EB6-B7EA8494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06866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E9FC5EC2-DD9D-6DE9-0E3A-0CFEC1E39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704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BCBEF-452C-218A-5A48-729F17F776B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011940B-CE99-4471-945B-B1F32DD823C3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048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08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6F342275-665B-F443-87CD-67B0EF56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EA63C3-5765-7A47-A13A-2995708E3C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BB3133-7EAD-4A59-A2DE-6EF53607B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AB82353-392E-451A-8EAC-7BBB7C85BD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7D5197-9B9A-411B-B08A-D64937C4C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1975C4-9CB8-4A1C-89E8-73AED3A41D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8A1167E-7615-402F-8332-D00C3AA9F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3B1B1-E528-4BEC-822D-D5FB4BCEBF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81993C82-543E-4892-84A7-AE857B8E6B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BA8423A-6B1C-4D47-829F-DFB60D3C0C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A28609-140D-435D-98DF-60D51C192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FB1FF0A-1338-FD45-88E0-0725B70BDF4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77C0B-5503-4BED-A535-EE18C3F3FF9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73F9E-A796-A4EE-D9DF-22DE44DEDB5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6841660-9727-42EF-AAE6-C191EA0F2D7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778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Petrol</a:t>
            </a:r>
          </a:p>
        </p:txBody>
      </p:sp>
    </p:spTree>
    <p:extLst>
      <p:ext uri="{BB962C8B-B14F-4D97-AF65-F5344CB8AC3E}">
        <p14:creationId xmlns:p14="http://schemas.microsoft.com/office/powerpoint/2010/main" val="1839747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Dunkelgrün</a:t>
            </a:r>
          </a:p>
        </p:txBody>
      </p:sp>
    </p:spTree>
    <p:extLst>
      <p:ext uri="{BB962C8B-B14F-4D97-AF65-F5344CB8AC3E}">
        <p14:creationId xmlns:p14="http://schemas.microsoft.com/office/powerpoint/2010/main" val="62168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8094D4F-5F7C-4A22-A171-840C475A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(Weiß)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A64B940-FE9A-4400-AE33-62FEAADF5A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DC1733-0262-BF45-B32B-E2DD05AC07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ADBE401-BB27-4EC8-8697-113A05C71F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DFAD4-BFDC-1D4B-5262-95485BE359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EC39511-6F5A-4FB3-895B-04CC7B34195E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254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(Dunkelgrün)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0423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19BDF-98D7-DE52-3EBC-6C91076F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Bildnachweise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C588-54B7-F484-3784-15F7BA1CB9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8" name="Freihandform: Form 7" descr="Hinweis: Gemäß Fachinformation Nr. FFI023076 im KfW-Organisationshandbuch müssen bei der Verwendung von Bildern in Präsentationsunterlagen Bildnachweise angegeben werden. In der Regel besteht ein Bildnachweis aus der Nennung der Quellenangabe und der Nennung des Urhebers. &#10;Für Rückfragen zum Umgang mit audiovisuellen Medien (Film, Foto, Audio) steht die Bildredaktion der Kommunikations-abteilung zur Verfügung. Sie erreichen &#10;die Bildredaktion per E-Mail über Bildredaktion@kfw.de&#10;Bei Verwendung der Folie diese Hinweisbox bitte löschen.">
            <a:extLst>
              <a:ext uri="{FF2B5EF4-FFF2-40B4-BE49-F238E27FC236}">
                <a16:creationId xmlns:a16="http://schemas.microsoft.com/office/drawing/2014/main" id="{A214A5CC-B55F-A1D8-D1A1-A1CDB5F234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12088" y="352425"/>
            <a:ext cx="2557030" cy="2743924"/>
          </a:xfrm>
          <a:custGeom>
            <a:avLst/>
            <a:gdLst>
              <a:gd name="connsiteX0" fmla="*/ 0 w 2557030"/>
              <a:gd name="connsiteY0" fmla="*/ 0 h 2743924"/>
              <a:gd name="connsiteX1" fmla="*/ 2557030 w 2557030"/>
              <a:gd name="connsiteY1" fmla="*/ 0 h 2743924"/>
              <a:gd name="connsiteX2" fmla="*/ 2557030 w 2557030"/>
              <a:gd name="connsiteY2" fmla="*/ 2592288 h 2743924"/>
              <a:gd name="connsiteX3" fmla="*/ 2185859 w 2557030"/>
              <a:gd name="connsiteY3" fmla="*/ 2592288 h 2743924"/>
              <a:gd name="connsiteX4" fmla="*/ 2018049 w 2557030"/>
              <a:gd name="connsiteY4" fmla="*/ 2734897 h 2743924"/>
              <a:gd name="connsiteX5" fmla="*/ 1964136 w 2557030"/>
              <a:gd name="connsiteY5" fmla="*/ 2734897 h 2743924"/>
              <a:gd name="connsiteX6" fmla="*/ 1796326 w 2557030"/>
              <a:gd name="connsiteY6" fmla="*/ 2592288 h 2743924"/>
              <a:gd name="connsiteX7" fmla="*/ 0 w 2557030"/>
              <a:gd name="connsiteY7" fmla="*/ 2592288 h 274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7030" h="2743924">
                <a:moveTo>
                  <a:pt x="0" y="0"/>
                </a:moveTo>
                <a:lnTo>
                  <a:pt x="2557030" y="0"/>
                </a:lnTo>
                <a:lnTo>
                  <a:pt x="2557030" y="2592288"/>
                </a:lnTo>
                <a:lnTo>
                  <a:pt x="2185859" y="2592288"/>
                </a:lnTo>
                <a:lnTo>
                  <a:pt x="2018049" y="2734897"/>
                </a:lnTo>
                <a:cubicBezTo>
                  <a:pt x="2001875" y="2746933"/>
                  <a:pt x="1980310" y="2746933"/>
                  <a:pt x="1964136" y="2734897"/>
                </a:cubicBezTo>
                <a:lnTo>
                  <a:pt x="1796326" y="2592288"/>
                </a:lnTo>
                <a:lnTo>
                  <a:pt x="0" y="2592288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de-DE" altLang="de-DE" sz="1200" dirty="0">
                <a:solidFill>
                  <a:schemeClr val="bg1"/>
                </a:solidFill>
                <a:ea typeface="ＭＳ Ｐゴシック" charset="0"/>
              </a:rPr>
              <a:t>Hinweis</a:t>
            </a:r>
          </a:p>
          <a:p>
            <a:pPr marL="0" lvl="3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Gemäß Fachinformation Nr. FFI023076 im KfW-Organisationshandbuch müssen bei der Verwendung von Bildern in Präsentations-unterlagen Bildnachweise angegeben werden. In der Regel besteht ein Bildnach-weis aus der Nennung der Quellenangabe und der Nennung des Urhebers. </a:t>
            </a: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Für Rückfragen zum Umgang mit audio-visuellen Medien (Film, Foto, Audio) steht die Bildredaktion der Kommunikationsabteilung zur Verfügung. Sie erreichen die Bildredaktion per E-Mail über </a:t>
            </a: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Bildredaktion@kfw.de</a:t>
            </a:r>
          </a:p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Bei Verwendung der Folie diese Hinweisbox bitte löschen.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59ABC2-C0AC-F33A-EB77-C0B2E1211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1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2: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3: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26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XX: </a:t>
            </a:r>
            <a:r>
              <a:rPr lang="de-DE" sz="1000" dirty="0"/>
              <a:t>Quelle, Herausgeber / Urheber, Autor (z.B. KfW / Fotografenname)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4460BB-042B-51FA-70FB-4576DB1A0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90D1D-784F-2286-DE4A-19F7D2A536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4B683-0903-A352-BBDE-0C8CCFC1C4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082AC4-0196-F681-64F4-FE7309BD7E7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AEFFA7-63C7-4E87-8411-0997DBDC3538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616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8895-AF67-4DED-A36C-E004883B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B075B-3814-4BE9-87C0-083DA0004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Grafikelemente zur freien Gestaltung</a:t>
            </a:r>
          </a:p>
        </p:txBody>
      </p:sp>
      <p:sp>
        <p:nvSpPr>
          <p:cNvPr id="8" name="Freihandform: Form 7" descr="Hinweis&#10;Diesen Hinweis vor Finalisierung der &#10;Präsentation löschen.&#10;&#10;Bitte beachten Sie:&#10;Um aus dieser Vorlage ein barrierefreies PDF zu generieren, müssen Sie die grafischen Elemente als „dekorativ“ kennzeichnen.&#10;&#10;Bitte beachten Sie auch alle anderen Vorgaben bezüglich Barrierefreiheit.&#10;Hilfe finden Sie auch unter:&#10;https://www.brand-guide.kfw.de">
            <a:extLst>
              <a:ext uri="{FF2B5EF4-FFF2-40B4-BE49-F238E27FC236}">
                <a16:creationId xmlns:a16="http://schemas.microsoft.com/office/drawing/2014/main" id="{C5D2E842-8185-43DA-BC87-29088D9868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die grafischen Elemente als „dekorativ“ kennzeichnen.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 auch alle anderen Vorgaben bezüglich Barrierefreiheit.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Hilfe finden Sie auch unter: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Grundlagen - Richtlinien - KfW Brand Guide</a:t>
            </a: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40" name="Rechteck 39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87697EF7-1FE3-4C00-B382-73DF0724E24C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Weitere Gestaltungselemente finden Sie im </a:t>
            </a:r>
            <a:r>
              <a:rPr kumimoji="0" lang="de-DE" alt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Stylebook</a:t>
            </a:r>
            <a:r>
              <a:rPr kumimoji="0" lang="de-DE" altLang="de-DE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im </a:t>
            </a:r>
            <a:r>
              <a:rPr kumimoji="0" lang="de-DE" altLang="de-DE" sz="900" b="1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Brand-Guide</a:t>
            </a:r>
            <a:endParaRPr kumimoji="0" lang="de-DE" altLang="de-DE" sz="900" b="1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069B2-68B8-48A5-929B-CD8CAD4EA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7CD65A-19FF-4F60-A957-668F41F1314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CC3A6-E17A-4078-BD99-3C963F5182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FFC5-4430-43BC-9807-D0C6EB405569}" type="slidenum">
              <a:rPr lang="de-DE" smtClean="0"/>
              <a:pPr/>
              <a:t>36</a:t>
            </a:fld>
            <a:endParaRPr lang="de-DE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0532F97-F2BA-EC1D-54CD-12B871284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437386"/>
            <a:ext cx="467995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9530390-B895-145A-0104-C396995CD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540308" y="1278248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2AAF335A-6CE2-029A-2ABA-26BAE0D47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2585146" y="1326918"/>
            <a:ext cx="228600" cy="228600"/>
          </a:xfrm>
          <a:prstGeom prst="rect">
            <a:avLst/>
          </a:prstGeom>
        </p:spPr>
      </p:pic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E054FC2-E050-D555-64DA-A5690BE6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974504"/>
            <a:ext cx="319193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94BCF4FA-4A69-F82A-EFC0-61333F8C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796035" y="1815366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5F0A10F1-3A4C-BEB0-2A92-5BD1C2E9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1840873" y="1864036"/>
            <a:ext cx="228600" cy="228600"/>
          </a:xfrm>
          <a:prstGeom prst="rect">
            <a:avLst/>
          </a:prstGeom>
        </p:spPr>
      </p:pic>
      <p:sp>
        <p:nvSpPr>
          <p:cNvPr id="47" name="Ellipse 46">
            <a:extLst>
              <a:ext uri="{FF2B5EF4-FFF2-40B4-BE49-F238E27FC236}">
                <a16:creationId xmlns:a16="http://schemas.microsoft.com/office/drawing/2014/main" id="{66B51B3B-B820-1A86-2D8E-963808B5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65901" y="2529105"/>
            <a:ext cx="828000" cy="8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A97E115A-381D-51AF-BC8A-77288224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529694" y="2683007"/>
            <a:ext cx="500415" cy="500415"/>
          </a:xfrm>
          <a:prstGeom prst="rect">
            <a:avLst/>
          </a:prstGeom>
        </p:spPr>
      </p:pic>
      <p:sp>
        <p:nvSpPr>
          <p:cNvPr id="49" name="Ellipse 48">
            <a:extLst>
              <a:ext uri="{FF2B5EF4-FFF2-40B4-BE49-F238E27FC236}">
                <a16:creationId xmlns:a16="http://schemas.microsoft.com/office/drawing/2014/main" id="{FA7E9D6E-A437-904F-FFF9-0ED11916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307411" y="2547663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0F1D895D-4763-E95A-128F-22CCD929C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1471204" y="2701565"/>
            <a:ext cx="500415" cy="500415"/>
          </a:xfrm>
          <a:prstGeom prst="rect">
            <a:avLst/>
          </a:prstGeom>
        </p:spPr>
      </p:pic>
      <p:sp>
        <p:nvSpPr>
          <p:cNvPr id="51" name="Ellipse 50">
            <a:extLst>
              <a:ext uri="{FF2B5EF4-FFF2-40B4-BE49-F238E27FC236}">
                <a16:creationId xmlns:a16="http://schemas.microsoft.com/office/drawing/2014/main" id="{28FC0F7E-24DA-84A1-2653-2D36C8FC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264742" y="2537772"/>
            <a:ext cx="828000" cy="8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E4E5F34F-C225-3CC1-70C7-6880C22A6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2428535" y="2691674"/>
            <a:ext cx="500415" cy="500415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29233C44-45DD-8B93-7B25-59260301C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256535" y="2559986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2FF4A296-FD69-FB62-BEAA-D5F80C51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3420328" y="2713888"/>
            <a:ext cx="500415" cy="500415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0791511B-BC2E-A347-F193-75CF8A4B6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290663" y="2559986"/>
            <a:ext cx="828000" cy="828000"/>
          </a:xfrm>
          <a:prstGeom prst="ellipse">
            <a:avLst/>
          </a:prstGeom>
          <a:solidFill>
            <a:srgbClr val="507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32DBF39-EDCF-8CDF-92C5-3A8B9FA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4454456" y="2713888"/>
            <a:ext cx="500415" cy="500415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52CA7B35-D67E-E72D-34A6-7B3FD805D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29694" y="3589906"/>
            <a:ext cx="457200" cy="45720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6A630AD9-F54C-62BF-59BD-D7AFA7396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1308" y="3594161"/>
            <a:ext cx="457200" cy="457200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86E515DF-65E5-AF64-2ECC-BC730B400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901" y="4410545"/>
            <a:ext cx="3223912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CE27DE5-15F0-E789-08F9-799157072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2734" y="4412860"/>
            <a:ext cx="367444" cy="3674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2AE8-FF59-468E-DCCF-12CCB23702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CF4602C-3606-4E79-BDE8-74124BB2006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129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1a). Was ist </a:t>
            </a:r>
            <a:r>
              <a:rPr lang="de-DE" dirty="0" err="1"/>
              <a:t>Ansible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89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1b). Installation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851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1c). Module/Pakete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325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1d). Versionen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Comunity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RedHat</a:t>
            </a:r>
            <a:r>
              <a:rPr lang="de-DE" dirty="0"/>
              <a:t> (</a:t>
            </a:r>
            <a:r>
              <a:rPr lang="de-DE" dirty="0" err="1"/>
              <a:t>Ansible</a:t>
            </a:r>
            <a:r>
              <a:rPr lang="de-DE" dirty="0"/>
              <a:t> Automation </a:t>
            </a:r>
            <a:r>
              <a:rPr lang="de-DE" dirty="0" err="1"/>
              <a:t>Platform</a:t>
            </a:r>
            <a:r>
              <a:rPr lang="de-DE" dirty="0"/>
              <a:t>(AAP))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427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Was war Bevor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4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Ansible</a:t>
            </a:r>
            <a:r>
              <a:rPr lang="de-DE" dirty="0"/>
              <a:t> bei der KfW</a:t>
            </a:r>
          </a:p>
        </p:txBody>
      </p:sp>
    </p:spTree>
    <p:extLst>
      <p:ext uri="{BB962C8B-B14F-4D97-AF65-F5344CB8AC3E}">
        <p14:creationId xmlns:p14="http://schemas.microsoft.com/office/powerpoint/2010/main" val="222930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fW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08000" rIns="144000" bIns="108000" rtlCol="0" anchor="ctr"/>
      <a:lstStyle>
        <a:defPPr algn="l">
          <a:buSzPct val="110000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44000" tIns="108000" rIns="144000" bIns="108000" rtlCol="0">
        <a:spAutoFit/>
      </a:bodyPr>
      <a:lstStyle>
        <a:defPPr algn="l">
          <a:buSzPct val="110000"/>
          <a:defRPr sz="1400" dirty="0" err="1" smtClean="0"/>
        </a:defPPr>
      </a:lstStyle>
    </a:txDef>
  </a:objectDefaults>
  <a:extraClrSchemeLst/>
  <a:custClrLst>
    <a:custClr name="KfW-Dunkelgrün 100%">
      <a:srgbClr val="507666"/>
    </a:custClr>
    <a:custClr name="KfW-Dunkelgrün 40%">
      <a:srgbClr val="B9C8C2"/>
    </a:custClr>
    <a:custClr name="KfW-Magenta 100%">
      <a:srgbClr val="9D0C6A"/>
    </a:custClr>
    <a:custClr name="KfW-Magenta 20%">
      <a:srgbClr val="EBCEE1"/>
    </a:custClr>
    <a:custClr name="KfW-Violett 100%">
      <a:srgbClr val="5B2C6F"/>
    </a:custClr>
    <a:custClr name="KfW-Violett 20%">
      <a:srgbClr val="DED5E2"/>
    </a:custClr>
    <a:custClr name="KfW-Rot">
      <a:srgbClr val="C80538"/>
    </a:custClr>
    <a:custClr name="KfW-Grün Digital">
      <a:srgbClr val="5E7200"/>
    </a:custClr>
  </a:custClrLst>
  <a:extLst>
    <a:ext uri="{05A4C25C-085E-4340-85A3-A5531E510DB2}">
      <thm15:themeFamily xmlns:thm15="http://schemas.microsoft.com/office/thememl/2012/main" name="2022_KfW_PPT_Standard-Master_16x9_de.potx" id="{B94F4DC3-464E-40FD-8847-2EE0F3AC7A6F}" vid="{F206B10F-B599-422F-B0AF-BC4BCF12C996}"/>
    </a:ext>
  </a:extLst>
</a:theme>
</file>

<file path=ppt/theme/theme2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Vorlage_KfW_16_9_de</Template>
  <TotalTime>0</TotalTime>
  <Words>914</Words>
  <Application>Microsoft Office PowerPoint</Application>
  <PresentationFormat>Custom</PresentationFormat>
  <Paragraphs>199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Symbol</vt:lpstr>
      <vt:lpstr>KfW</vt:lpstr>
      <vt:lpstr>Ansible Der alles Könner der Systemverwaltung für jedermann?</vt:lpstr>
      <vt:lpstr>Inhalt</vt:lpstr>
      <vt:lpstr>Einführung in Ansible</vt:lpstr>
      <vt:lpstr>1a). Was ist Ansible</vt:lpstr>
      <vt:lpstr>1b). Installation</vt:lpstr>
      <vt:lpstr>1c). Module/Pakete</vt:lpstr>
      <vt:lpstr>1d). Versionen</vt:lpstr>
      <vt:lpstr>2. Was war Bevor Ansible</vt:lpstr>
      <vt:lpstr>3. Ansible bei der KfW</vt:lpstr>
      <vt:lpstr>4. Fazit</vt:lpstr>
      <vt:lpstr>Titel der Fazitseite (Petrol)</vt:lpstr>
      <vt:lpstr>Vielen Dank.</vt:lpstr>
      <vt:lpstr>Headline (1 Textfeld)</vt:lpstr>
      <vt:lpstr>Headline (zweispaltige Textseite)</vt:lpstr>
      <vt:lpstr>Headline (Text / Bild)</vt:lpstr>
      <vt:lpstr>Headline (vollformatiges Bild)</vt:lpstr>
      <vt:lpstr>Headline (großes Bild)</vt:lpstr>
      <vt:lpstr>Headline (zweispaltige Bildseite)</vt:lpstr>
      <vt:lpstr>Headline (leere Seite)</vt:lpstr>
      <vt:lpstr>Headline (Text / Diagramm (rechts))</vt:lpstr>
      <vt:lpstr>Headline (Text / Diagramm (links))</vt:lpstr>
      <vt:lpstr>Headline (Diagramm)</vt:lpstr>
      <vt:lpstr>Headline (2 Diagramme)</vt:lpstr>
      <vt:lpstr>Headline (2 Diagrammen / Fazit)</vt:lpstr>
      <vt:lpstr>Headline (4 Diagramme)</vt:lpstr>
      <vt:lpstr>Headline (2 Textboxen)</vt:lpstr>
      <vt:lpstr>Headline (2 Textboxen / Fazit)</vt:lpstr>
      <vt:lpstr>Headline (3 Textboxen)</vt:lpstr>
      <vt:lpstr>Headline (3 Textboxen / Fazit)</vt:lpstr>
      <vt:lpstr>Headline (4 Textboxen)</vt:lpstr>
      <vt:lpstr>Kapiteltrenner Petrol</vt:lpstr>
      <vt:lpstr>Kapiteltrenner Dunkelgrün</vt:lpstr>
      <vt:lpstr>Titel der Fazitseite (Weiß)</vt:lpstr>
      <vt:lpstr>Titel der Fazitseite (Dunkelgrün)</vt:lpstr>
      <vt:lpstr>Bildnachweise</vt:lpstr>
      <vt:lpstr>Bibliothek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Der alles Könner der Systemverwaltung für jedermann?</dc:title>
  <dc:creator>Aps, Fabian (extern)</dc:creator>
  <cp:lastModifiedBy>Aps, Fabian (extern)</cp:lastModifiedBy>
  <cp:revision>4</cp:revision>
  <cp:lastPrinted>2018-04-27T07:26:33Z</cp:lastPrinted>
  <dcterms:created xsi:type="dcterms:W3CDTF">2024-01-22T11:27:58Z</dcterms:created>
  <dcterms:modified xsi:type="dcterms:W3CDTF">2024-01-22T14:06:36Z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2f3563-3bd8-4393-b1e8-731a3be905f9_Enabled">
    <vt:lpwstr>true</vt:lpwstr>
  </property>
  <property fmtid="{D5CDD505-2E9C-101B-9397-08002B2CF9AE}" pid="3" name="MSIP_Label_ac2f3563-3bd8-4393-b1e8-731a3be905f9_SetDate">
    <vt:lpwstr>2024-01-22T11:54:34Z</vt:lpwstr>
  </property>
  <property fmtid="{D5CDD505-2E9C-101B-9397-08002B2CF9AE}" pid="4" name="MSIP_Label_ac2f3563-3bd8-4393-b1e8-731a3be905f9_Method">
    <vt:lpwstr>Privileged</vt:lpwstr>
  </property>
  <property fmtid="{D5CDD505-2E9C-101B-9397-08002B2CF9AE}" pid="5" name="MSIP_Label_ac2f3563-3bd8-4393-b1e8-731a3be905f9_Name">
    <vt:lpwstr>public</vt:lpwstr>
  </property>
  <property fmtid="{D5CDD505-2E9C-101B-9397-08002B2CF9AE}" pid="6" name="MSIP_Label_ac2f3563-3bd8-4393-b1e8-731a3be905f9_SiteId">
    <vt:lpwstr>05ca8f81-10c4-490e-9c8b-77dad30ce21b</vt:lpwstr>
  </property>
  <property fmtid="{D5CDD505-2E9C-101B-9397-08002B2CF9AE}" pid="7" name="MSIP_Label_ac2f3563-3bd8-4393-b1e8-731a3be905f9_ActionId">
    <vt:lpwstr>12f39b00-e1b4-4351-ade0-1ff6b41f7e83</vt:lpwstr>
  </property>
  <property fmtid="{D5CDD505-2E9C-101B-9397-08002B2CF9AE}" pid="8" name="MSIP_Label_ac2f3563-3bd8-4393-b1e8-731a3be905f9_ContentBits">
    <vt:lpwstr>0</vt:lpwstr>
  </property>
</Properties>
</file>