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4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luss, der durch einen tropischen Wald fließt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, der durch einen tropischen Wald fließt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Nahaufnahme einer orangefarbenen Blume, die von großen, tropischen Blättern umgeben ist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ahaufnahme eines Baumfroschs mit roten Augen, der auf einem Blatt sitzt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indent="-558800">
              <a:spcBef>
                <a:spcPts val="4500"/>
              </a:spcBef>
              <a:buClr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indent="-558800">
              <a:spcBef>
                <a:spcPts val="4500"/>
              </a:spcBef>
              <a:buClr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indent="-558800">
              <a:spcBef>
                <a:spcPts val="4500"/>
              </a:spcBef>
              <a:buClr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indent="-558800">
              <a:spcBef>
                <a:spcPts val="4500"/>
              </a:spcBef>
              <a:buClrTx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ahaufnahme einer orangefarbenen Blume, die von großen, tropischen Blättern umgeben ist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Nahaufnahme eines Baumfroschs mit roten Augen, der auf einem Blatt sitzt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Fluss, der durch einen tropischen Wald fließt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Foliennummer"/>
          <p:cNvSpPr txBox="1"/>
          <p:nvPr>
            <p:ph type="sldNum" sz="quarter" idx="2"/>
          </p:nvPr>
        </p:nvSpPr>
        <p:spPr>
          <a:xfrm>
            <a:off x="11592718" y="13081000"/>
            <a:ext cx="1185864" cy="1168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7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j-lt"/>
          <a:ea typeface="+mj-ea"/>
          <a:cs typeface="+mj-cs"/>
          <a:sym typeface="Caskaydia Cove Nerd Font Complete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chemeClr val="tx1"/>
          </a:solidFill>
          <a:uFillTx/>
          <a:latin typeface="+mn-lt"/>
          <a:ea typeface="+mn-ea"/>
          <a:cs typeface="+mn-cs"/>
          <a:sym typeface="Caskaydia Cove Nerd Font Complete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www.bpb.de/kurz-knapp/lexika/lexikon-der-wirtschaft/19808/konjunktur/" TargetMode="External"/><Relationship Id="rId4" Type="http://schemas.openxmlformats.org/officeDocument/2006/relationships/hyperlink" Target="https://de.wikipedia.org/wiki/Konjunktur" TargetMode="External"/><Relationship Id="rId5" Type="http://schemas.openxmlformats.org/officeDocument/2006/relationships/hyperlink" Target="https://www.youtube.com/watch?v=xue1LqyywRI" TargetMode="External"/><Relationship Id="rId6" Type="http://schemas.openxmlformats.org/officeDocument/2006/relationships/hyperlink" Target="https://www.bpb.de/kurz-knapp/lexika/lexikon-der-wirtschaft/18641/antizyklische-wirtschaftspolitik/" TargetMode="External"/><Relationship Id="rId7" Type="http://schemas.openxmlformats.org/officeDocument/2006/relationships/hyperlink" Target="https://de.wikipedia.org/wiki/Expansion_(Wirtschaft)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onjunkturzyklu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Konjunkturzyklus</a:t>
            </a:r>
          </a:p>
        </p:txBody>
      </p:sp>
      <p:sp>
        <p:nvSpPr>
          <p:cNvPr id="120" name="Foliennummer"/>
          <p:cNvSpPr txBox="1"/>
          <p:nvPr>
            <p:ph type="sldNum" sz="quarter" idx="2"/>
          </p:nvPr>
        </p:nvSpPr>
        <p:spPr>
          <a:xfrm>
            <a:off x="23309415" y="12135921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1" name="Aps, Fabian; Berlin 15.02.2023"/>
          <p:cNvSpPr txBox="1"/>
          <p:nvPr>
            <p:ph type="subTitle" sz="quarter" idx="1"/>
          </p:nvPr>
        </p:nvSpPr>
        <p:spPr>
          <a:xfrm>
            <a:off x="1044479" y="12520581"/>
            <a:ext cx="6546318" cy="653082"/>
          </a:xfrm>
          <a:prstGeom prst="rect">
            <a:avLst/>
          </a:prstGeom>
        </p:spPr>
        <p:txBody>
          <a:bodyPr/>
          <a:lstStyle>
            <a:lvl1pPr defTabSz="437514">
              <a:defRPr sz="2862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Aps, Fabian; Berlin 15.02.2023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xpa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Expansion</a:t>
            </a:r>
          </a:p>
        </p:txBody>
      </p:sp>
      <p:sp>
        <p:nvSpPr>
          <p:cNvPr id="187" name="Erweiterung der Wirtschaf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Erweiterung der Wirtschaft</a:t>
            </a:r>
          </a:p>
        </p:txBody>
      </p:sp>
      <p:sp>
        <p:nvSpPr>
          <p:cNvPr id="188" name="Foliennummer"/>
          <p:cNvSpPr txBox="1"/>
          <p:nvPr>
            <p:ph type="sldNum" sz="quarter" idx="2"/>
          </p:nvPr>
        </p:nvSpPr>
        <p:spPr>
          <a:xfrm>
            <a:off x="22764532" y="12113994"/>
            <a:ext cx="1439863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[B3]"/>
          <p:cNvSpPr txBox="1"/>
          <p:nvPr/>
        </p:nvSpPr>
        <p:spPr>
          <a:xfrm>
            <a:off x="1033666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[B3]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aktion der Politi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Reaktion der Politik</a:t>
            </a:r>
          </a:p>
        </p:txBody>
      </p:sp>
      <p:sp>
        <p:nvSpPr>
          <p:cNvPr id="192" name="Subvention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Subventionen</a:t>
            </a:r>
          </a:p>
          <a:p>
            <a:pPr/>
            <a:r>
              <a:t>Steuersenkungen/Steuererhöhung</a:t>
            </a:r>
          </a:p>
          <a:p>
            <a:pPr/>
            <a:r>
              <a:t>Verschuldung</a:t>
            </a:r>
          </a:p>
          <a:p>
            <a:pPr/>
            <a:r>
              <a:t>Rücklangenbildung</a:t>
            </a:r>
          </a:p>
          <a:p>
            <a:pPr/>
          </a:p>
          <a:p>
            <a:pPr lvl="1"/>
            <a:r>
              <a:t>verringert die Schwankungen</a:t>
            </a:r>
          </a:p>
        </p:txBody>
      </p:sp>
      <p:sp>
        <p:nvSpPr>
          <p:cNvPr id="193" name="Foliennummer"/>
          <p:cNvSpPr txBox="1"/>
          <p:nvPr>
            <p:ph type="sldNum" sz="quarter" idx="2"/>
          </p:nvPr>
        </p:nvSpPr>
        <p:spPr>
          <a:xfrm>
            <a:off x="22764532" y="12113994"/>
            <a:ext cx="1439863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[B2,A3]"/>
          <p:cNvSpPr txBox="1"/>
          <p:nvPr/>
        </p:nvSpPr>
        <p:spPr>
          <a:xfrm>
            <a:off x="676479" y="12953999"/>
            <a:ext cx="17811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[B2,A3]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aktion der Notenban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Reaktion der Notenbanken</a:t>
            </a:r>
          </a:p>
        </p:txBody>
      </p:sp>
      <p:sp>
        <p:nvSpPr>
          <p:cNvPr id="197" name="Veränderung der Zinshöh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Veränderung der Zinshöhe</a:t>
            </a:r>
          </a:p>
          <a:p>
            <a:pPr lvl="1"/>
            <a:r>
              <a:t>verringert die Schwankungen</a:t>
            </a:r>
          </a:p>
        </p:txBody>
      </p:sp>
      <p:sp>
        <p:nvSpPr>
          <p:cNvPr id="198" name="Foliennummer"/>
          <p:cNvSpPr txBox="1"/>
          <p:nvPr>
            <p:ph type="sldNum" sz="quarter" idx="2"/>
          </p:nvPr>
        </p:nvSpPr>
        <p:spPr>
          <a:xfrm>
            <a:off x="22764532" y="12113994"/>
            <a:ext cx="1439864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[B2]"/>
          <p:cNvSpPr txBox="1"/>
          <p:nvPr/>
        </p:nvSpPr>
        <p:spPr>
          <a:xfrm>
            <a:off x="1033666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elle 1"/>
          <p:cNvGraphicFramePr/>
          <p:nvPr/>
        </p:nvGraphicFramePr>
        <p:xfrm>
          <a:off x="1669013" y="3155949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4920"/>
                <a:gridCol w="10362958"/>
                <a:gridCol w="10008093"/>
              </a:tblGrid>
              <a:tr h="1624783">
                <a:tc>
                  <a:txBody>
                    <a:bodyPr/>
                    <a:lstStyle/>
                    <a:p>
                      <a:pPr>
                        <a:defRPr sz="32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30170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i="1" sz="2600"/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https://www.bpb.de/kurz-knapp/lexika/lexikon-der-wirtschaft/19808/konjunktur/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i="1" sz="2600"/>
                      </a:pPr>
                      <a:r>
                        <a:rPr u="sng">
                          <a:hlinkClick r:id="rId4" invalidUrl="" action="" tgtFrame="" tooltip="" history="1" highlightClick="0" endSnd="0"/>
                        </a:rPr>
                        <a:t>https://de.wikipedia.org/wiki/Konjunktur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320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600">
                          <a:solidFill>
                            <a:srgbClr val="FFFFFF"/>
                          </a:solidFill>
                        </a:rPr>
                        <a:t>Herr Gerch, Thilo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i="1" sz="2600"/>
                      </a:pPr>
                      <a:r>
                        <a:rPr u="sng">
                          <a:hlinkClick r:id="rId5" invalidUrl="" action="" tgtFrame="" tooltip="" history="1" highlightClick="0" endSnd="0"/>
                        </a:rPr>
                        <a:t>https://www.youtube.com/watch?v=xue1LqyywRI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32092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i="1" sz="2600"/>
                      </a:pPr>
                      <a:r>
                        <a:rPr u="sng">
                          <a:hlinkClick r:id="rId6" invalidUrl="" action="" tgtFrame="" tooltip="" history="1" highlightClick="0" endSnd="0"/>
                        </a:rPr>
                        <a:t>https://www.bpb.de/kurz-knapp/lexika/lexikon-der-wirtschaft/18641/antizyklische-wirtschaftspolitik/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i="1" sz="2600"/>
                      </a:pPr>
                      <a:r>
                        <a:rPr u="sng">
                          <a:hlinkClick r:id="rId7" invalidUrl="" action="" tgtFrame="" tooltip="" history="1" highlightClick="0" endSnd="0"/>
                        </a:rPr>
                        <a:t>https://de.wikipedia.org/wiki/Expansion_(Wirtschaft)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" name="Quell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Quellen</a:t>
            </a:r>
          </a:p>
        </p:txBody>
      </p:sp>
      <p:sp>
        <p:nvSpPr>
          <p:cNvPr id="203" name="Foliennummer"/>
          <p:cNvSpPr txBox="1"/>
          <p:nvPr>
            <p:ph type="sldNum" sz="quarter" idx="2"/>
          </p:nvPr>
        </p:nvSpPr>
        <p:spPr>
          <a:xfrm>
            <a:off x="22764532" y="12113994"/>
            <a:ext cx="1439863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ha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Inhalt</a:t>
            </a:r>
          </a:p>
        </p:txBody>
      </p:sp>
      <p:sp>
        <p:nvSpPr>
          <p:cNvPr id="124" name="Was bedeutet Konjunktu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50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Was bedeutet Konjunktur</a:t>
            </a:r>
          </a:p>
          <a:p>
            <a:pPr marL="52450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Wie ist der Zyklus Aufgeteilt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Phase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Phase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Phase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Phase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Rezession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Expansion</a:t>
            </a:r>
          </a:p>
          <a:p>
            <a:pPr marL="52450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antizyklische Finanzpolitik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Wie reagiert die Politik</a:t>
            </a:r>
          </a:p>
          <a:p>
            <a:pPr lvl="1" marL="1049019" indent="-524509" defTabSz="487044">
              <a:spcBef>
                <a:spcPts val="3400"/>
              </a:spcBef>
              <a:buSzPct val="100000"/>
              <a:buAutoNum type="arabicPeriod" startAt="1"/>
              <a:defRPr sz="2832"/>
            </a:pPr>
            <a:r>
              <a:t>Wie reagieren die Notenbanken</a:t>
            </a:r>
          </a:p>
        </p:txBody>
      </p:sp>
      <p:sp>
        <p:nvSpPr>
          <p:cNvPr id="125" name="Foliennummer"/>
          <p:cNvSpPr txBox="1"/>
          <p:nvPr>
            <p:ph type="sldNum" sz="quarter" idx="2"/>
          </p:nvPr>
        </p:nvSpPr>
        <p:spPr>
          <a:xfrm>
            <a:off x="23300313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edeutung Konjunkt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Bedeutung Konjunktur</a:t>
            </a:r>
          </a:p>
        </p:txBody>
      </p:sp>
      <p:sp>
        <p:nvSpPr>
          <p:cNvPr id="128" name="gesamtwirtschaftliche Lage, besonders in Hinsicht auf deren aktuellen positiven oder negativen Tre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168"/>
            </a:pPr>
            <a:r>
              <a:t>gesamtwirtschaftliche Lage, besonders in Hinsicht auf deren aktuellen positiven oder negativen Trend</a:t>
            </a:r>
          </a:p>
          <a:p>
            <a:pPr lvl="1" marL="838200" indent="-419100" defTabSz="544830">
              <a:spcBef>
                <a:spcPts val="3800"/>
              </a:spcBef>
              <a:defRPr sz="3168"/>
            </a:pPr>
            <a:r>
              <a:t>wenn Nachfrage- und Produktionsschwankungen zu Veränderungen des Auslastungsgrades der Produktionskapazitäten führen</a:t>
            </a:r>
          </a:p>
          <a:p>
            <a:pPr lvl="1" marL="838200" indent="-419100" defTabSz="544830">
              <a:spcBef>
                <a:spcPts val="3800"/>
              </a:spcBef>
              <a:defRPr sz="3168"/>
            </a:pPr>
            <a:r>
              <a:t>Auf und ab Schwankung im Verlauf der Wirtschaft -&gt; </a:t>
            </a:r>
          </a:p>
          <a:p>
            <a:pPr lvl="2" marL="1257300" indent="-419100" defTabSz="544830">
              <a:spcBef>
                <a:spcPts val="3800"/>
              </a:spcBef>
              <a:defRPr sz="3168"/>
            </a:pPr>
            <a:r>
              <a:t>BIP ist Indikator der Wirtschaft</a:t>
            </a:r>
          </a:p>
          <a:p>
            <a:pPr lvl="3" marL="1676400" indent="-419100" defTabSz="544830">
              <a:spcBef>
                <a:spcPts val="3800"/>
              </a:spcBef>
              <a:defRPr sz="3168"/>
            </a:pPr>
            <a:r>
              <a:t>gibt wirtschaftliche Leistung eines Landes in einer Periode an</a:t>
            </a:r>
          </a:p>
          <a:p>
            <a:pPr lvl="1" marL="838200" indent="-419100" defTabSz="544830">
              <a:spcBef>
                <a:spcPts val="3800"/>
              </a:spcBef>
              <a:defRPr sz="3168"/>
            </a:pPr>
            <a:r>
              <a:t>wenn sie eine gewisse Regelmäßigkeit aufweisen</a:t>
            </a:r>
          </a:p>
          <a:p>
            <a:pPr lvl="1" marL="838200" indent="-419100" defTabSz="544830">
              <a:spcBef>
                <a:spcPts val="3800"/>
              </a:spcBef>
              <a:defRPr sz="3168"/>
            </a:pPr>
            <a:r>
              <a:t>mittelfristige Auf und Ab in der gesamtwirtschaftlichen Entwicklung kann gesamtwirtschaftlich betrachtet werden, aber auch bezogen auf einzelne Wirtschaftszweige (Branchenkonjunktur) oder auch bestimmte Zeiträume</a:t>
            </a:r>
          </a:p>
          <a:p>
            <a:pPr lvl="1" marL="838200" indent="-419100" defTabSz="544830">
              <a:spcBef>
                <a:spcPts val="3800"/>
              </a:spcBef>
              <a:defRPr sz="3168"/>
            </a:pPr>
            <a:r>
              <a:t>Konjunkturphasen eingeteilten Schwankungen ergeben zusammen einen Konjunkturzyklus</a:t>
            </a:r>
          </a:p>
        </p:txBody>
      </p:sp>
      <p:sp>
        <p:nvSpPr>
          <p:cNvPr id="129" name="Foliennummer"/>
          <p:cNvSpPr txBox="1"/>
          <p:nvPr>
            <p:ph type="sldNum" sz="quarter" idx="2"/>
          </p:nvPr>
        </p:nvSpPr>
        <p:spPr>
          <a:xfrm>
            <a:off x="23300313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[B1,A1,B2]"/>
          <p:cNvSpPr txBox="1"/>
          <p:nvPr/>
        </p:nvSpPr>
        <p:spPr>
          <a:xfrm>
            <a:off x="119240" y="12942124"/>
            <a:ext cx="249555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[B1,A1,B2]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temp.png" descr="temp.png"/>
          <p:cNvPicPr>
            <a:picLocks noChangeAspect="1"/>
          </p:cNvPicPr>
          <p:nvPr/>
        </p:nvPicPr>
        <p:blipFill>
          <a:blip r:embed="rId3">
            <a:extLst/>
          </a:blip>
          <a:srcRect l="0" t="6349" r="0" b="6349"/>
          <a:stretch>
            <a:fillRect/>
          </a:stretch>
        </p:blipFill>
        <p:spPr>
          <a:xfrm>
            <a:off x="5637609" y="2068909"/>
            <a:ext cx="13108615" cy="11457902"/>
          </a:xfrm>
          <a:prstGeom prst="rect">
            <a:avLst/>
          </a:prstGeom>
          <a:ln w="12700"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</p:pic>
      <p:sp>
        <p:nvSpPr>
          <p:cNvPr id="133" name="Aufteilung des Zykl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Aufteilung des Zyklus</a:t>
            </a:r>
          </a:p>
        </p:txBody>
      </p:sp>
      <p:sp>
        <p:nvSpPr>
          <p:cNvPr id="134" name="Foliennummer"/>
          <p:cNvSpPr txBox="1"/>
          <p:nvPr>
            <p:ph type="sldNum" sz="quarter" idx="2"/>
          </p:nvPr>
        </p:nvSpPr>
        <p:spPr>
          <a:xfrm>
            <a:off x="23300313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[A2]"/>
          <p:cNvSpPr txBox="1"/>
          <p:nvPr/>
        </p:nvSpPr>
        <p:spPr>
          <a:xfrm>
            <a:off x="855843" y="12533094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[A2]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ufschw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Aufschwung</a:t>
            </a:r>
          </a:p>
        </p:txBody>
      </p:sp>
      <p:sp>
        <p:nvSpPr>
          <p:cNvPr id="138" name="Anstellung von Mehrmitarbei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649" indent="-374649" defTabSz="487044">
              <a:spcBef>
                <a:spcPts val="3400"/>
              </a:spcBef>
              <a:defRPr sz="2832"/>
            </a:pPr>
            <a:r>
              <a:t>Anstellung von Mehrmitarbeitern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größere Produktionsmengen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Expedierung der Produktion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Zinsen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Prise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Löhne/Gehälter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Investitionen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Nachfrage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sinkende Arbeitslosigkeit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BIP steigt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Prognose: optimistisch</a:t>
            </a:r>
          </a:p>
        </p:txBody>
      </p:sp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23300313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[B2]"/>
          <p:cNvSpPr txBox="1"/>
          <p:nvPr/>
        </p:nvSpPr>
        <p:spPr>
          <a:xfrm>
            <a:off x="1078122" y="12954000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[B2]</a:t>
            </a:r>
          </a:p>
        </p:txBody>
      </p:sp>
      <p:sp>
        <p:nvSpPr>
          <p:cNvPr id="141" name="Linien"/>
          <p:cNvSpPr/>
          <p:nvPr/>
        </p:nvSpPr>
        <p:spPr>
          <a:xfrm flipV="1">
            <a:off x="12192000" y="2799171"/>
            <a:ext cx="0" cy="929640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stealth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2" name="BIP"/>
          <p:cNvSpPr txBox="1"/>
          <p:nvPr/>
        </p:nvSpPr>
        <p:spPr>
          <a:xfrm>
            <a:off x="11150640" y="4132012"/>
            <a:ext cx="749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BIP</a:t>
            </a:r>
          </a:p>
        </p:txBody>
      </p:sp>
      <p:sp>
        <p:nvSpPr>
          <p:cNvPr id="143" name="Linien"/>
          <p:cNvSpPr/>
          <p:nvPr/>
        </p:nvSpPr>
        <p:spPr>
          <a:xfrm>
            <a:off x="12231416" y="7447926"/>
            <a:ext cx="10153701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Linien"/>
          <p:cNvSpPr/>
          <p:nvPr/>
        </p:nvSpPr>
        <p:spPr>
          <a:xfrm>
            <a:off x="12295981" y="6229372"/>
            <a:ext cx="3524065" cy="2352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19483" fill="norm" stroke="1" extrusionOk="0">
                <a:moveTo>
                  <a:pt x="33" y="10088"/>
                </a:moveTo>
                <a:cubicBezTo>
                  <a:pt x="-458" y="3137"/>
                  <a:pt x="4629" y="-1997"/>
                  <a:pt x="9279" y="757"/>
                </a:cubicBezTo>
                <a:cubicBezTo>
                  <a:pt x="11313" y="1962"/>
                  <a:pt x="12647" y="4611"/>
                  <a:pt x="13179" y="7587"/>
                </a:cubicBezTo>
                <a:cubicBezTo>
                  <a:pt x="13361" y="8607"/>
                  <a:pt x="13448" y="9653"/>
                  <a:pt x="13614" y="10678"/>
                </a:cubicBezTo>
                <a:cubicBezTo>
                  <a:pt x="14101" y="13699"/>
                  <a:pt x="15270" y="16487"/>
                  <a:pt x="17172" y="18117"/>
                </a:cubicBezTo>
                <a:cubicBezTo>
                  <a:pt x="18359" y="19134"/>
                  <a:pt x="19749" y="19603"/>
                  <a:pt x="21142" y="19457"/>
                </a:cubicBezTo>
              </a:path>
            </a:pathLst>
          </a:cu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Zeit"/>
          <p:cNvSpPr txBox="1"/>
          <p:nvPr/>
        </p:nvSpPr>
        <p:spPr>
          <a:xfrm>
            <a:off x="21543900" y="7755159"/>
            <a:ext cx="8122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Zeit</a:t>
            </a:r>
          </a:p>
        </p:txBody>
      </p:sp>
      <p:sp>
        <p:nvSpPr>
          <p:cNvPr id="146" name="Linien"/>
          <p:cNvSpPr/>
          <p:nvPr/>
        </p:nvSpPr>
        <p:spPr>
          <a:xfrm flipH="1" flipV="1">
            <a:off x="12901367" y="6866566"/>
            <a:ext cx="691814" cy="1038341"/>
          </a:xfrm>
          <a:prstGeom prst="line">
            <a:avLst/>
          </a:prstGeom>
          <a:ln w="1397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o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Boom</a:t>
            </a:r>
          </a:p>
        </p:txBody>
      </p:sp>
      <p:sp>
        <p:nvSpPr>
          <p:cNvPr id="149" name="Wirtschaft auf tob Nivea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649" indent="-374649" defTabSz="487044">
              <a:spcBef>
                <a:spcPts val="3400"/>
              </a:spcBef>
              <a:defRPr sz="2832"/>
            </a:pPr>
            <a:r>
              <a:t>Wirtschaft auf tob Niveau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Kapazität voll ausgelastet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ausgelastete Produktion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starke Nachfrage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kaum Arbeitslosigkeit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Zinsen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Prise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steigende Löhne/Gehälter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gleichbleibende Investitionen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BIP Höchststand</a:t>
            </a:r>
          </a:p>
          <a:p>
            <a:pPr marL="374649" indent="-374649" defTabSz="487044">
              <a:spcBef>
                <a:spcPts val="3400"/>
              </a:spcBef>
              <a:defRPr sz="2832"/>
            </a:pPr>
            <a:r>
              <a:t>Prognose: vorsichtig/kritisch</a:t>
            </a:r>
          </a:p>
        </p:txBody>
      </p:sp>
      <p:sp>
        <p:nvSpPr>
          <p:cNvPr id="150" name="Foliennummer"/>
          <p:cNvSpPr txBox="1"/>
          <p:nvPr>
            <p:ph type="sldNum" sz="quarter" idx="2"/>
          </p:nvPr>
        </p:nvSpPr>
        <p:spPr>
          <a:xfrm>
            <a:off x="23300314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[B2]"/>
          <p:cNvSpPr txBox="1"/>
          <p:nvPr/>
        </p:nvSpPr>
        <p:spPr>
          <a:xfrm>
            <a:off x="1078122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[B2]</a:t>
            </a:r>
          </a:p>
        </p:txBody>
      </p:sp>
      <p:sp>
        <p:nvSpPr>
          <p:cNvPr id="152" name="Linien"/>
          <p:cNvSpPr/>
          <p:nvPr/>
        </p:nvSpPr>
        <p:spPr>
          <a:xfrm flipV="1">
            <a:off x="12192000" y="2799171"/>
            <a:ext cx="0" cy="929640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stealth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3" name="BIP"/>
          <p:cNvSpPr txBox="1"/>
          <p:nvPr/>
        </p:nvSpPr>
        <p:spPr>
          <a:xfrm>
            <a:off x="11150640" y="4132012"/>
            <a:ext cx="749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BIP</a:t>
            </a:r>
          </a:p>
        </p:txBody>
      </p:sp>
      <p:sp>
        <p:nvSpPr>
          <p:cNvPr id="154" name="Linien"/>
          <p:cNvSpPr/>
          <p:nvPr/>
        </p:nvSpPr>
        <p:spPr>
          <a:xfrm>
            <a:off x="12231416" y="7447926"/>
            <a:ext cx="10153701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Linien"/>
          <p:cNvSpPr/>
          <p:nvPr/>
        </p:nvSpPr>
        <p:spPr>
          <a:xfrm>
            <a:off x="12295981" y="6229372"/>
            <a:ext cx="3524065" cy="2352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19483" fill="norm" stroke="1" extrusionOk="0">
                <a:moveTo>
                  <a:pt x="33" y="10088"/>
                </a:moveTo>
                <a:cubicBezTo>
                  <a:pt x="-458" y="3137"/>
                  <a:pt x="4629" y="-1997"/>
                  <a:pt x="9279" y="757"/>
                </a:cubicBezTo>
                <a:cubicBezTo>
                  <a:pt x="11313" y="1962"/>
                  <a:pt x="12647" y="4611"/>
                  <a:pt x="13179" y="7587"/>
                </a:cubicBezTo>
                <a:cubicBezTo>
                  <a:pt x="13361" y="8607"/>
                  <a:pt x="13448" y="9653"/>
                  <a:pt x="13614" y="10678"/>
                </a:cubicBezTo>
                <a:cubicBezTo>
                  <a:pt x="14101" y="13699"/>
                  <a:pt x="15270" y="16487"/>
                  <a:pt x="17172" y="18117"/>
                </a:cubicBezTo>
                <a:cubicBezTo>
                  <a:pt x="18359" y="19134"/>
                  <a:pt x="19749" y="19603"/>
                  <a:pt x="21142" y="19457"/>
                </a:cubicBezTo>
              </a:path>
            </a:pathLst>
          </a:cu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6" name="Zeit"/>
          <p:cNvSpPr txBox="1"/>
          <p:nvPr/>
        </p:nvSpPr>
        <p:spPr>
          <a:xfrm>
            <a:off x="21543900" y="7755159"/>
            <a:ext cx="8122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Zeit</a:t>
            </a:r>
          </a:p>
        </p:txBody>
      </p:sp>
      <p:sp>
        <p:nvSpPr>
          <p:cNvPr id="157" name="Linien"/>
          <p:cNvSpPr/>
          <p:nvPr/>
        </p:nvSpPr>
        <p:spPr>
          <a:xfrm flipH="1">
            <a:off x="13946946" y="4957022"/>
            <a:ext cx="2757982" cy="1119587"/>
          </a:xfrm>
          <a:prstGeom prst="line">
            <a:avLst/>
          </a:prstGeom>
          <a:ln w="1397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bschw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Abschwung</a:t>
            </a:r>
          </a:p>
        </p:txBody>
      </p:sp>
      <p:sp>
        <p:nvSpPr>
          <p:cNvPr id="160" name="sinkende Nachf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Nachfrage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Abschwächung der Wirtschaft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Produktion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steigende Arbeitslosigkeit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Preise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Zinsen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Löhne/Gehälter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sinkende Investition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BIP sinkt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Prognose: pessimistisch</a:t>
            </a:r>
          </a:p>
        </p:txBody>
      </p:sp>
      <p:sp>
        <p:nvSpPr>
          <p:cNvPr id="161" name="Foliennummer"/>
          <p:cNvSpPr txBox="1"/>
          <p:nvPr>
            <p:ph type="sldNum" sz="quarter" idx="2"/>
          </p:nvPr>
        </p:nvSpPr>
        <p:spPr>
          <a:xfrm>
            <a:off x="23300314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[B2]"/>
          <p:cNvSpPr txBox="1"/>
          <p:nvPr/>
        </p:nvSpPr>
        <p:spPr>
          <a:xfrm>
            <a:off x="1078122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[B2]</a:t>
            </a:r>
          </a:p>
        </p:txBody>
      </p:sp>
      <p:sp>
        <p:nvSpPr>
          <p:cNvPr id="163" name="Linien"/>
          <p:cNvSpPr/>
          <p:nvPr/>
        </p:nvSpPr>
        <p:spPr>
          <a:xfrm flipV="1">
            <a:off x="12192000" y="2799171"/>
            <a:ext cx="0" cy="929640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stealth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BIP"/>
          <p:cNvSpPr txBox="1"/>
          <p:nvPr/>
        </p:nvSpPr>
        <p:spPr>
          <a:xfrm>
            <a:off x="11150640" y="4132012"/>
            <a:ext cx="749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BIP</a:t>
            </a:r>
          </a:p>
        </p:txBody>
      </p:sp>
      <p:sp>
        <p:nvSpPr>
          <p:cNvPr id="165" name="Linien"/>
          <p:cNvSpPr/>
          <p:nvPr/>
        </p:nvSpPr>
        <p:spPr>
          <a:xfrm>
            <a:off x="12231416" y="7447926"/>
            <a:ext cx="10153701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inien"/>
          <p:cNvSpPr/>
          <p:nvPr/>
        </p:nvSpPr>
        <p:spPr>
          <a:xfrm>
            <a:off x="12295981" y="6229372"/>
            <a:ext cx="3524065" cy="2352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19483" fill="norm" stroke="1" extrusionOk="0">
                <a:moveTo>
                  <a:pt x="33" y="10088"/>
                </a:moveTo>
                <a:cubicBezTo>
                  <a:pt x="-458" y="3137"/>
                  <a:pt x="4629" y="-1997"/>
                  <a:pt x="9279" y="757"/>
                </a:cubicBezTo>
                <a:cubicBezTo>
                  <a:pt x="11313" y="1962"/>
                  <a:pt x="12647" y="4611"/>
                  <a:pt x="13179" y="7587"/>
                </a:cubicBezTo>
                <a:cubicBezTo>
                  <a:pt x="13361" y="8607"/>
                  <a:pt x="13448" y="9653"/>
                  <a:pt x="13614" y="10678"/>
                </a:cubicBezTo>
                <a:cubicBezTo>
                  <a:pt x="14101" y="13699"/>
                  <a:pt x="15270" y="16487"/>
                  <a:pt x="17172" y="18117"/>
                </a:cubicBezTo>
                <a:cubicBezTo>
                  <a:pt x="18359" y="19134"/>
                  <a:pt x="19749" y="19603"/>
                  <a:pt x="21142" y="19457"/>
                </a:cubicBezTo>
              </a:path>
            </a:pathLst>
          </a:cu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Zeit"/>
          <p:cNvSpPr txBox="1"/>
          <p:nvPr/>
        </p:nvSpPr>
        <p:spPr>
          <a:xfrm>
            <a:off x="21543900" y="7755159"/>
            <a:ext cx="81229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Zeit</a:t>
            </a:r>
          </a:p>
        </p:txBody>
      </p:sp>
      <p:sp>
        <p:nvSpPr>
          <p:cNvPr id="168" name="Linien"/>
          <p:cNvSpPr/>
          <p:nvPr/>
        </p:nvSpPr>
        <p:spPr>
          <a:xfrm flipH="1">
            <a:off x="14976256" y="4957022"/>
            <a:ext cx="1728672" cy="1982133"/>
          </a:xfrm>
          <a:prstGeom prst="line">
            <a:avLst/>
          </a:prstGeom>
          <a:ln w="1397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ep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Depression</a:t>
            </a:r>
          </a:p>
        </p:txBody>
      </p:sp>
      <p:sp>
        <p:nvSpPr>
          <p:cNvPr id="171" name="Tiefpunkt der Wirtschaft…"/>
          <p:cNvSpPr txBox="1"/>
          <p:nvPr>
            <p:ph type="body" idx="1"/>
          </p:nvPr>
        </p:nvSpPr>
        <p:spPr>
          <a:xfrm>
            <a:off x="1689099" y="2209799"/>
            <a:ext cx="21005801" cy="9296401"/>
          </a:xfrm>
          <a:prstGeom prst="rect">
            <a:avLst/>
          </a:prstGeom>
        </p:spPr>
        <p:txBody>
          <a:bodyPr/>
          <a:lstStyle/>
          <a:p>
            <a:pPr marL="419100" indent="-419100" defTabSz="544830">
              <a:spcBef>
                <a:spcPts val="3800"/>
              </a:spcBef>
              <a:defRPr sz="3168"/>
            </a:pPr>
            <a:r>
              <a:t>Tiefpunkt der Wirtschaft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geringe Nachfrage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geringe Produktion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hohe Arbeitslosigkeit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niedrige Zinsen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niedrige Preise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niedrige Löhne/Gehälter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niedrige Investitionen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BIP am geringsten</a:t>
            </a:r>
          </a:p>
          <a:p>
            <a:pPr marL="419100" indent="-419100" defTabSz="544830">
              <a:spcBef>
                <a:spcPts val="3800"/>
              </a:spcBef>
              <a:defRPr sz="3168"/>
            </a:pPr>
            <a:r>
              <a:t>Prognose: gedruckt</a:t>
            </a:r>
          </a:p>
        </p:txBody>
      </p:sp>
      <p:sp>
        <p:nvSpPr>
          <p:cNvPr id="172" name="Foliennummer"/>
          <p:cNvSpPr txBox="1"/>
          <p:nvPr>
            <p:ph type="sldNum" sz="quarter" idx="2"/>
          </p:nvPr>
        </p:nvSpPr>
        <p:spPr>
          <a:xfrm>
            <a:off x="23300314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[B2]"/>
          <p:cNvSpPr txBox="1"/>
          <p:nvPr/>
        </p:nvSpPr>
        <p:spPr>
          <a:xfrm>
            <a:off x="1078122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[B2]</a:t>
            </a:r>
          </a:p>
        </p:txBody>
      </p:sp>
      <p:sp>
        <p:nvSpPr>
          <p:cNvPr id="174" name="Linien"/>
          <p:cNvSpPr/>
          <p:nvPr/>
        </p:nvSpPr>
        <p:spPr>
          <a:xfrm flipV="1">
            <a:off x="12191999" y="2799171"/>
            <a:ext cx="1" cy="929640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stealth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BIP"/>
          <p:cNvSpPr txBox="1"/>
          <p:nvPr/>
        </p:nvSpPr>
        <p:spPr>
          <a:xfrm>
            <a:off x="11150640" y="4132012"/>
            <a:ext cx="74904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BIP</a:t>
            </a:r>
          </a:p>
        </p:txBody>
      </p:sp>
      <p:sp>
        <p:nvSpPr>
          <p:cNvPr id="176" name="Linien"/>
          <p:cNvSpPr/>
          <p:nvPr/>
        </p:nvSpPr>
        <p:spPr>
          <a:xfrm>
            <a:off x="12231416" y="7447926"/>
            <a:ext cx="10153702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Linien"/>
          <p:cNvSpPr/>
          <p:nvPr/>
        </p:nvSpPr>
        <p:spPr>
          <a:xfrm>
            <a:off x="12295981" y="6229372"/>
            <a:ext cx="3524065" cy="2352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2" h="19483" fill="norm" stroke="1" extrusionOk="0">
                <a:moveTo>
                  <a:pt x="33" y="10088"/>
                </a:moveTo>
                <a:cubicBezTo>
                  <a:pt x="-458" y="3137"/>
                  <a:pt x="4629" y="-1997"/>
                  <a:pt x="9279" y="757"/>
                </a:cubicBezTo>
                <a:cubicBezTo>
                  <a:pt x="11313" y="1962"/>
                  <a:pt x="12647" y="4611"/>
                  <a:pt x="13179" y="7587"/>
                </a:cubicBezTo>
                <a:cubicBezTo>
                  <a:pt x="13361" y="8607"/>
                  <a:pt x="13448" y="9653"/>
                  <a:pt x="13614" y="10678"/>
                </a:cubicBezTo>
                <a:cubicBezTo>
                  <a:pt x="14101" y="13699"/>
                  <a:pt x="15270" y="16487"/>
                  <a:pt x="17172" y="18117"/>
                </a:cubicBezTo>
                <a:cubicBezTo>
                  <a:pt x="18359" y="19134"/>
                  <a:pt x="19749" y="19603"/>
                  <a:pt x="21142" y="19457"/>
                </a:cubicBezTo>
              </a:path>
            </a:pathLst>
          </a:cu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Zeit"/>
          <p:cNvSpPr txBox="1"/>
          <p:nvPr/>
        </p:nvSpPr>
        <p:spPr>
          <a:xfrm>
            <a:off x="21543899" y="7755159"/>
            <a:ext cx="81229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Zeit</a:t>
            </a:r>
          </a:p>
        </p:txBody>
      </p:sp>
      <p:sp>
        <p:nvSpPr>
          <p:cNvPr id="179" name="Linien"/>
          <p:cNvSpPr/>
          <p:nvPr/>
        </p:nvSpPr>
        <p:spPr>
          <a:xfrm flipH="1">
            <a:off x="16003461" y="4957023"/>
            <a:ext cx="701468" cy="3164900"/>
          </a:xfrm>
          <a:prstGeom prst="line">
            <a:avLst/>
          </a:prstGeom>
          <a:ln w="1397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z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Rezession</a:t>
            </a:r>
          </a:p>
        </p:txBody>
      </p:sp>
      <p:sp>
        <p:nvSpPr>
          <p:cNvPr id="182" name="Rückgang der Wirtschaf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Rückgang der Wirtschaft</a:t>
            </a:r>
          </a:p>
        </p:txBody>
      </p:sp>
      <p:sp>
        <p:nvSpPr>
          <p:cNvPr id="183" name="Foliennummer"/>
          <p:cNvSpPr txBox="1"/>
          <p:nvPr>
            <p:ph type="sldNum" sz="quarter" idx="2"/>
          </p:nvPr>
        </p:nvSpPr>
        <p:spPr>
          <a:xfrm>
            <a:off x="23300313" y="12113994"/>
            <a:ext cx="904082" cy="1422401"/>
          </a:xfrm>
          <a:prstGeom prst="rect">
            <a:avLst/>
          </a:prstGeom>
          <a:ln w="254000" cap="rnd">
            <a:solidFill>
              <a:srgbClr val="FFFFFF"/>
            </a:solidFill>
            <a:custDash>
              <a:ds d="100000" sp="200000"/>
            </a:custDash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[A2]"/>
          <p:cNvSpPr txBox="1"/>
          <p:nvPr/>
        </p:nvSpPr>
        <p:spPr>
          <a:xfrm>
            <a:off x="1033666" y="12953999"/>
            <a:ext cx="10668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 sz="3200">
                <a:latin typeface="+mj-lt"/>
                <a:ea typeface="+mj-ea"/>
                <a:cs typeface="+mj-cs"/>
                <a:sym typeface="Caskaydia Cove Nerd Font Complete Regular"/>
              </a:defRPr>
            </a:lvl1pPr>
          </a:lstStyle>
          <a:p>
            <a:pPr/>
            <a:r>
              <a:t>[A2]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Caskaydia Cove Nerd Font Complete Regular"/>
        <a:ea typeface="Caskaydia Cove Nerd Font Complete Regular"/>
        <a:cs typeface="Caskaydia Cove Nerd Font Complete Regular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Caskaydia Cove Nerd Font Complete Regular"/>
        <a:ea typeface="Caskaydia Cove Nerd Font Complete Regular"/>
        <a:cs typeface="Caskaydia Cove Nerd Font Complete Regular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