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D85C6"/>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b="1" lang="en" u="sng"/>
              <a:t>EcoSurvey Analysis </a:t>
            </a:r>
          </a:p>
        </p:txBody>
      </p:sp>
      <p:sp>
        <p:nvSpPr>
          <p:cNvPr id="86" name="Shape 86"/>
          <p:cNvSpPr txBox="1"/>
          <p:nvPr>
            <p:ph idx="1" type="subTitle"/>
          </p:nvPr>
        </p:nvSpPr>
        <p:spPr>
          <a:xfrm>
            <a:off x="598088" y="2715912"/>
            <a:ext cx="8222100" cy="432900"/>
          </a:xfrm>
          <a:prstGeom prst="rect">
            <a:avLst/>
          </a:prstGeom>
          <a:noFill/>
        </p:spPr>
        <p:txBody>
          <a:bodyPr anchorCtr="0" anchor="t" bIns="91425" lIns="91425" rIns="91425" tIns="91425">
            <a:noAutofit/>
          </a:bodyPr>
          <a:lstStyle/>
          <a:p>
            <a:pPr lvl="0">
              <a:spcBef>
                <a:spcPts val="0"/>
              </a:spcBef>
              <a:buNone/>
            </a:pPr>
            <a:r>
              <a:rPr lang="en">
                <a:solidFill>
                  <a:srgbClr val="000000"/>
                </a:solidFill>
              </a:rPr>
              <a:t>Conor McNamara </a:t>
            </a:r>
          </a:p>
          <a:p>
            <a:pPr lvl="0">
              <a:spcBef>
                <a:spcPts val="0"/>
              </a:spcBef>
              <a:buNone/>
            </a:pPr>
            <a:r>
              <a:rPr lang="en">
                <a:solidFill>
                  <a:srgbClr val="000000"/>
                </a:solidFill>
              </a:rPr>
              <a:t>Shawn O’Grady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 Description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Total Data Points: </a:t>
            </a:r>
            <a:r>
              <a:rPr lang="en" sz="2250">
                <a:solidFill>
                  <a:srgbClr val="222222"/>
                </a:solidFill>
                <a:highlight>
                  <a:srgbClr val="FFFFFF"/>
                </a:highlight>
                <a:latin typeface="Arial"/>
                <a:ea typeface="Arial"/>
                <a:cs typeface="Arial"/>
                <a:sym typeface="Arial"/>
              </a:rPr>
              <a:t>61,639,282 (</a:t>
            </a:r>
            <a:r>
              <a:rPr lang="en"/>
              <a:t>Rows: 142354 Columns: 433)</a:t>
            </a:r>
          </a:p>
          <a:p>
            <a:pPr lvl="0">
              <a:spcBef>
                <a:spcPts val="0"/>
              </a:spcBef>
              <a:buNone/>
            </a:pPr>
            <a:r>
              <a:rPr b="1" lang="en" u="sng"/>
              <a:t>Problem Space:</a:t>
            </a:r>
            <a:r>
              <a:rPr lang="en"/>
              <a:t> EcoSurvey is an application that students use to build digital models of their local ecosystems. The data gathered from these models as well as the students interactions with the application allows us to observe student learning habits in order to develop student centered curriculum. An effective way to do this is to use data mining and machine learning techniques to gather information from the data set.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Our Questions</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arenR"/>
            </a:pPr>
            <a:r>
              <a:rPr lang="en"/>
              <a:t>Using object and subject features, can we predict the relationship between the two organisms?</a:t>
            </a:r>
          </a:p>
          <a:p>
            <a:pPr lvl="0" rtl="0">
              <a:spcBef>
                <a:spcPts val="0"/>
              </a:spcBef>
              <a:buNone/>
            </a:pPr>
            <a:r>
              <a:t/>
            </a:r>
            <a:endParaRPr/>
          </a:p>
          <a:p>
            <a:pPr indent="-228600" lvl="0" marL="457200">
              <a:spcBef>
                <a:spcPts val="0"/>
              </a:spcBef>
              <a:buAutoNum type="arabicParenR"/>
            </a:pPr>
            <a:r>
              <a:rPr lang="en"/>
              <a:t> Which features from the data set are the most predictive of relationships?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Prior Work</a:t>
            </a:r>
          </a:p>
        </p:txBody>
      </p:sp>
      <p:sp>
        <p:nvSpPr>
          <p:cNvPr id="104" name="Shape 104"/>
          <p:cNvSpPr txBox="1"/>
          <p:nvPr>
            <p:ph idx="1" type="body"/>
          </p:nvPr>
        </p:nvSpPr>
        <p:spPr>
          <a:xfrm>
            <a:off x="311700" y="1229875"/>
            <a:ext cx="8652600" cy="3339000"/>
          </a:xfrm>
          <a:prstGeom prst="rect">
            <a:avLst/>
          </a:prstGeom>
        </p:spPr>
        <p:txBody>
          <a:bodyPr anchorCtr="0" anchor="t" bIns="91425" lIns="91425" rIns="91425" tIns="91425">
            <a:noAutofit/>
          </a:bodyPr>
          <a:lstStyle/>
          <a:p>
            <a:pPr indent="-228600" lvl="0" marL="457200" rtl="0">
              <a:spcBef>
                <a:spcPts val="0"/>
              </a:spcBef>
            </a:pPr>
            <a:r>
              <a:rPr lang="en"/>
              <a:t>2 Versions of EcoSurvey</a:t>
            </a:r>
          </a:p>
          <a:p>
            <a:pPr indent="-228600" lvl="1" marL="914400" rtl="0">
              <a:spcBef>
                <a:spcPts val="0"/>
              </a:spcBef>
            </a:pPr>
            <a:r>
              <a:rPr lang="en"/>
              <a:t>Conor McNamara ran analysis on Version 1 already</a:t>
            </a:r>
          </a:p>
          <a:p>
            <a:pPr indent="-228600" lvl="0" marL="457200" rtl="0">
              <a:spcBef>
                <a:spcPts val="0"/>
              </a:spcBef>
            </a:pPr>
            <a:r>
              <a:rPr lang="en"/>
              <a:t>All of our data is from Version 2 </a:t>
            </a:r>
          </a:p>
          <a:p>
            <a:pPr indent="-228600" lvl="1" marL="914400" rtl="0">
              <a:spcBef>
                <a:spcPts val="0"/>
              </a:spcBef>
            </a:pPr>
            <a:r>
              <a:rPr lang="en"/>
              <a:t>After Version 1 analysis was completed, it was implemented to improve the tool with Version 2</a:t>
            </a:r>
          </a:p>
          <a:p>
            <a:pPr indent="-228600" lvl="0" marL="457200">
              <a:spcBef>
                <a:spcPts val="0"/>
              </a:spcBef>
            </a:pPr>
            <a:r>
              <a:rPr lang="en"/>
              <a:t>Data has been stored in a mysql database and organized into various (40) tables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Data Sets</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arenR"/>
            </a:pPr>
            <a:r>
              <a:rPr lang="en"/>
              <a:t>EcoSurvey Base (mysql)</a:t>
            </a:r>
          </a:p>
          <a:p>
            <a:pPr indent="-228600" lvl="1" marL="914400" rtl="0">
              <a:spcBef>
                <a:spcPts val="0"/>
              </a:spcBef>
              <a:buAutoNum type="alphaLcParenR"/>
            </a:pPr>
            <a:r>
              <a:rPr lang="en"/>
              <a:t>Found by Conor McNamara from Research Work</a:t>
            </a:r>
          </a:p>
          <a:p>
            <a:pPr indent="-228600" lvl="1" marL="914400" rtl="0">
              <a:spcBef>
                <a:spcPts val="0"/>
              </a:spcBef>
              <a:buAutoNum type="alphaLcParenR"/>
            </a:pPr>
            <a:r>
              <a:rPr lang="en"/>
              <a:t>Requires Citi Training and </a:t>
            </a:r>
            <a:r>
              <a:rPr lang="en"/>
              <a:t>authorization</a:t>
            </a:r>
            <a:r>
              <a:rPr lang="en"/>
              <a:t> to access</a:t>
            </a:r>
          </a:p>
          <a:p>
            <a:pPr indent="-228600" lvl="0" marL="457200" rtl="0">
              <a:spcBef>
                <a:spcPts val="0"/>
              </a:spcBef>
              <a:buAutoNum type="arabicParenR"/>
            </a:pPr>
            <a:r>
              <a:rPr lang="en"/>
              <a:t>Findings for EcoSurvey Version 1</a:t>
            </a:r>
          </a:p>
          <a:p>
            <a:pPr indent="-228600" lvl="1" marL="914400" rtl="0">
              <a:spcBef>
                <a:spcPts val="0"/>
              </a:spcBef>
              <a:buAutoNum type="alphaLcParenR"/>
            </a:pPr>
            <a:r>
              <a:rPr lang="en"/>
              <a:t>Written</a:t>
            </a:r>
            <a:r>
              <a:rPr lang="en"/>
              <a:t> by Conor McNamara</a:t>
            </a:r>
          </a:p>
          <a:p>
            <a:pPr indent="-228600" lvl="1" marL="914400">
              <a:spcBef>
                <a:spcPts val="0"/>
              </a:spcBef>
              <a:buAutoNum type="alphaLcParenR"/>
            </a:pPr>
            <a:r>
              <a:rPr lang="en"/>
              <a:t>Previously stored in an Excel document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Proposed Work</a:t>
            </a:r>
          </a:p>
        </p:txBody>
      </p:sp>
      <p:sp>
        <p:nvSpPr>
          <p:cNvPr id="116" name="Shape 116"/>
          <p:cNvSpPr txBox="1"/>
          <p:nvPr>
            <p:ph idx="1" type="body"/>
          </p:nvPr>
        </p:nvSpPr>
        <p:spPr>
          <a:xfrm>
            <a:off x="311700" y="115367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Data cleaning </a:t>
            </a:r>
          </a:p>
          <a:p>
            <a:pPr indent="-228600" lvl="1" marL="914400" rtl="0">
              <a:spcBef>
                <a:spcPts val="0"/>
              </a:spcBef>
              <a:buAutoNum type="alphaLcPeriod"/>
            </a:pPr>
            <a:r>
              <a:rPr lang="en"/>
              <a:t>Organizing mysql base to get necessary info</a:t>
            </a:r>
          </a:p>
          <a:p>
            <a:pPr indent="-228600" lvl="1" marL="914400" rtl="0">
              <a:spcBef>
                <a:spcPts val="0"/>
              </a:spcBef>
              <a:buAutoNum type="alphaLcPeriod"/>
            </a:pPr>
            <a:r>
              <a:rPr lang="en"/>
              <a:t>Converting to .csv</a:t>
            </a:r>
          </a:p>
          <a:p>
            <a:pPr indent="-228600" lvl="1" marL="914400" rtl="0">
              <a:spcBef>
                <a:spcPts val="0"/>
              </a:spcBef>
              <a:buAutoNum type="alphaLcPeriod"/>
            </a:pPr>
            <a:r>
              <a:rPr lang="en"/>
              <a:t>Converting to .arff</a:t>
            </a:r>
          </a:p>
          <a:p>
            <a:pPr indent="-228600" lvl="0" marL="457200" rtl="0">
              <a:spcBef>
                <a:spcPts val="0"/>
              </a:spcBef>
              <a:buAutoNum type="arabicPeriod"/>
            </a:pPr>
            <a:r>
              <a:rPr lang="en"/>
              <a:t>Preprocessing</a:t>
            </a:r>
          </a:p>
          <a:p>
            <a:pPr indent="-228600" lvl="1" marL="914400" rtl="0">
              <a:spcBef>
                <a:spcPts val="0"/>
              </a:spcBef>
              <a:buAutoNum type="alphaLcPeriod"/>
            </a:pPr>
            <a:r>
              <a:rPr lang="en"/>
              <a:t>Using Weka to Preprocess data</a:t>
            </a:r>
          </a:p>
          <a:p>
            <a:pPr indent="-228600" lvl="0" marL="457200" rtl="0">
              <a:spcBef>
                <a:spcPts val="0"/>
              </a:spcBef>
              <a:buAutoNum type="arabicPeriod"/>
            </a:pPr>
            <a:r>
              <a:rPr lang="en"/>
              <a:t>Feature Selection/Analysis</a:t>
            </a:r>
          </a:p>
          <a:p>
            <a:pPr indent="-228600" lvl="1" marL="914400" rtl="0">
              <a:spcBef>
                <a:spcPts val="0"/>
              </a:spcBef>
              <a:buAutoNum type="alphaLcPeriod"/>
            </a:pPr>
            <a:r>
              <a:rPr lang="en"/>
              <a:t>Using Weka to determine predictive features</a:t>
            </a:r>
          </a:p>
          <a:p>
            <a:pPr indent="-228600" lvl="0" marL="457200" rtl="0">
              <a:spcBef>
                <a:spcPts val="0"/>
              </a:spcBef>
              <a:buAutoNum type="arabicPeriod"/>
            </a:pPr>
            <a:r>
              <a:rPr lang="en"/>
              <a:t>Classification </a:t>
            </a:r>
          </a:p>
          <a:p>
            <a:pPr indent="-228600" lvl="1" marL="914400" rtl="0">
              <a:spcBef>
                <a:spcPts val="0"/>
              </a:spcBef>
              <a:buAutoNum type="alphaLcPeriod"/>
            </a:pPr>
            <a:r>
              <a:rPr lang="en"/>
              <a:t>Using Weka to run classification algorithms of various types</a:t>
            </a:r>
          </a:p>
          <a:p>
            <a:pPr indent="-228600" lvl="0" marL="457200" rtl="0">
              <a:spcBef>
                <a:spcPts val="0"/>
              </a:spcBef>
              <a:buAutoNum type="arabicPeriod"/>
            </a:pPr>
            <a:r>
              <a:rPr lang="en"/>
              <a:t>Error </a:t>
            </a:r>
            <a:r>
              <a:rPr lang="en"/>
              <a:t>Analysis</a:t>
            </a:r>
            <a:r>
              <a:rPr lang="en"/>
              <a:t> </a:t>
            </a:r>
          </a:p>
          <a:p>
            <a:pPr indent="-228600" lvl="1" marL="914400" rtl="0">
              <a:spcBef>
                <a:spcPts val="0"/>
              </a:spcBef>
              <a:buAutoNum type="alphaLcPeriod"/>
            </a:pPr>
            <a:r>
              <a:rPr lang="en"/>
              <a:t>Observing Confusion M</a:t>
            </a:r>
            <a:r>
              <a:rPr lang="en"/>
              <a:t>atrices</a:t>
            </a:r>
            <a:r>
              <a:rPr lang="en"/>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Tools</a:t>
            </a:r>
          </a:p>
        </p:txBody>
      </p:sp>
      <p:sp>
        <p:nvSpPr>
          <p:cNvPr id="122" name="Shape 12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GitHub</a:t>
            </a:r>
          </a:p>
          <a:p>
            <a:pPr indent="-228600" lvl="0" marL="457200" rtl="0">
              <a:spcBef>
                <a:spcPts val="0"/>
              </a:spcBef>
            </a:pPr>
            <a:r>
              <a:rPr lang="en"/>
              <a:t>Mysql</a:t>
            </a:r>
          </a:p>
          <a:p>
            <a:pPr indent="-228600" lvl="0" marL="457200" rtl="0">
              <a:spcBef>
                <a:spcPts val="0"/>
              </a:spcBef>
            </a:pPr>
            <a:r>
              <a:rPr lang="en"/>
              <a:t>Microsoft Excel</a:t>
            </a:r>
          </a:p>
          <a:p>
            <a:pPr indent="-228600" lvl="0" marL="457200" rtl="0">
              <a:spcBef>
                <a:spcPts val="0"/>
              </a:spcBef>
            </a:pPr>
            <a:r>
              <a:rPr lang="en"/>
              <a:t>Python </a:t>
            </a:r>
          </a:p>
          <a:p>
            <a:pPr indent="-228600" lvl="0" marL="457200" rtl="0">
              <a:spcBef>
                <a:spcPts val="0"/>
              </a:spcBef>
            </a:pPr>
            <a:r>
              <a:rPr lang="en"/>
              <a:t>Sublime</a:t>
            </a:r>
          </a:p>
          <a:p>
            <a:pPr indent="-228600" lvl="0" marL="457200" rtl="0">
              <a:spcBef>
                <a:spcPts val="0"/>
              </a:spcBef>
            </a:pPr>
            <a:r>
              <a:rPr lang="en"/>
              <a:t>Weka</a:t>
            </a:r>
          </a:p>
          <a:p>
            <a:pPr indent="-228600" lvl="0" marL="457200">
              <a:spcBef>
                <a:spcPts val="0"/>
              </a:spcBef>
            </a:pPr>
            <a:r>
              <a:rPr lang="en"/>
              <a:t>Microsoft</a:t>
            </a:r>
            <a:r>
              <a:rPr lang="en"/>
              <a:t> Word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Evaluation of Results</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Error Analysis</a:t>
            </a:r>
          </a:p>
          <a:p>
            <a:pPr indent="-228600" lvl="0" marL="457200" rtl="0">
              <a:spcBef>
                <a:spcPts val="0"/>
              </a:spcBef>
            </a:pPr>
            <a:r>
              <a:rPr lang="en"/>
              <a:t>Compare and contrast with first data set findings</a:t>
            </a:r>
          </a:p>
          <a:p>
            <a:pPr indent="-228600" lvl="0" marL="457200" rtl="0">
              <a:spcBef>
                <a:spcPts val="0"/>
              </a:spcBef>
            </a:pPr>
            <a:r>
              <a:rPr lang="en"/>
              <a:t>Draw conclusions</a:t>
            </a:r>
          </a:p>
          <a:p>
            <a:pPr indent="-228600" lvl="0" marL="457200">
              <a:spcBef>
                <a:spcPts val="0"/>
              </a:spcBef>
            </a:pPr>
            <a:r>
              <a:rPr lang="en"/>
              <a:t>Determine answers to our questions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78075" y="1878725"/>
            <a:ext cx="8520600" cy="607800"/>
          </a:xfrm>
          <a:prstGeom prst="rect">
            <a:avLst/>
          </a:prstGeom>
        </p:spPr>
        <p:txBody>
          <a:bodyPr anchorCtr="0" anchor="t" bIns="91425" lIns="91425" rIns="91425" tIns="91425">
            <a:noAutofit/>
          </a:bodyPr>
          <a:lstStyle/>
          <a:p>
            <a:pPr lvl="0">
              <a:spcBef>
                <a:spcPts val="0"/>
              </a:spcBef>
              <a:buNone/>
            </a:pPr>
            <a:r>
              <a:rPr lang="en"/>
              <a:t>THANK YOU! </a:t>
            </a:r>
          </a:p>
          <a:p>
            <a:pPr lvl="0">
              <a:spcBef>
                <a:spcPts val="0"/>
              </a:spcBef>
              <a:buNone/>
            </a:pPr>
            <a:r>
              <a:rPr lang="en"/>
              <a:t>Questions?</a:t>
            </a:r>
          </a:p>
        </p:txBody>
      </p:sp>
      <p:sp>
        <p:nvSpPr>
          <p:cNvPr id="134" name="Shape 134"/>
          <p:cNvSpPr txBox="1"/>
          <p:nvPr>
            <p:ph idx="1" type="body"/>
          </p:nvPr>
        </p:nvSpPr>
        <p:spPr>
          <a:xfrm>
            <a:off x="453850" y="-2773575"/>
            <a:ext cx="8520600" cy="3339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