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59" r:id="rId3"/>
    <p:sldId id="257" r:id="rId4"/>
    <p:sldId id="258" r:id="rId5"/>
    <p:sldId id="260" r:id="rId6"/>
    <p:sldId id="261" r:id="rId7"/>
    <p:sldId id="262" r:id="rId8"/>
    <p:sldId id="263" r:id="rId9"/>
    <p:sldId id="265" r:id="rId10"/>
    <p:sldId id="266" r:id="rId11"/>
    <p:sldId id="264" r:id="rId1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79" autoAdjust="0"/>
    <p:restoredTop sz="94660"/>
  </p:normalViewPr>
  <p:slideViewPr>
    <p:cSldViewPr>
      <p:cViewPr varScale="1">
        <p:scale>
          <a:sx n="73" d="100"/>
          <a:sy n="73" d="100"/>
        </p:scale>
        <p:origin x="1140"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00338" y="5184775"/>
            <a:ext cx="6048375" cy="1109663"/>
          </a:xfrm>
        </p:spPr>
        <p:txBody>
          <a:bodyPr/>
          <a:lstStyle>
            <a:lvl1pPr algn="r">
              <a:defRPr sz="3200" b="1"/>
            </a:lvl1pPr>
          </a:lstStyle>
          <a:p>
            <a:r>
              <a:rPr lang="ru-RU"/>
              <a:t>Click to edit Master title style</a:t>
            </a:r>
          </a:p>
        </p:txBody>
      </p:sp>
      <p:sp>
        <p:nvSpPr>
          <p:cNvPr id="5123" name="Rectangle 3"/>
          <p:cNvSpPr>
            <a:spLocks noGrp="1" noChangeArrowheads="1"/>
          </p:cNvSpPr>
          <p:nvPr>
            <p:ph type="subTitle" idx="1"/>
          </p:nvPr>
        </p:nvSpPr>
        <p:spPr>
          <a:xfrm>
            <a:off x="2700338" y="6045200"/>
            <a:ext cx="6048375" cy="696913"/>
          </a:xfrm>
        </p:spPr>
        <p:txBody>
          <a:bodyPr/>
          <a:lstStyle>
            <a:lvl1pPr marL="0" indent="0" algn="r">
              <a:buFontTx/>
              <a:buNone/>
              <a:defRPr sz="2400" b="1">
                <a:solidFill>
                  <a:schemeClr val="bg2"/>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59563" y="404813"/>
            <a:ext cx="1800225" cy="61198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258888" y="404813"/>
            <a:ext cx="5248275" cy="61198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258888" y="1557338"/>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935538" y="1557338"/>
            <a:ext cx="352425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404813"/>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258888" y="1557338"/>
            <a:ext cx="7200900" cy="4967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a:solidFill>
            <a:schemeClr val="bg2"/>
          </a:solidFill>
          <a:latin typeface="+mj-lt"/>
          <a:ea typeface="+mj-ea"/>
          <a:cs typeface="+mj-cs"/>
        </a:defRPr>
      </a:lvl1pPr>
      <a:lvl2pPr algn="l" rtl="0" fontAlgn="base">
        <a:spcBef>
          <a:spcPct val="0"/>
        </a:spcBef>
        <a:spcAft>
          <a:spcPct val="0"/>
        </a:spcAft>
        <a:defRPr sz="3600">
          <a:solidFill>
            <a:schemeClr val="bg2"/>
          </a:solidFill>
          <a:latin typeface="Arial" charset="0"/>
        </a:defRPr>
      </a:lvl2pPr>
      <a:lvl3pPr algn="l" rtl="0" fontAlgn="base">
        <a:spcBef>
          <a:spcPct val="0"/>
        </a:spcBef>
        <a:spcAft>
          <a:spcPct val="0"/>
        </a:spcAft>
        <a:defRPr sz="3600">
          <a:solidFill>
            <a:schemeClr val="bg2"/>
          </a:solidFill>
          <a:latin typeface="Arial" charset="0"/>
        </a:defRPr>
      </a:lvl3pPr>
      <a:lvl4pPr algn="l" rtl="0" fontAlgn="base">
        <a:spcBef>
          <a:spcPct val="0"/>
        </a:spcBef>
        <a:spcAft>
          <a:spcPct val="0"/>
        </a:spcAft>
        <a:defRPr sz="3600">
          <a:solidFill>
            <a:schemeClr val="bg2"/>
          </a:solidFill>
          <a:latin typeface="Arial" charset="0"/>
        </a:defRPr>
      </a:lvl4pPr>
      <a:lvl5pPr algn="l" rtl="0" fontAlgn="base">
        <a:spcBef>
          <a:spcPct val="0"/>
        </a:spcBef>
        <a:spcAft>
          <a:spcPct val="0"/>
        </a:spcAft>
        <a:defRPr sz="3600">
          <a:solidFill>
            <a:schemeClr val="bg2"/>
          </a:solidFill>
          <a:latin typeface="Arial" charset="0"/>
        </a:defRPr>
      </a:lvl5pPr>
      <a:lvl6pPr marL="457200" algn="l" rtl="0" fontAlgn="base">
        <a:spcBef>
          <a:spcPct val="0"/>
        </a:spcBef>
        <a:spcAft>
          <a:spcPct val="0"/>
        </a:spcAft>
        <a:defRPr sz="3600">
          <a:solidFill>
            <a:schemeClr val="bg2"/>
          </a:solidFill>
          <a:latin typeface="Arial" charset="0"/>
        </a:defRPr>
      </a:lvl6pPr>
      <a:lvl7pPr marL="914400" algn="l" rtl="0" fontAlgn="base">
        <a:spcBef>
          <a:spcPct val="0"/>
        </a:spcBef>
        <a:spcAft>
          <a:spcPct val="0"/>
        </a:spcAft>
        <a:defRPr sz="3600">
          <a:solidFill>
            <a:schemeClr val="bg2"/>
          </a:solidFill>
          <a:latin typeface="Arial" charset="0"/>
        </a:defRPr>
      </a:lvl7pPr>
      <a:lvl8pPr marL="1371600" algn="l" rtl="0" fontAlgn="base">
        <a:spcBef>
          <a:spcPct val="0"/>
        </a:spcBef>
        <a:spcAft>
          <a:spcPct val="0"/>
        </a:spcAft>
        <a:defRPr sz="3600">
          <a:solidFill>
            <a:schemeClr val="bg2"/>
          </a:solidFill>
          <a:latin typeface="Arial" charset="0"/>
        </a:defRPr>
      </a:lvl8pPr>
      <a:lvl9pPr marL="1828800" algn="l" rtl="0" fontAlgn="base">
        <a:spcBef>
          <a:spcPct val="0"/>
        </a:spcBef>
        <a:spcAft>
          <a:spcPct val="0"/>
        </a:spcAft>
        <a:defRPr sz="3600">
          <a:solidFill>
            <a:schemeClr val="bg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etbrains.com/idea/promo/"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jetbrains.com/idea/promo/" TargetMode="External"/><Relationship Id="rId5" Type="http://schemas.openxmlformats.org/officeDocument/2006/relationships/hyperlink" Target="https://www.eclipse.org/downloads/" TargetMode="External"/><Relationship Id="rId4" Type="http://schemas.openxmlformats.org/officeDocument/2006/relationships/hyperlink" Target="https://www.onlinegdb.com/"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475656" y="2924944"/>
            <a:ext cx="6912768" cy="792163"/>
          </a:xfrm>
          <a:noFill/>
        </p:spPr>
        <p:txBody>
          <a:bodyPr/>
          <a:lstStyle/>
          <a:p>
            <a:pPr algn="l"/>
            <a:r>
              <a:rPr lang="en-US" dirty="0">
                <a:ln w="38100">
                  <a:solidFill>
                    <a:schemeClr val="bg1"/>
                  </a:solidFill>
                </a:ln>
                <a:latin typeface="Tahoma" charset="0"/>
              </a:rPr>
              <a:t> </a:t>
            </a:r>
            <a:r>
              <a:rPr lang="en-US" sz="6600" dirty="0">
                <a:ln w="38100">
                  <a:solidFill>
                    <a:schemeClr val="bg1"/>
                  </a:solidFill>
                </a:ln>
                <a:latin typeface="Tahoma" charset="0"/>
              </a:rPr>
              <a:t>do while loop</a:t>
            </a:r>
            <a:endParaRPr lang="uk-UA" dirty="0">
              <a:ln w="38100">
                <a:solidFill>
                  <a:schemeClr val="bg1"/>
                </a:solidFill>
              </a:ln>
              <a:latin typeface="Tahoma" charset="0"/>
            </a:endParaRPr>
          </a:p>
        </p:txBody>
      </p:sp>
      <p:sp>
        <p:nvSpPr>
          <p:cNvPr id="34819" name="Rectangle 3"/>
          <p:cNvSpPr>
            <a:spLocks noGrp="1" noChangeArrowheads="1"/>
          </p:cNvSpPr>
          <p:nvPr>
            <p:ph type="subTitle" idx="1"/>
          </p:nvPr>
        </p:nvSpPr>
        <p:spPr>
          <a:xfrm>
            <a:off x="0" y="4077072"/>
            <a:ext cx="5573712" cy="381000"/>
          </a:xfrm>
        </p:spPr>
        <p:txBody>
          <a:bodyPr/>
          <a:lstStyle/>
          <a:p>
            <a:pPr>
              <a:lnSpc>
                <a:spcPct val="90000"/>
              </a:lnSpc>
            </a:pPr>
            <a:r>
              <a:rPr lang="en-US" dirty="0"/>
              <a:t>Your name here;</a:t>
            </a:r>
            <a:endParaRPr lang="uk-UA"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DDA22-A0B0-449F-A286-14D768B8DAAE}"/>
              </a:ext>
            </a:extLst>
          </p:cNvPr>
          <p:cNvSpPr txBox="1"/>
          <p:nvPr/>
        </p:nvSpPr>
        <p:spPr>
          <a:xfrm>
            <a:off x="5040312" y="3446622"/>
            <a:ext cx="2416629" cy="1384995"/>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sz="2400" b="1" dirty="0">
                <a:solidFill>
                  <a:srgbClr val="FF0000"/>
                </a:solidFill>
              </a:rPr>
              <a:t>Output</a:t>
            </a:r>
            <a:r>
              <a:rPr lang="en-US" sz="2400" b="1" dirty="0" smtClean="0">
                <a:solidFill>
                  <a:srgbClr val="FF0000"/>
                </a:solidFill>
              </a:rPr>
              <a:t>:</a:t>
            </a:r>
          </a:p>
          <a:p>
            <a:endParaRPr lang="en-US" sz="2400" b="1" dirty="0" smtClean="0">
              <a:solidFill>
                <a:srgbClr val="FF0000"/>
              </a:solidFill>
            </a:endParaRPr>
          </a:p>
          <a:p>
            <a:r>
              <a:rPr lang="en-US" b="1" dirty="0" smtClean="0"/>
              <a:t>12345</a:t>
            </a:r>
            <a:endParaRPr lang="en-US" b="1" dirty="0"/>
          </a:p>
          <a:p>
            <a:endParaRPr lang="en-US" b="1" dirty="0"/>
          </a:p>
        </p:txBody>
      </p:sp>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336556" y="1700808"/>
            <a:ext cx="4968552" cy="1061085"/>
          </a:xfrm>
        </p:spPr>
        <p:txBody>
          <a:bodyPr/>
          <a:lstStyle/>
          <a:p>
            <a:pPr marL="0" indent="0" algn="just">
              <a:lnSpc>
                <a:spcPct val="80000"/>
              </a:lnSpc>
              <a:buNone/>
            </a:pPr>
            <a:endParaRPr lang="en-US" sz="2000" dirty="0"/>
          </a:p>
          <a:p>
            <a:pPr marL="0" indent="0" algn="just">
              <a:lnSpc>
                <a:spcPct val="80000"/>
              </a:lnSpc>
              <a:buNone/>
            </a:pPr>
            <a:r>
              <a:rPr lang="en-US" sz="2000" dirty="0"/>
              <a:t>  2</a:t>
            </a:r>
            <a:r>
              <a:rPr lang="en-US" sz="2000" dirty="0" smtClean="0"/>
              <a:t>. Example </a:t>
            </a:r>
            <a:r>
              <a:rPr lang="en-US" sz="2000" dirty="0"/>
              <a:t>of do while loop in </a:t>
            </a:r>
            <a:r>
              <a:rPr lang="en-US" sz="2000" dirty="0" smtClean="0"/>
              <a:t>JavaScript</a:t>
            </a:r>
            <a:endParaRPr lang="en-US" sz="2000" dirty="0"/>
          </a:p>
          <a:p>
            <a:pPr marL="0" indent="0" algn="just">
              <a:lnSpc>
                <a:spcPct val="80000"/>
              </a:lnSpc>
              <a:buNone/>
            </a:pPr>
            <a:endParaRPr lang="en-US" sz="2000" dirty="0"/>
          </a:p>
          <a:p>
            <a:pPr marL="0" indent="0" algn="just">
              <a:lnSpc>
                <a:spcPct val="80000"/>
              </a:lnSpc>
              <a:buNone/>
            </a:pPr>
            <a:r>
              <a:rPr lang="en-US" sz="2000" b="1" dirty="0"/>
              <a:t>		</a:t>
            </a:r>
            <a:endParaRPr lang="en-US" sz="2000" dirty="0"/>
          </a:p>
        </p:txBody>
      </p:sp>
      <p:pic>
        <p:nvPicPr>
          <p:cNvPr id="1028" name="Picture 4" descr="Node.js Logo - Javascript V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215799"/>
            <a:ext cx="1224136"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899592" y="2616993"/>
            <a:ext cx="3543577" cy="30442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98533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3" end="3"/>
                                            </p:txEl>
                                          </p:spTgt>
                                        </p:tgtEl>
                                        <p:attrNameLst>
                                          <p:attrName>style.visibility</p:attrName>
                                        </p:attrNameLst>
                                      </p:cBhvr>
                                      <p:to>
                                        <p:strVal val="visible"/>
                                      </p:to>
                                    </p:set>
                                    <p:animEffect transition="in" filter="fade">
                                      <p:cBhvr>
                                        <p:cTn id="14" dur="1000"/>
                                        <p:tgtEl>
                                          <p:spTgt spid="36867">
                                            <p:txEl>
                                              <p:pRg st="3" end="3"/>
                                            </p:txEl>
                                          </p:spTgt>
                                        </p:tgtEl>
                                      </p:cBhvr>
                                    </p:animEffect>
                                    <p:anim calcmode="lin" valueType="num">
                                      <p:cBhvr>
                                        <p:cTn id="15"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7" name="Rectangle 3"/>
          <p:cNvSpPr>
            <a:spLocks noGrp="1" noChangeArrowheads="1"/>
          </p:cNvSpPr>
          <p:nvPr>
            <p:ph type="body" idx="1"/>
          </p:nvPr>
        </p:nvSpPr>
        <p:spPr>
          <a:xfrm>
            <a:off x="1908175" y="982663"/>
            <a:ext cx="6911975" cy="5686425"/>
          </a:xfrm>
        </p:spPr>
        <p:txBody>
          <a:bodyPr/>
          <a:lstStyle/>
          <a:p>
            <a:pPr marL="0" indent="0">
              <a:buNone/>
            </a:pPr>
            <a:r>
              <a:rPr lang="en-US" sz="2000" dirty="0"/>
              <a:t>	 </a:t>
            </a:r>
          </a:p>
          <a:p>
            <a:pPr marL="0" indent="0">
              <a:buNone/>
            </a:pPr>
            <a:endParaRPr lang="en-PH" sz="2000" b="0" i="0" strike="noStrike" dirty="0">
              <a:solidFill>
                <a:srgbClr val="1A0DAB"/>
              </a:solidFill>
              <a:effectLst/>
              <a:latin typeface="arial" panose="020B0604020202020204" pitchFamily="34" charset="0"/>
              <a:hlinkClick r:id="rId3"/>
            </a:endParaRPr>
          </a:p>
          <a:p>
            <a:pPr marL="0" indent="0">
              <a:buNone/>
            </a:pPr>
            <a:endParaRPr lang="en-PH" sz="2000" b="0" i="0" u="sng" strike="noStrike" dirty="0">
              <a:solidFill>
                <a:srgbClr val="1A0DAB"/>
              </a:solidFill>
              <a:effectLst/>
              <a:latin typeface="arial" panose="020B0604020202020204" pitchFamily="34" charset="0"/>
              <a:hlinkClick r:id="rId3"/>
            </a:endParaRPr>
          </a:p>
          <a:p>
            <a:pPr marL="0" indent="0">
              <a:buNone/>
            </a:pPr>
            <a:endParaRPr lang="en-PH" sz="2000" u="sng" dirty="0">
              <a:solidFill>
                <a:srgbClr val="1A0DAB"/>
              </a:solidFill>
              <a:latin typeface="arial" panose="020B0604020202020204" pitchFamily="34" charset="0"/>
              <a:hlinkClick r:id="rId3"/>
            </a:endParaRPr>
          </a:p>
          <a:p>
            <a:pPr marL="0" indent="0">
              <a:buNone/>
            </a:pPr>
            <a:endParaRPr lang="en-PH" sz="2000" b="0" i="0" u="sng" strike="noStrike" dirty="0">
              <a:solidFill>
                <a:srgbClr val="1A0DAB"/>
              </a:solidFill>
              <a:effectLst/>
              <a:latin typeface="arial" panose="020B0604020202020204" pitchFamily="34" charset="0"/>
              <a:hlinkClick r:id="rId3"/>
            </a:endParaRPr>
          </a:p>
          <a:p>
            <a:pPr marL="0" indent="0">
              <a:buNone/>
            </a:pPr>
            <a:endParaRPr lang="en-US" sz="2000" dirty="0"/>
          </a:p>
          <a:p>
            <a:pPr marL="0" indent="0">
              <a:buNone/>
            </a:pPr>
            <a:r>
              <a:rPr lang="en-US" sz="2000" dirty="0"/>
              <a:t>	</a:t>
            </a:r>
          </a:p>
        </p:txBody>
      </p:sp>
      <p:sp>
        <p:nvSpPr>
          <p:cNvPr id="3" name="Title 2"/>
          <p:cNvSpPr>
            <a:spLocks noGrp="1"/>
          </p:cNvSpPr>
          <p:nvPr>
            <p:ph type="title"/>
          </p:nvPr>
        </p:nvSpPr>
        <p:spPr>
          <a:xfrm>
            <a:off x="3203848" y="5561923"/>
            <a:ext cx="4920074" cy="508000"/>
          </a:xfrm>
        </p:spPr>
        <p:txBody>
          <a:bodyPr/>
          <a:lstStyle/>
          <a:p>
            <a:r>
              <a:rPr lang="en-US" dirty="0" smtClean="0"/>
              <a:t> Have a nice day!!!</a:t>
            </a:r>
            <a:endParaRPr lang="en-US" dirty="0"/>
          </a:p>
        </p:txBody>
      </p:sp>
      <p:pic>
        <p:nvPicPr>
          <p:cNvPr id="2050" name="Picture 2" descr="https://deo.shopeemobile.com/shopee/shopee-sticker-live-ph/packs/tarsiers_ph/0006@1x.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588" y="332656"/>
            <a:ext cx="5256820" cy="5256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855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p:val>
                                            <p:fltVal val="0"/>
                                          </p:val>
                                        </p:tav>
                                        <p:tav tm="100000">
                                          <p:val>
                                            <p:strVal val="#ppt_w"/>
                                          </p:val>
                                        </p:tav>
                                      </p:tavLst>
                                    </p:anim>
                                    <p:anim calcmode="lin" valueType="num">
                                      <p:cBhvr>
                                        <p:cTn id="8" dur="2000" fill="hold"/>
                                        <p:tgtEl>
                                          <p:spTgt spid="2050"/>
                                        </p:tgtEl>
                                        <p:attrNameLst>
                                          <p:attrName>ppt_h</p:attrName>
                                        </p:attrNameLst>
                                      </p:cBhvr>
                                      <p:tavLst>
                                        <p:tav tm="0">
                                          <p:val>
                                            <p:fltVal val="0"/>
                                          </p:val>
                                        </p:tav>
                                        <p:tav tm="100000">
                                          <p:val>
                                            <p:strVal val="#ppt_h"/>
                                          </p:val>
                                        </p:tav>
                                      </p:tavLst>
                                    </p:anim>
                                    <p:anim calcmode="lin" valueType="num">
                                      <p:cBhvr>
                                        <p:cTn id="9" dur="2000" fill="hold"/>
                                        <p:tgtEl>
                                          <p:spTgt spid="2050"/>
                                        </p:tgtEl>
                                        <p:attrNameLst>
                                          <p:attrName>style.rotation</p:attrName>
                                        </p:attrNameLst>
                                      </p:cBhvr>
                                      <p:tavLst>
                                        <p:tav tm="0">
                                          <p:val>
                                            <p:fltVal val="90"/>
                                          </p:val>
                                        </p:tav>
                                        <p:tav tm="100000">
                                          <p:val>
                                            <p:fltVal val="0"/>
                                          </p:val>
                                        </p:tav>
                                      </p:tavLst>
                                    </p:anim>
                                    <p:animEffect transition="in" filter="fade">
                                      <p:cBhvr>
                                        <p:cTn id="10" dur="2000"/>
                                        <p:tgtEl>
                                          <p:spTgt spid="2050"/>
                                        </p:tgtEl>
                                      </p:cBhvr>
                                    </p:animEffect>
                                  </p:childTnLst>
                                </p:cTn>
                              </p:par>
                              <p:par>
                                <p:cTn id="11" presetID="16" presetClass="entr" presetSubtype="21" repeatCount="indefinite" fill="hold" grpId="0"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pPr algn="just"/>
            <a:r>
              <a:rPr lang="en-US" b="1" dirty="0">
                <a:latin typeface="Tahoma" charset="0"/>
              </a:rPr>
              <a:t> What is do while loop?</a:t>
            </a:r>
            <a:endParaRPr lang="uk-UA" b="1" dirty="0">
              <a:latin typeface="Tahoma" charset="0"/>
            </a:endParaRPr>
          </a:p>
        </p:txBody>
      </p:sp>
      <p:sp>
        <p:nvSpPr>
          <p:cNvPr id="36867" name="Rectangle 3"/>
          <p:cNvSpPr>
            <a:spLocks noGrp="1" noChangeArrowheads="1"/>
          </p:cNvSpPr>
          <p:nvPr>
            <p:ph type="body" idx="1"/>
          </p:nvPr>
        </p:nvSpPr>
        <p:spPr>
          <a:xfrm>
            <a:off x="899592" y="1556792"/>
            <a:ext cx="6769100" cy="1656184"/>
          </a:xfrm>
        </p:spPr>
        <p:txBody>
          <a:bodyPr/>
          <a:lstStyle/>
          <a:p>
            <a:pPr algn="just">
              <a:lnSpc>
                <a:spcPct val="80000"/>
              </a:lnSpc>
            </a:pPr>
            <a:r>
              <a:rPr lang="en-US" sz="2000" dirty="0"/>
              <a:t>The </a:t>
            </a:r>
            <a:r>
              <a:rPr lang="en-US" sz="2000" b="1" dirty="0"/>
              <a:t>do-while loop </a:t>
            </a:r>
            <a:r>
              <a:rPr lang="en-US" sz="2000" dirty="0"/>
              <a:t>is a type of loop in programming that allows you to repeat a set of statements until a condition is met. The difference between a do-while loop and a regular while loop is that a do-while loop always executes at least once, even if the condition is false.</a:t>
            </a:r>
          </a:p>
          <a:p>
            <a:pPr marL="0" indent="0" algn="just">
              <a:lnSpc>
                <a:spcPct val="80000"/>
              </a:lnSpc>
              <a:buNone/>
            </a:pPr>
            <a:endParaRPr lang="en-US" sz="2000" dirty="0"/>
          </a:p>
          <a:p>
            <a:pPr marL="0" indent="0" algn="just">
              <a:lnSpc>
                <a:spcPct val="80000"/>
              </a:lnSpc>
              <a:buNone/>
            </a:pPr>
            <a:endParaRPr lang="en-US" sz="2000" dirty="0"/>
          </a:p>
          <a:p>
            <a:pPr marL="0" indent="0" algn="just">
              <a:lnSpc>
                <a:spcPct val="80000"/>
              </a:lnSpc>
              <a:buNone/>
            </a:pPr>
            <a:r>
              <a:rPr lang="en-US" sz="2000" dirty="0"/>
              <a:t>  </a:t>
            </a:r>
          </a:p>
          <a:p>
            <a:pPr marL="0" indent="0" algn="just">
              <a:lnSpc>
                <a:spcPct val="80000"/>
              </a:lnSpc>
              <a:buNone/>
            </a:pPr>
            <a:endParaRPr lang="en-US" sz="2000" dirty="0"/>
          </a:p>
          <a:p>
            <a:pPr marL="0" indent="0" algn="just">
              <a:lnSpc>
                <a:spcPct val="80000"/>
              </a:lnSpc>
              <a:buNone/>
            </a:pPr>
            <a:r>
              <a:rPr lang="en-US" sz="2000" dirty="0"/>
              <a:t> </a:t>
            </a:r>
          </a:p>
          <a:p>
            <a:pPr marL="0" indent="0" algn="just">
              <a:lnSpc>
                <a:spcPct val="80000"/>
              </a:lnSpc>
              <a:buNone/>
            </a:pPr>
            <a:endParaRPr lang="en-US" sz="2000" b="1" dirty="0"/>
          </a:p>
          <a:p>
            <a:pPr marL="0" indent="0" algn="just">
              <a:lnSpc>
                <a:spcPct val="80000"/>
              </a:lnSpc>
              <a:buNone/>
            </a:pPr>
            <a:endParaRPr lang="en-US" sz="2000" b="1" dirty="0"/>
          </a:p>
          <a:p>
            <a:pPr marL="0" indent="0" algn="just">
              <a:lnSpc>
                <a:spcPct val="80000"/>
              </a:lnSpc>
              <a:buNone/>
            </a:pPr>
            <a:endParaRPr lang="en-US" sz="2000" b="1" dirty="0"/>
          </a:p>
          <a:p>
            <a:pPr marL="0" indent="0" algn="just">
              <a:lnSpc>
                <a:spcPct val="80000"/>
              </a:lnSpc>
              <a:buNone/>
            </a:pPr>
            <a:endParaRPr lang="uk-UA" sz="2000" dirty="0"/>
          </a:p>
        </p:txBody>
      </p:sp>
      <p:pic>
        <p:nvPicPr>
          <p:cNvPr id="1026" name="Picture 2">
            <a:extLst>
              <a:ext uri="{FF2B5EF4-FFF2-40B4-BE49-F238E27FC236}">
                <a16:creationId xmlns:a16="http://schemas.microsoft.com/office/drawing/2014/main" id="{91D3C5A0-6FEF-4B31-9443-B212E5ED29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88" r="5661" b="2665"/>
          <a:stretch/>
        </p:blipFill>
        <p:spPr bwMode="auto">
          <a:xfrm>
            <a:off x="5496857" y="3405468"/>
            <a:ext cx="2694697" cy="32806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E4158B-534A-45A7-B0B2-0F3B10C2AAB0}"/>
              </a:ext>
            </a:extLst>
          </p:cNvPr>
          <p:cNvSpPr txBox="1"/>
          <p:nvPr/>
        </p:nvSpPr>
        <p:spPr>
          <a:xfrm>
            <a:off x="1005132" y="3404584"/>
            <a:ext cx="3741471" cy="2123658"/>
          </a:xfrm>
          <a:prstGeom prst="rect">
            <a:avLst/>
          </a:prstGeom>
          <a:noFill/>
        </p:spPr>
        <p:txBody>
          <a:bodyPr wrap="square" rtlCol="0">
            <a:spAutoFit/>
          </a:bodyPr>
          <a:lstStyle/>
          <a:p>
            <a:pPr algn="just">
              <a:lnSpc>
                <a:spcPct val="80000"/>
              </a:lnSpc>
            </a:pPr>
            <a:r>
              <a:rPr lang="en-US" sz="2000" dirty="0"/>
              <a:t>The </a:t>
            </a:r>
            <a:r>
              <a:rPr lang="en-US" sz="2000" b="1" dirty="0"/>
              <a:t>do/while loop </a:t>
            </a:r>
            <a:r>
              <a:rPr lang="en-US" sz="2000" dirty="0"/>
              <a:t>is a variant of  the while loop. This loop will </a:t>
            </a:r>
          </a:p>
          <a:p>
            <a:pPr marL="0" indent="0" algn="just">
              <a:lnSpc>
                <a:spcPct val="80000"/>
              </a:lnSpc>
              <a:buNone/>
            </a:pPr>
            <a:r>
              <a:rPr lang="en-US" sz="2000" dirty="0"/>
              <a:t> execute the code   block once,</a:t>
            </a:r>
          </a:p>
          <a:p>
            <a:pPr marL="0" indent="0" algn="just">
              <a:lnSpc>
                <a:spcPct val="80000"/>
              </a:lnSpc>
              <a:buNone/>
            </a:pPr>
            <a:r>
              <a:rPr lang="en-US" sz="2000" dirty="0"/>
              <a:t> before checking if the condition  is true, then it will repeat the  loop as long as the condition is true.</a:t>
            </a:r>
          </a:p>
          <a:p>
            <a:pPr algn="just"/>
            <a:endParaRPr lang="en-PH" sz="2000" dirty="0"/>
          </a:p>
        </p:txBody>
      </p:sp>
      <p:sp>
        <p:nvSpPr>
          <p:cNvPr id="10" name="TextBox 9">
            <a:extLst>
              <a:ext uri="{FF2B5EF4-FFF2-40B4-BE49-F238E27FC236}">
                <a16:creationId xmlns:a16="http://schemas.microsoft.com/office/drawing/2014/main" id="{7F955649-E29F-4D2F-98AD-374DC0553065}"/>
              </a:ext>
            </a:extLst>
          </p:cNvPr>
          <p:cNvSpPr txBox="1"/>
          <p:nvPr/>
        </p:nvSpPr>
        <p:spPr>
          <a:xfrm>
            <a:off x="4951392" y="2996952"/>
            <a:ext cx="3365024" cy="646331"/>
          </a:xfrm>
          <a:prstGeom prst="rect">
            <a:avLst/>
          </a:prstGeom>
          <a:noFill/>
        </p:spPr>
        <p:txBody>
          <a:bodyPr wrap="none" rtlCol="0">
            <a:spAutoFit/>
          </a:bodyPr>
          <a:lstStyle/>
          <a:p>
            <a:r>
              <a:rPr lang="en-US" b="1" dirty="0"/>
              <a:t>The </a:t>
            </a:r>
            <a:r>
              <a:rPr lang="en-US" sz="1800" b="1" dirty="0"/>
              <a:t>do while loop flow chart:</a:t>
            </a:r>
          </a:p>
          <a:p>
            <a:endParaRPr lang="en-PH" dirty="0"/>
          </a:p>
        </p:txBody>
      </p:sp>
    </p:spTree>
    <p:extLst>
      <p:ext uri="{BB962C8B-B14F-4D97-AF65-F5344CB8AC3E}">
        <p14:creationId xmlns:p14="http://schemas.microsoft.com/office/powerpoint/2010/main" val="8200533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1000"/>
                                        <p:tgtEl>
                                          <p:spTgt spid="36867">
                                            <p:txEl>
                                              <p:pRg st="0" end="0"/>
                                            </p:txEl>
                                          </p:spTgt>
                                        </p:tgtEl>
                                      </p:cBhvr>
                                    </p:animEffect>
                                    <p:anim calcmode="lin" valueType="num">
                                      <p:cBhvr>
                                        <p:cTn id="8"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3" end="3"/>
                                            </p:txEl>
                                          </p:spTgt>
                                        </p:tgtEl>
                                        <p:attrNameLst>
                                          <p:attrName>style.visibility</p:attrName>
                                        </p:attrNameLst>
                                      </p:cBhvr>
                                      <p:to>
                                        <p:strVal val="visible"/>
                                      </p:to>
                                    </p:set>
                                    <p:animEffect transition="in" filter="fade">
                                      <p:cBhvr>
                                        <p:cTn id="14" dur="1000"/>
                                        <p:tgtEl>
                                          <p:spTgt spid="36867">
                                            <p:txEl>
                                              <p:pRg st="3" end="3"/>
                                            </p:txEl>
                                          </p:spTgt>
                                        </p:tgtEl>
                                      </p:cBhvr>
                                    </p:animEffect>
                                    <p:anim calcmode="lin" valueType="num">
                                      <p:cBhvr>
                                        <p:cTn id="15"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867">
                                            <p:txEl>
                                              <p:pRg st="5" end="5"/>
                                            </p:txEl>
                                          </p:spTgt>
                                        </p:tgtEl>
                                        <p:attrNameLst>
                                          <p:attrName>style.visibility</p:attrName>
                                        </p:attrNameLst>
                                      </p:cBhvr>
                                      <p:to>
                                        <p:strVal val="visible"/>
                                      </p:to>
                                    </p:set>
                                    <p:animEffect transition="in" filter="fade">
                                      <p:cBhvr>
                                        <p:cTn id="21" dur="1000"/>
                                        <p:tgtEl>
                                          <p:spTgt spid="36867">
                                            <p:txEl>
                                              <p:pRg st="5" end="5"/>
                                            </p:txEl>
                                          </p:spTgt>
                                        </p:tgtEl>
                                      </p:cBhvr>
                                    </p:animEffect>
                                    <p:anim calcmode="lin" valueType="num">
                                      <p:cBhvr>
                                        <p:cTn id="22"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686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1000"/>
                                        <p:tgtEl>
                                          <p:spTgt spid="1026"/>
                                        </p:tgtEl>
                                      </p:cBhvr>
                                    </p:animEffect>
                                    <p:anim calcmode="lin" valueType="num">
                                      <p:cBhvr>
                                        <p:cTn id="36" dur="1000" fill="hold"/>
                                        <p:tgtEl>
                                          <p:spTgt spid="1026"/>
                                        </p:tgtEl>
                                        <p:attrNameLst>
                                          <p:attrName>ppt_x</p:attrName>
                                        </p:attrNameLst>
                                      </p:cBhvr>
                                      <p:tavLst>
                                        <p:tav tm="0">
                                          <p:val>
                                            <p:strVal val="#ppt_x"/>
                                          </p:val>
                                        </p:tav>
                                        <p:tav tm="100000">
                                          <p:val>
                                            <p:strVal val="#ppt_x"/>
                                          </p:val>
                                        </p:tav>
                                      </p:tavLst>
                                    </p:anim>
                                    <p:anim calcmode="lin" valueType="num">
                                      <p:cBhvr>
                                        <p:cTn id="37" dur="1000" fill="hold"/>
                                        <p:tgtEl>
                                          <p:spTgt spid="102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What is do while loop?</a:t>
            </a:r>
            <a:endParaRPr lang="uk-UA" b="1" dirty="0">
              <a:latin typeface="Tahoma" charset="0"/>
            </a:endParaRPr>
          </a:p>
        </p:txBody>
      </p:sp>
      <p:sp>
        <p:nvSpPr>
          <p:cNvPr id="36867" name="Rectangle 3"/>
          <p:cNvSpPr>
            <a:spLocks noGrp="1" noChangeArrowheads="1"/>
          </p:cNvSpPr>
          <p:nvPr>
            <p:ph type="body" idx="1"/>
          </p:nvPr>
        </p:nvSpPr>
        <p:spPr>
          <a:xfrm>
            <a:off x="1763688" y="1772816"/>
            <a:ext cx="6769100" cy="4248150"/>
          </a:xfrm>
        </p:spPr>
        <p:txBody>
          <a:bodyPr/>
          <a:lstStyle/>
          <a:p>
            <a:pPr marL="0" indent="0" algn="just">
              <a:lnSpc>
                <a:spcPct val="80000"/>
              </a:lnSpc>
              <a:buNone/>
            </a:pPr>
            <a:endParaRPr lang="en-US" sz="2000" dirty="0"/>
          </a:p>
          <a:p>
            <a:pPr marL="0" indent="0" algn="just">
              <a:lnSpc>
                <a:spcPct val="80000"/>
              </a:lnSpc>
              <a:buNone/>
            </a:pPr>
            <a:r>
              <a:rPr lang="en-US" sz="2000" dirty="0"/>
              <a:t>   Here's the basic syntax for a do-while loop:</a:t>
            </a:r>
          </a:p>
          <a:p>
            <a:pPr marL="0" indent="0" algn="just">
              <a:lnSpc>
                <a:spcPct val="80000"/>
              </a:lnSpc>
              <a:buNone/>
            </a:pPr>
            <a:endParaRPr lang="en-US" sz="2000" dirty="0"/>
          </a:p>
          <a:p>
            <a:pPr marL="0" indent="0" algn="just">
              <a:lnSpc>
                <a:spcPct val="80000"/>
              </a:lnSpc>
              <a:buNone/>
            </a:pPr>
            <a:endParaRPr lang="en-US" sz="2000" dirty="0"/>
          </a:p>
          <a:p>
            <a:pPr marL="0" indent="0">
              <a:lnSpc>
                <a:spcPct val="80000"/>
              </a:lnSpc>
              <a:buNone/>
            </a:pPr>
            <a:r>
              <a:rPr lang="en-US" sz="2000" b="1" dirty="0"/>
              <a:t>	</a:t>
            </a:r>
            <a:r>
              <a:rPr lang="en-US" sz="2000" b="1" dirty="0">
                <a:solidFill>
                  <a:schemeClr val="bg2"/>
                </a:solidFill>
              </a:rPr>
              <a:t>do</a:t>
            </a:r>
            <a:r>
              <a:rPr lang="en-US" sz="2000" dirty="0"/>
              <a:t> </a:t>
            </a:r>
            <a:r>
              <a:rPr lang="en-US" sz="2000" b="1" dirty="0"/>
              <a:t>{</a:t>
            </a:r>
          </a:p>
          <a:p>
            <a:pPr marL="0" indent="0">
              <a:lnSpc>
                <a:spcPct val="80000"/>
              </a:lnSpc>
              <a:buNone/>
            </a:pPr>
            <a:r>
              <a:rPr lang="en-US" sz="2000" dirty="0"/>
              <a:t>	</a:t>
            </a:r>
            <a:r>
              <a:rPr lang="en-US" sz="2000" dirty="0">
                <a:solidFill>
                  <a:srgbClr val="92D050"/>
                </a:solidFill>
              </a:rPr>
              <a:t>  // statements to be executed</a:t>
            </a:r>
          </a:p>
          <a:p>
            <a:pPr marL="0" indent="0">
              <a:lnSpc>
                <a:spcPct val="80000"/>
              </a:lnSpc>
              <a:buNone/>
            </a:pPr>
            <a:r>
              <a:rPr lang="en-US" sz="2000" dirty="0"/>
              <a:t>	</a:t>
            </a:r>
            <a:r>
              <a:rPr lang="en-US" sz="2000" b="1" dirty="0"/>
              <a:t>}</a:t>
            </a:r>
            <a:r>
              <a:rPr lang="en-US" sz="2000" dirty="0"/>
              <a:t> </a:t>
            </a:r>
            <a:r>
              <a:rPr lang="en-US" sz="2000" b="1" dirty="0">
                <a:solidFill>
                  <a:srgbClr val="FF0000"/>
                </a:solidFill>
              </a:rPr>
              <a:t>while</a:t>
            </a:r>
            <a:r>
              <a:rPr lang="en-US" sz="2000" dirty="0"/>
              <a:t> </a:t>
            </a:r>
            <a:r>
              <a:rPr lang="en-US" sz="2000" b="1" dirty="0"/>
              <a:t>(</a:t>
            </a:r>
            <a:r>
              <a:rPr lang="en-US" sz="2000" dirty="0">
                <a:solidFill>
                  <a:srgbClr val="FF00FF"/>
                </a:solidFill>
              </a:rPr>
              <a:t>condition</a:t>
            </a:r>
            <a:r>
              <a:rPr lang="en-US" sz="2000" b="1" dirty="0"/>
              <a:t>);</a:t>
            </a:r>
          </a:p>
          <a:p>
            <a:pPr marL="0" indent="0">
              <a:lnSpc>
                <a:spcPct val="80000"/>
              </a:lnSpc>
              <a:buNone/>
            </a:pPr>
            <a:endParaRPr lang="en-US" sz="2000" dirty="0"/>
          </a:p>
          <a:p>
            <a:pPr marL="0" indent="0" algn="just">
              <a:lnSpc>
                <a:spcPct val="80000"/>
              </a:lnSpc>
              <a:buNone/>
            </a:pPr>
            <a:endParaRPr lang="uk-UA" sz="20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6867">
                                            <p:txEl>
                                              <p:pRg st="4" end="4"/>
                                            </p:txEl>
                                          </p:spTgt>
                                        </p:tgtEl>
                                        <p:attrNameLst>
                                          <p:attrName>style.visibility</p:attrName>
                                        </p:attrNameLst>
                                      </p:cBhvr>
                                      <p:to>
                                        <p:strVal val="visible"/>
                                      </p:to>
                                    </p:set>
                                    <p:anim calcmode="lin" valueType="num">
                                      <p:cBhvr additive="base">
                                        <p:cTn id="14"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6867">
                                            <p:txEl>
                                              <p:pRg st="5" end="5"/>
                                            </p:txEl>
                                          </p:spTgt>
                                        </p:tgtEl>
                                        <p:attrNameLst>
                                          <p:attrName>style.visibility</p:attrName>
                                        </p:attrNameLst>
                                      </p:cBhvr>
                                      <p:to>
                                        <p:strVal val="visible"/>
                                      </p:to>
                                    </p:set>
                                    <p:anim calcmode="lin" valueType="num">
                                      <p:cBhvr additive="base">
                                        <p:cTn id="18"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6867">
                                            <p:txEl>
                                              <p:pRg st="6" end="6"/>
                                            </p:txEl>
                                          </p:spTgt>
                                        </p:tgtEl>
                                        <p:attrNameLst>
                                          <p:attrName>style.visibility</p:attrName>
                                        </p:attrNameLst>
                                      </p:cBhvr>
                                      <p:to>
                                        <p:strVal val="visible"/>
                                      </p:to>
                                    </p:set>
                                    <p:anim calcmode="lin" valueType="num">
                                      <p:cBhvr additive="base">
                                        <p:cTn id="22"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908175" y="188913"/>
            <a:ext cx="6911975" cy="719137"/>
          </a:xfrm>
        </p:spPr>
        <p:txBody>
          <a:bodyPr/>
          <a:lstStyle/>
          <a:p>
            <a:r>
              <a:rPr lang="en-US" b="1" dirty="0">
                <a:solidFill>
                  <a:schemeClr val="tx1"/>
                </a:solidFill>
              </a:rPr>
              <a:t>Where you can run this code</a:t>
            </a:r>
          </a:p>
        </p:txBody>
      </p:sp>
      <p:sp>
        <p:nvSpPr>
          <p:cNvPr id="277507" name="Rectangle 3"/>
          <p:cNvSpPr>
            <a:spLocks noGrp="1" noChangeArrowheads="1"/>
          </p:cNvSpPr>
          <p:nvPr>
            <p:ph type="body" idx="1"/>
          </p:nvPr>
        </p:nvSpPr>
        <p:spPr>
          <a:xfrm>
            <a:off x="1908175" y="982663"/>
            <a:ext cx="6911975" cy="5686425"/>
          </a:xfrm>
        </p:spPr>
        <p:txBody>
          <a:bodyPr/>
          <a:lstStyle/>
          <a:p>
            <a:r>
              <a:rPr lang="en-US" sz="2000" b="1" dirty="0"/>
              <a:t>For PHP:</a:t>
            </a:r>
          </a:p>
          <a:p>
            <a:pPr marL="0" indent="0">
              <a:buNone/>
            </a:pPr>
            <a:r>
              <a:rPr lang="en-US" sz="2000" dirty="0"/>
              <a:t>	</a:t>
            </a:r>
            <a:r>
              <a:rPr lang="en-US" sz="2000" dirty="0">
                <a:solidFill>
                  <a:schemeClr val="bg2"/>
                </a:solidFill>
                <a:hlinkClick r:id="rId3">
                  <a:extLst>
                    <a:ext uri="{A12FA001-AC4F-418D-AE19-62706E023703}">
                      <ahyp:hlinkClr xmlns:ahyp="http://schemas.microsoft.com/office/drawing/2018/hyperlinkcolor" xmlns="" val="tx"/>
                    </a:ext>
                  </a:extLst>
                </a:hlinkClick>
              </a:rPr>
              <a:t>XAMPP </a:t>
            </a:r>
            <a:endParaRPr lang="en-US" sz="2000" dirty="0">
              <a:solidFill>
                <a:schemeClr val="bg2"/>
              </a:solidFill>
            </a:endParaRPr>
          </a:p>
          <a:p>
            <a:pPr marL="0" indent="0">
              <a:buNone/>
            </a:pPr>
            <a:r>
              <a:rPr lang="en-US" sz="2000" dirty="0"/>
              <a:t>	</a:t>
            </a:r>
            <a:r>
              <a:rPr lang="en-US" sz="2000" dirty="0">
                <a:solidFill>
                  <a:schemeClr val="bg2"/>
                </a:solidFill>
                <a:hlinkClick r:id="rId4">
                  <a:extLst>
                    <a:ext uri="{A12FA001-AC4F-418D-AE19-62706E023703}">
                      <ahyp:hlinkClr xmlns:ahyp="http://schemas.microsoft.com/office/drawing/2018/hyperlinkcolor" xmlns="" val="tx"/>
                    </a:ext>
                  </a:extLst>
                </a:hlinkClick>
              </a:rPr>
              <a:t>https://www.onlinegdb.com/</a:t>
            </a:r>
            <a:endParaRPr lang="en-US" sz="2000" dirty="0">
              <a:solidFill>
                <a:schemeClr val="bg2"/>
              </a:solidFill>
            </a:endParaRPr>
          </a:p>
          <a:p>
            <a:pPr marL="0" indent="0">
              <a:buNone/>
            </a:pPr>
            <a:endParaRPr lang="en-US" sz="2000" dirty="0"/>
          </a:p>
          <a:p>
            <a:pPr marL="0" indent="0">
              <a:buNone/>
            </a:pPr>
            <a:r>
              <a:rPr lang="en-US" sz="2000" b="1" dirty="0"/>
              <a:t>For  Java:</a:t>
            </a:r>
          </a:p>
          <a:p>
            <a:pPr marL="0" indent="0">
              <a:buNone/>
            </a:pPr>
            <a:r>
              <a:rPr lang="en-US" sz="2000" dirty="0"/>
              <a:t>	</a:t>
            </a:r>
            <a:r>
              <a:rPr lang="en-US" sz="2000" dirty="0">
                <a:solidFill>
                  <a:schemeClr val="bg2"/>
                </a:solidFill>
                <a:hlinkClick r:id="rId5">
                  <a:extLst>
                    <a:ext uri="{A12FA001-AC4F-418D-AE19-62706E023703}">
                      <ahyp:hlinkClr xmlns:ahyp="http://schemas.microsoft.com/office/drawing/2018/hyperlinkcolor" xmlns="" val="tx"/>
                    </a:ext>
                  </a:extLst>
                </a:hlinkClick>
              </a:rPr>
              <a:t>Eclipse</a:t>
            </a:r>
            <a:endParaRPr lang="en-US" sz="2000" dirty="0">
              <a:solidFill>
                <a:schemeClr val="bg2"/>
              </a:solidFill>
            </a:endParaRPr>
          </a:p>
          <a:p>
            <a:pPr marL="0" indent="0">
              <a:buNone/>
            </a:pPr>
            <a:r>
              <a:rPr lang="en-US" sz="2000" dirty="0"/>
              <a:t>	</a:t>
            </a:r>
            <a:r>
              <a:rPr lang="en-PH" sz="2000" b="0" i="0" u="sng" strike="noStrike" dirty="0">
                <a:solidFill>
                  <a:schemeClr val="bg2"/>
                </a:solidFill>
                <a:effectLst/>
                <a:latin typeface="arial" panose="020B0604020202020204" pitchFamily="34" charset="0"/>
                <a:hlinkClick r:id="rId6">
                  <a:extLst>
                    <a:ext uri="{A12FA001-AC4F-418D-AE19-62706E023703}">
                      <ahyp:hlinkClr xmlns:ahyp="http://schemas.microsoft.com/office/drawing/2018/hyperlinkcolor" xmlns="" val="tx"/>
                    </a:ext>
                  </a:extLst>
                </a:hlinkClick>
              </a:rPr>
              <a:t>IntelliJ IDEA</a:t>
            </a:r>
          </a:p>
          <a:p>
            <a:pPr marL="0" indent="0">
              <a:buNone/>
            </a:pPr>
            <a:r>
              <a:rPr lang="en-PH" sz="2000" b="0" i="0" strike="noStrike" dirty="0">
                <a:solidFill>
                  <a:schemeClr val="bg1"/>
                </a:solidFill>
                <a:effectLst/>
                <a:latin typeface="arial" panose="020B0604020202020204" pitchFamily="34" charset="0"/>
              </a:rPr>
              <a:t>	</a:t>
            </a:r>
            <a:r>
              <a:rPr lang="en-US" sz="2000" dirty="0">
                <a:solidFill>
                  <a:schemeClr val="bg2"/>
                </a:solidFill>
                <a:hlinkClick r:id="rId4"/>
              </a:rPr>
              <a:t>https://www.onlinegdb.com/</a:t>
            </a:r>
            <a:endParaRPr lang="en-US" sz="2000" dirty="0">
              <a:solidFill>
                <a:schemeClr val="bg2"/>
              </a:solidFill>
            </a:endParaRPr>
          </a:p>
          <a:p>
            <a:pPr marL="0" indent="0">
              <a:buNone/>
            </a:pPr>
            <a:endParaRPr lang="en-US" sz="2000" dirty="0"/>
          </a:p>
          <a:p>
            <a:pPr marL="0" indent="0">
              <a:buNone/>
            </a:pPr>
            <a:r>
              <a:rPr lang="en-US" sz="2000" b="1" dirty="0"/>
              <a:t>For  JavaScript:</a:t>
            </a:r>
          </a:p>
          <a:p>
            <a:pPr marL="0" indent="0">
              <a:buNone/>
            </a:pPr>
            <a:r>
              <a:rPr lang="en-US" sz="2000" dirty="0"/>
              <a:t>  	 Google Chrome</a:t>
            </a:r>
          </a:p>
          <a:p>
            <a:pPr marL="0" indent="0">
              <a:buNone/>
            </a:pPr>
            <a:r>
              <a:rPr lang="en-US" sz="2000" dirty="0"/>
              <a:t>	 </a:t>
            </a:r>
          </a:p>
          <a:p>
            <a:pPr marL="0" indent="0">
              <a:buNone/>
            </a:pPr>
            <a:endParaRPr lang="en-PH" sz="2000" b="0" i="0" strike="noStrike" dirty="0">
              <a:solidFill>
                <a:srgbClr val="1A0DAB"/>
              </a:solidFill>
              <a:effectLst/>
              <a:latin typeface="arial" panose="020B0604020202020204" pitchFamily="34" charset="0"/>
              <a:hlinkClick r:id="rId6"/>
            </a:endParaRPr>
          </a:p>
          <a:p>
            <a:pPr marL="0" indent="0">
              <a:buNone/>
            </a:pPr>
            <a:endParaRPr lang="en-PH" sz="2000" b="0" i="0" u="sng" strike="noStrike" dirty="0">
              <a:solidFill>
                <a:srgbClr val="1A0DAB"/>
              </a:solidFill>
              <a:effectLst/>
              <a:latin typeface="arial" panose="020B0604020202020204" pitchFamily="34" charset="0"/>
              <a:hlinkClick r:id="rId6"/>
            </a:endParaRPr>
          </a:p>
          <a:p>
            <a:pPr marL="0" indent="0">
              <a:buNone/>
            </a:pPr>
            <a:endParaRPr lang="en-PH" sz="2000" u="sng" dirty="0">
              <a:solidFill>
                <a:srgbClr val="1A0DAB"/>
              </a:solidFill>
              <a:latin typeface="arial" panose="020B0604020202020204" pitchFamily="34" charset="0"/>
              <a:hlinkClick r:id="rId6"/>
            </a:endParaRPr>
          </a:p>
          <a:p>
            <a:pPr marL="0" indent="0">
              <a:buNone/>
            </a:pPr>
            <a:endParaRPr lang="en-PH" sz="2000" b="0" i="0" u="sng" strike="noStrike" dirty="0">
              <a:solidFill>
                <a:srgbClr val="1A0DAB"/>
              </a:solidFill>
              <a:effectLst/>
              <a:latin typeface="arial" panose="020B0604020202020204" pitchFamily="34" charset="0"/>
              <a:hlinkClick r:id="rId6"/>
            </a:endParaRPr>
          </a:p>
          <a:p>
            <a:pPr marL="0" indent="0">
              <a:buNone/>
            </a:pPr>
            <a:endParaRPr lang="en-US" sz="2000" dirty="0"/>
          </a:p>
          <a:p>
            <a:pPr marL="0" indent="0">
              <a:buNone/>
            </a:pPr>
            <a:r>
              <a:rPr lang="en-US" sz="2000" dirty="0"/>
              <a:t>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fade">
                                      <p:cBhvr>
                                        <p:cTn id="7" dur="1000"/>
                                        <p:tgtEl>
                                          <p:spTgt spid="277506"/>
                                        </p:tgtEl>
                                      </p:cBhvr>
                                    </p:animEffect>
                                    <p:anim calcmode="lin" valueType="num">
                                      <p:cBhvr>
                                        <p:cTn id="8" dur="1000" fill="hold"/>
                                        <p:tgtEl>
                                          <p:spTgt spid="277506"/>
                                        </p:tgtEl>
                                        <p:attrNameLst>
                                          <p:attrName>ppt_x</p:attrName>
                                        </p:attrNameLst>
                                      </p:cBhvr>
                                      <p:tavLst>
                                        <p:tav tm="0">
                                          <p:val>
                                            <p:strVal val="#ppt_x"/>
                                          </p:val>
                                        </p:tav>
                                        <p:tav tm="100000">
                                          <p:val>
                                            <p:strVal val="#ppt_x"/>
                                          </p:val>
                                        </p:tav>
                                      </p:tavLst>
                                    </p:anim>
                                    <p:anim calcmode="lin" valueType="num">
                                      <p:cBhvr>
                                        <p:cTn id="9" dur="1000" fill="hold"/>
                                        <p:tgtEl>
                                          <p:spTgt spid="2775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7507">
                                            <p:txEl>
                                              <p:pRg st="0" end="0"/>
                                            </p:txEl>
                                          </p:spTgt>
                                        </p:tgtEl>
                                        <p:attrNameLst>
                                          <p:attrName>style.visibility</p:attrName>
                                        </p:attrNameLst>
                                      </p:cBhvr>
                                      <p:to>
                                        <p:strVal val="visible"/>
                                      </p:to>
                                    </p:set>
                                    <p:animEffect transition="in" filter="fade">
                                      <p:cBhvr>
                                        <p:cTn id="14" dur="1000"/>
                                        <p:tgtEl>
                                          <p:spTgt spid="277507">
                                            <p:txEl>
                                              <p:pRg st="0" end="0"/>
                                            </p:txEl>
                                          </p:spTgt>
                                        </p:tgtEl>
                                      </p:cBhvr>
                                    </p:animEffect>
                                    <p:anim calcmode="lin" valueType="num">
                                      <p:cBhvr>
                                        <p:cTn id="15" dur="1000" fill="hold"/>
                                        <p:tgtEl>
                                          <p:spTgt spid="27750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7750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77507">
                                            <p:txEl>
                                              <p:pRg st="1" end="1"/>
                                            </p:txEl>
                                          </p:spTgt>
                                        </p:tgtEl>
                                        <p:attrNameLst>
                                          <p:attrName>style.visibility</p:attrName>
                                        </p:attrNameLst>
                                      </p:cBhvr>
                                      <p:to>
                                        <p:strVal val="visible"/>
                                      </p:to>
                                    </p:set>
                                    <p:animEffect transition="in" filter="fade">
                                      <p:cBhvr>
                                        <p:cTn id="19" dur="1000"/>
                                        <p:tgtEl>
                                          <p:spTgt spid="277507">
                                            <p:txEl>
                                              <p:pRg st="1" end="1"/>
                                            </p:txEl>
                                          </p:spTgt>
                                        </p:tgtEl>
                                      </p:cBhvr>
                                    </p:animEffect>
                                    <p:anim calcmode="lin" valueType="num">
                                      <p:cBhvr>
                                        <p:cTn id="20" dur="1000" fill="hold"/>
                                        <p:tgtEl>
                                          <p:spTgt spid="27750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7750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7507">
                                            <p:txEl>
                                              <p:pRg st="2" end="2"/>
                                            </p:txEl>
                                          </p:spTgt>
                                        </p:tgtEl>
                                        <p:attrNameLst>
                                          <p:attrName>style.visibility</p:attrName>
                                        </p:attrNameLst>
                                      </p:cBhvr>
                                      <p:to>
                                        <p:strVal val="visible"/>
                                      </p:to>
                                    </p:set>
                                    <p:animEffect transition="in" filter="fade">
                                      <p:cBhvr>
                                        <p:cTn id="24" dur="1000"/>
                                        <p:tgtEl>
                                          <p:spTgt spid="277507">
                                            <p:txEl>
                                              <p:pRg st="2" end="2"/>
                                            </p:txEl>
                                          </p:spTgt>
                                        </p:tgtEl>
                                      </p:cBhvr>
                                    </p:animEffect>
                                    <p:anim calcmode="lin" valueType="num">
                                      <p:cBhvr>
                                        <p:cTn id="25" dur="1000" fill="hold"/>
                                        <p:tgtEl>
                                          <p:spTgt spid="27750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775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7507">
                                            <p:txEl>
                                              <p:pRg st="4" end="4"/>
                                            </p:txEl>
                                          </p:spTgt>
                                        </p:tgtEl>
                                        <p:attrNameLst>
                                          <p:attrName>style.visibility</p:attrName>
                                        </p:attrNameLst>
                                      </p:cBhvr>
                                      <p:to>
                                        <p:strVal val="visible"/>
                                      </p:to>
                                    </p:set>
                                    <p:animEffect transition="in" filter="fade">
                                      <p:cBhvr>
                                        <p:cTn id="31" dur="1000"/>
                                        <p:tgtEl>
                                          <p:spTgt spid="277507">
                                            <p:txEl>
                                              <p:pRg st="4" end="4"/>
                                            </p:txEl>
                                          </p:spTgt>
                                        </p:tgtEl>
                                      </p:cBhvr>
                                    </p:animEffect>
                                    <p:anim calcmode="lin" valueType="num">
                                      <p:cBhvr>
                                        <p:cTn id="32" dur="1000" fill="hold"/>
                                        <p:tgtEl>
                                          <p:spTgt spid="27750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7750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7507">
                                            <p:txEl>
                                              <p:pRg st="5" end="5"/>
                                            </p:txEl>
                                          </p:spTgt>
                                        </p:tgtEl>
                                        <p:attrNameLst>
                                          <p:attrName>style.visibility</p:attrName>
                                        </p:attrNameLst>
                                      </p:cBhvr>
                                      <p:to>
                                        <p:strVal val="visible"/>
                                      </p:to>
                                    </p:set>
                                    <p:animEffect transition="in" filter="fade">
                                      <p:cBhvr>
                                        <p:cTn id="36" dur="1000"/>
                                        <p:tgtEl>
                                          <p:spTgt spid="277507">
                                            <p:txEl>
                                              <p:pRg st="5" end="5"/>
                                            </p:txEl>
                                          </p:spTgt>
                                        </p:tgtEl>
                                      </p:cBhvr>
                                    </p:animEffect>
                                    <p:anim calcmode="lin" valueType="num">
                                      <p:cBhvr>
                                        <p:cTn id="37" dur="1000" fill="hold"/>
                                        <p:tgtEl>
                                          <p:spTgt spid="27750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7750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77507">
                                            <p:txEl>
                                              <p:pRg st="6" end="6"/>
                                            </p:txEl>
                                          </p:spTgt>
                                        </p:tgtEl>
                                        <p:attrNameLst>
                                          <p:attrName>style.visibility</p:attrName>
                                        </p:attrNameLst>
                                      </p:cBhvr>
                                      <p:to>
                                        <p:strVal val="visible"/>
                                      </p:to>
                                    </p:set>
                                    <p:animEffect transition="in" filter="fade">
                                      <p:cBhvr>
                                        <p:cTn id="41" dur="1000"/>
                                        <p:tgtEl>
                                          <p:spTgt spid="277507">
                                            <p:txEl>
                                              <p:pRg st="6" end="6"/>
                                            </p:txEl>
                                          </p:spTgt>
                                        </p:tgtEl>
                                      </p:cBhvr>
                                    </p:animEffect>
                                    <p:anim calcmode="lin" valueType="num">
                                      <p:cBhvr>
                                        <p:cTn id="42" dur="1000" fill="hold"/>
                                        <p:tgtEl>
                                          <p:spTgt spid="27750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77507">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77507">
                                            <p:txEl>
                                              <p:pRg st="7" end="7"/>
                                            </p:txEl>
                                          </p:spTgt>
                                        </p:tgtEl>
                                        <p:attrNameLst>
                                          <p:attrName>style.visibility</p:attrName>
                                        </p:attrNameLst>
                                      </p:cBhvr>
                                      <p:to>
                                        <p:strVal val="visible"/>
                                      </p:to>
                                    </p:set>
                                    <p:animEffect transition="in" filter="fade">
                                      <p:cBhvr>
                                        <p:cTn id="46" dur="1000"/>
                                        <p:tgtEl>
                                          <p:spTgt spid="277507">
                                            <p:txEl>
                                              <p:pRg st="7" end="7"/>
                                            </p:txEl>
                                          </p:spTgt>
                                        </p:tgtEl>
                                      </p:cBhvr>
                                    </p:animEffect>
                                    <p:anim calcmode="lin" valueType="num">
                                      <p:cBhvr>
                                        <p:cTn id="47" dur="1000" fill="hold"/>
                                        <p:tgtEl>
                                          <p:spTgt spid="27750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27750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277507">
                                            <p:txEl>
                                              <p:pRg st="9" end="9"/>
                                            </p:txEl>
                                          </p:spTgt>
                                        </p:tgtEl>
                                        <p:attrNameLst>
                                          <p:attrName>style.visibility</p:attrName>
                                        </p:attrNameLst>
                                      </p:cBhvr>
                                      <p:to>
                                        <p:strVal val="visible"/>
                                      </p:to>
                                    </p:set>
                                    <p:animEffect transition="in" filter="fade">
                                      <p:cBhvr>
                                        <p:cTn id="53" dur="1000"/>
                                        <p:tgtEl>
                                          <p:spTgt spid="277507">
                                            <p:txEl>
                                              <p:pRg st="9" end="9"/>
                                            </p:txEl>
                                          </p:spTgt>
                                        </p:tgtEl>
                                      </p:cBhvr>
                                    </p:animEffect>
                                    <p:anim calcmode="lin" valueType="num">
                                      <p:cBhvr>
                                        <p:cTn id="54" dur="1000" fill="hold"/>
                                        <p:tgtEl>
                                          <p:spTgt spid="277507">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277507">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77507">
                                            <p:txEl>
                                              <p:pRg st="10" end="10"/>
                                            </p:txEl>
                                          </p:spTgt>
                                        </p:tgtEl>
                                        <p:attrNameLst>
                                          <p:attrName>style.visibility</p:attrName>
                                        </p:attrNameLst>
                                      </p:cBhvr>
                                      <p:to>
                                        <p:strVal val="visible"/>
                                      </p:to>
                                    </p:set>
                                    <p:animEffect transition="in" filter="fade">
                                      <p:cBhvr>
                                        <p:cTn id="58" dur="1000"/>
                                        <p:tgtEl>
                                          <p:spTgt spid="277507">
                                            <p:txEl>
                                              <p:pRg st="10" end="10"/>
                                            </p:txEl>
                                          </p:spTgt>
                                        </p:tgtEl>
                                      </p:cBhvr>
                                    </p:animEffect>
                                    <p:anim calcmode="lin" valueType="num">
                                      <p:cBhvr>
                                        <p:cTn id="59" dur="1000" fill="hold"/>
                                        <p:tgtEl>
                                          <p:spTgt spid="277507">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27750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611560" y="1431811"/>
            <a:ext cx="6769100" cy="4248150"/>
          </a:xfrm>
        </p:spPr>
        <p:txBody>
          <a:bodyPr/>
          <a:lstStyle/>
          <a:p>
            <a:pPr marL="0" indent="0" algn="just">
              <a:lnSpc>
                <a:spcPct val="80000"/>
              </a:lnSpc>
              <a:buNone/>
            </a:pPr>
            <a:endParaRPr lang="en-US" sz="2000" dirty="0"/>
          </a:p>
          <a:p>
            <a:pPr marL="0" indent="0" algn="just">
              <a:lnSpc>
                <a:spcPct val="80000"/>
              </a:lnSpc>
              <a:buNone/>
            </a:pPr>
            <a:r>
              <a:rPr lang="en-US" sz="2000" dirty="0"/>
              <a:t>  1.  Example of do while loop in PHP</a:t>
            </a:r>
          </a:p>
          <a:p>
            <a:pPr marL="0" indent="0" algn="just">
              <a:lnSpc>
                <a:spcPct val="80000"/>
              </a:lnSpc>
              <a:buNone/>
            </a:pPr>
            <a:endParaRPr lang="en-US" sz="2000" dirty="0"/>
          </a:p>
          <a:p>
            <a:pPr marL="0" indent="0" algn="just">
              <a:lnSpc>
                <a:spcPct val="80000"/>
              </a:lnSpc>
              <a:buNone/>
            </a:pPr>
            <a:r>
              <a:rPr lang="en-US" sz="2000" dirty="0">
                <a:solidFill>
                  <a:srgbClr val="FF0000"/>
                </a:solidFill>
              </a:rPr>
              <a:t>&lt;?php</a:t>
            </a:r>
          </a:p>
          <a:p>
            <a:pPr marL="0" indent="0">
              <a:lnSpc>
                <a:spcPct val="80000"/>
              </a:lnSpc>
              <a:buNone/>
            </a:pPr>
            <a:r>
              <a:rPr lang="en-US" sz="2000" dirty="0">
                <a:solidFill>
                  <a:srgbClr val="00B050"/>
                </a:solidFill>
              </a:rPr>
              <a:t>$count </a:t>
            </a:r>
            <a:r>
              <a:rPr lang="en-US" sz="2000" dirty="0"/>
              <a:t>= 0; //initialization</a:t>
            </a:r>
          </a:p>
          <a:p>
            <a:pPr marL="0" indent="0">
              <a:lnSpc>
                <a:spcPct val="80000"/>
              </a:lnSpc>
              <a:buNone/>
            </a:pPr>
            <a:r>
              <a:rPr lang="en-US" sz="2000" dirty="0"/>
              <a:t>do {</a:t>
            </a:r>
          </a:p>
          <a:p>
            <a:pPr marL="0" indent="0">
              <a:lnSpc>
                <a:spcPct val="80000"/>
              </a:lnSpc>
              <a:buNone/>
            </a:pPr>
            <a:r>
              <a:rPr lang="en-US" sz="2000" dirty="0"/>
              <a:t>  </a:t>
            </a:r>
            <a:r>
              <a:rPr lang="en-US" sz="2000" dirty="0">
                <a:solidFill>
                  <a:srgbClr val="3366CC"/>
                </a:solidFill>
              </a:rPr>
              <a:t>echo</a:t>
            </a:r>
            <a:r>
              <a:rPr lang="en-US" sz="2000" dirty="0"/>
              <a:t> </a:t>
            </a:r>
            <a:r>
              <a:rPr lang="en-US" sz="2000" dirty="0">
                <a:solidFill>
                  <a:srgbClr val="00B050"/>
                </a:solidFill>
              </a:rPr>
              <a:t>$count</a:t>
            </a:r>
            <a:r>
              <a:rPr lang="en-US" sz="2000" dirty="0"/>
              <a:t>;</a:t>
            </a:r>
          </a:p>
          <a:p>
            <a:pPr marL="0" indent="0">
              <a:lnSpc>
                <a:spcPct val="80000"/>
              </a:lnSpc>
              <a:buNone/>
            </a:pPr>
            <a:r>
              <a:rPr lang="en-US" sz="2000" dirty="0"/>
              <a:t>  </a:t>
            </a:r>
            <a:r>
              <a:rPr lang="en-US" sz="2000" dirty="0">
                <a:solidFill>
                  <a:srgbClr val="00B050"/>
                </a:solidFill>
              </a:rPr>
              <a:t>$count</a:t>
            </a:r>
            <a:r>
              <a:rPr lang="en-US" sz="2000" dirty="0">
                <a:solidFill>
                  <a:srgbClr val="FFC000"/>
                </a:solidFill>
              </a:rPr>
              <a:t>++</a:t>
            </a:r>
            <a:r>
              <a:rPr lang="en-US" sz="2000" dirty="0"/>
              <a:t>;</a:t>
            </a:r>
          </a:p>
          <a:p>
            <a:pPr marL="0" indent="0">
              <a:lnSpc>
                <a:spcPct val="80000"/>
              </a:lnSpc>
              <a:buNone/>
            </a:pPr>
            <a:r>
              <a:rPr lang="en-US" sz="2000" dirty="0"/>
              <a:t>} while (</a:t>
            </a:r>
            <a:r>
              <a:rPr lang="en-US" sz="2000" dirty="0">
                <a:solidFill>
                  <a:srgbClr val="92D050"/>
                </a:solidFill>
              </a:rPr>
              <a:t>$count </a:t>
            </a:r>
            <a:r>
              <a:rPr lang="en-US" sz="2000" dirty="0"/>
              <a:t>&lt; 5);  // condition</a:t>
            </a:r>
          </a:p>
          <a:p>
            <a:pPr marL="0" indent="0">
              <a:lnSpc>
                <a:spcPct val="80000"/>
              </a:lnSpc>
              <a:buNone/>
            </a:pPr>
            <a:endParaRPr lang="en-US" sz="2000" dirty="0"/>
          </a:p>
          <a:p>
            <a:pPr marL="0" indent="0">
              <a:lnSpc>
                <a:spcPct val="80000"/>
              </a:lnSpc>
              <a:buNone/>
            </a:pPr>
            <a:r>
              <a:rPr lang="en-US" sz="2000" dirty="0">
                <a:solidFill>
                  <a:srgbClr val="FF0000"/>
                </a:solidFill>
              </a:rPr>
              <a:t>?&gt;</a:t>
            </a:r>
            <a:r>
              <a:rPr lang="en-US" sz="2000" b="1" dirty="0"/>
              <a:t>		</a:t>
            </a:r>
            <a:endParaRPr lang="en-US" sz="2000" dirty="0"/>
          </a:p>
          <a:p>
            <a:pPr marL="0" indent="0" algn="just">
              <a:lnSpc>
                <a:spcPct val="80000"/>
              </a:lnSpc>
              <a:buNone/>
            </a:pPr>
            <a:endParaRPr lang="uk-UA" sz="2000" dirty="0"/>
          </a:p>
        </p:txBody>
      </p:sp>
      <p:sp>
        <p:nvSpPr>
          <p:cNvPr id="2" name="TextBox 1">
            <a:extLst>
              <a:ext uri="{FF2B5EF4-FFF2-40B4-BE49-F238E27FC236}">
                <a16:creationId xmlns:a16="http://schemas.microsoft.com/office/drawing/2014/main" id="{5E7DDA22-A0B0-449F-A286-14D768B8DAAE}"/>
              </a:ext>
            </a:extLst>
          </p:cNvPr>
          <p:cNvSpPr txBox="1"/>
          <p:nvPr/>
        </p:nvSpPr>
        <p:spPr>
          <a:xfrm>
            <a:off x="5220420" y="2325812"/>
            <a:ext cx="2160240" cy="1261884"/>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b="1" dirty="0">
                <a:solidFill>
                  <a:srgbClr val="FF0000"/>
                </a:solidFill>
              </a:rPr>
              <a:t>Output:</a:t>
            </a:r>
          </a:p>
          <a:p>
            <a:r>
              <a:rPr lang="en-US" b="1" dirty="0"/>
              <a:t> </a:t>
            </a:r>
          </a:p>
          <a:p>
            <a:pPr algn="ctr"/>
            <a:r>
              <a:rPr lang="en-US" sz="4000" b="1" dirty="0"/>
              <a:t>01234</a:t>
            </a:r>
            <a:endParaRPr lang="en-PH" sz="4000" b="1" dirty="0"/>
          </a:p>
        </p:txBody>
      </p:sp>
      <p:sp>
        <p:nvSpPr>
          <p:cNvPr id="3" name="TextBox 2">
            <a:extLst>
              <a:ext uri="{FF2B5EF4-FFF2-40B4-BE49-F238E27FC236}">
                <a16:creationId xmlns:a16="http://schemas.microsoft.com/office/drawing/2014/main" id="{36EB31B4-A27F-42CB-AC00-4E1F39EB4230}"/>
              </a:ext>
            </a:extLst>
          </p:cNvPr>
          <p:cNvSpPr txBox="1"/>
          <p:nvPr/>
        </p:nvSpPr>
        <p:spPr>
          <a:xfrm>
            <a:off x="611560" y="5085184"/>
            <a:ext cx="7636449" cy="1323439"/>
          </a:xfrm>
          <a:prstGeom prst="rect">
            <a:avLst/>
          </a:prstGeom>
          <a:noFill/>
        </p:spPr>
        <p:txBody>
          <a:bodyPr wrap="square" rtlCol="0">
            <a:spAutoFit/>
          </a:bodyPr>
          <a:lstStyle/>
          <a:p>
            <a:pPr algn="just"/>
            <a:r>
              <a:rPr lang="en-US" sz="2000" b="0" i="0" dirty="0">
                <a:solidFill>
                  <a:srgbClr val="374151"/>
                </a:solidFill>
                <a:effectLst/>
                <a:latin typeface="Söhne"/>
              </a:rPr>
              <a:t>The statements inside the curly braces will be executed at least once, and then the condition is checked. If the condition is true, the statements will be executed again, and the process will continue until the condition is false.</a:t>
            </a:r>
            <a:endParaRPr lang="en-PH" sz="2000" dirty="0"/>
          </a:p>
        </p:txBody>
      </p:sp>
      <p:pic>
        <p:nvPicPr>
          <p:cNvPr id="6" name="Picture 2" descr="Resulta ng larawan para sa php logo">
            <a:extLst>
              <a:ext uri="{FF2B5EF4-FFF2-40B4-BE49-F238E27FC236}">
                <a16:creationId xmlns:a16="http://schemas.microsoft.com/office/drawing/2014/main" id="{F5090ABD-77DF-4DDE-8D60-9F80D614F5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4958" l="4091" r="96364">
                        <a14:foregroundMark x1="81364" y1="57143" x2="4545" y2="49580"/>
                        <a14:foregroundMark x1="92727" y1="40336" x2="30455" y2="24370"/>
                        <a14:foregroundMark x1="61532" y1="21012" x2="16818" y2="18487"/>
                        <a14:foregroundMark x1="76364" y1="21849" x2="62923" y2="21090"/>
                        <a14:foregroundMark x1="16818" y1="18487" x2="13636" y2="26050"/>
                        <a14:foregroundMark x1="53237" y1="6441" x2="56824" y2="7337"/>
                        <a14:foregroundMark x1="72273" y1="21849" x2="80909" y2="67227"/>
                        <a14:foregroundMark x1="80909" y1="67227" x2="46818" y2="74790"/>
                        <a14:foregroundMark x1="46818" y1="74790" x2="32273" y2="69748"/>
                        <a14:foregroundMark x1="22273" y1="36134" x2="42273" y2="49580"/>
                        <a14:foregroundMark x1="67625" y1="9743" x2="86818" y2="36975"/>
                        <a14:foregroundMark x1="86818" y1="36975" x2="70909" y2="81513"/>
                        <a14:foregroundMark x1="70909" y1="81513" x2="40909" y2="89916"/>
                        <a14:foregroundMark x1="40909" y1="89916" x2="36818" y2="88235"/>
                        <a14:foregroundMark x1="10909" y1="50420" x2="30455" y2="74790"/>
                        <a14:foregroundMark x1="30455" y1="74790" x2="30455" y2="76471"/>
                        <a14:foregroundMark x1="37727" y1="71429" x2="17273" y2="70588"/>
                        <a14:foregroundMark x1="50000" y1="26891" x2="52727" y2="51261"/>
                        <a14:foregroundMark x1="85455" y1="35294" x2="86364" y2="70588"/>
                        <a14:foregroundMark x1="67653" y1="9830" x2="93636" y2="31092"/>
                        <a14:foregroundMark x1="96364" y1="57983" x2="94091" y2="40336"/>
                        <a14:foregroundMark x1="87727" y1="42857" x2="15194" y2="30400"/>
                        <a14:foregroundMark x1="40909" y1="94118" x2="47727" y2="94958"/>
                        <a14:foregroundMark x1="36818" y1="28571" x2="30909" y2="28571"/>
                        <a14:backgroundMark x1="65000" y1="1681" x2="55000" y2="0"/>
                        <a14:backgroundMark x1="39091" y1="0" x2="55455" y2="0"/>
                        <a14:backgroundMark x1="7727" y1="22689" x2="5455" y2="29412"/>
                        <a14:backgroundMark x1="6364" y1="26050" x2="3636" y2="29412"/>
                        <a14:backgroundMark x1="56818" y1="3361" x2="55455" y2="3361"/>
                      </a14:backgroundRemoval>
                    </a14:imgEffect>
                  </a14:imgLayer>
                </a14:imgProps>
              </a:ext>
              <a:ext uri="{28A0092B-C50C-407E-A947-70E740481C1C}">
                <a14:useLocalDpi xmlns:a14="http://schemas.microsoft.com/office/drawing/2010/main" val="0"/>
              </a:ext>
            </a:extLst>
          </a:blip>
          <a:srcRect/>
          <a:stretch>
            <a:fillRect/>
          </a:stretch>
        </p:blipFill>
        <p:spPr bwMode="auto">
          <a:xfrm>
            <a:off x="5580112" y="246573"/>
            <a:ext cx="1224136" cy="66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2419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fade">
                                      <p:cBhvr>
                                        <p:cTn id="12" dur="1000"/>
                                        <p:tgtEl>
                                          <p:spTgt spid="36867">
                                            <p:txEl>
                                              <p:pRg st="3" end="3"/>
                                            </p:txEl>
                                          </p:spTgt>
                                        </p:tgtEl>
                                      </p:cBhvr>
                                    </p:animEffect>
                                    <p:anim calcmode="lin" valueType="num">
                                      <p:cBhvr>
                                        <p:cTn id="13"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fade">
                                      <p:cBhvr>
                                        <p:cTn id="17" dur="1000"/>
                                        <p:tgtEl>
                                          <p:spTgt spid="36867">
                                            <p:txEl>
                                              <p:pRg st="4" end="4"/>
                                            </p:txEl>
                                          </p:spTgt>
                                        </p:tgtEl>
                                      </p:cBhvr>
                                    </p:animEffect>
                                    <p:anim calcmode="lin" valueType="num">
                                      <p:cBhvr>
                                        <p:cTn id="18"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686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1000"/>
                                        <p:tgtEl>
                                          <p:spTgt spid="36867">
                                            <p:txEl>
                                              <p:pRg st="5" end="5"/>
                                            </p:txEl>
                                          </p:spTgt>
                                        </p:tgtEl>
                                      </p:cBhvr>
                                    </p:animEffect>
                                    <p:anim calcmode="lin" valueType="num">
                                      <p:cBhvr>
                                        <p:cTn id="23"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686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fade">
                                      <p:cBhvr>
                                        <p:cTn id="27" dur="1000"/>
                                        <p:tgtEl>
                                          <p:spTgt spid="36867">
                                            <p:txEl>
                                              <p:pRg st="6" end="6"/>
                                            </p:txEl>
                                          </p:spTgt>
                                        </p:tgtEl>
                                      </p:cBhvr>
                                    </p:animEffect>
                                    <p:anim calcmode="lin" valueType="num">
                                      <p:cBhvr>
                                        <p:cTn id="28"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686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fade">
                                      <p:cBhvr>
                                        <p:cTn id="32" dur="1000"/>
                                        <p:tgtEl>
                                          <p:spTgt spid="36867">
                                            <p:txEl>
                                              <p:pRg st="7" end="7"/>
                                            </p:txEl>
                                          </p:spTgt>
                                        </p:tgtEl>
                                      </p:cBhvr>
                                    </p:animEffect>
                                    <p:anim calcmode="lin" valueType="num">
                                      <p:cBhvr>
                                        <p:cTn id="33" dur="10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6867">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Effect transition="in" filter="fade">
                                      <p:cBhvr>
                                        <p:cTn id="37" dur="1000"/>
                                        <p:tgtEl>
                                          <p:spTgt spid="36867">
                                            <p:txEl>
                                              <p:pRg st="8" end="8"/>
                                            </p:txEl>
                                          </p:spTgt>
                                        </p:tgtEl>
                                      </p:cBhvr>
                                    </p:animEffect>
                                    <p:anim calcmode="lin" valueType="num">
                                      <p:cBhvr>
                                        <p:cTn id="38" dur="10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6867">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6867">
                                            <p:txEl>
                                              <p:pRg st="10" end="10"/>
                                            </p:txEl>
                                          </p:spTgt>
                                        </p:tgtEl>
                                        <p:attrNameLst>
                                          <p:attrName>style.visibility</p:attrName>
                                        </p:attrNameLst>
                                      </p:cBhvr>
                                      <p:to>
                                        <p:strVal val="visible"/>
                                      </p:to>
                                    </p:set>
                                    <p:animEffect transition="in" filter="fade">
                                      <p:cBhvr>
                                        <p:cTn id="42" dur="1000"/>
                                        <p:tgtEl>
                                          <p:spTgt spid="36867">
                                            <p:txEl>
                                              <p:pRg st="10" end="10"/>
                                            </p:txEl>
                                          </p:spTgt>
                                        </p:tgtEl>
                                      </p:cBhvr>
                                    </p:animEffect>
                                    <p:anim calcmode="lin" valueType="num">
                                      <p:cBhvr>
                                        <p:cTn id="43" dur="1000" fill="hold"/>
                                        <p:tgtEl>
                                          <p:spTgt spid="3686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686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Effect transition="in" filter="fade">
                                      <p:cBhvr>
                                        <p:cTn id="56" dur="1000"/>
                                        <p:tgtEl>
                                          <p:spTgt spid="3">
                                            <p:txEl>
                                              <p:pRg st="0" end="0"/>
                                            </p:txEl>
                                          </p:spTgt>
                                        </p:tgtEl>
                                      </p:cBhvr>
                                    </p:animEffect>
                                    <p:anim calcmode="lin" valueType="num">
                                      <p:cBhvr>
                                        <p:cTn id="5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611560" y="1431811"/>
            <a:ext cx="6769100" cy="4248150"/>
          </a:xfrm>
        </p:spPr>
        <p:txBody>
          <a:bodyPr/>
          <a:lstStyle/>
          <a:p>
            <a:pPr marL="0" indent="0" algn="just">
              <a:lnSpc>
                <a:spcPct val="80000"/>
              </a:lnSpc>
              <a:buNone/>
            </a:pPr>
            <a:endParaRPr lang="en-US" sz="2000" dirty="0"/>
          </a:p>
          <a:p>
            <a:pPr marL="0" indent="0" algn="just">
              <a:lnSpc>
                <a:spcPct val="80000"/>
              </a:lnSpc>
              <a:buNone/>
            </a:pPr>
            <a:r>
              <a:rPr lang="en-US" sz="2000" dirty="0"/>
              <a:t>  2.  Example of do while loop in PHP</a:t>
            </a:r>
          </a:p>
          <a:p>
            <a:pPr marL="0" indent="0" algn="just">
              <a:lnSpc>
                <a:spcPct val="80000"/>
              </a:lnSpc>
              <a:buNone/>
            </a:pPr>
            <a:endParaRPr lang="en-US" sz="2000" dirty="0"/>
          </a:p>
          <a:p>
            <a:pPr marL="0" indent="0" algn="just">
              <a:lnSpc>
                <a:spcPct val="80000"/>
              </a:lnSpc>
              <a:buNone/>
            </a:pPr>
            <a:r>
              <a:rPr lang="en-US" sz="2000" dirty="0">
                <a:solidFill>
                  <a:srgbClr val="FF0000"/>
                </a:solidFill>
              </a:rPr>
              <a:t>&lt;?php</a:t>
            </a:r>
          </a:p>
          <a:p>
            <a:pPr marL="0" indent="0">
              <a:lnSpc>
                <a:spcPct val="80000"/>
              </a:lnSpc>
              <a:buNone/>
            </a:pPr>
            <a:r>
              <a:rPr lang="en-US" sz="2000" dirty="0">
                <a:solidFill>
                  <a:srgbClr val="00B050"/>
                </a:solidFill>
              </a:rPr>
              <a:t>$x = 6;</a:t>
            </a:r>
          </a:p>
          <a:p>
            <a:pPr marL="0" indent="0">
              <a:lnSpc>
                <a:spcPct val="80000"/>
              </a:lnSpc>
              <a:buNone/>
            </a:pPr>
            <a:r>
              <a:rPr lang="en-US" sz="2000" dirty="0"/>
              <a:t>do</a:t>
            </a:r>
            <a:r>
              <a:rPr lang="en-US" sz="2000" dirty="0">
                <a:solidFill>
                  <a:srgbClr val="00B050"/>
                </a:solidFill>
              </a:rPr>
              <a:t> {</a:t>
            </a:r>
          </a:p>
          <a:p>
            <a:pPr marL="0" indent="0">
              <a:lnSpc>
                <a:spcPct val="80000"/>
              </a:lnSpc>
              <a:buNone/>
            </a:pPr>
            <a:r>
              <a:rPr lang="en-US" sz="2000" dirty="0">
                <a:solidFill>
                  <a:srgbClr val="00B050"/>
                </a:solidFill>
              </a:rPr>
              <a:t>  </a:t>
            </a:r>
            <a:r>
              <a:rPr lang="en-US" sz="2000" dirty="0">
                <a:solidFill>
                  <a:schemeClr val="accent2">
                    <a:lumMod val="75000"/>
                  </a:schemeClr>
                </a:solidFill>
              </a:rPr>
              <a:t>echo </a:t>
            </a:r>
            <a:r>
              <a:rPr lang="en-US" sz="2000" dirty="0">
                <a:solidFill>
                  <a:srgbClr val="00B0F0"/>
                </a:solidFill>
              </a:rPr>
              <a:t>"The number is: </a:t>
            </a:r>
            <a:r>
              <a:rPr lang="en-US" sz="2000" dirty="0">
                <a:solidFill>
                  <a:srgbClr val="00B050"/>
                </a:solidFill>
              </a:rPr>
              <a:t>$x &lt;</a:t>
            </a:r>
            <a:r>
              <a:rPr lang="en-US" sz="2000" dirty="0" err="1">
                <a:solidFill>
                  <a:srgbClr val="00B050"/>
                </a:solidFill>
              </a:rPr>
              <a:t>br</a:t>
            </a:r>
            <a:r>
              <a:rPr lang="en-US" sz="2000" dirty="0">
                <a:solidFill>
                  <a:srgbClr val="00B050"/>
                </a:solidFill>
              </a:rPr>
              <a:t>&gt;";</a:t>
            </a:r>
          </a:p>
          <a:p>
            <a:pPr marL="0" indent="0">
              <a:lnSpc>
                <a:spcPct val="80000"/>
              </a:lnSpc>
              <a:buNone/>
            </a:pPr>
            <a:r>
              <a:rPr lang="en-US" sz="2000" dirty="0">
                <a:solidFill>
                  <a:srgbClr val="00B050"/>
                </a:solidFill>
              </a:rPr>
              <a:t>  $x++;</a:t>
            </a:r>
          </a:p>
          <a:p>
            <a:pPr marL="0" indent="0">
              <a:lnSpc>
                <a:spcPct val="80000"/>
              </a:lnSpc>
              <a:buNone/>
            </a:pPr>
            <a:r>
              <a:rPr lang="en-US" sz="2000" dirty="0">
                <a:solidFill>
                  <a:srgbClr val="00B050"/>
                </a:solidFill>
              </a:rPr>
              <a:t>} </a:t>
            </a:r>
            <a:r>
              <a:rPr lang="en-US" sz="2000" dirty="0">
                <a:solidFill>
                  <a:srgbClr val="002060"/>
                </a:solidFill>
              </a:rPr>
              <a:t>while</a:t>
            </a:r>
            <a:r>
              <a:rPr lang="en-US" sz="2000" dirty="0">
                <a:solidFill>
                  <a:srgbClr val="00B050"/>
                </a:solidFill>
              </a:rPr>
              <a:t> </a:t>
            </a:r>
            <a:r>
              <a:rPr lang="en-US" sz="2000" dirty="0">
                <a:solidFill>
                  <a:srgbClr val="FF0000"/>
                </a:solidFill>
              </a:rPr>
              <a:t>($x &lt;= 5);</a:t>
            </a:r>
          </a:p>
          <a:p>
            <a:pPr marL="0" indent="0">
              <a:lnSpc>
                <a:spcPct val="80000"/>
              </a:lnSpc>
              <a:buNone/>
            </a:pPr>
            <a:r>
              <a:rPr lang="en-US" sz="2000" dirty="0">
                <a:solidFill>
                  <a:srgbClr val="FF0000"/>
                </a:solidFill>
              </a:rPr>
              <a:t>?&gt;</a:t>
            </a:r>
            <a:r>
              <a:rPr lang="en-US" sz="2000" b="1" dirty="0"/>
              <a:t>		</a:t>
            </a:r>
            <a:endParaRPr lang="en-US" sz="2000" dirty="0"/>
          </a:p>
          <a:p>
            <a:pPr marL="0" indent="0" algn="just">
              <a:lnSpc>
                <a:spcPct val="80000"/>
              </a:lnSpc>
              <a:buNone/>
            </a:pPr>
            <a:endParaRPr lang="uk-UA" sz="2000" dirty="0"/>
          </a:p>
        </p:txBody>
      </p:sp>
      <p:sp>
        <p:nvSpPr>
          <p:cNvPr id="2" name="TextBox 1">
            <a:extLst>
              <a:ext uri="{FF2B5EF4-FFF2-40B4-BE49-F238E27FC236}">
                <a16:creationId xmlns:a16="http://schemas.microsoft.com/office/drawing/2014/main" id="{5E7DDA22-A0B0-449F-A286-14D768B8DAAE}"/>
              </a:ext>
            </a:extLst>
          </p:cNvPr>
          <p:cNvSpPr txBox="1"/>
          <p:nvPr/>
        </p:nvSpPr>
        <p:spPr>
          <a:xfrm>
            <a:off x="4572000" y="2581912"/>
            <a:ext cx="2735956" cy="830997"/>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sz="2400" b="1" dirty="0">
                <a:solidFill>
                  <a:srgbClr val="FF0000"/>
                </a:solidFill>
              </a:rPr>
              <a:t>Output:</a:t>
            </a:r>
          </a:p>
          <a:p>
            <a:r>
              <a:rPr lang="en-US" sz="2400" b="1" dirty="0"/>
              <a:t> The number is: 6</a:t>
            </a:r>
          </a:p>
        </p:txBody>
      </p:sp>
      <p:sp>
        <p:nvSpPr>
          <p:cNvPr id="3" name="TextBox 2">
            <a:extLst>
              <a:ext uri="{FF2B5EF4-FFF2-40B4-BE49-F238E27FC236}">
                <a16:creationId xmlns:a16="http://schemas.microsoft.com/office/drawing/2014/main" id="{36EB31B4-A27F-42CB-AC00-4E1F39EB4230}"/>
              </a:ext>
            </a:extLst>
          </p:cNvPr>
          <p:cNvSpPr txBox="1"/>
          <p:nvPr/>
        </p:nvSpPr>
        <p:spPr>
          <a:xfrm>
            <a:off x="539552" y="4718303"/>
            <a:ext cx="7636449" cy="707886"/>
          </a:xfrm>
          <a:prstGeom prst="rect">
            <a:avLst/>
          </a:prstGeom>
          <a:noFill/>
        </p:spPr>
        <p:txBody>
          <a:bodyPr wrap="square" rtlCol="0">
            <a:spAutoFit/>
          </a:bodyPr>
          <a:lstStyle/>
          <a:p>
            <a:pPr algn="just"/>
            <a:r>
              <a:rPr lang="en-US" sz="2000" b="0" i="0" dirty="0">
                <a:solidFill>
                  <a:srgbClr val="374151"/>
                </a:solidFill>
                <a:effectLst/>
                <a:latin typeface="Söhne"/>
              </a:rPr>
              <a:t>This example sets the $x variable to 6, then it runs the loop, and then the condition is checked:</a:t>
            </a:r>
            <a:endParaRPr lang="en-PH" sz="2000" dirty="0"/>
          </a:p>
        </p:txBody>
      </p:sp>
      <p:pic>
        <p:nvPicPr>
          <p:cNvPr id="2050" name="Picture 2" descr="Resulta ng larawan para sa php logo">
            <a:extLst>
              <a:ext uri="{FF2B5EF4-FFF2-40B4-BE49-F238E27FC236}">
                <a16:creationId xmlns:a16="http://schemas.microsoft.com/office/drawing/2014/main" id="{654E32AD-F75A-40FF-90F5-1A8799D8113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4958" l="4091" r="96364">
                        <a14:foregroundMark x1="81364" y1="57143" x2="4545" y2="49580"/>
                        <a14:foregroundMark x1="92727" y1="40336" x2="30455" y2="24370"/>
                        <a14:foregroundMark x1="61532" y1="21012" x2="16818" y2="18487"/>
                        <a14:foregroundMark x1="76364" y1="21849" x2="62923" y2="21090"/>
                        <a14:foregroundMark x1="16818" y1="18487" x2="13636" y2="26050"/>
                        <a14:foregroundMark x1="53237" y1="6441" x2="56824" y2="7337"/>
                        <a14:foregroundMark x1="72273" y1="21849" x2="80909" y2="67227"/>
                        <a14:foregroundMark x1="80909" y1="67227" x2="46818" y2="74790"/>
                        <a14:foregroundMark x1="46818" y1="74790" x2="32273" y2="69748"/>
                        <a14:foregroundMark x1="22273" y1="36134" x2="42273" y2="49580"/>
                        <a14:foregroundMark x1="67625" y1="9743" x2="86818" y2="36975"/>
                        <a14:foregroundMark x1="86818" y1="36975" x2="70909" y2="81513"/>
                        <a14:foregroundMark x1="70909" y1="81513" x2="40909" y2="89916"/>
                        <a14:foregroundMark x1="40909" y1="89916" x2="36818" y2="88235"/>
                        <a14:foregroundMark x1="10909" y1="50420" x2="30455" y2="74790"/>
                        <a14:foregroundMark x1="30455" y1="74790" x2="30455" y2="76471"/>
                        <a14:foregroundMark x1="37727" y1="71429" x2="17273" y2="70588"/>
                        <a14:foregroundMark x1="50000" y1="26891" x2="52727" y2="51261"/>
                        <a14:foregroundMark x1="85455" y1="35294" x2="86364" y2="70588"/>
                        <a14:foregroundMark x1="67653" y1="9830" x2="93636" y2="31092"/>
                        <a14:foregroundMark x1="96364" y1="57983" x2="94091" y2="40336"/>
                        <a14:foregroundMark x1="87727" y1="42857" x2="15194" y2="30400"/>
                        <a14:foregroundMark x1="40909" y1="94118" x2="47727" y2="94958"/>
                        <a14:foregroundMark x1="36818" y1="28571" x2="30909" y2="28571"/>
                        <a14:backgroundMark x1="65000" y1="1681" x2="55000" y2="0"/>
                        <a14:backgroundMark x1="39091" y1="0" x2="55455" y2="0"/>
                        <a14:backgroundMark x1="7727" y1="22689" x2="5455" y2="29412"/>
                        <a14:backgroundMark x1="6364" y1="26050" x2="3636" y2="29412"/>
                        <a14:backgroundMark x1="56818" y1="3361" x2="55455" y2="3361"/>
                      </a14:backgroundRemoval>
                    </a14:imgEffect>
                  </a14:imgLayer>
                </a14:imgProps>
              </a:ext>
              <a:ext uri="{28A0092B-C50C-407E-A947-70E740481C1C}">
                <a14:useLocalDpi xmlns:a14="http://schemas.microsoft.com/office/drawing/2010/main" val="0"/>
              </a:ext>
            </a:extLst>
          </a:blip>
          <a:srcRect/>
          <a:stretch>
            <a:fillRect/>
          </a:stretch>
        </p:blipFill>
        <p:spPr bwMode="auto">
          <a:xfrm>
            <a:off x="5652120" y="280002"/>
            <a:ext cx="1224136" cy="662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6113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fade">
                                      <p:cBhvr>
                                        <p:cTn id="12" dur="1000"/>
                                        <p:tgtEl>
                                          <p:spTgt spid="36867">
                                            <p:txEl>
                                              <p:pRg st="3" end="3"/>
                                            </p:txEl>
                                          </p:spTgt>
                                        </p:tgtEl>
                                      </p:cBhvr>
                                    </p:animEffect>
                                    <p:anim calcmode="lin" valueType="num">
                                      <p:cBhvr>
                                        <p:cTn id="13"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fade">
                                      <p:cBhvr>
                                        <p:cTn id="17" dur="1000"/>
                                        <p:tgtEl>
                                          <p:spTgt spid="36867">
                                            <p:txEl>
                                              <p:pRg st="4" end="4"/>
                                            </p:txEl>
                                          </p:spTgt>
                                        </p:tgtEl>
                                      </p:cBhvr>
                                    </p:animEffect>
                                    <p:anim calcmode="lin" valueType="num">
                                      <p:cBhvr>
                                        <p:cTn id="18"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6867">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1000"/>
                                        <p:tgtEl>
                                          <p:spTgt spid="36867">
                                            <p:txEl>
                                              <p:pRg st="5" end="5"/>
                                            </p:txEl>
                                          </p:spTgt>
                                        </p:tgtEl>
                                      </p:cBhvr>
                                    </p:animEffect>
                                    <p:anim calcmode="lin" valueType="num">
                                      <p:cBhvr>
                                        <p:cTn id="23"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686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fade">
                                      <p:cBhvr>
                                        <p:cTn id="27" dur="1000"/>
                                        <p:tgtEl>
                                          <p:spTgt spid="36867">
                                            <p:txEl>
                                              <p:pRg st="6" end="6"/>
                                            </p:txEl>
                                          </p:spTgt>
                                        </p:tgtEl>
                                      </p:cBhvr>
                                    </p:animEffect>
                                    <p:anim calcmode="lin" valueType="num">
                                      <p:cBhvr>
                                        <p:cTn id="28"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6867">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6867">
                                            <p:txEl>
                                              <p:pRg st="7" end="7"/>
                                            </p:txEl>
                                          </p:spTgt>
                                        </p:tgtEl>
                                        <p:attrNameLst>
                                          <p:attrName>style.visibility</p:attrName>
                                        </p:attrNameLst>
                                      </p:cBhvr>
                                      <p:to>
                                        <p:strVal val="visible"/>
                                      </p:to>
                                    </p:set>
                                    <p:animEffect transition="in" filter="fade">
                                      <p:cBhvr>
                                        <p:cTn id="32" dur="1000"/>
                                        <p:tgtEl>
                                          <p:spTgt spid="36867">
                                            <p:txEl>
                                              <p:pRg st="7" end="7"/>
                                            </p:txEl>
                                          </p:spTgt>
                                        </p:tgtEl>
                                      </p:cBhvr>
                                    </p:animEffect>
                                    <p:anim calcmode="lin" valueType="num">
                                      <p:cBhvr>
                                        <p:cTn id="33" dur="10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6867">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6867">
                                            <p:txEl>
                                              <p:pRg st="8" end="8"/>
                                            </p:txEl>
                                          </p:spTgt>
                                        </p:tgtEl>
                                        <p:attrNameLst>
                                          <p:attrName>style.visibility</p:attrName>
                                        </p:attrNameLst>
                                      </p:cBhvr>
                                      <p:to>
                                        <p:strVal val="visible"/>
                                      </p:to>
                                    </p:set>
                                    <p:animEffect transition="in" filter="fade">
                                      <p:cBhvr>
                                        <p:cTn id="37" dur="1000"/>
                                        <p:tgtEl>
                                          <p:spTgt spid="36867">
                                            <p:txEl>
                                              <p:pRg st="8" end="8"/>
                                            </p:txEl>
                                          </p:spTgt>
                                        </p:tgtEl>
                                      </p:cBhvr>
                                    </p:animEffect>
                                    <p:anim calcmode="lin" valueType="num">
                                      <p:cBhvr>
                                        <p:cTn id="38" dur="10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6867">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6867">
                                            <p:txEl>
                                              <p:pRg st="9" end="9"/>
                                            </p:txEl>
                                          </p:spTgt>
                                        </p:tgtEl>
                                        <p:attrNameLst>
                                          <p:attrName>style.visibility</p:attrName>
                                        </p:attrNameLst>
                                      </p:cBhvr>
                                      <p:to>
                                        <p:strVal val="visible"/>
                                      </p:to>
                                    </p:set>
                                    <p:animEffect transition="in" filter="fade">
                                      <p:cBhvr>
                                        <p:cTn id="42" dur="1000"/>
                                        <p:tgtEl>
                                          <p:spTgt spid="36867">
                                            <p:txEl>
                                              <p:pRg st="9" end="9"/>
                                            </p:txEl>
                                          </p:spTgt>
                                        </p:tgtEl>
                                      </p:cBhvr>
                                    </p:animEffect>
                                    <p:anim calcmode="lin" valueType="num">
                                      <p:cBhvr>
                                        <p:cTn id="43" dur="10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686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Effect transition="in" filter="fade">
                                      <p:cBhvr>
                                        <p:cTn id="56" dur="1000"/>
                                        <p:tgtEl>
                                          <p:spTgt spid="3">
                                            <p:txEl>
                                              <p:pRg st="0" end="0"/>
                                            </p:txEl>
                                          </p:spTgt>
                                        </p:tgtEl>
                                      </p:cBhvr>
                                    </p:animEffect>
                                    <p:anim calcmode="lin" valueType="num">
                                      <p:cBhvr>
                                        <p:cTn id="5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611560" y="1431811"/>
            <a:ext cx="6769100" cy="4248150"/>
          </a:xfrm>
        </p:spPr>
        <p:txBody>
          <a:bodyPr/>
          <a:lstStyle/>
          <a:p>
            <a:pPr marL="0" indent="0" algn="just">
              <a:lnSpc>
                <a:spcPct val="80000"/>
              </a:lnSpc>
              <a:buNone/>
            </a:pPr>
            <a:endParaRPr lang="en-US" sz="2000" dirty="0"/>
          </a:p>
          <a:p>
            <a:pPr marL="0" indent="0" algn="just">
              <a:lnSpc>
                <a:spcPct val="80000"/>
              </a:lnSpc>
              <a:buNone/>
            </a:pPr>
            <a:r>
              <a:rPr lang="en-US" sz="2000" dirty="0"/>
              <a:t>  </a:t>
            </a:r>
            <a:r>
              <a:rPr lang="en-US" sz="2000" dirty="0" smtClean="0"/>
              <a:t>1.  </a:t>
            </a:r>
            <a:r>
              <a:rPr lang="en-US" sz="2000" dirty="0"/>
              <a:t>Example of do while loop in </a:t>
            </a:r>
            <a:r>
              <a:rPr lang="en-US" sz="2000" dirty="0" smtClean="0"/>
              <a:t>Java</a:t>
            </a:r>
            <a:endParaRPr lang="en-US" sz="2000" dirty="0"/>
          </a:p>
          <a:p>
            <a:pPr marL="0" indent="0" algn="just">
              <a:lnSpc>
                <a:spcPct val="80000"/>
              </a:lnSpc>
              <a:buNone/>
            </a:pPr>
            <a:endParaRPr lang="en-US" sz="2000" dirty="0"/>
          </a:p>
          <a:p>
            <a:pPr marL="0" indent="0" algn="just">
              <a:lnSpc>
                <a:spcPct val="80000"/>
              </a:lnSpc>
              <a:buNone/>
            </a:pPr>
            <a:r>
              <a:rPr lang="en-US" sz="2000" b="1" dirty="0"/>
              <a:t>		</a:t>
            </a:r>
            <a:endParaRPr lang="en-US" sz="2000" dirty="0"/>
          </a:p>
          <a:p>
            <a:pPr marL="0" indent="0" algn="just">
              <a:lnSpc>
                <a:spcPct val="80000"/>
              </a:lnSpc>
              <a:buNone/>
            </a:pPr>
            <a:endParaRPr lang="uk-UA" sz="2000" dirty="0"/>
          </a:p>
        </p:txBody>
      </p:sp>
      <p:sp>
        <p:nvSpPr>
          <p:cNvPr id="2" name="TextBox 1">
            <a:extLst>
              <a:ext uri="{FF2B5EF4-FFF2-40B4-BE49-F238E27FC236}">
                <a16:creationId xmlns:a16="http://schemas.microsoft.com/office/drawing/2014/main" id="{5E7DDA22-A0B0-449F-A286-14D768B8DAAE}"/>
              </a:ext>
            </a:extLst>
          </p:cNvPr>
          <p:cNvSpPr txBox="1"/>
          <p:nvPr/>
        </p:nvSpPr>
        <p:spPr>
          <a:xfrm>
            <a:off x="5804802" y="3553776"/>
            <a:ext cx="2735956" cy="830997"/>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sz="2400" b="1" dirty="0">
                <a:solidFill>
                  <a:srgbClr val="FF0000"/>
                </a:solidFill>
              </a:rPr>
              <a:t>Output:</a:t>
            </a:r>
          </a:p>
          <a:p>
            <a:r>
              <a:rPr lang="en-US" sz="2400" b="1" dirty="0"/>
              <a:t> </a:t>
            </a:r>
            <a:r>
              <a:rPr lang="en-US" sz="2400" b="1" dirty="0" smtClean="0"/>
              <a:t>Print Statement</a:t>
            </a:r>
            <a:endParaRPr lang="en-US" sz="2400" b="1" dirty="0"/>
          </a:p>
        </p:txBody>
      </p:sp>
      <p:pic>
        <p:nvPicPr>
          <p:cNvPr id="1026" name="Picture 2" descr="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3105" y="101419"/>
            <a:ext cx="1519675" cy="9513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t="19802"/>
          <a:stretch/>
        </p:blipFill>
        <p:spPr>
          <a:xfrm>
            <a:off x="432095" y="2345195"/>
            <a:ext cx="5020293" cy="40791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21774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3" end="3"/>
                                            </p:txEl>
                                          </p:spTgt>
                                        </p:tgtEl>
                                        <p:attrNameLst>
                                          <p:attrName>style.visibility</p:attrName>
                                        </p:attrNameLst>
                                      </p:cBhvr>
                                      <p:to>
                                        <p:strVal val="visible"/>
                                      </p:to>
                                    </p:set>
                                    <p:animEffect transition="in" filter="fade">
                                      <p:cBhvr>
                                        <p:cTn id="14" dur="1000"/>
                                        <p:tgtEl>
                                          <p:spTgt spid="36867">
                                            <p:txEl>
                                              <p:pRg st="3" end="3"/>
                                            </p:txEl>
                                          </p:spTgt>
                                        </p:tgtEl>
                                      </p:cBhvr>
                                    </p:animEffect>
                                    <p:anim calcmode="lin" valueType="num">
                                      <p:cBhvr>
                                        <p:cTn id="15"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611560" y="1431811"/>
            <a:ext cx="6769100" cy="4248150"/>
          </a:xfrm>
        </p:spPr>
        <p:txBody>
          <a:bodyPr/>
          <a:lstStyle/>
          <a:p>
            <a:pPr marL="0" indent="0" algn="just">
              <a:lnSpc>
                <a:spcPct val="80000"/>
              </a:lnSpc>
              <a:buNone/>
            </a:pPr>
            <a:endParaRPr lang="en-US" sz="2000" dirty="0"/>
          </a:p>
          <a:p>
            <a:pPr marL="0" indent="0" algn="just">
              <a:lnSpc>
                <a:spcPct val="80000"/>
              </a:lnSpc>
              <a:buNone/>
            </a:pPr>
            <a:r>
              <a:rPr lang="en-US" sz="2000" dirty="0"/>
              <a:t>  2.  Example of do while loop in </a:t>
            </a:r>
            <a:r>
              <a:rPr lang="en-US" sz="2000" dirty="0" smtClean="0"/>
              <a:t>Java</a:t>
            </a:r>
            <a:endParaRPr lang="en-US" sz="2000" dirty="0"/>
          </a:p>
          <a:p>
            <a:pPr marL="0" indent="0" algn="just">
              <a:lnSpc>
                <a:spcPct val="80000"/>
              </a:lnSpc>
              <a:buNone/>
            </a:pPr>
            <a:endParaRPr lang="en-US" sz="2000" dirty="0"/>
          </a:p>
          <a:p>
            <a:pPr marL="0" indent="0" algn="just">
              <a:lnSpc>
                <a:spcPct val="80000"/>
              </a:lnSpc>
              <a:buNone/>
            </a:pPr>
            <a:r>
              <a:rPr lang="en-US" sz="2000" b="1" dirty="0"/>
              <a:t>		</a:t>
            </a:r>
            <a:endParaRPr lang="en-US" sz="2000" dirty="0"/>
          </a:p>
          <a:p>
            <a:pPr marL="0" indent="0" algn="just">
              <a:lnSpc>
                <a:spcPct val="80000"/>
              </a:lnSpc>
              <a:buNone/>
            </a:pPr>
            <a:endParaRPr lang="uk-UA" sz="2000" dirty="0"/>
          </a:p>
        </p:txBody>
      </p:sp>
      <p:sp>
        <p:nvSpPr>
          <p:cNvPr id="2" name="TextBox 1">
            <a:extLst>
              <a:ext uri="{FF2B5EF4-FFF2-40B4-BE49-F238E27FC236}">
                <a16:creationId xmlns:a16="http://schemas.microsoft.com/office/drawing/2014/main" id="{5E7DDA22-A0B0-449F-A286-14D768B8DAAE}"/>
              </a:ext>
            </a:extLst>
          </p:cNvPr>
          <p:cNvSpPr txBox="1"/>
          <p:nvPr/>
        </p:nvSpPr>
        <p:spPr>
          <a:xfrm>
            <a:off x="5804802" y="3553776"/>
            <a:ext cx="2735956" cy="2308324"/>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sz="2400" b="1" dirty="0">
                <a:solidFill>
                  <a:srgbClr val="FF0000"/>
                </a:solidFill>
              </a:rPr>
              <a:t>Output:</a:t>
            </a:r>
          </a:p>
          <a:p>
            <a:r>
              <a:rPr lang="en-US" sz="2400" b="1" dirty="0"/>
              <a:t> </a:t>
            </a:r>
            <a:r>
              <a:rPr lang="en-US" sz="2400" b="1" dirty="0" smtClean="0"/>
              <a:t>1</a:t>
            </a:r>
          </a:p>
          <a:p>
            <a:r>
              <a:rPr lang="en-US" sz="2400" b="1" dirty="0" smtClean="0"/>
              <a:t> 2</a:t>
            </a:r>
          </a:p>
          <a:p>
            <a:r>
              <a:rPr lang="en-US" sz="2400" b="1" dirty="0" smtClean="0"/>
              <a:t> 3</a:t>
            </a:r>
          </a:p>
          <a:p>
            <a:r>
              <a:rPr lang="en-US" sz="2400" b="1" dirty="0" smtClean="0"/>
              <a:t> 4</a:t>
            </a:r>
          </a:p>
          <a:p>
            <a:r>
              <a:rPr lang="en-US" sz="2400" b="1" dirty="0" smtClean="0"/>
              <a:t> 5</a:t>
            </a:r>
            <a:endParaRPr lang="en-US" sz="2400" b="1" dirty="0"/>
          </a:p>
        </p:txBody>
      </p:sp>
      <p:pic>
        <p:nvPicPr>
          <p:cNvPr id="1026" name="Picture 2" descr="Java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3105" y="101419"/>
            <a:ext cx="1519675" cy="9513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srcRect t="7046"/>
          <a:stretch/>
        </p:blipFill>
        <p:spPr>
          <a:xfrm>
            <a:off x="611560" y="2247037"/>
            <a:ext cx="4320480" cy="43847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8754600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3" end="3"/>
                                            </p:txEl>
                                          </p:spTgt>
                                        </p:tgtEl>
                                        <p:attrNameLst>
                                          <p:attrName>style.visibility</p:attrName>
                                        </p:attrNameLst>
                                      </p:cBhvr>
                                      <p:to>
                                        <p:strVal val="visible"/>
                                      </p:to>
                                    </p:set>
                                    <p:animEffect transition="in" filter="fade">
                                      <p:cBhvr>
                                        <p:cTn id="14" dur="1000"/>
                                        <p:tgtEl>
                                          <p:spTgt spid="36867">
                                            <p:txEl>
                                              <p:pRg st="3" end="3"/>
                                            </p:txEl>
                                          </p:spTgt>
                                        </p:tgtEl>
                                      </p:cBhvr>
                                    </p:animEffect>
                                    <p:anim calcmode="lin" valueType="num">
                                      <p:cBhvr>
                                        <p:cTn id="15"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DDA22-A0B0-449F-A286-14D768B8DAAE}"/>
              </a:ext>
            </a:extLst>
          </p:cNvPr>
          <p:cNvSpPr txBox="1"/>
          <p:nvPr/>
        </p:nvSpPr>
        <p:spPr>
          <a:xfrm>
            <a:off x="5611755" y="2616993"/>
            <a:ext cx="3024162" cy="2769989"/>
          </a:xfrm>
          <a:prstGeom prst="rect">
            <a:avLst/>
          </a:prstGeom>
          <a:solidFill>
            <a:schemeClr val="accent2">
              <a:lumMod val="40000"/>
              <a:lumOff val="60000"/>
            </a:schemeClr>
          </a:solidFill>
          <a:ln>
            <a:solidFill>
              <a:schemeClr val="accent2">
                <a:lumMod val="75000"/>
              </a:schemeClr>
            </a:solidFill>
          </a:ln>
          <a:scene3d>
            <a:camera prst="orthographicFront"/>
            <a:lightRig rig="threePt" dir="t"/>
          </a:scene3d>
          <a:sp3d>
            <a:bevelT/>
          </a:sp3d>
        </p:spPr>
        <p:txBody>
          <a:bodyPr wrap="square" rtlCol="0">
            <a:spAutoFit/>
          </a:bodyPr>
          <a:lstStyle/>
          <a:p>
            <a:r>
              <a:rPr lang="en-US" sz="2400" b="1" dirty="0">
                <a:solidFill>
                  <a:srgbClr val="FF0000"/>
                </a:solidFill>
              </a:rPr>
              <a:t>Output</a:t>
            </a:r>
            <a:r>
              <a:rPr lang="en-US" sz="2400" b="1" dirty="0" smtClean="0">
                <a:solidFill>
                  <a:srgbClr val="FF0000"/>
                </a:solidFill>
              </a:rPr>
              <a:t>:</a:t>
            </a:r>
          </a:p>
          <a:p>
            <a:endParaRPr lang="en-US" sz="2400" b="1" dirty="0" smtClean="0">
              <a:solidFill>
                <a:srgbClr val="FF0000"/>
              </a:solidFill>
            </a:endParaRPr>
          </a:p>
          <a:p>
            <a:r>
              <a:rPr lang="en-US" b="1" dirty="0"/>
              <a:t>0: Welcome </a:t>
            </a:r>
            <a:r>
              <a:rPr lang="en-US" b="1" dirty="0" smtClean="0"/>
              <a:t>to JavaScript</a:t>
            </a:r>
          </a:p>
          <a:p>
            <a:r>
              <a:rPr lang="en-US" b="1" dirty="0" smtClean="0"/>
              <a:t>1: </a:t>
            </a:r>
            <a:r>
              <a:rPr lang="en-US" b="1" dirty="0"/>
              <a:t>Welcome to JavaScript</a:t>
            </a:r>
          </a:p>
          <a:p>
            <a:r>
              <a:rPr lang="en-US" b="1" dirty="0" smtClean="0"/>
              <a:t>2: </a:t>
            </a:r>
            <a:r>
              <a:rPr lang="en-US" b="1" dirty="0"/>
              <a:t>Welcome to JavaScript</a:t>
            </a:r>
          </a:p>
          <a:p>
            <a:r>
              <a:rPr lang="en-US" b="1" dirty="0" smtClean="0"/>
              <a:t>3: </a:t>
            </a:r>
            <a:r>
              <a:rPr lang="en-US" b="1" dirty="0"/>
              <a:t>Welcome to JavaScript</a:t>
            </a:r>
          </a:p>
          <a:p>
            <a:r>
              <a:rPr lang="en-US" b="1" dirty="0" smtClean="0"/>
              <a:t>4: </a:t>
            </a:r>
            <a:r>
              <a:rPr lang="en-US" b="1" dirty="0"/>
              <a:t>Welcome to JavaScript</a:t>
            </a:r>
          </a:p>
          <a:p>
            <a:r>
              <a:rPr lang="en-US" b="1" dirty="0" smtClean="0"/>
              <a:t>5: </a:t>
            </a:r>
            <a:r>
              <a:rPr lang="en-US" b="1" dirty="0"/>
              <a:t>Welcome to JavaScript</a:t>
            </a:r>
          </a:p>
          <a:p>
            <a:endParaRPr lang="en-US" b="1" dirty="0"/>
          </a:p>
        </p:txBody>
      </p:sp>
      <p:sp>
        <p:nvSpPr>
          <p:cNvPr id="36866" name="Rectangle 2"/>
          <p:cNvSpPr>
            <a:spLocks noGrp="1" noChangeArrowheads="1"/>
          </p:cNvSpPr>
          <p:nvPr>
            <p:ph type="title"/>
          </p:nvPr>
        </p:nvSpPr>
        <p:spPr>
          <a:xfrm>
            <a:off x="1476375" y="260350"/>
            <a:ext cx="7127875" cy="649288"/>
          </a:xfrm>
        </p:spPr>
        <p:txBody>
          <a:bodyPr/>
          <a:lstStyle/>
          <a:p>
            <a:r>
              <a:rPr lang="en-US" b="1" dirty="0">
                <a:latin typeface="Tahoma" charset="0"/>
              </a:rPr>
              <a:t>  do while loop in </a:t>
            </a:r>
            <a:endParaRPr lang="uk-UA" b="1" dirty="0">
              <a:latin typeface="Tahoma" charset="0"/>
            </a:endParaRPr>
          </a:p>
        </p:txBody>
      </p:sp>
      <p:sp>
        <p:nvSpPr>
          <p:cNvPr id="36867" name="Rectangle 3"/>
          <p:cNvSpPr>
            <a:spLocks noGrp="1" noChangeArrowheads="1"/>
          </p:cNvSpPr>
          <p:nvPr>
            <p:ph type="body" idx="1"/>
          </p:nvPr>
        </p:nvSpPr>
        <p:spPr>
          <a:xfrm>
            <a:off x="336556" y="1700808"/>
            <a:ext cx="4968552" cy="1061085"/>
          </a:xfrm>
        </p:spPr>
        <p:txBody>
          <a:bodyPr/>
          <a:lstStyle/>
          <a:p>
            <a:pPr marL="0" indent="0" algn="just">
              <a:lnSpc>
                <a:spcPct val="80000"/>
              </a:lnSpc>
              <a:buNone/>
            </a:pPr>
            <a:endParaRPr lang="en-US" sz="2000" dirty="0"/>
          </a:p>
          <a:p>
            <a:pPr marL="0" indent="0" algn="just">
              <a:lnSpc>
                <a:spcPct val="80000"/>
              </a:lnSpc>
              <a:buNone/>
            </a:pPr>
            <a:r>
              <a:rPr lang="en-US" sz="2000" dirty="0"/>
              <a:t>  </a:t>
            </a:r>
            <a:r>
              <a:rPr lang="en-US" sz="2000" dirty="0" smtClean="0"/>
              <a:t>1. Example </a:t>
            </a:r>
            <a:r>
              <a:rPr lang="en-US" sz="2000" dirty="0"/>
              <a:t>of do while loop in </a:t>
            </a:r>
            <a:r>
              <a:rPr lang="en-US" sz="2000" dirty="0" smtClean="0"/>
              <a:t>JavaScript</a:t>
            </a:r>
            <a:endParaRPr lang="en-US" sz="2000" dirty="0"/>
          </a:p>
          <a:p>
            <a:pPr marL="0" indent="0" algn="just">
              <a:lnSpc>
                <a:spcPct val="80000"/>
              </a:lnSpc>
              <a:buNone/>
            </a:pPr>
            <a:endParaRPr lang="en-US" sz="2000" dirty="0"/>
          </a:p>
          <a:p>
            <a:pPr marL="0" indent="0" algn="just">
              <a:lnSpc>
                <a:spcPct val="80000"/>
              </a:lnSpc>
              <a:buNone/>
            </a:pPr>
            <a:r>
              <a:rPr lang="en-US" sz="2000" b="1" dirty="0"/>
              <a:t>		</a:t>
            </a:r>
            <a:endParaRPr lang="en-US" sz="2000" dirty="0"/>
          </a:p>
        </p:txBody>
      </p:sp>
      <p:pic>
        <p:nvPicPr>
          <p:cNvPr id="1028" name="Picture 4" descr="Node.js Logo - Javascript V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215799"/>
            <a:ext cx="1224136" cy="10081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14359" y="2616992"/>
            <a:ext cx="4384101" cy="26842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77744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1000"/>
                                        <p:tgtEl>
                                          <p:spTgt spid="36867">
                                            <p:txEl>
                                              <p:pRg st="1" end="1"/>
                                            </p:txEl>
                                          </p:spTgt>
                                        </p:tgtEl>
                                      </p:cBhvr>
                                    </p:animEffect>
                                    <p:anim calcmode="lin" valueType="num">
                                      <p:cBhvr>
                                        <p:cTn id="8"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3" end="3"/>
                                            </p:txEl>
                                          </p:spTgt>
                                        </p:tgtEl>
                                        <p:attrNameLst>
                                          <p:attrName>style.visibility</p:attrName>
                                        </p:attrNameLst>
                                      </p:cBhvr>
                                      <p:to>
                                        <p:strVal val="visible"/>
                                      </p:to>
                                    </p:set>
                                    <p:animEffect transition="in" filter="fade">
                                      <p:cBhvr>
                                        <p:cTn id="14" dur="1000"/>
                                        <p:tgtEl>
                                          <p:spTgt spid="36867">
                                            <p:txEl>
                                              <p:pRg st="3" end="3"/>
                                            </p:txEl>
                                          </p:spTgt>
                                        </p:tgtEl>
                                      </p:cBhvr>
                                    </p:animEffect>
                                    <p:anim calcmode="lin" valueType="num">
                                      <p:cBhvr>
                                        <p:cTn id="15"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867" grpId="0" build="p"/>
    </p:bldLst>
  </p:timing>
</p:sld>
</file>

<file path=ppt/theme/theme1.xml><?xml version="1.0" encoding="utf-8"?>
<a:theme xmlns:a="http://schemas.openxmlformats.org/drawingml/2006/main" name="template">
  <a:themeElements>
    <a:clrScheme name="template 7">
      <a:dk1>
        <a:srgbClr val="4D4D4D"/>
      </a:dk1>
      <a:lt1>
        <a:srgbClr val="FFFFFF"/>
      </a:lt1>
      <a:dk2>
        <a:srgbClr val="4D4D4D"/>
      </a:dk2>
      <a:lt2>
        <a:srgbClr val="1D47B2"/>
      </a:lt2>
      <a:accent1>
        <a:srgbClr val="4880D6"/>
      </a:accent1>
      <a:accent2>
        <a:srgbClr val="7E9EE6"/>
      </a:accent2>
      <a:accent3>
        <a:srgbClr val="FFFFFF"/>
      </a:accent3>
      <a:accent4>
        <a:srgbClr val="404040"/>
      </a:accent4>
      <a:accent5>
        <a:srgbClr val="B1C0E8"/>
      </a:accent5>
      <a:accent6>
        <a:srgbClr val="728FD0"/>
      </a:accent6>
      <a:hlink>
        <a:srgbClr val="A2B7F2"/>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FF66CC"/>
        </a:accent1>
        <a:accent2>
          <a:srgbClr val="6699FF"/>
        </a:accent2>
        <a:accent3>
          <a:srgbClr val="FFFFFF"/>
        </a:accent3>
        <a:accent4>
          <a:srgbClr val="404040"/>
        </a:accent4>
        <a:accent5>
          <a:srgbClr val="FFB8E2"/>
        </a:accent5>
        <a:accent6>
          <a:srgbClr val="5C8AE7"/>
        </a:accent6>
        <a:hlink>
          <a:srgbClr val="FFCC99"/>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33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CC0000"/>
        </a:accent1>
        <a:accent2>
          <a:srgbClr val="6699FF"/>
        </a:accent2>
        <a:accent3>
          <a:srgbClr val="FFFFFF"/>
        </a:accent3>
        <a:accent4>
          <a:srgbClr val="404040"/>
        </a:accent4>
        <a:accent5>
          <a:srgbClr val="E2AAAA"/>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1D47B2"/>
        </a:lt2>
        <a:accent1>
          <a:srgbClr val="4880D6"/>
        </a:accent1>
        <a:accent2>
          <a:srgbClr val="7FACE4"/>
        </a:accent2>
        <a:accent3>
          <a:srgbClr val="FFFFFF"/>
        </a:accent3>
        <a:accent4>
          <a:srgbClr val="404040"/>
        </a:accent4>
        <a:accent5>
          <a:srgbClr val="B1C0E8"/>
        </a:accent5>
        <a:accent6>
          <a:srgbClr val="729BCF"/>
        </a:accent6>
        <a:hlink>
          <a:srgbClr val="A3C4F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1D47B2"/>
        </a:lt2>
        <a:accent1>
          <a:srgbClr val="4880D6"/>
        </a:accent1>
        <a:accent2>
          <a:srgbClr val="7E9EE6"/>
        </a:accent2>
        <a:accent3>
          <a:srgbClr val="FFFFFF"/>
        </a:accent3>
        <a:accent4>
          <a:srgbClr val="404040"/>
        </a:accent4>
        <a:accent5>
          <a:srgbClr val="B1C0E8"/>
        </a:accent5>
        <a:accent6>
          <a:srgbClr val="728FD0"/>
        </a:accent6>
        <a:hlink>
          <a:srgbClr val="A2B7F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438</Words>
  <Application>Microsoft Office PowerPoint</Application>
  <PresentationFormat>On-screen Show (4:3)</PresentationFormat>
  <Paragraphs>119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vt:lpstr>
      <vt:lpstr>Söhne</vt:lpstr>
      <vt:lpstr>Tahoma</vt:lpstr>
      <vt:lpstr>template</vt:lpstr>
      <vt:lpstr> do while loop</vt:lpstr>
      <vt:lpstr> What is do while loop?</vt:lpstr>
      <vt:lpstr> What is do while loop?</vt:lpstr>
      <vt:lpstr>Where you can run this code</vt:lpstr>
      <vt:lpstr>  do while loop in </vt:lpstr>
      <vt:lpstr>  do while loop in </vt:lpstr>
      <vt:lpstr>  do while loop in </vt:lpstr>
      <vt:lpstr>  do while loop in </vt:lpstr>
      <vt:lpstr>  do while loop in </vt:lpstr>
      <vt:lpstr>  do while loop in </vt:lpstr>
      <vt:lpstr> Have a nice day!!!</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Watchful Eye - ITech</cp:lastModifiedBy>
  <cp:revision>53</cp:revision>
  <dcterms:created xsi:type="dcterms:W3CDTF">2005-12-15T13:44:20Z</dcterms:created>
  <dcterms:modified xsi:type="dcterms:W3CDTF">2023-04-02T13:40:10Z</dcterms:modified>
</cp:coreProperties>
</file>