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71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44E"/>
    <a:srgbClr val="EFF9FB"/>
    <a:srgbClr val="AC75D5"/>
    <a:srgbClr val="E1E1E1"/>
    <a:srgbClr val="FFFFFF"/>
    <a:srgbClr val="A8EAE8"/>
    <a:srgbClr val="40BAD2"/>
    <a:srgbClr val="B3E3ED"/>
    <a:srgbClr val="25DCEF"/>
    <a:srgbClr val="30C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48" y="84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E1654-CC21-445C-A52C-545B0DA2A94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0EBD-AFE1-4D4D-9FCF-17D9B6F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30EBD-AFE1-4D4D-9FCF-17D9B6F35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4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2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26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48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7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76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46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02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6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3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7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9000">
              <a:srgbClr val="6FDCDA">
                <a:alpha val="6000"/>
              </a:srgbClr>
            </a:gs>
            <a:gs pos="11000">
              <a:srgbClr val="61D9D6">
                <a:alpha val="22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12A198A9-524E-4C05-8EEF-B473791514F7}"/>
              </a:ext>
            </a:extLst>
          </p:cNvPr>
          <p:cNvSpPr/>
          <p:nvPr/>
        </p:nvSpPr>
        <p:spPr>
          <a:xfrm>
            <a:off x="6084168" y="6237312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06ABF9-7136-4AB4-9AFE-E39111B54AEF}"/>
              </a:ext>
            </a:extLst>
          </p:cNvPr>
          <p:cNvSpPr/>
          <p:nvPr/>
        </p:nvSpPr>
        <p:spPr>
          <a:xfrm>
            <a:off x="-5509120" y="476672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C6CAF90-0A7C-4161-8274-A92AC139A8E1}"/>
              </a:ext>
            </a:extLst>
          </p:cNvPr>
          <p:cNvSpPr/>
          <p:nvPr/>
        </p:nvSpPr>
        <p:spPr>
          <a:xfrm>
            <a:off x="-2196752" y="764704"/>
            <a:ext cx="8892480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A1B0C3-24C8-42A0-B6E1-A244B3BF1AB3}"/>
              </a:ext>
            </a:extLst>
          </p:cNvPr>
          <p:cNvSpPr/>
          <p:nvPr/>
        </p:nvSpPr>
        <p:spPr>
          <a:xfrm>
            <a:off x="7020272" y="764704"/>
            <a:ext cx="6029908" cy="5328592"/>
          </a:xfrm>
          <a:prstGeom prst="rect">
            <a:avLst/>
          </a:prstGeom>
          <a:solidFill>
            <a:schemeClr val="bg2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CAF833-466A-4158-A2BF-4A7354EA8CEA}"/>
              </a:ext>
            </a:extLst>
          </p:cNvPr>
          <p:cNvSpPr/>
          <p:nvPr/>
        </p:nvSpPr>
        <p:spPr>
          <a:xfrm>
            <a:off x="-1836712" y="764704"/>
            <a:ext cx="8892480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9D5E03D-2252-4415-9EDC-E617676E03AC}"/>
              </a:ext>
            </a:extLst>
          </p:cNvPr>
          <p:cNvSpPr/>
          <p:nvPr/>
        </p:nvSpPr>
        <p:spPr>
          <a:xfrm>
            <a:off x="-1692696" y="764704"/>
            <a:ext cx="8892480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703B69C-F945-415F-B505-5CAFB7336AAB}"/>
              </a:ext>
            </a:extLst>
          </p:cNvPr>
          <p:cNvSpPr/>
          <p:nvPr/>
        </p:nvSpPr>
        <p:spPr>
          <a:xfrm>
            <a:off x="-2268760" y="980728"/>
            <a:ext cx="6352316" cy="1127760"/>
          </a:xfrm>
          <a:prstGeom prst="round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123DDA2-D0C2-4E57-9AAE-750EC3087897}"/>
              </a:ext>
            </a:extLst>
          </p:cNvPr>
          <p:cNvSpPr txBox="1"/>
          <p:nvPr/>
        </p:nvSpPr>
        <p:spPr>
          <a:xfrm>
            <a:off x="899592" y="1484784"/>
            <a:ext cx="628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96967"/>
                </a:solidFill>
                <a:latin typeface="Candara" panose="020E0502030303020204" pitchFamily="34" charset="0"/>
                <a:ea typeface="Cambria" panose="02040503050406030204" pitchFamily="18" charset="0"/>
              </a:rPr>
              <a:t>Work  labor and</a:t>
            </a:r>
            <a:endParaRPr lang="zh-CN" altLang="en-US" sz="3600" dirty="0">
              <a:solidFill>
                <a:srgbClr val="196967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7B4FAC-CD4F-4CB0-8CF7-5687A7EC81FD}"/>
              </a:ext>
            </a:extLst>
          </p:cNvPr>
          <p:cNvSpPr txBox="1"/>
          <p:nvPr/>
        </p:nvSpPr>
        <p:spPr>
          <a:xfrm>
            <a:off x="899592" y="206084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D3534"/>
                </a:solidFill>
                <a:latin typeface="Candara" panose="020E0502030303020204" pitchFamily="34" charset="0"/>
              </a:rPr>
              <a:t>Play</a:t>
            </a:r>
            <a:endParaRPr lang="zh-CN" altLang="en-US" sz="4000" b="1" dirty="0">
              <a:solidFill>
                <a:srgbClr val="0D3534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026BA7-6787-4F18-814D-3184C826C25C}"/>
              </a:ext>
            </a:extLst>
          </p:cNvPr>
          <p:cNvSpPr txBox="1"/>
          <p:nvPr/>
        </p:nvSpPr>
        <p:spPr>
          <a:xfrm>
            <a:off x="899592" y="1052736"/>
            <a:ext cx="385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C7674"/>
                </a:solidFill>
                <a:latin typeface="Candara" panose="020E0502030303020204" pitchFamily="34" charset="0"/>
              </a:rPr>
              <a:t>Unit 4 para2</a:t>
            </a:r>
            <a:endParaRPr lang="zh-CN" altLang="en-US" sz="2400" dirty="0">
              <a:solidFill>
                <a:srgbClr val="1C7674"/>
              </a:solidFill>
              <a:latin typeface="Candara" panose="020E0502030303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9B4DEF-335B-4748-B6B9-5D6450D3CE2C}"/>
              </a:ext>
            </a:extLst>
          </p:cNvPr>
          <p:cNvSpPr txBox="1"/>
          <p:nvPr/>
        </p:nvSpPr>
        <p:spPr>
          <a:xfrm>
            <a:off x="4716016" y="5661248"/>
            <a:ext cx="630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Enoch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：孙磊 胡梓煊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曹珈恺 贺界烨</a:t>
            </a:r>
          </a:p>
        </p:txBody>
      </p:sp>
    </p:spTree>
    <p:extLst>
      <p:ext uri="{BB962C8B-B14F-4D97-AF65-F5344CB8AC3E}">
        <p14:creationId xmlns:p14="http://schemas.microsoft.com/office/powerpoint/2010/main" val="1746190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CA5437-3A75-408B-B624-A75D8E0BD284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9E5334-9C38-41FF-B551-D0328C04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Examples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99A2-305F-4D90-9070-D5B843D7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Candara" panose="020E0502030303020204" pitchFamily="34" charset="0"/>
              </a:rPr>
              <a:t>I and she be </a:t>
            </a:r>
            <a:r>
              <a:rPr lang="en-US" altLang="zh-CN" sz="3200" u="sng" dirty="0">
                <a:latin typeface="Candara" panose="020E0502030303020204" pitchFamily="34" charset="0"/>
              </a:rPr>
              <a:t>opposite</a:t>
            </a:r>
            <a:r>
              <a:rPr lang="en-US" altLang="zh-CN" sz="3200" dirty="0">
                <a:latin typeface="Candara" panose="020E0502030303020204" pitchFamily="34" charset="0"/>
              </a:rPr>
              <a:t> to sit.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</a:t>
            </a:r>
            <a:r>
              <a:rPr lang="zh-CN" altLang="en-US" sz="2000" dirty="0">
                <a:latin typeface="Candara" panose="020E0502030303020204" pitchFamily="34" charset="0"/>
              </a:rPr>
              <a:t>我和她相对坐着。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r>
              <a:rPr lang="en-US" altLang="zh-CN" sz="3200" dirty="0">
                <a:latin typeface="Candara" panose="020E0502030303020204" pitchFamily="34" charset="0"/>
              </a:rPr>
              <a:t>I work hard because I </a:t>
            </a:r>
            <a:r>
              <a:rPr lang="en-US" altLang="zh-CN" sz="3200" u="sng" dirty="0">
                <a:latin typeface="Candara" panose="020E0502030303020204" pitchFamily="34" charset="0"/>
              </a:rPr>
              <a:t>enjoy doing</a:t>
            </a:r>
            <a:r>
              <a:rPr lang="en-US" altLang="zh-CN" sz="3200" dirty="0">
                <a:latin typeface="Candara" panose="020E0502030303020204" pitchFamily="34" charset="0"/>
              </a:rPr>
              <a:t> my job.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</a:t>
            </a:r>
            <a:r>
              <a:rPr lang="zh-CN" altLang="en-US" sz="2000" dirty="0">
                <a:latin typeface="Candara" panose="020E0502030303020204" pitchFamily="34" charset="0"/>
              </a:rPr>
              <a:t>我努力工作，因为我喜欢我的工作。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r>
              <a:rPr lang="en-US" altLang="zh-CN" sz="3200" dirty="0">
                <a:latin typeface="Candara" panose="020E0502030303020204" pitchFamily="34" charset="0"/>
              </a:rPr>
              <a:t>While one is on the earth, one must </a:t>
            </a:r>
            <a:r>
              <a:rPr lang="en-US" altLang="zh-CN" sz="3200" u="sng" dirty="0">
                <a:latin typeface="Candara" panose="020E0502030303020204" pitchFamily="34" charset="0"/>
              </a:rPr>
              <a:t>enjoy oneself.</a:t>
            </a:r>
          </a:p>
          <a:p>
            <a:pPr marL="0" indent="0">
              <a:buNone/>
            </a:pPr>
            <a:r>
              <a:rPr lang="zh-CN" altLang="en-US" sz="2000" dirty="0">
                <a:latin typeface="Candara" panose="020E0502030303020204" pitchFamily="34" charset="0"/>
              </a:rPr>
              <a:t>    人活在世上就要好好享受人生。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5CEF0-1BBB-4579-9C40-9E0CAFE153B8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3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F19CC8-564B-4ECB-9368-431EBD04EF05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6EBA36-E3F4-4719-81D2-D5CBDEC8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24744"/>
            <a:ext cx="3302191" cy="46011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4000" dirty="0">
                <a:solidFill>
                  <a:schemeClr val="tx1"/>
                </a:solidFill>
              </a:rPr>
              <a:t>.sentence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D50CF-C080-4051-93CA-34E0B9CF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Candara" panose="020E0502030303020204" pitchFamily="34" charset="0"/>
              </a:rPr>
              <a:t>Society </a:t>
            </a:r>
            <a:r>
              <a:rPr lang="en-US" altLang="zh-CN" sz="3600" dirty="0">
                <a:highlight>
                  <a:srgbClr val="FFFF00"/>
                </a:highlight>
                <a:latin typeface="Candara" panose="020E0502030303020204" pitchFamily="34" charset="0"/>
              </a:rPr>
              <a:t>could not care less </a:t>
            </a:r>
            <a:r>
              <a:rPr lang="en-US" altLang="zh-CN" sz="3600" dirty="0">
                <a:latin typeface="Candara" panose="020E0502030303020204" pitchFamily="34" charset="0"/>
              </a:rPr>
              <a:t>whether we play it or not.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FFFF00"/>
                </a:highlight>
                <a:latin typeface="Candara" panose="020E0502030303020204" pitchFamily="34" charset="0"/>
              </a:rPr>
              <a:t>could not care less </a:t>
            </a:r>
          </a:p>
          <a:p>
            <a:pPr marL="0" indent="0">
              <a:buNone/>
            </a:pPr>
            <a:r>
              <a:rPr lang="zh-CN" altLang="en-US" sz="2000" dirty="0">
                <a:latin typeface="Candara" panose="020E0502030303020204" pitchFamily="34" charset="0"/>
              </a:rPr>
              <a:t>   不能关心的更少了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=</a:t>
            </a:r>
            <a:r>
              <a:rPr lang="zh-CN" altLang="en-US" sz="2000" dirty="0">
                <a:latin typeface="Candara" panose="020E0502030303020204" pitchFamily="34" charset="0"/>
              </a:rPr>
              <a:t>已经到了关心的最低值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=</a:t>
            </a:r>
            <a:r>
              <a:rPr lang="zh-CN" altLang="en-US" sz="2000" dirty="0">
                <a:latin typeface="Candara" panose="020E0502030303020204" pitchFamily="34" charset="0"/>
              </a:rPr>
              <a:t>毫不关心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=</a:t>
            </a:r>
            <a:r>
              <a:rPr lang="en-US" altLang="zh-CN" sz="3200" dirty="0">
                <a:latin typeface="Candara" panose="020E0502030303020204" pitchFamily="34" charset="0"/>
              </a:rPr>
              <a:t>be</a:t>
            </a:r>
            <a:r>
              <a:rPr lang="zh-CN" altLang="en-US" sz="3200" dirty="0">
                <a:latin typeface="Candara" panose="020E0502030303020204" pitchFamily="34" charset="0"/>
              </a:rPr>
              <a:t> </a:t>
            </a:r>
            <a:r>
              <a:rPr lang="en-US" altLang="zh-CN" sz="3200" dirty="0">
                <a:latin typeface="Candara" panose="020E0502030303020204" pitchFamily="34" charset="0"/>
              </a:rPr>
              <a:t>completely</a:t>
            </a:r>
            <a:r>
              <a:rPr lang="zh-CN" altLang="en-US" sz="3200" dirty="0">
                <a:latin typeface="Candara" panose="020E0502030303020204" pitchFamily="34" charset="0"/>
              </a:rPr>
              <a:t> </a:t>
            </a:r>
            <a:r>
              <a:rPr lang="en-US" altLang="zh-CN" sz="3200" dirty="0">
                <a:latin typeface="Candara" panose="020E0502030303020204" pitchFamily="34" charset="0"/>
              </a:rPr>
              <a:t>indifferent</a:t>
            </a:r>
          </a:p>
          <a:p>
            <a:pPr marL="0" indent="0"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=</a:t>
            </a:r>
            <a:r>
              <a:rPr lang="en-US" altLang="zh-CN" sz="2800" dirty="0">
                <a:latin typeface="Candara" panose="020E0502030303020204" pitchFamily="34" charset="0"/>
              </a:rPr>
              <a:t>don’t care about something at all</a:t>
            </a:r>
          </a:p>
          <a:p>
            <a:pPr marL="0" indent="0">
              <a:buNone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E451E3-9CD3-40C6-87B4-BE4FEB6263C9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0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5C4E59-AC88-4AA3-B0E0-4A379EFCAFCF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BFC7E3-1007-4ACD-9E64-591A69C6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The </a:t>
            </a:r>
            <a:r>
              <a:rPr lang="en-US" altLang="zh-CN" sz="4800" dirty="0">
                <a:solidFill>
                  <a:schemeClr val="tx1"/>
                </a:solidFill>
              </a:rPr>
              <a:t>same</a:t>
            </a:r>
            <a:r>
              <a:rPr lang="en-US" altLang="zh-CN" dirty="0">
                <a:solidFill>
                  <a:schemeClr val="tx1"/>
                </a:solidFill>
              </a:rPr>
              <a:t> type of sentence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060D-5670-403C-8299-FE447FBB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Candara" panose="020E0502030303020204" pitchFamily="34" charset="0"/>
              </a:rPr>
              <a:t>I couldn’t agree more.</a:t>
            </a:r>
          </a:p>
          <a:p>
            <a:pPr marL="0" indent="0">
              <a:buNone/>
            </a:pPr>
            <a:r>
              <a:rPr lang="en-US" altLang="zh-CN" sz="4400" dirty="0">
                <a:latin typeface="Candara" panose="020E0502030303020204" pitchFamily="34" charset="0"/>
              </a:rPr>
              <a:t>    </a:t>
            </a:r>
            <a:r>
              <a:rPr lang="zh-CN" altLang="en-US" sz="3600" dirty="0">
                <a:latin typeface="Candara" panose="020E0502030303020204" pitchFamily="34" charset="0"/>
              </a:rPr>
              <a:t>我不能再同意了</a:t>
            </a:r>
            <a:endParaRPr lang="en-US" altLang="zh-C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andara" panose="020E0502030303020204" pitchFamily="34" charset="0"/>
              </a:rPr>
              <a:t>  =</a:t>
            </a:r>
            <a:r>
              <a:rPr lang="zh-CN" altLang="en-US" sz="3600" dirty="0">
                <a:latin typeface="Candara" panose="020E0502030303020204" pitchFamily="34" charset="0"/>
              </a:rPr>
              <a:t>我再同意不过了</a:t>
            </a:r>
            <a:endParaRPr lang="en-US" altLang="zh-CN" sz="3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andara" panose="020E0502030303020204" pitchFamily="34" charset="0"/>
              </a:rPr>
              <a:t>  =</a:t>
            </a:r>
            <a:r>
              <a:rPr lang="zh-CN" altLang="en-US" sz="3600" dirty="0">
                <a:latin typeface="Candara" panose="020E0502030303020204" pitchFamily="34" charset="0"/>
              </a:rPr>
              <a:t>我完全同意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E0A5FB-114F-4976-B422-1077A052A5B1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53BD7E-8CB3-4591-8379-7DB740ED3CC2}"/>
              </a:ext>
            </a:extLst>
          </p:cNvPr>
          <p:cNvSpPr/>
          <p:nvPr/>
        </p:nvSpPr>
        <p:spPr>
          <a:xfrm>
            <a:off x="9324528" y="6309320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D2172A-ACAC-40A7-88AE-FD19ACF9F578}"/>
              </a:ext>
            </a:extLst>
          </p:cNvPr>
          <p:cNvSpPr/>
          <p:nvPr/>
        </p:nvSpPr>
        <p:spPr>
          <a:xfrm>
            <a:off x="-8821488" y="476672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8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2C07B2-01DF-480B-A5B7-2B166C5B7E6A}"/>
              </a:ext>
            </a:extLst>
          </p:cNvPr>
          <p:cNvSpPr/>
          <p:nvPr/>
        </p:nvSpPr>
        <p:spPr>
          <a:xfrm>
            <a:off x="-108520" y="764704"/>
            <a:ext cx="6912768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DC93C1-65DC-4765-ADE9-A116EE826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5486400" cy="3255264"/>
          </a:xfrm>
        </p:spPr>
        <p:txBody>
          <a:bodyPr/>
          <a:lstStyle/>
          <a:p>
            <a:r>
              <a:rPr lang="en-US" altLang="zh-CN" dirty="0">
                <a:solidFill>
                  <a:srgbClr val="12444E"/>
                </a:solidFill>
              </a:rPr>
              <a:t>Thanks for listening !</a:t>
            </a:r>
            <a:endParaRPr lang="zh-CN" altLang="en-US" dirty="0">
              <a:solidFill>
                <a:srgbClr val="12444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650090-635A-4760-A44D-131827CF0EB6}"/>
              </a:ext>
            </a:extLst>
          </p:cNvPr>
          <p:cNvSpPr/>
          <p:nvPr/>
        </p:nvSpPr>
        <p:spPr>
          <a:xfrm>
            <a:off x="6948264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AC13F6-1233-40A4-91B0-CE75F7A12DD0}"/>
              </a:ext>
            </a:extLst>
          </p:cNvPr>
          <p:cNvSpPr/>
          <p:nvPr/>
        </p:nvSpPr>
        <p:spPr>
          <a:xfrm>
            <a:off x="-2520280" y="476672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879D4E-EEE8-4D1D-A8BF-58BDAD34C7E1}"/>
              </a:ext>
            </a:extLst>
          </p:cNvPr>
          <p:cNvSpPr/>
          <p:nvPr/>
        </p:nvSpPr>
        <p:spPr>
          <a:xfrm>
            <a:off x="2555776" y="6309320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8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F99BE62-24D1-417D-85BE-06FAAC71DAA0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25D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1FB547-222D-4440-9EAC-6AB61273826E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441459-5B47-4B48-8427-4C006825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908720"/>
            <a:ext cx="2210612" cy="4601183"/>
          </a:xfrm>
        </p:spPr>
        <p:txBody>
          <a:bodyPr>
            <a:normAutofit/>
          </a:bodyPr>
          <a:lstStyle/>
          <a:p>
            <a:r>
              <a:rPr lang="en-US" altLang="zh-CN" sz="4800" b="1" i="1" dirty="0">
                <a:solidFill>
                  <a:srgbClr val="6A616F"/>
                </a:solidFill>
              </a:rPr>
              <a:t>content</a:t>
            </a:r>
            <a:endParaRPr lang="zh-CN" altLang="en-US" sz="4800" b="1" i="1" dirty="0">
              <a:solidFill>
                <a:srgbClr val="6A616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C1F35F-9408-402B-9B68-4AE1A441FFFE}"/>
              </a:ext>
            </a:extLst>
          </p:cNvPr>
          <p:cNvSpPr/>
          <p:nvPr/>
        </p:nvSpPr>
        <p:spPr>
          <a:xfrm>
            <a:off x="-6949280" y="476672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CBB5E9-5959-403A-A872-4E429BEFA37B}"/>
              </a:ext>
            </a:extLst>
          </p:cNvPr>
          <p:cNvSpPr/>
          <p:nvPr/>
        </p:nvSpPr>
        <p:spPr>
          <a:xfrm>
            <a:off x="1763688" y="6309320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BC284D-D1A5-4615-9E2E-CB06D1B12261}"/>
              </a:ext>
            </a:extLst>
          </p:cNvPr>
          <p:cNvGrpSpPr/>
          <p:nvPr/>
        </p:nvGrpSpPr>
        <p:grpSpPr>
          <a:xfrm>
            <a:off x="3923928" y="764704"/>
            <a:ext cx="2468972" cy="690752"/>
            <a:chOff x="3923928" y="764704"/>
            <a:chExt cx="2468972" cy="69075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F6D3449-F460-4971-A3AD-EB06ACFB1FF0}"/>
                </a:ext>
              </a:extLst>
            </p:cNvPr>
            <p:cNvSpPr/>
            <p:nvPr/>
          </p:nvSpPr>
          <p:spPr>
            <a:xfrm>
              <a:off x="4239934" y="788272"/>
              <a:ext cx="2152966" cy="655401"/>
            </a:xfrm>
            <a:prstGeom prst="roundRect">
              <a:avLst/>
            </a:prstGeom>
            <a:solidFill>
              <a:srgbClr val="A8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DEF245E-3C87-44FB-B107-260AE235D702}"/>
                </a:ext>
              </a:extLst>
            </p:cNvPr>
            <p:cNvSpPr/>
            <p:nvPr/>
          </p:nvSpPr>
          <p:spPr>
            <a:xfrm>
              <a:off x="3923928" y="776488"/>
              <a:ext cx="678968" cy="678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F4217F-DC22-40E8-A4D7-78C7BD16322D}"/>
                </a:ext>
              </a:extLst>
            </p:cNvPr>
            <p:cNvSpPr txBox="1"/>
            <p:nvPr/>
          </p:nvSpPr>
          <p:spPr>
            <a:xfrm>
              <a:off x="4581252" y="76470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words</a:t>
              </a:r>
              <a:endParaRPr lang="zh-CN" altLang="en-US" sz="3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D8EAB2-1E66-41A7-B4E2-64B7752D0B92}"/>
                </a:ext>
              </a:extLst>
            </p:cNvPr>
            <p:cNvSpPr txBox="1"/>
            <p:nvPr/>
          </p:nvSpPr>
          <p:spPr>
            <a:xfrm>
              <a:off x="4114800" y="90872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77B14E3-EA50-4D43-AF0F-27C2D903B3F9}"/>
              </a:ext>
            </a:extLst>
          </p:cNvPr>
          <p:cNvGrpSpPr/>
          <p:nvPr/>
        </p:nvGrpSpPr>
        <p:grpSpPr>
          <a:xfrm>
            <a:off x="3923928" y="1905048"/>
            <a:ext cx="2817564" cy="690752"/>
            <a:chOff x="3923928" y="1905048"/>
            <a:chExt cx="2817564" cy="69075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08E4CEC-F367-473F-A712-B41733AFADDA}"/>
                </a:ext>
              </a:extLst>
            </p:cNvPr>
            <p:cNvSpPr/>
            <p:nvPr/>
          </p:nvSpPr>
          <p:spPr>
            <a:xfrm>
              <a:off x="4239934" y="1928616"/>
              <a:ext cx="2152966" cy="655401"/>
            </a:xfrm>
            <a:prstGeom prst="roundRect">
              <a:avLst/>
            </a:prstGeom>
            <a:solidFill>
              <a:srgbClr val="A8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C5BA26-48AC-4E8A-B747-084476FA5BF1}"/>
                </a:ext>
              </a:extLst>
            </p:cNvPr>
            <p:cNvSpPr/>
            <p:nvPr/>
          </p:nvSpPr>
          <p:spPr>
            <a:xfrm>
              <a:off x="3923928" y="1916832"/>
              <a:ext cx="678968" cy="678968"/>
            </a:xfrm>
            <a:prstGeom prst="ellipse">
              <a:avLst/>
            </a:prstGeom>
            <a:solidFill>
              <a:srgbClr val="40B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4C9F21B-2E00-4753-9573-384555918639}"/>
                </a:ext>
              </a:extLst>
            </p:cNvPr>
            <p:cNvSpPr txBox="1"/>
            <p:nvPr/>
          </p:nvSpPr>
          <p:spPr>
            <a:xfrm>
              <a:off x="4581252" y="1905048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phrases</a:t>
              </a:r>
              <a:endParaRPr lang="zh-CN" altLang="en-US" sz="3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F47122-DE6E-4DCF-9174-2ACF4E0154D8}"/>
                </a:ext>
              </a:extLst>
            </p:cNvPr>
            <p:cNvSpPr txBox="1"/>
            <p:nvPr/>
          </p:nvSpPr>
          <p:spPr>
            <a:xfrm>
              <a:off x="4114800" y="206084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7C306E0-3B07-40AE-878E-FE8473267AD4}"/>
              </a:ext>
            </a:extLst>
          </p:cNvPr>
          <p:cNvGrpSpPr/>
          <p:nvPr/>
        </p:nvGrpSpPr>
        <p:grpSpPr>
          <a:xfrm>
            <a:off x="3923928" y="2996952"/>
            <a:ext cx="3321620" cy="678968"/>
            <a:chOff x="3923928" y="2996952"/>
            <a:chExt cx="3321620" cy="67896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3D64465-CE29-4619-9EE9-6F0A5A00765C}"/>
                </a:ext>
              </a:extLst>
            </p:cNvPr>
            <p:cNvGrpSpPr/>
            <p:nvPr/>
          </p:nvGrpSpPr>
          <p:grpSpPr>
            <a:xfrm>
              <a:off x="3923928" y="2996952"/>
              <a:ext cx="2468972" cy="678968"/>
              <a:chOff x="3535914" y="3489224"/>
              <a:chExt cx="2468972" cy="678968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C7AF02E8-5777-408A-86CC-8BD3B8370A4A}"/>
                  </a:ext>
                </a:extLst>
              </p:cNvPr>
              <p:cNvSpPr/>
              <p:nvPr/>
            </p:nvSpPr>
            <p:spPr>
              <a:xfrm>
                <a:off x="3851920" y="3501008"/>
                <a:ext cx="2152966" cy="655401"/>
              </a:xfrm>
              <a:prstGeom prst="roundRect">
                <a:avLst/>
              </a:prstGeom>
              <a:solidFill>
                <a:srgbClr val="A8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141829E-40B2-46A2-8401-8EA7F284ECA6}"/>
                  </a:ext>
                </a:extLst>
              </p:cNvPr>
              <p:cNvSpPr/>
              <p:nvPr/>
            </p:nvSpPr>
            <p:spPr>
              <a:xfrm>
                <a:off x="3535914" y="3489224"/>
                <a:ext cx="678968" cy="678968"/>
              </a:xfrm>
              <a:prstGeom prst="ellipse">
                <a:avLst/>
              </a:prstGeom>
              <a:solidFill>
                <a:srgbClr val="40B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C76B1E5-F459-4075-AC82-04D1754614E5}"/>
                </a:ext>
              </a:extLst>
            </p:cNvPr>
            <p:cNvSpPr txBox="1"/>
            <p:nvPr/>
          </p:nvSpPr>
          <p:spPr>
            <a:xfrm>
              <a:off x="4581252" y="3045392"/>
              <a:ext cx="2664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sentence</a:t>
              </a:r>
              <a:endParaRPr lang="zh-CN" altLang="en-US" sz="32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47A8B2-28B9-492C-8D01-A5E0BC2090E8}"/>
                </a:ext>
              </a:extLst>
            </p:cNvPr>
            <p:cNvSpPr txBox="1"/>
            <p:nvPr/>
          </p:nvSpPr>
          <p:spPr>
            <a:xfrm>
              <a:off x="4114800" y="314096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960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D54D5D-7AE6-4141-81DF-A153BEDD0BBC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D855EB-BACC-4196-8C11-68F6D515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5" y="-675456"/>
            <a:ext cx="2125980" cy="21945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article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292E4-37DE-4092-BA01-6DC9C457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764704"/>
            <a:ext cx="5486400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The opposite to labor is play.</a:t>
            </a:r>
          </a:p>
          <a:p>
            <a:pPr marL="0" indent="0">
              <a:buNone/>
            </a:pPr>
            <a:r>
              <a:rPr lang="zh-CN" altLang="en-US" dirty="0">
                <a:latin typeface="Cambria" panose="02040503050406030204" pitchFamily="18" charset="0"/>
              </a:rPr>
              <a:t>与劳动相对的是玩耍。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When we play a game ,we enjoy what we are doing ,otherwise we should not play it ,</a:t>
            </a:r>
          </a:p>
          <a:p>
            <a:pPr marL="0" indent="0">
              <a:buNone/>
            </a:pPr>
            <a:r>
              <a:rPr lang="zh-CN" altLang="en-US" dirty="0">
                <a:latin typeface="Cambria" panose="02040503050406030204" pitchFamily="18" charset="0"/>
              </a:rPr>
              <a:t>玩游戏时，我们能从中得到乐趣，否则就不会玩这个游戏。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but it is a purely private activity; society could not care less whether we play it or not.</a:t>
            </a:r>
          </a:p>
          <a:p>
            <a:pPr marL="0" indent="0">
              <a:buNone/>
            </a:pPr>
            <a:r>
              <a:rPr lang="zh-CN" altLang="en-US" dirty="0">
                <a:latin typeface="Cambria" panose="02040503050406030204" pitchFamily="18" charset="0"/>
              </a:rPr>
              <a:t>但这完全是一种私人活动，我们玩不玩这个游戏社会是不会关注的。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D0F8F-0628-4394-95B1-F1B7A98C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16832"/>
            <a:ext cx="4349245" cy="256032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AC75D5"/>
                </a:solidFill>
              </a:rPr>
              <a:t>Read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EFF9FB"/>
                </a:solidFill>
              </a:rPr>
              <a:t>and</a:t>
            </a:r>
            <a:r>
              <a:rPr lang="en-US" altLang="zh-CN" sz="3200" dirty="0"/>
              <a:t> </a:t>
            </a:r>
            <a:r>
              <a:rPr lang="en-US" altLang="zh-CN" sz="4800" dirty="0">
                <a:solidFill>
                  <a:srgbClr val="AC75D5"/>
                </a:solidFill>
              </a:rPr>
              <a:t>Translate</a:t>
            </a:r>
            <a:endParaRPr lang="zh-CN" altLang="en-US" sz="3200" dirty="0">
              <a:solidFill>
                <a:srgbClr val="AC75D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8BC15D-0139-469A-B71C-6556EDFF106D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A016C4-9321-46E5-9436-F5E6F763882A}"/>
              </a:ext>
            </a:extLst>
          </p:cNvPr>
          <p:cNvSpPr/>
          <p:nvPr/>
        </p:nvSpPr>
        <p:spPr>
          <a:xfrm>
            <a:off x="-8533456" y="476672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317725-4907-4694-8348-575FFEECF559}"/>
              </a:ext>
            </a:extLst>
          </p:cNvPr>
          <p:cNvSpPr/>
          <p:nvPr/>
        </p:nvSpPr>
        <p:spPr>
          <a:xfrm>
            <a:off x="9144000" y="6309320"/>
            <a:ext cx="8496944" cy="144016"/>
          </a:xfrm>
          <a:prstGeom prst="rect">
            <a:avLst/>
          </a:prstGeom>
          <a:solidFill>
            <a:srgbClr val="61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4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7D1268-C441-4FDB-8C65-E9927A3634DC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181ABA-43ED-4AB9-8491-A9F4DAEE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1123838"/>
            <a:ext cx="2148780" cy="46011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dirty="0">
                <a:solidFill>
                  <a:schemeClr val="tx1"/>
                </a:solidFill>
              </a:rPr>
              <a:t>.Words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34E32-A451-46BF-A2D5-B638424E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6000" dirty="0">
                <a:latin typeface="Candara" panose="020E0502030303020204" pitchFamily="34" charset="0"/>
              </a:rPr>
              <a:t>opposite</a:t>
            </a:r>
          </a:p>
          <a:p>
            <a:pPr marL="0" indent="0">
              <a:buNone/>
            </a:pPr>
            <a:r>
              <a:rPr lang="en-US" altLang="zh-CN" sz="2400" dirty="0">
                <a:latin typeface="Candara" panose="020E0502030303020204" pitchFamily="34" charset="0"/>
              </a:rPr>
              <a:t>adj. </a:t>
            </a:r>
            <a:r>
              <a:rPr lang="zh-CN" altLang="en-US" sz="2400" dirty="0">
                <a:latin typeface="Candara" panose="020E0502030303020204" pitchFamily="34" charset="0"/>
              </a:rPr>
              <a:t>相反的，对面的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ndara" panose="020E0502030303020204" pitchFamily="34" charset="0"/>
              </a:rPr>
              <a:t>n. </a:t>
            </a:r>
            <a:r>
              <a:rPr lang="zh-CN" altLang="en-US" sz="2400" dirty="0">
                <a:latin typeface="Candara" panose="020E0502030303020204" pitchFamily="34" charset="0"/>
              </a:rPr>
              <a:t>对立的人或物，对立面，反义词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ndara" panose="020E0502030303020204" pitchFamily="34" charset="0"/>
              </a:rPr>
              <a:t>adv. </a:t>
            </a:r>
            <a:r>
              <a:rPr lang="zh-CN" altLang="en-US" sz="2400" dirty="0">
                <a:latin typeface="Candara" panose="020E0502030303020204" pitchFamily="34" charset="0"/>
              </a:rPr>
              <a:t>在对面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ndara" panose="020E0502030303020204" pitchFamily="34" charset="0"/>
              </a:rPr>
              <a:t>prep. </a:t>
            </a:r>
            <a:r>
              <a:rPr lang="zh-CN" altLang="en-US" sz="2400" dirty="0">
                <a:latin typeface="Candara" panose="020E0502030303020204" pitchFamily="34" charset="0"/>
              </a:rPr>
              <a:t>在</a:t>
            </a:r>
            <a:r>
              <a:rPr lang="en-US" altLang="zh-CN" sz="2400" dirty="0">
                <a:latin typeface="Candara" panose="020E0502030303020204" pitchFamily="34" charset="0"/>
              </a:rPr>
              <a:t>……</a:t>
            </a:r>
            <a:r>
              <a:rPr lang="zh-CN" altLang="en-US" sz="2400" dirty="0">
                <a:latin typeface="Candara" panose="020E0502030303020204" pitchFamily="34" charset="0"/>
              </a:rPr>
              <a:t>对面，与</a:t>
            </a:r>
            <a:r>
              <a:rPr lang="en-US" altLang="zh-CN" sz="2400" dirty="0">
                <a:latin typeface="Candara" panose="020E0502030303020204" pitchFamily="34" charset="0"/>
              </a:rPr>
              <a:t>……</a:t>
            </a:r>
            <a:r>
              <a:rPr lang="zh-CN" altLang="en-US" sz="2400" dirty="0">
                <a:latin typeface="Candara" panose="020E0502030303020204" pitchFamily="34" charset="0"/>
              </a:rPr>
              <a:t>相对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1C387-0B10-45A2-93A3-5967F9210B8F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49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09C78B-5AE2-4E1D-9C94-2F589247034D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790840-B489-489C-85D9-C19DC68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opposite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3FB5A-1AC4-43AB-A447-2BA01804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Candara" panose="020E0502030303020204" pitchFamily="34" charset="0"/>
              </a:rPr>
              <a:t>What is the </a:t>
            </a:r>
            <a:r>
              <a:rPr lang="en-US" altLang="zh-CN" sz="3200" u="sng" dirty="0">
                <a:latin typeface="Candara" panose="020E0502030303020204" pitchFamily="34" charset="0"/>
              </a:rPr>
              <a:t>opposite</a:t>
            </a:r>
            <a:r>
              <a:rPr lang="en-US" altLang="zh-CN" sz="3200" dirty="0">
                <a:latin typeface="Candara" panose="020E0502030303020204" pitchFamily="34" charset="0"/>
              </a:rPr>
              <a:t> of heavy?</a:t>
            </a:r>
          </a:p>
          <a:p>
            <a:pPr marL="0" indent="0">
              <a:buNone/>
            </a:pPr>
            <a:r>
              <a:rPr lang="en-US" altLang="zh-CN" sz="2800" dirty="0">
                <a:latin typeface="Candara" panose="020E0502030303020204" pitchFamily="34" charset="0"/>
              </a:rPr>
              <a:t>n. </a:t>
            </a:r>
            <a:r>
              <a:rPr lang="zh-CN" altLang="en-US" sz="2800" dirty="0">
                <a:latin typeface="Candara" panose="020E0502030303020204" pitchFamily="34" charset="0"/>
              </a:rPr>
              <a:t>反义词</a:t>
            </a:r>
            <a:endParaRPr lang="en-US" altLang="zh-CN" sz="2800" dirty="0">
              <a:latin typeface="Candara" panose="020E0502030303020204" pitchFamily="34" charset="0"/>
            </a:endParaRPr>
          </a:p>
          <a:p>
            <a:r>
              <a:rPr lang="en-US" altLang="zh-CN" sz="3200" dirty="0">
                <a:latin typeface="Candara" panose="020E0502030303020204" pitchFamily="34" charset="0"/>
              </a:rPr>
              <a:t>He sat down in the chair </a:t>
            </a:r>
            <a:r>
              <a:rPr lang="en-US" altLang="zh-CN" sz="3200" u="sng" dirty="0">
                <a:latin typeface="Candara" panose="020E0502030303020204" pitchFamily="34" charset="0"/>
              </a:rPr>
              <a:t>opposite.</a:t>
            </a:r>
          </a:p>
          <a:p>
            <a:pPr marL="0" indent="0">
              <a:buNone/>
            </a:pPr>
            <a:r>
              <a:rPr lang="en-US" altLang="zh-CN" sz="2800" dirty="0">
                <a:latin typeface="Candara" panose="020E0502030303020204" pitchFamily="34" charset="0"/>
              </a:rPr>
              <a:t>adv. </a:t>
            </a:r>
            <a:r>
              <a:rPr lang="zh-CN" altLang="en-US" sz="2800" dirty="0">
                <a:latin typeface="Candara" panose="020E0502030303020204" pitchFamily="34" charset="0"/>
              </a:rPr>
              <a:t>在对面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89ECFD-C37A-4BFC-A22B-A2DFDBB00A40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1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407A2F-E935-4F36-80F3-A38B08CE1A1C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88E662-E19A-4E9F-85AD-7E3E05F0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800" dirty="0">
                <a:solidFill>
                  <a:schemeClr val="tx1"/>
                </a:solidFill>
              </a:rPr>
              <a:t>.words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7A29F-8BD4-4006-84AB-3827911A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6600" dirty="0"/>
              <a:t>otherwise</a:t>
            </a:r>
          </a:p>
          <a:p>
            <a:pPr marL="0" indent="0">
              <a:buNone/>
            </a:pPr>
            <a:r>
              <a:rPr lang="en-US" altLang="zh-CN" sz="3200" dirty="0"/>
              <a:t>adv. </a:t>
            </a:r>
            <a:r>
              <a:rPr lang="zh-CN" altLang="en-US" sz="3200" dirty="0">
                <a:latin typeface="Candara" panose="020E0502030303020204" pitchFamily="34" charset="0"/>
              </a:rPr>
              <a:t>否则，不然；</a:t>
            </a:r>
            <a:endParaRPr lang="en-US" altLang="zh-CN" sz="32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Candara" panose="020E0502030303020204" pitchFamily="34" charset="0"/>
              </a:rPr>
              <a:t>         </a:t>
            </a:r>
            <a:r>
              <a:rPr lang="zh-CN" altLang="en-US" sz="3200" dirty="0">
                <a:latin typeface="Candara" panose="020E0502030303020204" pitchFamily="34" charset="0"/>
              </a:rPr>
              <a:t>除此以外，在其他方面；</a:t>
            </a:r>
            <a:endParaRPr lang="en-US" altLang="zh-CN" sz="32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Candara" panose="020E0502030303020204" pitchFamily="34" charset="0"/>
              </a:rPr>
              <a:t>         </a:t>
            </a:r>
            <a:r>
              <a:rPr lang="zh-CN" altLang="en-US" sz="3200" dirty="0">
                <a:latin typeface="Candara" panose="020E0502030303020204" pitchFamily="34" charset="0"/>
              </a:rPr>
              <a:t>另外地；以其他方式</a:t>
            </a:r>
            <a:endParaRPr lang="en-US" altLang="zh-CN" sz="3200" dirty="0">
              <a:latin typeface="Candara" panose="020E0502030303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70C3B0-1723-41AC-9639-6210A8E0D3E3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99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AE3C87-6BFE-4234-95BD-90828556C3BB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B0026E-8460-429B-9D72-4EC03459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otherwise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D15FD-84D8-40AA-8157-A1D90D8E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864108"/>
            <a:ext cx="6408712" cy="5120640"/>
          </a:xfrm>
        </p:spPr>
        <p:txBody>
          <a:bodyPr/>
          <a:lstStyle/>
          <a:p>
            <a:r>
              <a:rPr lang="en-US" altLang="zh-CN" sz="3600" dirty="0">
                <a:latin typeface="Candara" panose="020E0502030303020204" pitchFamily="34" charset="0"/>
              </a:rPr>
              <a:t>We are committed to the project . We wouldn’t be here </a:t>
            </a:r>
            <a:r>
              <a:rPr lang="en-US" altLang="zh-CN" sz="3600" u="sng" dirty="0">
                <a:latin typeface="Candara" panose="020E0502030303020204" pitchFamily="34" charset="0"/>
              </a:rPr>
              <a:t>otherwise.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 </a:t>
            </a:r>
            <a:r>
              <a:rPr lang="en-US" altLang="zh-CN" sz="2400" dirty="0">
                <a:latin typeface="Candara" panose="020E0502030303020204" pitchFamily="34" charset="0"/>
              </a:rPr>
              <a:t>adv. </a:t>
            </a:r>
            <a:r>
              <a:rPr lang="zh-CN" altLang="en-US" sz="2400" dirty="0">
                <a:latin typeface="Candara" panose="020E0502030303020204" pitchFamily="34" charset="0"/>
              </a:rPr>
              <a:t>否则，不然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r>
              <a:rPr lang="en-US" altLang="zh-CN" sz="3600" dirty="0">
                <a:latin typeface="Candara" panose="020E0502030303020204" pitchFamily="34" charset="0"/>
              </a:rPr>
              <a:t>It is not permitted to sell or </a:t>
            </a:r>
            <a:r>
              <a:rPr lang="en-US" altLang="zh-CN" sz="3600" u="sng" dirty="0">
                <a:latin typeface="Candara" panose="020E0502030303020204" pitchFamily="34" charset="0"/>
              </a:rPr>
              <a:t>otherwise</a:t>
            </a:r>
            <a:r>
              <a:rPr lang="en-US" altLang="zh-CN" sz="3600" dirty="0">
                <a:latin typeface="Candara" panose="020E0502030303020204" pitchFamily="34" charset="0"/>
              </a:rPr>
              <a:t> distribute copies of past examination papers.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</a:t>
            </a:r>
            <a:r>
              <a:rPr lang="en-US" altLang="zh-CN" sz="2400" dirty="0">
                <a:latin typeface="Candara" panose="020E0502030303020204" pitchFamily="34" charset="0"/>
              </a:rPr>
              <a:t>adv. </a:t>
            </a:r>
            <a:r>
              <a:rPr lang="zh-CN" altLang="en-US" sz="2400" dirty="0">
                <a:latin typeface="Candara" panose="020E0502030303020204" pitchFamily="34" charset="0"/>
              </a:rPr>
              <a:t>以其他方式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 </a:t>
            </a:r>
            <a:r>
              <a:rPr lang="zh-CN" altLang="en-US" sz="2000" dirty="0">
                <a:latin typeface="Candara" panose="020E0502030303020204" pitchFamily="34" charset="0"/>
              </a:rPr>
              <a:t>不准出售或以其他方式散发过去的试卷</a:t>
            </a:r>
            <a:r>
              <a:rPr lang="zh-CN" altLang="en-US" sz="2000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119F10-8923-438B-8466-6325DB6BD007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66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296812-74DF-4B59-A3F8-4C79035948A0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CD82B0-1E9F-42FA-8C14-4A09931F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otherwise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325BA-84C4-456F-ADC6-33E95A96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2" y="836712"/>
            <a:ext cx="5688559" cy="5148036"/>
          </a:xfrm>
        </p:spPr>
        <p:txBody>
          <a:bodyPr/>
          <a:lstStyle/>
          <a:p>
            <a:r>
              <a:rPr lang="en-US" altLang="zh-CN" sz="2400" dirty="0">
                <a:latin typeface="Candara" panose="020E0502030303020204" pitchFamily="34" charset="0"/>
              </a:rPr>
              <a:t>otherwise</a:t>
            </a:r>
            <a:r>
              <a:rPr lang="zh-CN" altLang="en-US" sz="2400" dirty="0">
                <a:latin typeface="Candara" panose="020E0502030303020204" pitchFamily="34" charset="0"/>
              </a:rPr>
              <a:t>在句子中的位置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r>
              <a:rPr lang="en-US" altLang="zh-CN" sz="4400" dirty="0">
                <a:latin typeface="Candara" panose="020E0502030303020204" pitchFamily="34" charset="0"/>
              </a:rPr>
              <a:t>……, otherwise……</a:t>
            </a:r>
          </a:p>
          <a:p>
            <a:r>
              <a:rPr lang="en-US" altLang="zh-CN" sz="4400" dirty="0">
                <a:latin typeface="Candara" panose="020E0502030303020204" pitchFamily="34" charset="0"/>
              </a:rPr>
              <a:t>……, otherwise,……</a:t>
            </a:r>
          </a:p>
          <a:p>
            <a:r>
              <a:rPr lang="en-US" altLang="zh-CN" sz="4400" dirty="0">
                <a:latin typeface="Candara" panose="020E0502030303020204" pitchFamily="34" charset="0"/>
              </a:rPr>
              <a:t>Otherwise,……</a:t>
            </a:r>
          </a:p>
          <a:p>
            <a:r>
              <a:rPr lang="en-US" altLang="zh-CN" sz="4400" dirty="0">
                <a:latin typeface="Candara" panose="020E0502030303020204" pitchFamily="34" charset="0"/>
              </a:rPr>
              <a:t>……otherwise.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9D1F93-ABE3-40F9-96E1-6DCC36B9EEEC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99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69B15D-1BF4-489F-A5C6-B3E3ADAD4841}"/>
              </a:ext>
            </a:extLst>
          </p:cNvPr>
          <p:cNvSpPr/>
          <p:nvPr/>
        </p:nvSpPr>
        <p:spPr>
          <a:xfrm>
            <a:off x="-1116632" y="764704"/>
            <a:ext cx="3707904" cy="5328592"/>
          </a:xfrm>
          <a:prstGeom prst="rect">
            <a:avLst/>
          </a:prstGeom>
          <a:solidFill>
            <a:srgbClr val="A8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CDF3EB-A158-46F3-ABFD-8459A83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4000" dirty="0">
                <a:solidFill>
                  <a:schemeClr val="tx1"/>
                </a:solidFill>
              </a:rPr>
              <a:t>.phrases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8E62B-ED89-422B-BE71-D1BB8C4A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Candara" panose="020E0502030303020204" pitchFamily="34" charset="0"/>
              </a:rPr>
              <a:t>be opposite to</a:t>
            </a:r>
          </a:p>
          <a:p>
            <a:pPr marL="0" indent="0">
              <a:buNone/>
            </a:pPr>
            <a:r>
              <a:rPr lang="en-US" altLang="zh-CN" sz="3600" dirty="0">
                <a:latin typeface="Candara" panose="020E0502030303020204" pitchFamily="34" charset="0"/>
              </a:rPr>
              <a:t>   </a:t>
            </a:r>
            <a:r>
              <a:rPr lang="zh-CN" altLang="en-US" sz="2400" dirty="0">
                <a:latin typeface="Candara" panose="020E0502030303020204" pitchFamily="34" charset="0"/>
              </a:rPr>
              <a:t>与</a:t>
            </a:r>
            <a:r>
              <a:rPr lang="en-US" altLang="zh-CN" sz="2400" dirty="0">
                <a:latin typeface="Candara" panose="020E0502030303020204" pitchFamily="34" charset="0"/>
              </a:rPr>
              <a:t>……</a:t>
            </a:r>
            <a:r>
              <a:rPr lang="zh-CN" altLang="en-US" sz="2400" dirty="0">
                <a:latin typeface="Candara" panose="020E0502030303020204" pitchFamily="34" charset="0"/>
              </a:rPr>
              <a:t>相反，与</a:t>
            </a:r>
            <a:r>
              <a:rPr lang="en-US" altLang="zh-CN" sz="2400" dirty="0">
                <a:latin typeface="Candara" panose="020E0502030303020204" pitchFamily="34" charset="0"/>
              </a:rPr>
              <a:t>……</a:t>
            </a:r>
            <a:r>
              <a:rPr lang="zh-CN" altLang="en-US" sz="2400" dirty="0">
                <a:latin typeface="Candara" panose="020E0502030303020204" pitchFamily="34" charset="0"/>
              </a:rPr>
              <a:t>相对</a:t>
            </a:r>
            <a:endParaRPr lang="en-US" altLang="zh-CN" sz="3600" dirty="0"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Candara" panose="020E0502030303020204" pitchFamily="34" charset="0"/>
              </a:rPr>
              <a:t>enjoy doing  something</a:t>
            </a:r>
          </a:p>
          <a:p>
            <a:pPr marL="0" indent="0">
              <a:buNone/>
            </a:pPr>
            <a:r>
              <a:rPr lang="en-US" altLang="zh-CN" sz="2400" dirty="0">
                <a:latin typeface="Candara" panose="020E0502030303020204" pitchFamily="34" charset="0"/>
              </a:rPr>
              <a:t>    </a:t>
            </a:r>
            <a:r>
              <a:rPr lang="zh-CN" altLang="en-US" sz="2400" dirty="0">
                <a:latin typeface="Candara" panose="020E0502030303020204" pitchFamily="34" charset="0"/>
              </a:rPr>
              <a:t>喜欢做某事</a:t>
            </a:r>
            <a:endParaRPr lang="en-US" altLang="zh-CN" sz="2400" dirty="0"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Candara" panose="020E0502030303020204" pitchFamily="34" charset="0"/>
              </a:rPr>
              <a:t>enjoy oneself</a:t>
            </a:r>
          </a:p>
          <a:p>
            <a:pPr marL="0" indent="0">
              <a:buNone/>
            </a:pPr>
            <a:r>
              <a:rPr lang="en-US" altLang="zh-CN" sz="3200" dirty="0">
                <a:latin typeface="Candara" panose="020E0502030303020204" pitchFamily="34" charset="0"/>
              </a:rPr>
              <a:t>    </a:t>
            </a:r>
            <a:r>
              <a:rPr lang="zh-CN" altLang="en-US" sz="2400" dirty="0">
                <a:latin typeface="Candara" panose="020E0502030303020204" pitchFamily="34" charset="0"/>
              </a:rPr>
              <a:t>过得快乐，玩得高兴</a:t>
            </a:r>
            <a:endParaRPr lang="zh-CN" altLang="en-US" sz="3200" dirty="0">
              <a:latin typeface="Candara" panose="020E0502030303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D761EA-4D6E-4B1B-9EE4-023965CF7558}"/>
              </a:ext>
            </a:extLst>
          </p:cNvPr>
          <p:cNvSpPr/>
          <p:nvPr/>
        </p:nvSpPr>
        <p:spPr>
          <a:xfrm>
            <a:off x="8820472" y="764704"/>
            <a:ext cx="6912768" cy="532859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62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264</TotalTime>
  <Words>446</Words>
  <Application>Microsoft Office PowerPoint</Application>
  <PresentationFormat>全屏显示(4:3)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Arial</vt:lpstr>
      <vt:lpstr>Cambria</vt:lpstr>
      <vt:lpstr>Candara</vt:lpstr>
      <vt:lpstr>Corbel</vt:lpstr>
      <vt:lpstr>Wingdings</vt:lpstr>
      <vt:lpstr>Wingdings 2</vt:lpstr>
      <vt:lpstr>框架</vt:lpstr>
      <vt:lpstr>PowerPoint 演示文稿</vt:lpstr>
      <vt:lpstr>content</vt:lpstr>
      <vt:lpstr>article</vt:lpstr>
      <vt:lpstr>1.Words</vt:lpstr>
      <vt:lpstr>opposite</vt:lpstr>
      <vt:lpstr>1.words</vt:lpstr>
      <vt:lpstr>otherwise</vt:lpstr>
      <vt:lpstr>otherwise</vt:lpstr>
      <vt:lpstr>2.phrases</vt:lpstr>
      <vt:lpstr>Examples</vt:lpstr>
      <vt:lpstr>3.sentence</vt:lpstr>
      <vt:lpstr> The same type of sentence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,Labor ,and Play  Unit4 ,Para2</dc:title>
  <dc:creator>cz</dc:creator>
  <cp:lastModifiedBy>磊 孙</cp:lastModifiedBy>
  <cp:revision>4</cp:revision>
  <dcterms:created xsi:type="dcterms:W3CDTF">2021-11-13T15:26:43Z</dcterms:created>
  <dcterms:modified xsi:type="dcterms:W3CDTF">2021-11-14T06:28:03Z</dcterms:modified>
</cp:coreProperties>
</file>