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23"/>
  </p:notesMasterIdLst>
  <p:handoutMasterIdLst>
    <p:handoutMasterId r:id="rId52"/>
  </p:handoutMasterIdLst>
  <p:sldIdLst>
    <p:sldId id="281" r:id="rId6"/>
    <p:sldId id="338" r:id="rId7"/>
    <p:sldId id="550" r:id="rId8"/>
    <p:sldId id="618" r:id="rId9"/>
    <p:sldId id="551" r:id="rId10"/>
    <p:sldId id="609" r:id="rId11"/>
    <p:sldId id="617" r:id="rId12"/>
    <p:sldId id="610" r:id="rId13"/>
    <p:sldId id="611" r:id="rId14"/>
    <p:sldId id="644" r:id="rId15"/>
    <p:sldId id="619" r:id="rId16"/>
    <p:sldId id="620" r:id="rId17"/>
    <p:sldId id="645" r:id="rId18"/>
    <p:sldId id="621" r:id="rId19"/>
    <p:sldId id="623" r:id="rId20"/>
    <p:sldId id="622" r:id="rId21"/>
    <p:sldId id="624" r:id="rId22"/>
    <p:sldId id="625" r:id="rId24"/>
    <p:sldId id="627" r:id="rId25"/>
    <p:sldId id="626" r:id="rId26"/>
    <p:sldId id="632" r:id="rId27"/>
    <p:sldId id="629" r:id="rId28"/>
    <p:sldId id="633" r:id="rId29"/>
    <p:sldId id="631" r:id="rId30"/>
    <p:sldId id="628" r:id="rId31"/>
    <p:sldId id="630" r:id="rId32"/>
    <p:sldId id="634" r:id="rId33"/>
    <p:sldId id="635" r:id="rId34"/>
    <p:sldId id="636" r:id="rId35"/>
    <p:sldId id="607" r:id="rId36"/>
    <p:sldId id="566" r:id="rId37"/>
    <p:sldId id="567" r:id="rId38"/>
    <p:sldId id="637" r:id="rId39"/>
    <p:sldId id="638" r:id="rId40"/>
    <p:sldId id="639" r:id="rId41"/>
    <p:sldId id="572" r:id="rId42"/>
    <p:sldId id="640" r:id="rId43"/>
    <p:sldId id="641" r:id="rId44"/>
    <p:sldId id="642" r:id="rId45"/>
    <p:sldId id="643" r:id="rId46"/>
    <p:sldId id="576" r:id="rId47"/>
    <p:sldId id="616" r:id="rId48"/>
    <p:sldId id="591" r:id="rId49"/>
    <p:sldId id="592" r:id="rId50"/>
    <p:sldId id="280" r:id="rId51"/>
  </p:sldIdLst>
  <p:sldSz cx="9144000" cy="5143500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黑体" panose="02010609060101010101" pitchFamily="49" charset="-122"/>
      <p:regular r:id="rId60"/>
    </p:embeddedFont>
    <p:embeddedFont>
      <p:font typeface="微软雅黑" panose="020B0503020204020204" pitchFamily="34" charset="-122"/>
      <p:regular r:id="rId61"/>
    </p:embeddedFont>
  </p:embeddedFont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79AFFF"/>
    <a:srgbClr val="B3D9FF"/>
    <a:srgbClr val="EBF5FF"/>
    <a:srgbClr val="EBD9FF"/>
    <a:srgbClr val="FBD5D5"/>
    <a:srgbClr val="17375E"/>
    <a:srgbClr val="EFF7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295"/>
    <p:restoredTop sz="94322"/>
  </p:normalViewPr>
  <p:slideViewPr>
    <p:cSldViewPr showGuides="1">
      <p:cViewPr varScale="1">
        <p:scale>
          <a:sx n="96" d="100"/>
          <a:sy n="96" d="100"/>
        </p:scale>
        <p:origin x="-108" y="-7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1" Type="http://schemas.openxmlformats.org/officeDocument/2006/relationships/font" Target="fonts/font6.fntdata"/><Relationship Id="rId60" Type="http://schemas.openxmlformats.org/officeDocument/2006/relationships/font" Target="fonts/font5.fntdata"/><Relationship Id="rId6" Type="http://schemas.openxmlformats.org/officeDocument/2006/relationships/slide" Target="slides/slide1.xml"/><Relationship Id="rId59" Type="http://schemas.openxmlformats.org/officeDocument/2006/relationships/font" Target="fonts/font4.fntdata"/><Relationship Id="rId58" Type="http://schemas.openxmlformats.org/officeDocument/2006/relationships/font" Target="fonts/font3.fntdata"/><Relationship Id="rId57" Type="http://schemas.openxmlformats.org/officeDocument/2006/relationships/font" Target="fonts/font2.fntdata"/><Relationship Id="rId56" Type="http://schemas.openxmlformats.org/officeDocument/2006/relationships/font" Target="fonts/font1.fntdata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E3B920-1BB2-4F22-B4DA-9DAE9B773E7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BEA524-1C07-4817-9241-48C1FFAC305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讲解完毕开发流程，讲解编写流程，讲解完编写流程，开始编写程序。编写程序完毕后，再去看编译和运行流程，然后编译和运行程序。</a:t>
            </a:r>
            <a:endParaRPr lang="zh-CN" altLang="en-US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这里我要给大家说的是，好的程序都是不断的出现问题，然后修复问题，最后才稳定的。</a:t>
            </a:r>
            <a:endParaRPr lang="en-US" altLang="zh-CN" dirty="0"/>
          </a:p>
          <a:p>
            <a:pPr lvl="0"/>
            <a:r>
              <a:rPr lang="zh-CN" altLang="en-US" dirty="0"/>
              <a:t>所以大家不用担心写程序时出现问题，但是，出现问题后，我们要有基本的解决思路和方案。</a:t>
            </a:r>
            <a:endParaRPr lang="en-US" altLang="zh-CN" dirty="0"/>
          </a:p>
          <a:p>
            <a:pPr lvl="0"/>
            <a:r>
              <a:rPr lang="zh-CN" altLang="en-US" dirty="0"/>
              <a:t>希望大家都能够从现在开始培养自己分析解决问题的能力。</a:t>
            </a:r>
            <a:endParaRPr lang="zh-CN" altLang="en-US" dirty="0"/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65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86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安装：一路下一步，除了修改安装路径。配置：配置文件扩展名和编码问题。</a:t>
            </a:r>
            <a:endParaRPr lang="en-US" altLang="zh-CN" dirty="0"/>
          </a:p>
          <a:p>
            <a:pPr lvl="0"/>
            <a:r>
              <a:rPr lang="zh-CN" altLang="en-US" dirty="0"/>
              <a:t>放一个错误的图片，说明安装软件的重要性，最后加一个代码的图，与之呼应。</a:t>
            </a:r>
            <a:endParaRPr lang="en-US" altLang="zh-CN" dirty="0"/>
          </a:p>
          <a:p>
            <a:pPr lvl="0"/>
            <a:r>
              <a:rPr lang="zh-CN" altLang="en-US" dirty="0"/>
              <a:t>第一个图，用记事本打开代码，说行号的问题。</a:t>
            </a:r>
            <a:endParaRPr lang="zh-CN" altLang="en-US" dirty="0"/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重点说修改路径，其他直接下一步即可。安装完成之后，直接说为了方便使用，我们需要做一些配置，配置完成后，直接回到资料看配置界面</a:t>
            </a:r>
            <a:endParaRPr lang="zh-CN" altLang="en-US" dirty="0"/>
          </a:p>
        </p:txBody>
      </p:sp>
      <p:sp>
        <p:nvSpPr>
          <p:cNvPr id="706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这一页配一个代码。在</a:t>
            </a:r>
            <a:r>
              <a:rPr lang="en-US" altLang="zh-CN" dirty="0"/>
              <a:t>itheima</a:t>
            </a:r>
            <a:r>
              <a:rPr lang="zh-CN" altLang="en-US" dirty="0"/>
              <a:t>目录下的</a:t>
            </a:r>
            <a:r>
              <a:rPr lang="en-US" altLang="zh-CN" dirty="0"/>
              <a:t>JavaSE</a:t>
            </a:r>
            <a:r>
              <a:rPr lang="zh-CN" altLang="en-US" dirty="0"/>
              <a:t>目录下的案例中新建一个文件，告知代码放到这个位置。第一个就在这里新建，然后打开，编写，编译，运行。后面开始，每一个文件都是建立好的，直接写内容即可。还有就是</a:t>
            </a:r>
            <a:r>
              <a:rPr lang="en-US" altLang="zh-CN" dirty="0"/>
              <a:t>DOS</a:t>
            </a:r>
            <a:r>
              <a:rPr lang="zh-CN" altLang="en-US" dirty="0"/>
              <a:t>窗口都是打开好的在这个位置。</a:t>
            </a:r>
            <a:endParaRPr lang="zh-CN" altLang="en-US" dirty="0"/>
          </a:p>
        </p:txBody>
      </p:sp>
      <p:sp>
        <p:nvSpPr>
          <p:cNvPr id="727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93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6088" y="641350"/>
            <a:ext cx="3127375" cy="3440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49638" y="1065213"/>
            <a:ext cx="2200275" cy="2454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椭圆 3"/>
          <p:cNvSpPr/>
          <p:nvPr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265488" y="1939925"/>
            <a:ext cx="128588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62338" y="1581150"/>
            <a:ext cx="2174875" cy="595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07163" y="1460500"/>
            <a:ext cx="212725" cy="29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4" name="组合 43"/>
          <p:cNvGrpSpPr/>
          <p:nvPr userDrawn="1"/>
        </p:nvGrpSpPr>
        <p:grpSpPr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5394" y="1772988"/>
              <a:ext cx="84329" cy="84329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035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295900" y="3994150"/>
            <a:ext cx="117475" cy="1365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6" name="组合 41"/>
          <p:cNvGrpSpPr/>
          <p:nvPr userDrawn="1"/>
        </p:nvGrpSpPr>
        <p:grpSpPr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064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80775" y="600432"/>
              <a:ext cx="143438" cy="11004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37" name="组合 37"/>
          <p:cNvGrpSpPr/>
          <p:nvPr/>
        </p:nvGrpSpPr>
        <p:grpSpPr bwMode="auto">
          <a:xfrm>
            <a:off x="2586038" y="3022599"/>
            <a:ext cx="185737" cy="185739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294063" y="1974850"/>
            <a:ext cx="71437" cy="77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椭圆 22"/>
          <p:cNvSpPr/>
          <p:nvPr/>
        </p:nvSpPr>
        <p:spPr bwMode="auto">
          <a:xfrm>
            <a:off x="7113588" y="2630488"/>
            <a:ext cx="250825" cy="249238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40" name="Picture 1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175500" y="2690813"/>
            <a:ext cx="133350" cy="1285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41" name="组合 46"/>
          <p:cNvGrpSpPr/>
          <p:nvPr userDrawn="1"/>
        </p:nvGrpSpPr>
        <p:grpSpPr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42039" y="3616294"/>
              <a:ext cx="173184" cy="85983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42" name="组合 38"/>
          <p:cNvGrpSpPr/>
          <p:nvPr userDrawn="1"/>
        </p:nvGrpSpPr>
        <p:grpSpPr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7106" y="856341"/>
              <a:ext cx="203362" cy="116643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43" name="组合 42"/>
          <p:cNvGrpSpPr/>
          <p:nvPr userDrawn="1"/>
        </p:nvGrpSpPr>
        <p:grpSpPr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417391" y="4364115"/>
              <a:ext cx="196455" cy="15813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44" name="组合 1"/>
          <p:cNvGrpSpPr/>
          <p:nvPr userDrawn="1"/>
        </p:nvGrpSpPr>
        <p:grpSpPr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14531" y="2690308"/>
              <a:ext cx="211536" cy="18116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45" name="组合 49"/>
          <p:cNvGrpSpPr/>
          <p:nvPr userDrawn="1"/>
        </p:nvGrpSpPr>
        <p:grpSpPr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16542" y="4486356"/>
              <a:ext cx="237154" cy="184937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046" name="Picture 9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479675" y="1773238"/>
            <a:ext cx="127000" cy="1365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47" name="组合 45"/>
          <p:cNvGrpSpPr/>
          <p:nvPr userDrawn="1"/>
        </p:nvGrpSpPr>
        <p:grpSpPr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530841" y="4263524"/>
              <a:ext cx="145353" cy="144217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48" name="组合 44"/>
          <p:cNvGrpSpPr/>
          <p:nvPr userDrawn="1"/>
        </p:nvGrpSpPr>
        <p:grpSpPr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368238" y="989568"/>
              <a:ext cx="203200" cy="16827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黑体" panose="02010609060101010101" pitchFamily="49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18"/>
          <p:cNvGrpSpPr/>
          <p:nvPr userDrawn="1"/>
        </p:nvGrpSpPr>
        <p:grpSpPr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8167688" y="5049838"/>
            <a:ext cx="976313" cy="93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>
          <a:xfrm>
            <a:off x="7375525" y="-19050"/>
            <a:ext cx="1281113" cy="627063"/>
          </a:xfrm>
          <a:custGeom>
            <a:avLst/>
            <a:gdLst/>
            <a:ahLst/>
            <a:cxnLst>
              <a:cxn ang="0">
                <a:pos x="694090629" y="0"/>
              </a:cxn>
              <a:cxn ang="0">
                <a:pos x="694090629" y="281985740"/>
              </a:cxn>
              <a:cxn ang="0">
                <a:pos x="626172581" y="352485804"/>
              </a:cxn>
              <a:cxn ang="0">
                <a:pos x="67917345" y="352485804"/>
              </a:cxn>
              <a:cxn ang="0">
                <a:pos x="0" y="281985740"/>
              </a:cxn>
              <a:cxn ang="0">
                <a:pos x="0" y="0"/>
              </a:cxn>
            </a:cxnLst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1400" y="50800"/>
            <a:ext cx="1265238" cy="52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 bwMode="auto">
          <a:xfrm>
            <a:off x="8167688" y="5049838"/>
            <a:ext cx="976313" cy="93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>
          <a:xfrm>
            <a:off x="7375525" y="-19050"/>
            <a:ext cx="1281113" cy="627063"/>
          </a:xfrm>
          <a:custGeom>
            <a:avLst/>
            <a:gdLst/>
            <a:ahLst/>
            <a:cxnLst>
              <a:cxn ang="0">
                <a:pos x="694090629" y="0"/>
              </a:cxn>
              <a:cxn ang="0">
                <a:pos x="694090629" y="281985740"/>
              </a:cxn>
              <a:cxn ang="0">
                <a:pos x="626172581" y="352485804"/>
              </a:cxn>
              <a:cxn ang="0">
                <a:pos x="67917345" y="352485804"/>
              </a:cxn>
              <a:cxn ang="0">
                <a:pos x="0" y="281985740"/>
              </a:cxn>
              <a:cxn ang="0">
                <a:pos x="0" y="0"/>
              </a:cxn>
            </a:cxnLst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1400" y="50800"/>
            <a:ext cx="1265238" cy="52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9"/>
          <p:cNvGrpSpPr/>
          <p:nvPr userDrawn="1"/>
        </p:nvGrpSpPr>
        <p:grpSpPr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1020" y="1767215"/>
              <a:ext cx="1907084" cy="787423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黑体" panose="02010609060101010101" pitchFamily="49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Box 3"/>
          <p:cNvSpPr txBox="1"/>
          <p:nvPr/>
        </p:nvSpPr>
        <p:spPr>
          <a:xfrm>
            <a:off x="2660650" y="2211388"/>
            <a:ext cx="3778250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 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占位符 1"/>
          <p:cNvSpPr txBox="1"/>
          <p:nvPr/>
        </p:nvSpPr>
        <p:spPr>
          <a:xfrm>
            <a:off x="628650" y="-19050"/>
            <a:ext cx="5383213" cy="8096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TextBox 4"/>
          <p:cNvSpPr txBox="1"/>
          <p:nvPr/>
        </p:nvSpPr>
        <p:spPr>
          <a:xfrm>
            <a:off x="841375" y="842963"/>
            <a:ext cx="4090988" cy="50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TextBox 7"/>
          <p:cNvSpPr txBox="1"/>
          <p:nvPr/>
        </p:nvSpPr>
        <p:spPr>
          <a:xfrm>
            <a:off x="841375" y="1363663"/>
            <a:ext cx="6610350" cy="415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打开命令提示符窗口 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851025"/>
            <a:ext cx="5256213" cy="263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841375" y="4659313"/>
            <a:ext cx="55022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问题原因：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javac.exe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存放于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盘的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安装目录，而当前却在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盘中进行访问，没有找到。</a:t>
            </a:r>
            <a:endParaRPr kumimoji="0" lang="zh-CN" altLang="en-US" sz="105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占位符 1"/>
          <p:cNvSpPr txBox="1"/>
          <p:nvPr/>
        </p:nvSpPr>
        <p:spPr>
          <a:xfrm>
            <a:off x="628650" y="-19050"/>
            <a:ext cx="5383213" cy="8096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82725" y="1779588"/>
          <a:ext cx="5327650" cy="3192463"/>
        </p:xfrm>
        <a:graphic>
          <a:graphicData uri="http://schemas.openxmlformats.org/drawingml/2006/table">
            <a:tbl>
              <a:tblPr/>
              <a:tblGrid>
                <a:gridCol w="1549375"/>
                <a:gridCol w="3778275"/>
              </a:tblGrid>
              <a:tr h="403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48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盘符名称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盘符切换。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E: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回车，表示切换到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盘。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48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dir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查看当前路径下的内容。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348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 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进入单级目录。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 itheima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48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 ..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79999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回退到上一级目录。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79999"/>
                      </a:srgbClr>
                    </a:solidFill>
                  </a:tcPr>
                </a:tc>
              </a:tr>
              <a:tr h="348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 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1\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2\...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进入多级目录。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 itheima\JavaSE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48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 \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回退到盘符目录。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348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清屏。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48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exit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退出命令提示符窗口。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92" marR="91392" marT="45740" marB="457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</a:tbl>
          </a:graphicData>
        </a:graphic>
      </p:graphicFrame>
      <p:sp>
        <p:nvSpPr>
          <p:cNvPr id="15395" name="TextBox 4"/>
          <p:cNvSpPr txBox="1"/>
          <p:nvPr/>
        </p:nvSpPr>
        <p:spPr>
          <a:xfrm>
            <a:off x="841375" y="842963"/>
            <a:ext cx="6610350" cy="50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6" name="TextBox 7"/>
          <p:cNvSpPr txBox="1"/>
          <p:nvPr/>
        </p:nvSpPr>
        <p:spPr>
          <a:xfrm>
            <a:off x="841375" y="1363663"/>
            <a:ext cx="6610350" cy="415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命令提示符窗口中的常用命令 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  <a:endParaRPr kumimoji="0" lang="zh-TW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36" name="文本框 2"/>
          <p:cNvSpPr txBox="1">
            <a:spLocks noChangeArrowheads="1"/>
          </p:cNvSpPr>
          <p:nvPr/>
        </p:nvSpPr>
        <p:spPr bwMode="auto">
          <a:xfrm>
            <a:off x="841375" y="1851025"/>
            <a:ext cx="6610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打开 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bin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文件所在目录。</a:t>
            </a:r>
            <a:endParaRPr kumimoji="0" lang="zh-CN" altLang="en-US" sz="105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8437" name="图片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41375" y="2295525"/>
            <a:ext cx="3276600" cy="18065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41375" y="1363663"/>
            <a:ext cx="66103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快速进入 </a:t>
            </a: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bin </a:t>
            </a: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目录所在 </a:t>
            </a: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占位符 1"/>
          <p:cNvSpPr txBox="1"/>
          <p:nvPr/>
        </p:nvSpPr>
        <p:spPr>
          <a:xfrm>
            <a:off x="628650" y="-19050"/>
            <a:ext cx="5383213" cy="8096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41375" y="2292350"/>
            <a:ext cx="2765425" cy="66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2292350"/>
            <a:ext cx="3606800" cy="1885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3" name="TextBox 4"/>
          <p:cNvSpPr txBox="1"/>
          <p:nvPr/>
        </p:nvSpPr>
        <p:spPr>
          <a:xfrm>
            <a:off x="841375" y="842963"/>
            <a:ext cx="6610350" cy="458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4" name="TextBox 7"/>
          <p:cNvSpPr txBox="1"/>
          <p:nvPr/>
        </p:nvSpPr>
        <p:spPr>
          <a:xfrm>
            <a:off x="841375" y="1363663"/>
            <a:ext cx="6610350" cy="377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快速进入 </a:t>
            </a: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 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目录所在 </a:t>
            </a: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841375" y="1851025"/>
            <a:ext cx="6610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在路径栏输入 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cmd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敲回车</a:t>
            </a:r>
            <a:endParaRPr kumimoji="0" lang="zh-CN" altLang="en-US" sz="105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MH_Others_1"/>
          <p:cNvSpPr txBox="1"/>
          <p:nvPr>
            <p:custDataLst>
              <p:tags r:id="rId1"/>
            </p:custDataLst>
          </p:nvPr>
        </p:nvSpPr>
        <p:spPr>
          <a:xfrm>
            <a:off x="1958975" y="1917700"/>
            <a:ext cx="644525" cy="2643188"/>
          </a:xfrm>
          <a:prstGeom prst="rect">
            <a:avLst/>
          </a:prstGeom>
          <a:noFill/>
          <a:ln w="9525">
            <a:noFill/>
          </a:ln>
        </p:spPr>
        <p:txBody>
          <a:bodyPr vert="eaVert" lIns="68580" tIns="34290" rIns="68580" bIns="34290"/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目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录</a:t>
            </a:r>
            <a:endParaRPr kumimoji="0" lang="zh-CN" altLang="en-US" sz="4400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37" name="TextBox 9"/>
          <p:cNvSpPr txBox="1"/>
          <p:nvPr/>
        </p:nvSpPr>
        <p:spPr>
          <a:xfrm>
            <a:off x="3492500" y="1333500"/>
            <a:ext cx="4319588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环境变量的配置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案例编写和执行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HelloWorld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案例常见问题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Notepad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软件的使用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环境变量的配置</a:t>
            </a:r>
            <a:endParaRPr kumimoji="0" lang="zh-TW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48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1747838"/>
            <a:ext cx="3040063" cy="1020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858838" y="1666875"/>
            <a:ext cx="3154363" cy="11525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48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38" y="3076575"/>
            <a:ext cx="4067175" cy="183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292725" y="3717925"/>
            <a:ext cx="313531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弊端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只能在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bin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目录下才能使用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javac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工具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今后的代码都放在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bin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目录下不便于管理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11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为什么要配置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环境变量的配置</a:t>
            </a:r>
            <a:endParaRPr kumimoji="0" lang="zh-TW" altLang="zh-CN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841375" y="1779588"/>
            <a:ext cx="6610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作用：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能够在任意目录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文件夹路径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都能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访问到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bin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目录中的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javac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工具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为什么要配置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环境变量的配置</a:t>
            </a:r>
            <a:endParaRPr kumimoji="0" lang="zh-TW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17563" y="1708150"/>
            <a:ext cx="190023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按下 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+ E 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，找到计算机</a:t>
            </a: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563" y="2273300"/>
            <a:ext cx="4787900" cy="2522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3" y="2273300"/>
            <a:ext cx="754062" cy="1684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308850" y="2532063"/>
            <a:ext cx="159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快捷方式</a:t>
            </a: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无法得到正确的配置界面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659563" y="2732088"/>
            <a:ext cx="6492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环境变量的配置</a:t>
            </a:r>
            <a:endParaRPr kumimoji="0" lang="zh-TW" altLang="zh-CN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563" y="1708150"/>
            <a:ext cx="357187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0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5604" name="图片 1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41375" y="1709738"/>
            <a:ext cx="6938963" cy="3073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环境变量的配置</a:t>
            </a:r>
            <a:endParaRPr kumimoji="0" lang="zh-TW" altLang="zh-CN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563" y="1708150"/>
            <a:ext cx="357187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0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7652" name="图片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41375" y="1563688"/>
            <a:ext cx="6264275" cy="337026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MH_Others_1"/>
          <p:cNvSpPr txBox="1"/>
          <p:nvPr>
            <p:custDataLst>
              <p:tags r:id="rId1"/>
            </p:custDataLst>
          </p:nvPr>
        </p:nvSpPr>
        <p:spPr>
          <a:xfrm>
            <a:off x="1958975" y="1917700"/>
            <a:ext cx="644525" cy="2643188"/>
          </a:xfrm>
          <a:prstGeom prst="rect">
            <a:avLst/>
          </a:prstGeom>
          <a:noFill/>
          <a:ln w="9525">
            <a:noFill/>
          </a:ln>
        </p:spPr>
        <p:txBody>
          <a:bodyPr vert="eaVert" lIns="68580" tIns="34290" rIns="68580" bIns="34290"/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目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录</a:t>
            </a:r>
            <a:endParaRPr kumimoji="0" lang="zh-CN" altLang="en-US" sz="4400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9" name="TextBox 9"/>
          <p:cNvSpPr txBox="1"/>
          <p:nvPr/>
        </p:nvSpPr>
        <p:spPr>
          <a:xfrm>
            <a:off x="3492500" y="1333500"/>
            <a:ext cx="4319588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71450" indent="-1714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环境变量的配置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案例编写和执行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HelloWorld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案例常见问题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Notepad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软件的使用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环境变量的配置</a:t>
            </a:r>
            <a:endParaRPr kumimoji="0" lang="zh-TW" altLang="zh-CN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563" y="1708150"/>
            <a:ext cx="357187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0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458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7825" y="1563688"/>
            <a:ext cx="2806700" cy="3214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环境变量的配置</a:t>
            </a:r>
            <a:endParaRPr kumimoji="0" lang="zh-TW" altLang="zh-CN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563" y="1708150"/>
            <a:ext cx="357187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0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560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4488" y="1563688"/>
            <a:ext cx="3148012" cy="316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环境变量的配置</a:t>
            </a:r>
            <a:endParaRPr kumimoji="0" lang="zh-TW" altLang="zh-CN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563" y="1708150"/>
            <a:ext cx="357187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0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662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1563688"/>
            <a:ext cx="6392863" cy="165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环境变量的配置</a:t>
            </a:r>
            <a:endParaRPr kumimoji="0" lang="zh-TW" altLang="zh-CN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563" y="1708150"/>
            <a:ext cx="357187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0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765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1570038"/>
            <a:ext cx="6392863" cy="165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2051050" y="1931988"/>
            <a:ext cx="1873250" cy="2460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在这里起名，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JAVA_HOME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25813" y="2552700"/>
            <a:ext cx="3062287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的安装路径复制过来，注意：不带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871538" y="3586163"/>
            <a:ext cx="27336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问题：变量名一定要叫 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JAVA_HOME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吗 ？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558ED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868363" y="3962400"/>
            <a:ext cx="4902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答案：不一定，但建议叫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JAVA_HOME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，后续要使用的软件，只会识别该名称。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rgbClr val="558ED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00563" y="2957513"/>
            <a:ext cx="873125" cy="254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</a:rPr>
              <a:t>3. 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</a:rPr>
              <a:t>点击确定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环境变量的配置</a:t>
            </a:r>
            <a:endParaRPr kumimoji="0" lang="zh-TW" altLang="zh-CN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44763" y="1708150"/>
            <a:ext cx="357187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0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867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313" y="1708150"/>
            <a:ext cx="3068637" cy="3003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直接箭头连接符 12"/>
          <p:cNvCxnSpPr/>
          <p:nvPr/>
        </p:nvCxnSpPr>
        <p:spPr>
          <a:xfrm>
            <a:off x="3562350" y="2427288"/>
            <a:ext cx="2592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216650" y="2300288"/>
            <a:ext cx="587375" cy="254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不建议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562350" y="3940175"/>
            <a:ext cx="2592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16650" y="3808413"/>
            <a:ext cx="454025" cy="254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zh-CN" altLang="en-US" sz="1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43438" y="4156075"/>
            <a:ext cx="431800" cy="2159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1" grpId="0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环境变量的配置</a:t>
            </a:r>
            <a:endParaRPr kumimoji="0" lang="zh-TW" altLang="zh-CN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563" y="1708150"/>
            <a:ext cx="357187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0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970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8738" y="1697038"/>
            <a:ext cx="3197225" cy="313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环境变量的配置</a:t>
            </a:r>
            <a:endParaRPr kumimoji="0" lang="zh-TW" altLang="zh-CN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23" name="文本框 7"/>
          <p:cNvSpPr txBox="1"/>
          <p:nvPr/>
        </p:nvSpPr>
        <p:spPr>
          <a:xfrm>
            <a:off x="1609725" y="1708150"/>
            <a:ext cx="357188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0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138" y="1677988"/>
            <a:ext cx="5068887" cy="1311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38" y="3508375"/>
            <a:ext cx="5068887" cy="1311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655763" y="2995613"/>
            <a:ext cx="506888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%JAVA_HOME%\bin;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用两个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JAVA_HOME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，然后拼上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\bin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最后分号结束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环境变量的配置</a:t>
            </a:r>
            <a:endParaRPr kumimoji="0" lang="zh-TW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036" name="文本框 7"/>
          <p:cNvSpPr txBox="1">
            <a:spLocks noChangeArrowheads="1"/>
          </p:cNvSpPr>
          <p:nvPr/>
        </p:nvSpPr>
        <p:spPr bwMode="auto">
          <a:xfrm>
            <a:off x="844550" y="1450975"/>
            <a:ext cx="40243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校验是否配置成功：重新打开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窗口，输入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javac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命令查看结果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1990725"/>
            <a:ext cx="4157662" cy="1271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3435350"/>
            <a:ext cx="4268787" cy="1344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Path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MH_Others_1"/>
          <p:cNvSpPr txBox="1"/>
          <p:nvPr>
            <p:custDataLst>
              <p:tags r:id="rId1"/>
            </p:custDataLst>
          </p:nvPr>
        </p:nvSpPr>
        <p:spPr>
          <a:xfrm>
            <a:off x="1973263" y="1924050"/>
            <a:ext cx="644525" cy="2643188"/>
          </a:xfrm>
          <a:prstGeom prst="rect">
            <a:avLst/>
          </a:prstGeom>
          <a:noFill/>
          <a:ln w="9525">
            <a:noFill/>
          </a:ln>
        </p:spPr>
        <p:txBody>
          <a:bodyPr vert="eaVert" lIns="68580" tIns="34290" rIns="68580" bIns="34290"/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目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录</a:t>
            </a:r>
            <a:endParaRPr kumimoji="0" lang="zh-CN" altLang="en-US" sz="4400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773" name="TextBox 9"/>
          <p:cNvSpPr txBox="1"/>
          <p:nvPr/>
        </p:nvSpPr>
        <p:spPr>
          <a:xfrm>
            <a:off x="3492500" y="1333500"/>
            <a:ext cx="4319588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环境变量的配置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案例编写和执行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HelloWrold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案例常见问题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Notepad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软件的使用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案例编写和执行</a:t>
            </a:r>
            <a:endParaRPr kumimoji="0" lang="zh-TW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841375" y="1779588"/>
            <a:ext cx="6610350" cy="8191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中文意思是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『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你好世界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』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该程序的效果就是在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控制台打印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一段文字，内容为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HelloWorld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程序员在学习任何一门编程语言，第一个入门案例，都是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介绍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  <a:endParaRPr kumimoji="0" lang="zh-TW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41375" y="1363663"/>
            <a:ext cx="6610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为什么要学习 </a:t>
            </a: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 ？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841375" y="1811338"/>
            <a:ext cx="6610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目的：为了能够使用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bin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目录中的（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javac.exe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）编译和（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java.exe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）运行工具。</a:t>
            </a:r>
            <a:endParaRPr kumimoji="0" lang="en-US" altLang="zh-CN" sz="105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222" name="图片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0113" y="2278063"/>
            <a:ext cx="2751138" cy="18208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>
            <a:off x="3132138" y="3333750"/>
            <a:ext cx="143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32138" y="3765550"/>
            <a:ext cx="143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572000" y="3189288"/>
            <a:ext cx="2808288" cy="72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黑色窗口（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命令提示符）一闪而过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30863" y="2935288"/>
            <a:ext cx="454025" cy="254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</a:rPr>
              <a:t>现象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841375" y="4362450"/>
            <a:ext cx="65516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结论：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提供的编译和运行工具，并不是双击运行去使用的。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正确使用方式：在 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中通过指令去运行。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4090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31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 animBg="1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971550" y="2211388"/>
            <a:ext cx="1008063" cy="2730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编写代码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65425" y="2211388"/>
            <a:ext cx="1009650" cy="2730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编译代码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25988" y="2211388"/>
            <a:ext cx="1009650" cy="2730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运行代码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475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963" y="2478088"/>
            <a:ext cx="249237" cy="601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4838" y="2478088"/>
            <a:ext cx="250825" cy="601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9688" y="2478088"/>
            <a:ext cx="250825" cy="601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179763"/>
            <a:ext cx="476250" cy="590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3179763"/>
            <a:ext cx="476250" cy="590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63" y="3068638"/>
            <a:ext cx="1111250" cy="9286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6" name="组合 25"/>
          <p:cNvGrpSpPr/>
          <p:nvPr/>
        </p:nvGrpSpPr>
        <p:grpSpPr>
          <a:xfrm>
            <a:off x="2774950" y="3160713"/>
            <a:ext cx="1008063" cy="574675"/>
            <a:chOff x="2972990" y="4083918"/>
            <a:chExt cx="1008732" cy="576064"/>
          </a:xfrm>
        </p:grpSpPr>
        <p:sp>
          <p:nvSpPr>
            <p:cNvPr id="23" name="圆角矩形 22"/>
            <p:cNvSpPr/>
            <p:nvPr/>
          </p:nvSpPr>
          <p:spPr>
            <a:xfrm>
              <a:off x="2972990" y="4083918"/>
              <a:ext cx="1008732" cy="5760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</a:rPr>
                <a:t>        编译器</a:t>
              </a:r>
              <a:endPara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3483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8745" y="4151252"/>
              <a:ext cx="403244" cy="37201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1044575" y="3973513"/>
            <a:ext cx="1008063" cy="254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000" dirty="0">
                <a:solidFill>
                  <a:srgbClr val="262626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</a:rPr>
              <a:t>源程序</a:t>
            </a:r>
            <a:endParaRPr lang="zh-CN" altLang="en-US" sz="1000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2113" y="3973513"/>
            <a:ext cx="1235075" cy="254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000" dirty="0">
                <a:solidFill>
                  <a:srgbClr val="262626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</a:rPr>
              <a:t>字节码文件</a:t>
            </a:r>
            <a:endParaRPr lang="zh-CN" altLang="en-US" sz="1000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816100" y="3533775"/>
            <a:ext cx="5857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840163" y="3533775"/>
            <a:ext cx="5857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995863" y="3533775"/>
            <a:ext cx="5842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案例编写和执行</a:t>
            </a:r>
            <a:endParaRPr kumimoji="0" lang="zh-TW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841375" y="1663700"/>
            <a:ext cx="5657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程序，需要三个步骤：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编写代码，编译代码，运行代码</a:t>
            </a:r>
            <a:endParaRPr kumimoji="0" lang="en-US" altLang="zh-CN" sz="105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程序开发运行流程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5" grpId="0"/>
      <p:bldP spid="16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占位符 1"/>
          <p:cNvSpPr txBox="1"/>
          <p:nvPr/>
        </p:nvSpPr>
        <p:spPr>
          <a:xfrm>
            <a:off x="628650" y="-19050"/>
            <a:ext cx="5383213" cy="8096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p>
            <a:pPr>
              <a:lnSpc>
                <a:spcPct val="90000"/>
              </a:lnSpc>
            </a:pPr>
            <a:r>
              <a:rPr lang="en-US" altLang="zh-TW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案例编写和执行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41375" y="1563688"/>
            <a:ext cx="5657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黑体" panose="02010609060101010101" pitchFamily="49" charset="-122"/>
              <a:buAutoNum type="circleNumDbPlain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新建文本文档文件，修改名称为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HelloWorld.java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41375" y="1978025"/>
            <a:ext cx="5657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黑体" panose="02010609060101010101" pitchFamily="49" charset="-122"/>
              <a:buAutoNum type="circleNumDbPlain" startAt="2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用记事本打开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HelloWorld.java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文件，输写程序内容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79613" y="2441575"/>
            <a:ext cx="4137025" cy="12827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866900" y="3849688"/>
            <a:ext cx="5657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提示：保存文件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Ctrl+s</a:t>
            </a:r>
            <a:endParaRPr kumimoji="0" lang="en-US" altLang="zh-CN" sz="105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案例的编写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占位符 1"/>
          <p:cNvSpPr txBox="1"/>
          <p:nvPr/>
        </p:nvSpPr>
        <p:spPr>
          <a:xfrm>
            <a:off x="628650" y="-19050"/>
            <a:ext cx="5383213" cy="8096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p>
            <a:pPr>
              <a:lnSpc>
                <a:spcPct val="90000"/>
              </a:lnSpc>
            </a:pPr>
            <a:r>
              <a:rPr lang="en-US" altLang="zh-TW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案例编写和执行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41375" y="1663700"/>
            <a:ext cx="5657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打开命令提示符窗口，进入到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HelloWorld.java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所在的目录。输入指令编译和执行。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58838" y="2066925"/>
            <a:ext cx="56578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编译：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javac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文件名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.java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范例：</a:t>
            </a:r>
            <a:r>
              <a:rPr kumimoji="0" lang="en-US" altLang="zh-CN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javac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HelloWorld.java</a:t>
            </a:r>
            <a:endParaRPr kumimoji="0" lang="en-US" altLang="zh-CN" sz="105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8838" y="2643188"/>
            <a:ext cx="56578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执行：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类名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范例：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HelloWorld</a:t>
            </a:r>
            <a:endParaRPr kumimoji="0" lang="en-US" altLang="zh-CN" sz="105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87700" y="2354263"/>
            <a:ext cx="4406900" cy="194468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案例的编译和运行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案例编写和执行</a:t>
            </a:r>
            <a:endParaRPr kumimoji="0" lang="zh-TW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4875" y="1924050"/>
            <a:ext cx="4321175" cy="12827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1550" y="1924050"/>
            <a:ext cx="4186238" cy="12827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</a:t>
            </a:r>
            <a:r>
              <a:rPr kumimoji="0" lang="en-US" altLang="zh-CN" sz="1050" b="1" kern="120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050" b="1" kern="1200" cap="none" spc="0" normalizeH="0" baseline="0" noProof="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0" lang="en-US" altLang="zh-CN" sz="1050" b="1" kern="120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HelloWorld {</a:t>
            </a:r>
            <a:endParaRPr kumimoji="0" lang="en-US" altLang="zh-CN" sz="1050" b="1" kern="120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static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main(String[]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args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 {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System.out.println(“ HelloWorld ”);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} 	</a:t>
            </a:r>
            <a:endParaRPr kumimoji="0" lang="en-US" altLang="zh-CN" sz="1050" kern="120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en-US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5813" y="2012950"/>
            <a:ext cx="865188" cy="2159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8700" y="2519363"/>
            <a:ext cx="936625" cy="1365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768475" y="1797050"/>
            <a:ext cx="0" cy="2873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68475" y="1797050"/>
            <a:ext cx="28082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76763" y="1638300"/>
            <a:ext cx="27527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 : </a:t>
            </a:r>
            <a:r>
              <a:rPr kumimoji="0" lang="zh-CN" altLang="en-US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定义一个类，后面跟上的是类名名称</a:t>
            </a:r>
            <a:endParaRPr kumimoji="0" lang="zh-CN" altLang="en-US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连接符: 肘形 18"/>
          <p:cNvCxnSpPr/>
          <p:nvPr/>
        </p:nvCxnSpPr>
        <p:spPr>
          <a:xfrm rot="16200000" flipH="1">
            <a:off x="611188" y="2805113"/>
            <a:ext cx="1511300" cy="215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36675" y="3741738"/>
            <a:ext cx="51847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 : </a:t>
            </a:r>
            <a:r>
              <a:rPr kumimoji="0" lang="zh-CN" altLang="en-US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目前可以看到的效果是，起到限制作用，要求文件名和类名称保持一致</a:t>
            </a:r>
            <a:endParaRPr kumimoji="0" lang="zh-CN" altLang="en-US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984375" y="2733675"/>
            <a:ext cx="3384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368925" y="2606675"/>
            <a:ext cx="31464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使程序能够在控制台输出打印双引号中包裹的内容</a:t>
            </a:r>
            <a:endParaRPr kumimoji="0" lang="zh-CN" altLang="en-US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552575" y="2444750"/>
            <a:ext cx="381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22888" y="2300288"/>
            <a:ext cx="30083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程序执行时的入口点，</a:t>
            </a:r>
            <a:r>
              <a:rPr kumimoji="0" lang="en-US" altLang="zh-CN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</a:t>
            </a:r>
            <a:r>
              <a:rPr kumimoji="0" lang="zh-CN" altLang="en-US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方法称之为主方法</a:t>
            </a:r>
            <a:endParaRPr kumimoji="0" lang="zh-CN" altLang="en-US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案例的代码详解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0" grpId="0"/>
      <p:bldP spid="30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MH_Others_1"/>
          <p:cNvSpPr txBox="1"/>
          <p:nvPr>
            <p:custDataLst>
              <p:tags r:id="rId1"/>
            </p:custDataLst>
          </p:nvPr>
        </p:nvSpPr>
        <p:spPr>
          <a:xfrm>
            <a:off x="1973263" y="1924050"/>
            <a:ext cx="644525" cy="2643188"/>
          </a:xfrm>
          <a:prstGeom prst="rect">
            <a:avLst/>
          </a:prstGeom>
          <a:noFill/>
          <a:ln w="9525">
            <a:noFill/>
          </a:ln>
        </p:spPr>
        <p:txBody>
          <a:bodyPr vert="eaVert" lIns="68580" tIns="34290" rIns="68580" bIns="34290"/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目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录</a:t>
            </a:r>
            <a:endParaRPr kumimoji="0" lang="zh-CN" altLang="en-US" sz="4400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917" name="TextBox 9"/>
          <p:cNvSpPr txBox="1"/>
          <p:nvPr/>
        </p:nvSpPr>
        <p:spPr>
          <a:xfrm>
            <a:off x="3492500" y="1333500"/>
            <a:ext cx="4319588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环境变量的配置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案例编写和执行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HelloWrold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案例常见问题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Notepad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软件的使用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占位符 1"/>
          <p:cNvSpPr txBox="1"/>
          <p:nvPr/>
        </p:nvSpPr>
        <p:spPr>
          <a:xfrm>
            <a:off x="628650" y="-19050"/>
            <a:ext cx="5383213" cy="8096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p>
            <a:pPr>
              <a:lnSpc>
                <a:spcPct val="90000"/>
              </a:lnSpc>
            </a:pPr>
            <a:r>
              <a:rPr lang="en-US" altLang="zh-TW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案例常见问题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841375" y="1474788"/>
            <a:ext cx="6610350" cy="5492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Bug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是一个英文单词，中文意思是指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昆虫、小虫、损坏、缺陷等意思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现在一般是指在程序中，出现的缺陷或问题，简称程序漏洞。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938" y="2251075"/>
            <a:ext cx="3959225" cy="258127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Bug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介绍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占位符 1"/>
          <p:cNvSpPr txBox="1"/>
          <p:nvPr/>
        </p:nvSpPr>
        <p:spPr>
          <a:xfrm>
            <a:off x="628650" y="-19050"/>
            <a:ext cx="5383213" cy="8096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案例常见问题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41375" y="1663700"/>
            <a:ext cx="56578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① 具备识别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BUG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的能力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088" y="2236788"/>
            <a:ext cx="56578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② 具备分析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BUG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的能力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088" y="2813050"/>
            <a:ext cx="56578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③ 具备解决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BUG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的能力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74738" y="1947863"/>
            <a:ext cx="56578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多看</a:t>
            </a:r>
            <a:endParaRPr kumimoji="0" lang="en-US" altLang="zh-CN" sz="105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4738" y="2540000"/>
            <a:ext cx="56578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多思考，多查阅资料</a:t>
            </a:r>
            <a:endParaRPr kumimoji="0" lang="en-US" altLang="zh-CN" sz="105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74738" y="3108325"/>
            <a:ext cx="56578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多尝试，多总结</a:t>
            </a:r>
            <a:endParaRPr kumimoji="0" lang="en-US" altLang="zh-CN" sz="105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Bug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的解决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占位符 1"/>
          <p:cNvSpPr txBox="1"/>
          <p:nvPr/>
        </p:nvSpPr>
        <p:spPr>
          <a:xfrm>
            <a:off x="628650" y="-19050"/>
            <a:ext cx="5383213" cy="8096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案例常见问题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98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163" y="1708150"/>
            <a:ext cx="4510087" cy="102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8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3" y="3221038"/>
            <a:ext cx="4516437" cy="1079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常见问题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10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占位符 1"/>
          <p:cNvSpPr txBox="1"/>
          <p:nvPr/>
        </p:nvSpPr>
        <p:spPr>
          <a:xfrm>
            <a:off x="628650" y="-19050"/>
            <a:ext cx="5383213" cy="8096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案例常见问题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01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677988"/>
            <a:ext cx="5084763" cy="1012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3148013"/>
            <a:ext cx="4292600" cy="949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常见问题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10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案例常见问题</a:t>
            </a:r>
            <a:endParaRPr kumimoji="0" lang="zh-TW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4035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1851025"/>
            <a:ext cx="4895850" cy="111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常见问题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1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占位符 1"/>
          <p:cNvSpPr txBox="1"/>
          <p:nvPr/>
        </p:nvSpPr>
        <p:spPr>
          <a:xfrm>
            <a:off x="628650" y="-19050"/>
            <a:ext cx="5383213" cy="8096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1492250"/>
            <a:ext cx="6011862" cy="314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4090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MH_Others_1"/>
          <p:cNvSpPr txBox="1"/>
          <p:nvPr>
            <p:custDataLst>
              <p:tags r:id="rId1"/>
            </p:custDataLst>
          </p:nvPr>
        </p:nvSpPr>
        <p:spPr>
          <a:xfrm>
            <a:off x="1973263" y="1924050"/>
            <a:ext cx="644525" cy="2643188"/>
          </a:xfrm>
          <a:prstGeom prst="rect">
            <a:avLst/>
          </a:prstGeom>
          <a:noFill/>
          <a:ln w="9525">
            <a:noFill/>
          </a:ln>
        </p:spPr>
        <p:txBody>
          <a:bodyPr vert="eaVert" lIns="68580" tIns="34290" rIns="68580" bIns="34290"/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目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录</a:t>
            </a:r>
            <a:endParaRPr kumimoji="0" lang="zh-CN" altLang="en-US" sz="4400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61" name="TextBox 9"/>
          <p:cNvSpPr txBox="1"/>
          <p:nvPr/>
        </p:nvSpPr>
        <p:spPr>
          <a:xfrm>
            <a:off x="3492500" y="1333500"/>
            <a:ext cx="4319588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环境变量的配置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案例编写和执行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HelloWrold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案例常见问题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Notepad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软件的使用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Notepad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软件的安装和使用</a:t>
            </a:r>
            <a:endParaRPr kumimoji="0" lang="zh-TW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713" y="2206625"/>
            <a:ext cx="3765550" cy="733425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为什么要安装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Notepad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41375" y="1663700"/>
            <a:ext cx="5657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安装：傻瓜式安装。建议也安装到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E:\develop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目录下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52700" y="2211388"/>
            <a:ext cx="3482975" cy="251301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Notepad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软件的安装和使用</a:t>
            </a:r>
            <a:endParaRPr kumimoji="0" lang="zh-TW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Notepad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软件的安装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841375" y="1547813"/>
            <a:ext cx="5657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安装完毕之后，为了使用方便，做一个简单的配置：修改默认语言和编码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00338" y="2052638"/>
            <a:ext cx="5845175" cy="287972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427288"/>
            <a:ext cx="1403350" cy="13144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Notepad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软件的安装和使用</a:t>
            </a:r>
            <a:endParaRPr kumimoji="0" lang="zh-TW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Notepad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软件的配置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2" name="TextBox 3"/>
          <p:cNvSpPr txBox="1">
            <a:spLocks noChangeArrowheads="1"/>
          </p:cNvSpPr>
          <p:nvPr/>
        </p:nvSpPr>
        <p:spPr bwMode="auto">
          <a:xfrm>
            <a:off x="841375" y="1663700"/>
            <a:ext cx="5657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使用：通过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Notepad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软件编写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Notepad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软件的安装和使用</a:t>
            </a:r>
            <a:endParaRPr kumimoji="0" lang="zh-TW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66103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Notepad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软件的使用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  <a:endParaRPr kumimoji="0" lang="zh-TW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41375" y="1916113"/>
            <a:ext cx="6610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按下 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 + R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，在运行输入框中，输入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cmd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，敲回车。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4090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41375" y="1363663"/>
            <a:ext cx="6610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如何打开 </a:t>
            </a: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 ？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841375" y="1792288"/>
            <a:ext cx="65389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黑体" panose="02010609060101010101" pitchFamily="49" charset="-122"/>
              <a:buAutoNum type="circleNumDbPlain"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按下 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win+R</a:t>
            </a:r>
            <a:endParaRPr kumimoji="0" lang="en-US" altLang="zh-CN" sz="105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3" name="标题占位符 1"/>
          <p:cNvSpPr txBox="1"/>
          <p:nvPr/>
        </p:nvSpPr>
        <p:spPr>
          <a:xfrm>
            <a:off x="628650" y="-19050"/>
            <a:ext cx="5383213" cy="8096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3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0" y="2357438"/>
            <a:ext cx="3403600" cy="2076450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4090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41375" y="1363663"/>
            <a:ext cx="6610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如何打开 </a:t>
            </a: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 ？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占位符 1"/>
          <p:cNvSpPr txBox="1"/>
          <p:nvPr/>
        </p:nvSpPr>
        <p:spPr>
          <a:xfrm>
            <a:off x="628650" y="-19050"/>
            <a:ext cx="5383213" cy="8096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95563" y="2355850"/>
            <a:ext cx="3101975" cy="178276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41375" y="1792288"/>
            <a:ext cx="65389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黑体" panose="02010609060101010101" pitchFamily="49" charset="-122"/>
              <a:buAutoNum type="circleNumDbPlain"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按下 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win+R</a:t>
            </a:r>
            <a:endParaRPr kumimoji="0" lang="en-US" altLang="zh-CN" sz="105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4090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41375" y="1363663"/>
            <a:ext cx="6610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如何打开 </a:t>
            </a: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 ？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41375" y="2185988"/>
            <a:ext cx="65389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 startAt="2"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 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cmd</a:t>
            </a:r>
            <a:endParaRPr kumimoji="0" lang="en-US" altLang="zh-CN" sz="105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占位符 1"/>
          <p:cNvSpPr txBox="1"/>
          <p:nvPr/>
        </p:nvSpPr>
        <p:spPr>
          <a:xfrm>
            <a:off x="628650" y="-19050"/>
            <a:ext cx="5383213" cy="8096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41375" y="1792288"/>
            <a:ext cx="65389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黑体" panose="02010609060101010101" pitchFamily="49" charset="-122"/>
              <a:buAutoNum type="circleNumDbPlain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按下 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win+R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4090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841375" y="1363663"/>
            <a:ext cx="6610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如何打开 </a:t>
            </a: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 ？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41375" y="2185988"/>
            <a:ext cx="65389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 startAt="2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 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cmd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844550" y="2625725"/>
            <a:ext cx="6538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 startAt="3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按下回车键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7763" y="2352675"/>
            <a:ext cx="3430587" cy="2100263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占位符 1"/>
          <p:cNvSpPr txBox="1"/>
          <p:nvPr/>
        </p:nvSpPr>
        <p:spPr>
          <a:xfrm>
            <a:off x="628650" y="-19050"/>
            <a:ext cx="5383213" cy="8096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925638"/>
            <a:ext cx="5880100" cy="1798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41375" y="842963"/>
            <a:ext cx="4090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41375" y="1363663"/>
            <a:ext cx="6610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打开命令提示符窗口 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UNIT_TABLE_BEAUTIFY" val="smartTable{be7b9db2-aba0-45a1-81c3-d50fb8311ce5}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05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algn="l" fontAlgn="auto">
          <a:spcBef>
            <a:spcPts val="0"/>
          </a:spcBef>
          <a:spcAft>
            <a:spcPts val="0"/>
          </a:spcAft>
          <a:defRPr sz="1050" dirty="0" smtClean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3019</Words>
  <Application>WPS 演示</Application>
  <PresentationFormat>全屏显示(16:9)</PresentationFormat>
  <Paragraphs>398</Paragraphs>
  <Slides>45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Arial</vt:lpstr>
      <vt:lpstr>宋体</vt:lpstr>
      <vt:lpstr>Wingdings</vt:lpstr>
      <vt:lpstr>Calibri</vt:lpstr>
      <vt:lpstr>黑体</vt:lpstr>
      <vt:lpstr>Courier New</vt:lpstr>
      <vt:lpstr>微软雅黑</vt:lpstr>
      <vt:lpstr>Segoe UI</vt:lpstr>
      <vt:lpstr>Arial Unicode MS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chenq</cp:lastModifiedBy>
  <cp:revision>522</cp:revision>
  <dcterms:created xsi:type="dcterms:W3CDTF">2015-06-29T07:19:00Z</dcterms:created>
  <dcterms:modified xsi:type="dcterms:W3CDTF">2021-11-29T06:56:30Z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A2D15714083F4482BAD4E9A30CA2B523</vt:lpwstr>
  </property>
</Properties>
</file>