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6.xml" ContentType="application/vnd.openxmlformats-officedocument.theme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71"/>
  </p:notesMasterIdLst>
  <p:handoutMasterIdLst>
    <p:handoutMasterId r:id="rId72"/>
  </p:handoutMasterIdLst>
  <p:sldIdLst>
    <p:sldId id="1105" r:id="rId8"/>
    <p:sldId id="652" r:id="rId9"/>
    <p:sldId id="1106" r:id="rId10"/>
    <p:sldId id="1150" r:id="rId11"/>
    <p:sldId id="1003" r:id="rId12"/>
    <p:sldId id="1168" r:id="rId13"/>
    <p:sldId id="1167" r:id="rId14"/>
    <p:sldId id="1140" r:id="rId15"/>
    <p:sldId id="1060" r:id="rId16"/>
    <p:sldId id="1169" r:id="rId17"/>
    <p:sldId id="1062" r:id="rId18"/>
    <p:sldId id="1063" r:id="rId19"/>
    <p:sldId id="1059" r:id="rId20"/>
    <p:sldId id="1157" r:id="rId21"/>
    <p:sldId id="1170" r:id="rId22"/>
    <p:sldId id="1163" r:id="rId23"/>
    <p:sldId id="1215" r:id="rId24"/>
    <p:sldId id="1158" r:id="rId25"/>
    <p:sldId id="1160" r:id="rId26"/>
    <p:sldId id="1161" r:id="rId27"/>
    <p:sldId id="1162" r:id="rId28"/>
    <p:sldId id="1156" r:id="rId29"/>
    <p:sldId id="1078" r:id="rId30"/>
    <p:sldId id="1189" r:id="rId31"/>
    <p:sldId id="1165" r:id="rId32"/>
    <p:sldId id="1190" r:id="rId33"/>
    <p:sldId id="1091" r:id="rId34"/>
    <p:sldId id="1203" r:id="rId35"/>
    <p:sldId id="1201" r:id="rId36"/>
    <p:sldId id="1202" r:id="rId37"/>
    <p:sldId id="1204" r:id="rId38"/>
    <p:sldId id="1200" r:id="rId39"/>
    <p:sldId id="1171" r:id="rId40"/>
    <p:sldId id="1205" r:id="rId41"/>
    <p:sldId id="1193" r:id="rId42"/>
    <p:sldId id="1206" r:id="rId43"/>
    <p:sldId id="1181" r:id="rId44"/>
    <p:sldId id="1192" r:id="rId45"/>
    <p:sldId id="1183" r:id="rId46"/>
    <p:sldId id="1172" r:id="rId47"/>
    <p:sldId id="1207" r:id="rId48"/>
    <p:sldId id="1208" r:id="rId49"/>
    <p:sldId id="1209" r:id="rId50"/>
    <p:sldId id="1173" r:id="rId51"/>
    <p:sldId id="1112" r:id="rId52"/>
    <p:sldId id="1113" r:id="rId53"/>
    <p:sldId id="1213" r:id="rId54"/>
    <p:sldId id="1210" r:id="rId55"/>
    <p:sldId id="1194" r:id="rId56"/>
    <p:sldId id="1195" r:id="rId57"/>
    <p:sldId id="1214" r:id="rId58"/>
    <p:sldId id="1186" r:id="rId59"/>
    <p:sldId id="1211" r:id="rId60"/>
    <p:sldId id="1175" r:id="rId61"/>
    <p:sldId id="1125" r:id="rId62"/>
    <p:sldId id="1216" r:id="rId63"/>
    <p:sldId id="1177" r:id="rId64"/>
    <p:sldId id="1188" r:id="rId65"/>
    <p:sldId id="1197" r:id="rId66"/>
    <p:sldId id="1198" r:id="rId67"/>
    <p:sldId id="1179" r:id="rId68"/>
    <p:sldId id="1119" r:id="rId69"/>
    <p:sldId id="264" r:id="rId7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AD2A26"/>
    <a:srgbClr val="4C5252"/>
    <a:srgbClr val="F9F9F9"/>
    <a:srgbClr val="8A8A8A"/>
    <a:srgbClr val="48504F"/>
    <a:srgbClr val="B60206"/>
    <a:srgbClr val="AD2B26"/>
    <a:srgbClr val="49504F"/>
    <a:srgbClr val="B70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5852" autoAdjust="0"/>
  </p:normalViewPr>
  <p:slideViewPr>
    <p:cSldViewPr snapToGrid="0">
      <p:cViewPr varScale="1">
        <p:scale>
          <a:sx n="96" d="100"/>
          <a:sy n="96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76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71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61" Type="http://schemas.openxmlformats.org/officeDocument/2006/relationships/slide" Target="slides/slide54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2021/7/18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886113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0495570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09931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6555797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13573412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7998729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7053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21" Type="http://schemas.openxmlformats.org/officeDocument/2006/relationships/slideLayout" Target="../slideLayouts/slideLayout26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23" Type="http://schemas.openxmlformats.org/officeDocument/2006/relationships/theme" Target="../theme/theme6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12" r:id="rId16"/>
    <p:sldLayoutId id="2147483715" r:id="rId17"/>
    <p:sldLayoutId id="2147483717" r:id="rId18"/>
    <p:sldLayoutId id="2147483718" r:id="rId19"/>
    <p:sldLayoutId id="2147483719" r:id="rId20"/>
    <p:sldLayoutId id="2147483720" r:id="rId21"/>
    <p:sldLayoutId id="2147483721" r:id="rId2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程序流程控制</a:t>
            </a:r>
          </a:p>
        </p:txBody>
      </p:sp>
    </p:spTree>
    <p:extLst>
      <p:ext uri="{BB962C8B-B14F-4D97-AF65-F5344CB8AC3E}">
        <p14:creationId xmlns:p14="http://schemas.microsoft.com/office/powerpoint/2010/main" val="3221279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4431" y="0"/>
            <a:ext cx="6646030" cy="4511040"/>
          </a:xfrm>
        </p:spPr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If</a:t>
            </a:r>
            <a:r>
              <a:rPr kumimoji="1" lang="zh-CN" altLang="en-US" dirty="0">
                <a:latin typeface="Consolas" panose="020B0609020204030204" pitchFamily="49" charset="0"/>
              </a:rPr>
              <a:t>分支的写法有几种</a:t>
            </a:r>
            <a:r>
              <a:rPr kumimoji="1" lang="en-US" altLang="zh-CN" dirty="0">
                <a:latin typeface="Consolas" panose="020B0609020204030204" pitchFamily="49" charset="0"/>
              </a:rPr>
              <a:t>,</a:t>
            </a:r>
            <a:r>
              <a:rPr kumimoji="1" lang="zh-CN" altLang="en-US" dirty="0">
                <a:latin typeface="Consolas" panose="020B0609020204030204" pitchFamily="49" charset="0"/>
              </a:rPr>
              <a:t>各有什么特点？</a:t>
            </a:r>
            <a:endParaRPr kumimoji="1" lang="en-US" altLang="zh-CN" dirty="0">
              <a:latin typeface="Consolas" panose="020B0609020204030204" pitchFamily="49" charset="0"/>
            </a:endParaRPr>
          </a:p>
          <a:p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B49DD529-8D04-4800-8286-E482F0920738}"/>
              </a:ext>
            </a:extLst>
          </p:cNvPr>
          <p:cNvSpPr txBox="1"/>
          <p:nvPr/>
        </p:nvSpPr>
        <p:spPr>
          <a:xfrm>
            <a:off x="4544493" y="2505981"/>
            <a:ext cx="2153738" cy="1350370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格式：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条件表达式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	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0EDB3914-C573-4C4C-8B4E-421CF17330F2}"/>
              </a:ext>
            </a:extLst>
          </p:cNvPr>
          <p:cNvSpPr txBox="1"/>
          <p:nvPr/>
        </p:nvSpPr>
        <p:spPr>
          <a:xfrm>
            <a:off x="6698231" y="2505981"/>
            <a:ext cx="2544234" cy="1996700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格式：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 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条件表达式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1;	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} 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2;	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}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5095EDF2-EBB8-44C4-958E-1C848AC51980}"/>
              </a:ext>
            </a:extLst>
          </p:cNvPr>
          <p:cNvSpPr txBox="1"/>
          <p:nvPr/>
        </p:nvSpPr>
        <p:spPr>
          <a:xfrm>
            <a:off x="8881995" y="2505981"/>
            <a:ext cx="3188172" cy="3940118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格式：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条件表达式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1)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1;	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 </a:t>
            </a:r>
            <a:r>
              <a:rPr lang="en-US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else if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条件表达式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2)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2;	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 </a:t>
            </a:r>
            <a:r>
              <a:rPr lang="en-US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else if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条件表达式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3)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4;	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 . .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else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n+1;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3101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AE4B883-E6B4-4095-954F-90E90D34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考试奖励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BFA9B0-964E-439E-A0AD-DE6B5CAA7F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需求：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键盘录入考试成绩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，根据成绩所在的区间，程序打印出不同的奖励机制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73F67167-BEA5-47B2-9D9D-2A125A478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8" y="3860800"/>
            <a:ext cx="1406525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536E7D99-1E35-463F-9EC4-2A654A484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63" y="4237038"/>
            <a:ext cx="110013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矩形 60">
            <a:extLst>
              <a:ext uri="{FF2B5EF4-FFF2-40B4-BE49-F238E27FC236}">
                <a16:creationId xmlns:a16="http://schemas.microsoft.com/office/drawing/2014/main" id="{00DE697B-2518-4105-93D6-68B8A6FB0D4D}"/>
              </a:ext>
            </a:extLst>
          </p:cNvPr>
          <p:cNvSpPr/>
          <p:nvPr/>
        </p:nvSpPr>
        <p:spPr>
          <a:xfrm>
            <a:off x="1887935" y="4678007"/>
            <a:ext cx="122020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95~100</a:t>
            </a:r>
            <a:r>
              <a: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</a:t>
            </a:r>
            <a:endParaRPr lang="en-US" altLang="zh-CN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62" name="图片 61">
            <a:extLst>
              <a:ext uri="{FF2B5EF4-FFF2-40B4-BE49-F238E27FC236}">
                <a16:creationId xmlns:a16="http://schemas.microsoft.com/office/drawing/2014/main" id="{63B4066F-B432-4D4A-B8C6-F4821C2C8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313" y="2968625"/>
            <a:ext cx="906462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矩形 62">
            <a:extLst>
              <a:ext uri="{FF2B5EF4-FFF2-40B4-BE49-F238E27FC236}">
                <a16:creationId xmlns:a16="http://schemas.microsoft.com/office/drawing/2014/main" id="{0722DC34-CDC6-4D37-AF19-9ABD59865CD6}"/>
              </a:ext>
            </a:extLst>
          </p:cNvPr>
          <p:cNvSpPr/>
          <p:nvPr/>
        </p:nvSpPr>
        <p:spPr>
          <a:xfrm>
            <a:off x="5438691" y="3324430"/>
            <a:ext cx="108715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80~89</a:t>
            </a:r>
            <a:r>
              <a: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</a:t>
            </a:r>
          </a:p>
        </p:txBody>
      </p:sp>
      <p:pic>
        <p:nvPicPr>
          <p:cNvPr id="64" name="图片 63">
            <a:extLst>
              <a:ext uri="{FF2B5EF4-FFF2-40B4-BE49-F238E27FC236}">
                <a16:creationId xmlns:a16="http://schemas.microsoft.com/office/drawing/2014/main" id="{E38F289A-16A3-4BA8-A5CE-8332F889D1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63" y="2825750"/>
            <a:ext cx="2220912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矩形 64">
            <a:extLst>
              <a:ext uri="{FF2B5EF4-FFF2-40B4-BE49-F238E27FC236}">
                <a16:creationId xmlns:a16="http://schemas.microsoft.com/office/drawing/2014/main" id="{71C5C293-3195-4550-9E5B-67BA24E2D393}"/>
              </a:ext>
            </a:extLst>
          </p:cNvPr>
          <p:cNvSpPr/>
          <p:nvPr/>
        </p:nvSpPr>
        <p:spPr>
          <a:xfrm>
            <a:off x="2508254" y="2745082"/>
            <a:ext cx="108715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90~94</a:t>
            </a:r>
            <a:r>
              <a: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</a:t>
            </a:r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4BCE539B-130A-4248-902A-921AC5BC81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75" y="4202113"/>
            <a:ext cx="110331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矩形 66">
            <a:extLst>
              <a:ext uri="{FF2B5EF4-FFF2-40B4-BE49-F238E27FC236}">
                <a16:creationId xmlns:a16="http://schemas.microsoft.com/office/drawing/2014/main" id="{0BCDFB73-851A-45D9-AB9A-A2C77201A06B}"/>
              </a:ext>
            </a:extLst>
          </p:cNvPr>
          <p:cNvSpPr/>
          <p:nvPr/>
        </p:nvSpPr>
        <p:spPr>
          <a:xfrm>
            <a:off x="6403727" y="4601096"/>
            <a:ext cx="123012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80</a:t>
            </a:r>
            <a:r>
              <a: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分以下</a:t>
            </a:r>
          </a:p>
        </p:txBody>
      </p:sp>
    </p:spTree>
    <p:extLst>
      <p:ext uri="{BB962C8B-B14F-4D97-AF65-F5344CB8AC3E}">
        <p14:creationId xmlns:p14="http://schemas.microsoft.com/office/powerpoint/2010/main" val="29338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AE4B883-E6B4-4095-954F-90E90D34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考试奖励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BFA9B0-964E-439E-A0AD-DE6B5CAA7F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需求：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键盘录入考试成绩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，根据成绩所在的区间，程序打印出不同的奖励机制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1C6FD859-E985-49FC-93C3-C697377759F9}"/>
              </a:ext>
            </a:extLst>
          </p:cNvPr>
          <p:cNvSpPr txBox="1"/>
          <p:nvPr/>
        </p:nvSpPr>
        <p:spPr>
          <a:xfrm>
            <a:off x="2201862" y="2396965"/>
            <a:ext cx="3894138" cy="707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分析：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键盘录入考试成绩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51FC0D-1882-452E-B6B1-47DB6C2D9BDD}"/>
              </a:ext>
            </a:extLst>
          </p:cNvPr>
          <p:cNvSpPr txBox="1"/>
          <p:nvPr/>
        </p:nvSpPr>
        <p:spPr>
          <a:xfrm>
            <a:off x="2195450" y="3845367"/>
            <a:ext cx="4453000" cy="707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 startAt="2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由于奖励种类较多，属于多种判断，采用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if...else...if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格式实现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9F3BC2A6-315A-45DE-8F58-B9DFC9AA1A05}"/>
              </a:ext>
            </a:extLst>
          </p:cNvPr>
          <p:cNvSpPr txBox="1"/>
          <p:nvPr/>
        </p:nvSpPr>
        <p:spPr>
          <a:xfrm>
            <a:off x="6470110" y="2727737"/>
            <a:ext cx="2578100" cy="38427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 startAt="3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为每种判断设置对应的条件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9F6C08A7-6154-4F94-B122-25525BEDE3F3}"/>
              </a:ext>
            </a:extLst>
          </p:cNvPr>
          <p:cNvSpPr txBox="1"/>
          <p:nvPr/>
        </p:nvSpPr>
        <p:spPr>
          <a:xfrm>
            <a:off x="6470110" y="4463604"/>
            <a:ext cx="2578100" cy="38427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 startAt="4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为每种判断设置对应的奖励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4F1698A1-E2AB-4CCF-AFA2-37A77B271BB4}"/>
              </a:ext>
            </a:extLst>
          </p:cNvPr>
          <p:cNvSpPr txBox="1"/>
          <p:nvPr/>
        </p:nvSpPr>
        <p:spPr>
          <a:xfrm>
            <a:off x="3846425" y="6119080"/>
            <a:ext cx="3871975" cy="38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注意事项：正确数据、边界数据、错误数据</a:t>
            </a:r>
            <a:endParaRPr lang="en-US" altLang="zh-CN" sz="1400" b="1" dirty="0">
              <a:solidFill>
                <a:schemeClr val="accent2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98F9A5F6-434F-42C0-AE70-F76EA8ED744E}"/>
              </a:ext>
            </a:extLst>
          </p:cNvPr>
          <p:cNvSpPr txBox="1"/>
          <p:nvPr/>
        </p:nvSpPr>
        <p:spPr>
          <a:xfrm>
            <a:off x="2511363" y="3199497"/>
            <a:ext cx="3778251" cy="523220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Scanner sc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Scanner(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in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score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sc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.nextInt();</a:t>
            </a:r>
            <a:endParaRPr lang="zh-CN" altLang="zh-CN" sz="2400" dirty="0">
              <a:latin typeface="Consolas" panose="020B0609020204030204" pitchFamily="49" charset="0"/>
            </a:endParaRPr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20EEA83C-07E6-4ABD-B0DE-0015F075B489}"/>
              </a:ext>
            </a:extLst>
          </p:cNvPr>
          <p:cNvSpPr txBox="1"/>
          <p:nvPr/>
        </p:nvSpPr>
        <p:spPr>
          <a:xfrm>
            <a:off x="2511363" y="4594671"/>
            <a:ext cx="3778250" cy="1169551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if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    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else if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    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else if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    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else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2400" dirty="0">
              <a:latin typeface="Consolas" panose="020B0609020204030204" pitchFamily="49" charset="0"/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84CB126E-F0A3-425F-9F0C-8B8F1848A5CB}"/>
              </a:ext>
            </a:extLst>
          </p:cNvPr>
          <p:cNvSpPr txBox="1"/>
          <p:nvPr/>
        </p:nvSpPr>
        <p:spPr>
          <a:xfrm>
            <a:off x="6744748" y="3165062"/>
            <a:ext cx="5045454" cy="1169551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if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(score &gt;=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95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&amp;&amp; score &lt;=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100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else if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(score &gt;=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90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&amp;&amp; score &lt;=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94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else if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(score &gt;=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80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&amp;&amp; score &lt;=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89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else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2400" dirty="0">
              <a:latin typeface="Consolas" panose="020B0609020204030204" pitchFamily="49" charset="0"/>
            </a:endParaRP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D2F5E80E-60DF-42BC-B56E-AB82F34DE080}"/>
              </a:ext>
            </a:extLst>
          </p:cNvPr>
          <p:cNvSpPr txBox="1"/>
          <p:nvPr/>
        </p:nvSpPr>
        <p:spPr>
          <a:xfrm>
            <a:off x="6744747" y="4921468"/>
            <a:ext cx="5120067" cy="954107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山地自行车一辆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游乐场玩一次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变形金刚玩具一个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胖揍一顿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endParaRPr lang="zh-CN" altLang="zh-CN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6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5BD2C6C-DE0F-4FEE-967D-EDB327C758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密码校验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4AEDCDEF-3D21-4E54-9D5C-427C98A12B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8148700" cy="4219575"/>
          </a:xfrm>
        </p:spPr>
        <p:txBody>
          <a:bodyPr/>
          <a:lstStyle/>
          <a:p>
            <a:r>
              <a:rPr lang="zh-CN" altLang="en-US" dirty="0"/>
              <a:t>需求</a:t>
            </a:r>
            <a:r>
              <a:rPr lang="en-US" altLang="zh-CN" dirty="0"/>
              <a:t>: </a:t>
            </a:r>
            <a:r>
              <a:rPr lang="zh-CN" altLang="en-US" dirty="0"/>
              <a:t>键盘录入用户密码</a:t>
            </a:r>
            <a:r>
              <a:rPr lang="en-US" altLang="zh-CN" dirty="0"/>
              <a:t>, </a:t>
            </a:r>
            <a:r>
              <a:rPr lang="zh-CN" altLang="en-US" dirty="0"/>
              <a:t>如果密码为 </a:t>
            </a:r>
            <a:r>
              <a:rPr lang="en-US" altLang="zh-CN" dirty="0"/>
              <a:t>111111, </a:t>
            </a:r>
            <a:r>
              <a:rPr lang="zh-CN" altLang="en-US" dirty="0"/>
              <a:t>程序输出密码正确，否则输出密码有误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6C69F5-B106-4100-AECE-A21E3335866C}"/>
              </a:ext>
            </a:extLst>
          </p:cNvPr>
          <p:cNvSpPr/>
          <p:nvPr/>
        </p:nvSpPr>
        <p:spPr>
          <a:xfrm>
            <a:off x="2195450" y="2240228"/>
            <a:ext cx="6517217" cy="126425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分析：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Scanner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录入用户输入的密码，并使用变量接受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if...else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组织程序逻辑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FBDC5F2-106B-49E6-9603-24F59A725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413" y="3886200"/>
            <a:ext cx="1831127" cy="287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对话气泡: 椭圆形 12">
            <a:extLst>
              <a:ext uri="{FF2B5EF4-FFF2-40B4-BE49-F238E27FC236}">
                <a16:creationId xmlns:a16="http://schemas.microsoft.com/office/drawing/2014/main" id="{A40B8D90-98A8-4D00-9CD2-F8E161AE33A9}"/>
              </a:ext>
            </a:extLst>
          </p:cNvPr>
          <p:cNvSpPr/>
          <p:nvPr/>
        </p:nvSpPr>
        <p:spPr>
          <a:xfrm>
            <a:off x="5588000" y="3677935"/>
            <a:ext cx="4076700" cy="1122665"/>
          </a:xfrm>
          <a:prstGeom prst="wedgeEllipseCallout">
            <a:avLst>
              <a:gd name="adj1" fmla="val 44899"/>
              <a:gd name="adj2" fmla="val 46663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对话气泡: 椭圆形 13">
            <a:extLst>
              <a:ext uri="{FF2B5EF4-FFF2-40B4-BE49-F238E27FC236}">
                <a16:creationId xmlns:a16="http://schemas.microsoft.com/office/drawing/2014/main" id="{7F9DCEBD-8EF0-48C9-BBE6-C5D3D000CB6D}"/>
              </a:ext>
            </a:extLst>
          </p:cNvPr>
          <p:cNvSpPr/>
          <p:nvPr/>
        </p:nvSpPr>
        <p:spPr>
          <a:xfrm>
            <a:off x="6445250" y="3763550"/>
            <a:ext cx="3219450" cy="1066800"/>
          </a:xfrm>
          <a:prstGeom prst="wedgeEllipseCallout">
            <a:avLst>
              <a:gd name="adj1" fmla="val 42086"/>
              <a:gd name="adj2" fmla="val 46429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38F6515-99DF-4C84-B2BF-027C11EBDDAC}"/>
              </a:ext>
            </a:extLst>
          </p:cNvPr>
          <p:cNvSpPr txBox="1"/>
          <p:nvPr/>
        </p:nvSpPr>
        <p:spPr>
          <a:xfrm>
            <a:off x="6551999" y="4003057"/>
            <a:ext cx="3005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密码正常应该使用字符串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字符串的比较比较特殊目前暂不介绍</a:t>
            </a:r>
          </a:p>
        </p:txBody>
      </p:sp>
    </p:spTree>
    <p:extLst>
      <p:ext uri="{BB962C8B-B14F-4D97-AF65-F5344CB8AC3E}">
        <p14:creationId xmlns:p14="http://schemas.microsoft.com/office/powerpoint/2010/main" val="214307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分支结构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kumimoji="1" lang="zh-CN" alt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</a:t>
            </a:r>
            <a:endParaRPr kumimoji="1" lang="en-US" altLang="zh-CN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kumimoji="1" lang="zh-CN" altLang="en-US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</a:t>
            </a:r>
            <a:endParaRPr kumimoji="1" lang="en-US" altLang="zh-CN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kumimoji="1" lang="zh-CN" alt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使用的注意事项</a:t>
            </a:r>
            <a:endParaRPr kumimoji="1" lang="en-US" altLang="zh-CN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kumimoji="1" lang="zh-CN" alt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穿透性</a:t>
            </a:r>
            <a:endParaRPr kumimoji="1" lang="en-US" altLang="zh-CN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循环结构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跳转关键字：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案例技术：随机数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4766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2A22C240-C07F-45A6-A0C9-102D2191C5B9}"/>
              </a:ext>
            </a:extLst>
          </p:cNvPr>
          <p:cNvSpPr txBox="1">
            <a:spLocks/>
          </p:cNvSpPr>
          <p:nvPr/>
        </p:nvSpPr>
        <p:spPr>
          <a:xfrm>
            <a:off x="710881" y="940081"/>
            <a:ext cx="203232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switch</a:t>
            </a:r>
            <a:r>
              <a:rPr kumimoji="1" lang="zh-CN" altLang="en-US" dirty="0"/>
              <a:t>分支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326DBFD1-AD44-4E31-BC11-6ED8BC5B6DFA}"/>
              </a:ext>
            </a:extLst>
          </p:cNvPr>
          <p:cNvSpPr txBox="1"/>
          <p:nvPr/>
        </p:nvSpPr>
        <p:spPr>
          <a:xfrm>
            <a:off x="3385864" y="2078771"/>
            <a:ext cx="7764133" cy="1912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执行流程：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600" dirty="0"/>
              <a:t>先执行表达式的值，拿着这个值去与case后的值进行匹配。</a:t>
            </a:r>
            <a:endParaRPr lang="en-US" altLang="zh-CN" sz="1600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600" dirty="0"/>
              <a:t>匹配哪个</a:t>
            </a:r>
            <a:r>
              <a:rPr lang="en-US" altLang="zh-CN" sz="1600" dirty="0"/>
              <a:t>case</a:t>
            </a:r>
            <a:r>
              <a:rPr lang="zh-CN" altLang="en-US" sz="1600" dirty="0"/>
              <a:t>的值为</a:t>
            </a:r>
            <a:r>
              <a:rPr lang="en-US" altLang="zh-CN" sz="1600" dirty="0"/>
              <a:t>true</a:t>
            </a:r>
            <a:r>
              <a:rPr lang="zh-CN" altLang="en-US" sz="1600" dirty="0"/>
              <a:t>就执行哪个</a:t>
            </a:r>
            <a:r>
              <a:rPr lang="en-US" altLang="zh-CN" sz="1600" dirty="0"/>
              <a:t>case</a:t>
            </a:r>
            <a:r>
              <a:rPr lang="zh-CN" altLang="en-US" sz="1600" dirty="0"/>
              <a:t>，遇到</a:t>
            </a:r>
            <a:r>
              <a:rPr lang="zh-CN" altLang="en-US" sz="1600" dirty="0">
                <a:solidFill>
                  <a:srgbClr val="FF0000"/>
                </a:solidFill>
              </a:rPr>
              <a:t>break</a:t>
            </a:r>
            <a:r>
              <a:rPr lang="zh-CN" altLang="en-US" sz="1600" dirty="0"/>
              <a:t>就跳出switch分支。</a:t>
            </a:r>
            <a:endParaRPr lang="en-US" altLang="zh-CN" sz="1600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600" dirty="0"/>
              <a:t>如果case后的值都不匹配则执行default代码。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9C0634-FCDA-4392-845B-A77916628C44}"/>
              </a:ext>
            </a:extLst>
          </p:cNvPr>
          <p:cNvSpPr txBox="1"/>
          <p:nvPr/>
        </p:nvSpPr>
        <p:spPr>
          <a:xfrm>
            <a:off x="731519" y="1402127"/>
            <a:ext cx="9954562" cy="467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1294" indent="-241294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也是匹配条件去执行分支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适合做</a:t>
            </a:r>
            <a:r>
              <a:rPr lang="zh-CN" altLang="en-US" sz="18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值匹配</a:t>
            </a: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zh-CN" altLang="en-US" sz="18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分支选择，结构清晰</a:t>
            </a: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，格式良好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8E2467-32F1-4930-8E64-AFB3B68F3F03}"/>
              </a:ext>
            </a:extLst>
          </p:cNvPr>
          <p:cNvSpPr txBox="1"/>
          <p:nvPr/>
        </p:nvSpPr>
        <p:spPr>
          <a:xfrm>
            <a:off x="742628" y="2331865"/>
            <a:ext cx="2285999" cy="3940631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(表达式){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值1: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执行代码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值2: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执行代码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lang="en-US" altLang="zh-CN" sz="1200" dirty="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… 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值n-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执行代码</a:t>
            </a: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default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执行代码n;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65BA86-8EEA-46C6-812D-4D80016C29E1}"/>
              </a:ext>
            </a:extLst>
          </p:cNvPr>
          <p:cNvSpPr txBox="1"/>
          <p:nvPr/>
        </p:nvSpPr>
        <p:spPr>
          <a:xfrm>
            <a:off x="3387192" y="4255544"/>
            <a:ext cx="65394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switch案例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A2824C5-7974-4F1D-92E1-52DF89338E2A}"/>
              </a:ext>
            </a:extLst>
          </p:cNvPr>
          <p:cNvSpPr txBox="1"/>
          <p:nvPr/>
        </p:nvSpPr>
        <p:spPr>
          <a:xfrm>
            <a:off x="3473556" y="4624876"/>
            <a:ext cx="7986923" cy="1527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/>
              <a:t>周一：埋头苦干，解决</a:t>
            </a:r>
            <a:r>
              <a:rPr lang="en-US" altLang="zh-CN" sz="1600" dirty="0"/>
              <a:t>bug</a:t>
            </a:r>
            <a:r>
              <a:rPr lang="zh-CN" altLang="en-US" sz="1600" dirty="0"/>
              <a:t>                               周五：今晚吃鸡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/>
              <a:t>周二：</a:t>
            </a:r>
            <a:r>
              <a:rPr lang="en-US" altLang="zh-CN" sz="1600" dirty="0"/>
              <a:t>	</a:t>
            </a:r>
            <a:r>
              <a:rPr lang="zh-CN" altLang="en-US" sz="1600" dirty="0"/>
              <a:t>请求大牛程序员帮忙</a:t>
            </a:r>
            <a:r>
              <a:rPr lang="en-US" altLang="zh-CN" sz="1600" dirty="0"/>
              <a:t>                             </a:t>
            </a:r>
            <a:r>
              <a:rPr lang="zh-CN" altLang="en-US" sz="1600" dirty="0"/>
              <a:t>周六：与王婆介绍的小芳相亲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/>
              <a:t>周三：今晚啤酒、龙虾、小烧烤                     周日：郁郁寡欢、准备上班。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/>
              <a:t>周四： 主动帮助新来的女程序解决</a:t>
            </a:r>
            <a:r>
              <a:rPr lang="en-US" altLang="zh-CN" sz="1600" dirty="0"/>
              <a:t>bug</a:t>
            </a:r>
          </a:p>
        </p:txBody>
      </p:sp>
    </p:spTree>
    <p:extLst>
      <p:ext uri="{BB962C8B-B14F-4D97-AF65-F5344CB8AC3E}">
        <p14:creationId xmlns:p14="http://schemas.microsoft.com/office/powerpoint/2010/main" val="53497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11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03461" y="665979"/>
            <a:ext cx="5349985" cy="4511040"/>
          </a:xfrm>
        </p:spPr>
        <p:txBody>
          <a:bodyPr/>
          <a:lstStyle/>
          <a:p>
            <a:r>
              <a:rPr kumimoji="1" lang="en-US" altLang="zh-CN" sz="1600" dirty="0">
                <a:latin typeface="Consolas" panose="020B0609020204030204" pitchFamily="49" charset="0"/>
              </a:rPr>
              <a:t>switch</a:t>
            </a:r>
            <a:r>
              <a:rPr kumimoji="1" lang="zh-CN" altLang="en-US" sz="1600" dirty="0">
                <a:latin typeface="Consolas" panose="020B0609020204030204" pitchFamily="49" charset="0"/>
              </a:rPr>
              <a:t>分支的格式、执行流程是怎么样的？</a:t>
            </a:r>
            <a:endParaRPr kumimoji="1" lang="en-US" altLang="zh-CN" sz="1600" dirty="0">
              <a:latin typeface="Consolas" panose="020B0609020204030204" pitchFamily="49" charset="0"/>
            </a:endParaRPr>
          </a:p>
          <a:p>
            <a:r>
              <a:rPr kumimoji="1" lang="en-US" altLang="zh-CN" sz="1600" dirty="0">
                <a:latin typeface="Consolas" panose="020B0609020204030204" pitchFamily="49" charset="0"/>
              </a:rPr>
              <a:t>if</a:t>
            </a:r>
            <a:r>
              <a:rPr kumimoji="1" lang="zh-CN" altLang="en-US" sz="1600" dirty="0">
                <a:latin typeface="Consolas" panose="020B0609020204030204" pitchFamily="49" charset="0"/>
              </a:rPr>
              <a:t>、</a:t>
            </a:r>
            <a:r>
              <a:rPr kumimoji="1" lang="en-US" altLang="zh-CN" sz="1600" dirty="0">
                <a:latin typeface="Consolas" panose="020B0609020204030204" pitchFamily="49" charset="0"/>
              </a:rPr>
              <a:t>switch</a:t>
            </a:r>
            <a:r>
              <a:rPr kumimoji="1" lang="zh-CN" altLang="en-US" sz="1600" dirty="0">
                <a:latin typeface="Consolas" panose="020B0609020204030204" pitchFamily="49" charset="0"/>
              </a:rPr>
              <a:t>分支各自适合做什么业务场景？</a:t>
            </a:r>
            <a:endParaRPr kumimoji="1"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ADD7F6D-2A94-42E7-A976-FE8341015B96}"/>
              </a:ext>
            </a:extLst>
          </p:cNvPr>
          <p:cNvSpPr txBox="1"/>
          <p:nvPr/>
        </p:nvSpPr>
        <p:spPr>
          <a:xfrm>
            <a:off x="9039892" y="1807365"/>
            <a:ext cx="1805552" cy="421762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(表达式){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值1: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执行代码1;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值2: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执行代码2;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lang="en-US" altLang="zh-CN" sz="1200" dirty="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… 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值n-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执行代码n-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default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执行代码n;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 break;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CEC55C8-604E-456D-AD65-60681522D323}"/>
              </a:ext>
            </a:extLst>
          </p:cNvPr>
          <p:cNvSpPr txBox="1"/>
          <p:nvPr/>
        </p:nvSpPr>
        <p:spPr>
          <a:xfrm>
            <a:off x="4592683" y="3490509"/>
            <a:ext cx="5120254" cy="132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kumimoji="1"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其实在功能上远远强大于</a:t>
            </a:r>
            <a:r>
              <a:rPr kumimoji="1"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kumimoji="1"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kumimoji="1"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kumimoji="1"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适合做区间匹配。</a:t>
            </a:r>
            <a:endParaRPr kumimoji="1"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kumimoji="1"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适合做：值匹配的分支选择、代码优雅。</a:t>
            </a:r>
            <a:endParaRPr kumimoji="1"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625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分支结构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kumimoji="1" lang="zh-CN" alt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</a:t>
            </a:r>
            <a:endParaRPr kumimoji="1" lang="en-US" altLang="zh-CN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kumimoji="1" lang="zh-CN" altLang="en-US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</a:t>
            </a:r>
            <a:endParaRPr kumimoji="1" lang="en-US" altLang="zh-CN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kumimoji="1" lang="zh-CN" altLang="en-US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使用的注意事项</a:t>
            </a:r>
            <a:endParaRPr kumimoji="1" lang="en-US" altLang="zh-CN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kumimoji="1" lang="zh-CN" alt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穿透性</a:t>
            </a:r>
            <a:endParaRPr kumimoji="1" lang="en-US" altLang="zh-CN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循环结构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跳转关键字：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案例技术：随机数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6186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2A22C240-C07F-45A6-A0C9-102D2191C5B9}"/>
              </a:ext>
            </a:extLst>
          </p:cNvPr>
          <p:cNvSpPr txBox="1">
            <a:spLocks/>
          </p:cNvSpPr>
          <p:nvPr/>
        </p:nvSpPr>
        <p:spPr>
          <a:xfrm>
            <a:off x="695617" y="1282417"/>
            <a:ext cx="255151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switch</a:t>
            </a:r>
            <a:r>
              <a:rPr kumimoji="1" lang="zh-CN" altLang="en-US" dirty="0"/>
              <a:t>分支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注意事项：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8E2467-32F1-4930-8E64-AFB3B68F3F03}"/>
              </a:ext>
            </a:extLst>
          </p:cNvPr>
          <p:cNvSpPr txBox="1"/>
          <p:nvPr/>
        </p:nvSpPr>
        <p:spPr>
          <a:xfrm>
            <a:off x="9367435" y="1804923"/>
            <a:ext cx="2285999" cy="3940631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(表达式){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值1: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执行代码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值2: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执行代码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lang="en-US" altLang="zh-CN" sz="1200" dirty="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… 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值n-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执行代码</a:t>
            </a: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default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执行代码n;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140A9C8-FE28-46F3-8295-5FE3E323B7E5}"/>
              </a:ext>
            </a:extLst>
          </p:cNvPr>
          <p:cNvSpPr txBox="1"/>
          <p:nvPr/>
        </p:nvSpPr>
        <p:spPr>
          <a:xfrm>
            <a:off x="710880" y="1799607"/>
            <a:ext cx="8363378" cy="1996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792" indent="-304792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表达式类型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只能是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byte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short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char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JDK5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开始支持枚举，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JDK7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开始支持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不支持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double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float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long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04792" indent="-304792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case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给出的值不允许重复，且只能是字面量，不能是变量。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04792" indent="-304792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不要忘记写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，否则会出现穿透现象。</a:t>
            </a:r>
          </a:p>
        </p:txBody>
      </p:sp>
    </p:spTree>
    <p:extLst>
      <p:ext uri="{BB962C8B-B14F-4D97-AF65-F5344CB8AC3E}">
        <p14:creationId xmlns:p14="http://schemas.microsoft.com/office/powerpoint/2010/main" val="4195785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分支结构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kumimoji="1" lang="zh-CN" alt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</a:t>
            </a:r>
            <a:endParaRPr kumimoji="1" lang="en-US" altLang="zh-CN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kumimoji="1" lang="zh-CN" alt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</a:t>
            </a:r>
            <a:endParaRPr kumimoji="1" lang="en-US" altLang="zh-CN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kumimoji="1" lang="zh-CN" alt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使用的注意事项</a:t>
            </a:r>
            <a:endParaRPr kumimoji="1" lang="en-US" altLang="zh-CN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kumimoji="1" lang="zh-CN" altLang="en-US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穿透性</a:t>
            </a:r>
            <a:endParaRPr kumimoji="1" lang="en-US" altLang="zh-CN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循环结构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跳转关键字：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案例技术：随机数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913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流程控制语句</a:t>
            </a: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id="{75426E87-F13F-45D4-B405-C8A041BCC39A}"/>
              </a:ext>
            </a:extLst>
          </p:cNvPr>
          <p:cNvSpPr txBox="1"/>
          <p:nvPr/>
        </p:nvSpPr>
        <p:spPr>
          <a:xfrm>
            <a:off x="734579" y="1395146"/>
            <a:ext cx="7543800" cy="427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8288" lvl="4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提供了一些流程控制语句，来</a:t>
            </a:r>
            <a:r>
              <a:rPr lang="zh-CN" altLang="en-US" sz="1600" dirty="0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控制程序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zh-CN" altLang="en-US" sz="1600" dirty="0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执行流程。</a:t>
            </a:r>
            <a:endParaRPr lang="en-US" altLang="zh-CN" sz="1600" b="1" dirty="0">
              <a:solidFill>
                <a:schemeClr val="accent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7505DF0-172F-4007-827A-163FE97C3C8E}"/>
              </a:ext>
            </a:extLst>
          </p:cNvPr>
          <p:cNvSpPr/>
          <p:nvPr/>
        </p:nvSpPr>
        <p:spPr>
          <a:xfrm>
            <a:off x="978485" y="2834190"/>
            <a:ext cx="1612201" cy="1612201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顺序结构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5A5901E-892B-4319-A8FC-52216BE98632}"/>
              </a:ext>
            </a:extLst>
          </p:cNvPr>
          <p:cNvSpPr/>
          <p:nvPr/>
        </p:nvSpPr>
        <p:spPr>
          <a:xfrm>
            <a:off x="4693672" y="2834190"/>
            <a:ext cx="1612201" cy="1612201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分支结构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F9C9F44-014C-4CED-BEE6-C65DADFDB4CA}"/>
              </a:ext>
            </a:extLst>
          </p:cNvPr>
          <p:cNvSpPr/>
          <p:nvPr/>
        </p:nvSpPr>
        <p:spPr>
          <a:xfrm>
            <a:off x="8413300" y="2834191"/>
            <a:ext cx="1612201" cy="1612201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循环结构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1C6807-3E53-4516-BE78-5067BF28E687}"/>
              </a:ext>
            </a:extLst>
          </p:cNvPr>
          <p:cNvSpPr/>
          <p:nvPr/>
        </p:nvSpPr>
        <p:spPr>
          <a:xfrm>
            <a:off x="834703" y="4785425"/>
            <a:ext cx="2102967" cy="546230"/>
          </a:xfrm>
          <a:prstGeom prst="rect">
            <a:avLst/>
          </a:prstGeom>
          <a:solidFill>
            <a:srgbClr val="AD2B2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程序默认流程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D8EA1C5-806C-42A0-9D85-BC517F435B75}"/>
              </a:ext>
            </a:extLst>
          </p:cNvPr>
          <p:cNvSpPr/>
          <p:nvPr/>
        </p:nvSpPr>
        <p:spPr>
          <a:xfrm>
            <a:off x="4448290" y="4785425"/>
            <a:ext cx="2105188" cy="546230"/>
          </a:xfrm>
          <a:prstGeom prst="rect">
            <a:avLst/>
          </a:prstGeom>
          <a:solidFill>
            <a:srgbClr val="49504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If</a:t>
            </a:r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switch</a:t>
            </a:r>
            <a:endParaRPr lang="zh-CN" altLang="en-US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DABC141-6F5B-41C3-B139-90157A6663A7}"/>
              </a:ext>
            </a:extLst>
          </p:cNvPr>
          <p:cNvSpPr/>
          <p:nvPr/>
        </p:nvSpPr>
        <p:spPr>
          <a:xfrm>
            <a:off x="7702679" y="4855341"/>
            <a:ext cx="3166063" cy="546230"/>
          </a:xfrm>
          <a:prstGeom prst="rect">
            <a:avLst/>
          </a:prstGeom>
          <a:solidFill>
            <a:srgbClr val="AD2B2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for</a:t>
            </a:r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while</a:t>
            </a:r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do…while</a:t>
            </a:r>
            <a:endParaRPr lang="zh-CN" altLang="en-US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</p:spTree>
    <p:extLst>
      <p:ext uri="{BB962C8B-B14F-4D97-AF65-F5344CB8AC3E}">
        <p14:creationId xmlns:p14="http://schemas.microsoft.com/office/powerpoint/2010/main" val="327022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2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2A22C240-C07F-45A6-A0C9-102D2191C5B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2698747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switch</a:t>
            </a:r>
            <a:r>
              <a:rPr kumimoji="1" lang="zh-CN" altLang="en-US" dirty="0"/>
              <a:t>的穿透性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9C0634-FCDA-4392-845B-A77916628C44}"/>
              </a:ext>
            </a:extLst>
          </p:cNvPr>
          <p:cNvSpPr txBox="1"/>
          <p:nvPr/>
        </p:nvSpPr>
        <p:spPr>
          <a:xfrm>
            <a:off x="731520" y="1402127"/>
            <a:ext cx="10830215" cy="841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1294" indent="-241294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如果代码执行到没有写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case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块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，执行完后将直接进入下一个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case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块执行代码（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而且不会进行任何匹配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），直到遇到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才跳出分支，这就是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的穿透性。</a:t>
            </a:r>
            <a:endParaRPr lang="zh-CN" altLang="en-US" sz="18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7BA97F3-CCA2-4FBA-89AB-83D1CD8B3276}"/>
              </a:ext>
            </a:extLst>
          </p:cNvPr>
          <p:cNvSpPr txBox="1"/>
          <p:nvPr/>
        </p:nvSpPr>
        <p:spPr>
          <a:xfrm>
            <a:off x="836909" y="2604186"/>
            <a:ext cx="2185260" cy="3663632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(表达式){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值1: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执行代码1;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值2: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执行代码2;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 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值n-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执行代码n-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default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执行代码n;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 break;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99CD17-8534-480A-9844-A00DFBEAD06C}"/>
              </a:ext>
            </a:extLst>
          </p:cNvPr>
          <p:cNvSpPr txBox="1"/>
          <p:nvPr/>
        </p:nvSpPr>
        <p:spPr>
          <a:xfrm>
            <a:off x="3347635" y="2520956"/>
            <a:ext cx="3983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witch穿透性案例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月份天数查看器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7D03592-73BE-49E3-A150-613A67FF157A}"/>
              </a:ext>
            </a:extLst>
          </p:cNvPr>
          <p:cNvSpPr txBox="1"/>
          <p:nvPr/>
        </p:nvSpPr>
        <p:spPr>
          <a:xfrm>
            <a:off x="3409627" y="3090804"/>
            <a:ext cx="4269783" cy="1996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需求：用户输入月份可以展示该月份的天数。</a:t>
            </a:r>
            <a:endParaRPr lang="en-US" altLang="zh-CN" sz="1600" dirty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600" indent="-2286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1</a:t>
            </a: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 </a:t>
            </a: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7 </a:t>
            </a: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8</a:t>
            </a: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10</a:t>
            </a: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12</a:t>
            </a: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月份是 </a:t>
            </a:r>
            <a:r>
              <a:rPr lang="en-US" altLang="zh-CN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31</a:t>
            </a: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天</a:t>
            </a:r>
            <a:endParaRPr lang="en-US" altLang="zh-CN" sz="1600" dirty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600" indent="-2286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2</a:t>
            </a: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月份是闰年为</a:t>
            </a:r>
            <a:r>
              <a:rPr lang="en-US" altLang="zh-CN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29</a:t>
            </a: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天、非闰年为</a:t>
            </a:r>
            <a:r>
              <a:rPr lang="en-US" altLang="zh-CN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28</a:t>
            </a: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天。</a:t>
            </a:r>
            <a:endParaRPr lang="en-US" altLang="zh-CN" sz="1600" dirty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600" indent="-2286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4 </a:t>
            </a: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 </a:t>
            </a: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</a:t>
            </a: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11</a:t>
            </a: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月份</a:t>
            </a:r>
            <a:r>
              <a:rPr lang="en-US" altLang="zh-CN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</a:t>
            </a:r>
            <a:r>
              <a:rPr lang="en-US" altLang="zh-CN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30</a:t>
            </a: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天</a:t>
            </a:r>
            <a:endParaRPr lang="en-US" altLang="zh-CN" sz="1600" dirty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7CCED3-5F8E-44E7-8206-E2F7B2795A7F}"/>
              </a:ext>
            </a:extLst>
          </p:cNvPr>
          <p:cNvSpPr/>
          <p:nvPr/>
        </p:nvSpPr>
        <p:spPr>
          <a:xfrm>
            <a:off x="3347635" y="3090804"/>
            <a:ext cx="4331776" cy="2194118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003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32179" y="1332855"/>
            <a:ext cx="6387855" cy="4511040"/>
          </a:xfrm>
        </p:spPr>
        <p:txBody>
          <a:bodyPr/>
          <a:lstStyle/>
          <a:p>
            <a:r>
              <a:rPr kumimoji="1" lang="zh-CN" altLang="en-US" dirty="0">
                <a:latin typeface="Consolas" panose="020B0609020204030204" pitchFamily="49" charset="0"/>
              </a:rPr>
              <a:t>什么情况下会出现</a:t>
            </a:r>
            <a:r>
              <a:rPr kumimoji="1" lang="en-US" altLang="zh-CN" dirty="0">
                <a:latin typeface="Consolas" panose="020B0609020204030204" pitchFamily="49" charset="0"/>
              </a:rPr>
              <a:t>switch</a:t>
            </a:r>
            <a:r>
              <a:rPr kumimoji="1" lang="zh-CN" altLang="en-US" dirty="0">
                <a:latin typeface="Consolas" panose="020B0609020204030204" pitchFamily="49" charset="0"/>
              </a:rPr>
              <a:t>穿透现象</a:t>
            </a:r>
            <a:r>
              <a:rPr kumimoji="1" lang="en-US" altLang="zh-CN" dirty="0">
                <a:latin typeface="Consolas" panose="020B0609020204030204" pitchFamily="49" charset="0"/>
              </a:rPr>
              <a:t>?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case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中没有写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1" lang="en-US" altLang="zh-CN" dirty="0">
                <a:latin typeface="Consolas" panose="020B0609020204030204" pitchFamily="49" charset="0"/>
              </a:rPr>
              <a:t>switch</a:t>
            </a:r>
            <a:r>
              <a:rPr kumimoji="1" lang="zh-CN" altLang="en-US" dirty="0">
                <a:latin typeface="Consolas" panose="020B0609020204030204" pitchFamily="49" charset="0"/>
              </a:rPr>
              <a:t>穿透性能解决什么问题？</a:t>
            </a:r>
            <a:endParaRPr kumimoji="1" lang="en-US" altLang="zh-CN" dirty="0">
              <a:latin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存在多个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case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分支的功能代码是一样时，可以用穿透性把流程集中到同一处处理，这样可以简化代码。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kumimoji="1" lang="en-US" altLang="zh-CN" dirty="0">
              <a:latin typeface="Consolas" panose="020B0609020204030204" pitchFamily="49" charset="0"/>
            </a:endParaRPr>
          </a:p>
          <a:p>
            <a:pPr lvl="1"/>
            <a:endParaRPr kumimoji="1"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3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74931" y="403421"/>
            <a:ext cx="6886203" cy="605115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分支结构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循环结构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kumimoji="1"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kumimoji="1"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endParaRPr kumimoji="1"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do-while</a:t>
            </a:r>
            <a:r>
              <a:rPr kumimoji="1"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死循环</a:t>
            </a:r>
            <a:endParaRPr kumimoji="1"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循环嵌套</a:t>
            </a:r>
            <a:endParaRPr kumimoji="1"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跳转关键字：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案例技术：随机数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4516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0880" y="940081"/>
            <a:ext cx="1665505" cy="517190"/>
          </a:xfrm>
        </p:spPr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for </a:t>
            </a:r>
            <a:r>
              <a:rPr kumimoji="1" lang="zh-CN" altLang="en-US" dirty="0">
                <a:latin typeface="Consolas" panose="020B0609020204030204" pitchFamily="49" charset="0"/>
              </a:rPr>
              <a:t>循环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0A8BDF71-83D3-4947-BA2C-F7AB97433E59}"/>
              </a:ext>
            </a:extLst>
          </p:cNvPr>
          <p:cNvSpPr txBox="1"/>
          <p:nvPr/>
        </p:nvSpPr>
        <p:spPr>
          <a:xfrm>
            <a:off x="841729" y="1907853"/>
            <a:ext cx="4028727" cy="135037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格式：</a:t>
            </a:r>
            <a:endParaRPr lang="en-US" altLang="zh-CN" sz="1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初始化语句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循环条件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迭代语句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循环体语句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重复执行的代码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lang="zh-CN" altLang="zh-CN" sz="32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文本占位符 3">
            <a:extLst>
              <a:ext uri="{FF2B5EF4-FFF2-40B4-BE49-F238E27FC236}">
                <a16:creationId xmlns:a16="http://schemas.microsoft.com/office/drawing/2014/main" id="{1FC9034D-1138-4DE2-84F9-8D405E598841}"/>
              </a:ext>
            </a:extLst>
          </p:cNvPr>
          <p:cNvSpPr txBox="1">
            <a:spLocks/>
          </p:cNvSpPr>
          <p:nvPr/>
        </p:nvSpPr>
        <p:spPr>
          <a:xfrm>
            <a:off x="731522" y="1390664"/>
            <a:ext cx="364674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zh-CN" altLang="en-US" sz="1600" b="0" dirty="0"/>
              <a:t>控制一段代码反复执行很多次。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96FF86D-2CFE-42E8-A9BB-E85C10620879}"/>
              </a:ext>
            </a:extLst>
          </p:cNvPr>
          <p:cNvSpPr txBox="1"/>
          <p:nvPr/>
        </p:nvSpPr>
        <p:spPr>
          <a:xfrm>
            <a:off x="841729" y="4274962"/>
            <a:ext cx="4028727" cy="135037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HelloWorld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 &lt;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i++)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"Hello World"</a:t>
            </a: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endParaRPr kumimoji="0" lang="zh-CN" altLang="zh-CN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33" name="流程图: 决策 32">
            <a:extLst>
              <a:ext uri="{FF2B5EF4-FFF2-40B4-BE49-F238E27FC236}">
                <a16:creationId xmlns:a16="http://schemas.microsoft.com/office/drawing/2014/main" id="{6063C8DD-0E0F-49C8-A6CE-358F3848F806}"/>
              </a:ext>
            </a:extLst>
          </p:cNvPr>
          <p:cNvSpPr/>
          <p:nvPr/>
        </p:nvSpPr>
        <p:spPr bwMode="auto">
          <a:xfrm>
            <a:off x="7199762" y="2395453"/>
            <a:ext cx="1536700" cy="749300"/>
          </a:xfrm>
          <a:prstGeom prst="flowChartDecisi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98D59BA-45EE-4A85-8E1D-69099F9178DD}"/>
              </a:ext>
            </a:extLst>
          </p:cNvPr>
          <p:cNvSpPr/>
          <p:nvPr/>
        </p:nvSpPr>
        <p:spPr bwMode="auto">
          <a:xfrm>
            <a:off x="7540053" y="2607914"/>
            <a:ext cx="8899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循环条件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B8351285-5102-4B29-B388-B2CBA8B478CD}"/>
              </a:ext>
            </a:extLst>
          </p:cNvPr>
          <p:cNvGrpSpPr>
            <a:grpSpLocks/>
          </p:cNvGrpSpPr>
          <p:nvPr/>
        </p:nvGrpSpPr>
        <p:grpSpPr bwMode="auto">
          <a:xfrm>
            <a:off x="7246329" y="3546916"/>
            <a:ext cx="1441449" cy="385233"/>
            <a:chOff x="5828507" y="2500313"/>
            <a:chExt cx="1081087" cy="288925"/>
          </a:xfrm>
          <a:solidFill>
            <a:srgbClr val="AD2B26"/>
          </a:solidFill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66D64FF-27DF-43CD-8231-BFC2894DF8BB}"/>
                </a:ext>
              </a:extLst>
            </p:cNvPr>
            <p:cNvSpPr/>
            <p:nvPr/>
          </p:nvSpPr>
          <p:spPr bwMode="auto">
            <a:xfrm>
              <a:off x="5828507" y="2500313"/>
              <a:ext cx="1081087" cy="2889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7" name="TextBox 20">
              <a:extLst>
                <a:ext uri="{FF2B5EF4-FFF2-40B4-BE49-F238E27FC236}">
                  <a16:creationId xmlns:a16="http://schemas.microsoft.com/office/drawing/2014/main" id="{C508ADA0-B0B1-41B3-AFED-0C24E606404A}"/>
                </a:ext>
              </a:extLst>
            </p:cNvPr>
            <p:cNvSpPr txBox="1"/>
            <p:nvPr/>
          </p:nvSpPr>
          <p:spPr bwMode="auto">
            <a:xfrm>
              <a:off x="5993686" y="2523010"/>
              <a:ext cx="869950" cy="230833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循环体语句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F3CCD678-C4E5-43C2-891A-18670FCDE820}"/>
              </a:ext>
            </a:extLst>
          </p:cNvPr>
          <p:cNvGrpSpPr>
            <a:grpSpLocks/>
          </p:cNvGrpSpPr>
          <p:nvPr/>
        </p:nvGrpSpPr>
        <p:grpSpPr bwMode="auto">
          <a:xfrm>
            <a:off x="7246329" y="4304684"/>
            <a:ext cx="1441449" cy="385233"/>
            <a:chOff x="5831680" y="3068680"/>
            <a:chExt cx="1081088" cy="288925"/>
          </a:xfrm>
          <a:solidFill>
            <a:srgbClr val="AD2B26"/>
          </a:solidFill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3C240328-11FC-41E9-9CB4-C608D09FB2F3}"/>
                </a:ext>
              </a:extLst>
            </p:cNvPr>
            <p:cNvSpPr/>
            <p:nvPr/>
          </p:nvSpPr>
          <p:spPr bwMode="auto">
            <a:xfrm>
              <a:off x="5831680" y="3068680"/>
              <a:ext cx="1081088" cy="2889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0" name="TextBox 22">
              <a:extLst>
                <a:ext uri="{FF2B5EF4-FFF2-40B4-BE49-F238E27FC236}">
                  <a16:creationId xmlns:a16="http://schemas.microsoft.com/office/drawing/2014/main" id="{1B3F9875-AE44-4DD5-AA40-4FE994B88924}"/>
                </a:ext>
              </a:extLst>
            </p:cNvPr>
            <p:cNvSpPr txBox="1"/>
            <p:nvPr/>
          </p:nvSpPr>
          <p:spPr bwMode="auto">
            <a:xfrm>
              <a:off x="5883273" y="3097725"/>
              <a:ext cx="1004888" cy="230833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迭代语句</a:t>
              </a: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8B1BEC2-B1E6-4D18-B350-D6585A61A389}"/>
              </a:ext>
            </a:extLst>
          </p:cNvPr>
          <p:cNvCxnSpPr>
            <a:cxnSpLocks/>
            <a:stCxn id="49" idx="2"/>
            <a:endCxn id="33" idx="0"/>
          </p:cNvCxnSpPr>
          <p:nvPr/>
        </p:nvCxnSpPr>
        <p:spPr>
          <a:xfrm>
            <a:off x="7967053" y="1987575"/>
            <a:ext cx="1059" cy="407878"/>
          </a:xfrm>
          <a:prstGeom prst="straightConnector1">
            <a:avLst/>
          </a:prstGeom>
          <a:ln w="25400">
            <a:solidFill>
              <a:srgbClr val="AD2B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532B09E-44AE-41F2-B983-CBA0262084EA}"/>
              </a:ext>
            </a:extLst>
          </p:cNvPr>
          <p:cNvCxnSpPr>
            <a:cxnSpLocks/>
            <a:stCxn id="36" idx="2"/>
            <a:endCxn id="39" idx="0"/>
          </p:cNvCxnSpPr>
          <p:nvPr/>
        </p:nvCxnSpPr>
        <p:spPr>
          <a:xfrm>
            <a:off x="7967054" y="3932149"/>
            <a:ext cx="0" cy="372535"/>
          </a:xfrm>
          <a:prstGeom prst="straightConnector1">
            <a:avLst/>
          </a:prstGeom>
          <a:ln w="25400">
            <a:solidFill>
              <a:srgbClr val="AD2B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CECF78A-40EC-41B4-BA18-69EC1BA6EF7E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 bwMode="auto">
          <a:xfrm flipH="1">
            <a:off x="7968110" y="3144753"/>
            <a:ext cx="0" cy="402167"/>
          </a:xfrm>
          <a:prstGeom prst="straightConnector1">
            <a:avLst/>
          </a:prstGeom>
          <a:ln w="25400">
            <a:solidFill>
              <a:srgbClr val="AD2B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28">
            <a:extLst>
              <a:ext uri="{FF2B5EF4-FFF2-40B4-BE49-F238E27FC236}">
                <a16:creationId xmlns:a16="http://schemas.microsoft.com/office/drawing/2014/main" id="{CD17369C-3B8C-4CDA-8426-92E2DF7830EA}"/>
              </a:ext>
            </a:extLst>
          </p:cNvPr>
          <p:cNvSpPr txBox="1"/>
          <p:nvPr/>
        </p:nvSpPr>
        <p:spPr bwMode="auto">
          <a:xfrm>
            <a:off x="7971952" y="3134337"/>
            <a:ext cx="80221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B6020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endParaRPr lang="zh-CN" altLang="en-US" sz="1400" b="1" dirty="0">
              <a:solidFill>
                <a:srgbClr val="B6020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5" name="肘形连接符 30">
            <a:extLst>
              <a:ext uri="{FF2B5EF4-FFF2-40B4-BE49-F238E27FC236}">
                <a16:creationId xmlns:a16="http://schemas.microsoft.com/office/drawing/2014/main" id="{A5B604A2-E183-4FF4-8220-C31DE8C9E347}"/>
              </a:ext>
            </a:extLst>
          </p:cNvPr>
          <p:cNvCxnSpPr>
            <a:cxnSpLocks/>
            <a:stCxn id="33" idx="1"/>
            <a:endCxn id="59" idx="1"/>
          </p:cNvCxnSpPr>
          <p:nvPr/>
        </p:nvCxnSpPr>
        <p:spPr bwMode="auto">
          <a:xfrm rot="10800000" flipH="1" flipV="1">
            <a:off x="7199762" y="2770103"/>
            <a:ext cx="156898" cy="2457788"/>
          </a:xfrm>
          <a:prstGeom prst="bentConnector3">
            <a:avLst>
              <a:gd name="adj1" fmla="val -145700"/>
            </a:avLst>
          </a:prstGeom>
          <a:ln w="25400">
            <a:solidFill>
              <a:srgbClr val="AD2B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39">
            <a:extLst>
              <a:ext uri="{FF2B5EF4-FFF2-40B4-BE49-F238E27FC236}">
                <a16:creationId xmlns:a16="http://schemas.microsoft.com/office/drawing/2014/main" id="{BBB54AE0-9F1B-49B1-867E-FAAAE9EB652A}"/>
              </a:ext>
            </a:extLst>
          </p:cNvPr>
          <p:cNvSpPr txBox="1"/>
          <p:nvPr/>
        </p:nvSpPr>
        <p:spPr bwMode="auto">
          <a:xfrm>
            <a:off x="6322495" y="2616214"/>
            <a:ext cx="802216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B6020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  <a:endParaRPr lang="zh-CN" altLang="en-US" sz="1400" b="1" dirty="0">
              <a:solidFill>
                <a:srgbClr val="B6020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7" name="TextBox 20">
            <a:extLst>
              <a:ext uri="{FF2B5EF4-FFF2-40B4-BE49-F238E27FC236}">
                <a16:creationId xmlns:a16="http://schemas.microsoft.com/office/drawing/2014/main" id="{8DF40C00-8560-4FAE-8838-45FDDA8AA4B1}"/>
              </a:ext>
            </a:extLst>
          </p:cNvPr>
          <p:cNvSpPr txBox="1"/>
          <p:nvPr/>
        </p:nvSpPr>
        <p:spPr bwMode="auto">
          <a:xfrm>
            <a:off x="7436828" y="1667320"/>
            <a:ext cx="105833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语句体</a:t>
            </a:r>
          </a:p>
        </p:txBody>
      </p:sp>
      <p:sp>
        <p:nvSpPr>
          <p:cNvPr id="49" name="TextBox 20">
            <a:extLst>
              <a:ext uri="{FF2B5EF4-FFF2-40B4-BE49-F238E27FC236}">
                <a16:creationId xmlns:a16="http://schemas.microsoft.com/office/drawing/2014/main" id="{24B81B99-F780-48E8-948F-A057E85243CF}"/>
              </a:ext>
            </a:extLst>
          </p:cNvPr>
          <p:cNvSpPr txBox="1"/>
          <p:nvPr/>
        </p:nvSpPr>
        <p:spPr bwMode="auto">
          <a:xfrm>
            <a:off x="7396611" y="1679798"/>
            <a:ext cx="1140884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初始化语句</a:t>
            </a:r>
          </a:p>
        </p:txBody>
      </p:sp>
      <p:cxnSp>
        <p:nvCxnSpPr>
          <p:cNvPr id="53" name="肘形连接符 38">
            <a:extLst>
              <a:ext uri="{FF2B5EF4-FFF2-40B4-BE49-F238E27FC236}">
                <a16:creationId xmlns:a16="http://schemas.microsoft.com/office/drawing/2014/main" id="{CD3FB007-D4A5-4C70-8B4C-60C838E0F402}"/>
              </a:ext>
            </a:extLst>
          </p:cNvPr>
          <p:cNvCxnSpPr>
            <a:cxnSpLocks/>
            <a:stCxn id="40" idx="3"/>
            <a:endCxn id="33" idx="3"/>
          </p:cNvCxnSpPr>
          <p:nvPr/>
        </p:nvCxnSpPr>
        <p:spPr bwMode="auto">
          <a:xfrm flipV="1">
            <a:off x="8654969" y="2770103"/>
            <a:ext cx="81493" cy="1727197"/>
          </a:xfrm>
          <a:prstGeom prst="bentConnector3">
            <a:avLst>
              <a:gd name="adj1" fmla="val 570694"/>
            </a:avLst>
          </a:prstGeom>
          <a:ln w="25400">
            <a:solidFill>
              <a:srgbClr val="AD2B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C3DC5BD8-EDE6-4E45-8897-BAB6FD2BA311}"/>
              </a:ext>
            </a:extLst>
          </p:cNvPr>
          <p:cNvGrpSpPr>
            <a:grpSpLocks/>
          </p:cNvGrpSpPr>
          <p:nvPr/>
        </p:nvGrpSpPr>
        <p:grpSpPr bwMode="auto">
          <a:xfrm>
            <a:off x="7356660" y="5035274"/>
            <a:ext cx="1441449" cy="385233"/>
            <a:chOff x="5831680" y="3068680"/>
            <a:chExt cx="1081088" cy="288925"/>
          </a:xfrm>
          <a:solidFill>
            <a:srgbClr val="AD2B26"/>
          </a:solidFill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9896876-335E-4C05-BCEB-4D37781262FA}"/>
                </a:ext>
              </a:extLst>
            </p:cNvPr>
            <p:cNvSpPr/>
            <p:nvPr/>
          </p:nvSpPr>
          <p:spPr bwMode="auto">
            <a:xfrm>
              <a:off x="5831680" y="3068680"/>
              <a:ext cx="1081088" cy="28892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60" name="TextBox 22">
              <a:extLst>
                <a:ext uri="{FF2B5EF4-FFF2-40B4-BE49-F238E27FC236}">
                  <a16:creationId xmlns:a16="http://schemas.microsoft.com/office/drawing/2014/main" id="{BF4B4242-6381-40D8-AA2E-F16B8747D95B}"/>
                </a:ext>
              </a:extLst>
            </p:cNvPr>
            <p:cNvSpPr txBox="1"/>
            <p:nvPr/>
          </p:nvSpPr>
          <p:spPr bwMode="auto">
            <a:xfrm>
              <a:off x="5883273" y="3097725"/>
              <a:ext cx="1004888" cy="23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循环结束</a:t>
              </a:r>
            </a:p>
          </p:txBody>
        </p:sp>
      </p:grpSp>
      <p:sp>
        <p:nvSpPr>
          <p:cNvPr id="64" name="TextBox 22">
            <a:extLst>
              <a:ext uri="{FF2B5EF4-FFF2-40B4-BE49-F238E27FC236}">
                <a16:creationId xmlns:a16="http://schemas.microsoft.com/office/drawing/2014/main" id="{D01E6B7E-E36D-4C90-A568-4BE8B373A417}"/>
              </a:ext>
            </a:extLst>
          </p:cNvPr>
          <p:cNvSpPr txBox="1"/>
          <p:nvPr/>
        </p:nvSpPr>
        <p:spPr bwMode="auto">
          <a:xfrm>
            <a:off x="7309389" y="1635973"/>
            <a:ext cx="1339849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初始化语句</a:t>
            </a:r>
          </a:p>
        </p:txBody>
      </p:sp>
      <p:sp>
        <p:nvSpPr>
          <p:cNvPr id="30" name="文本占位符 3">
            <a:extLst>
              <a:ext uri="{FF2B5EF4-FFF2-40B4-BE49-F238E27FC236}">
                <a16:creationId xmlns:a16="http://schemas.microsoft.com/office/drawing/2014/main" id="{A2D031EF-DCEA-472E-9CE8-D4BFE6CDF588}"/>
              </a:ext>
            </a:extLst>
          </p:cNvPr>
          <p:cNvSpPr txBox="1">
            <a:spLocks/>
          </p:cNvSpPr>
          <p:nvPr/>
        </p:nvSpPr>
        <p:spPr>
          <a:xfrm>
            <a:off x="731522" y="3747093"/>
            <a:ext cx="164486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342858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 autoUpdateAnimBg="0"/>
      <p:bldP spid="44" grpId="0" autoUpdateAnimBg="0"/>
      <p:bldP spid="4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for </a:t>
            </a:r>
            <a:r>
              <a:rPr kumimoji="1" lang="zh-CN" altLang="en-US" dirty="0">
                <a:latin typeface="Consolas" panose="020B0609020204030204" pitchFamily="49" charset="0"/>
              </a:rPr>
              <a:t>循环案例详细流程说明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96FF86D-2CFE-42E8-A9BB-E85C10620879}"/>
              </a:ext>
            </a:extLst>
          </p:cNvPr>
          <p:cNvSpPr txBox="1"/>
          <p:nvPr/>
        </p:nvSpPr>
        <p:spPr>
          <a:xfrm>
            <a:off x="834434" y="1523082"/>
            <a:ext cx="5403634" cy="135037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HelloWorld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 &lt;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i++)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"Hello World"</a:t>
            </a: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endParaRPr kumimoji="0" lang="zh-CN" altLang="zh-CN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4687902-E72D-47F4-A267-A8B3BCA45B10}"/>
              </a:ext>
            </a:extLst>
          </p:cNvPr>
          <p:cNvSpPr txBox="1"/>
          <p:nvPr/>
        </p:nvSpPr>
        <p:spPr>
          <a:xfrm>
            <a:off x="776850" y="3080509"/>
            <a:ext cx="11234335" cy="2273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执行的流程: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循环一开始，执行int i = 0 一次。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然后判断循环条件：0 &lt;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返回true ,进入到循环体中执行输出 ：helloWorld ，然后执行迭代语句i++ , 此时i=1了。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然后判断循环条件：1 &lt;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返回true ,进入到循环体中执行输出 ：helloWorld ，然后执行迭代语句i++ , 此时i=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了。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然后判断循环条件：2 &lt;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返回true ,进入到循环体中执行输出 ：helloWorld， 然后执行迭代语句i++ , 此时i=3了。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然后判断循环条件：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&lt;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返回false, 循环立即结束！！</a:t>
            </a:r>
          </a:p>
        </p:txBody>
      </p:sp>
    </p:spTree>
    <p:extLst>
      <p:ext uri="{BB962C8B-B14F-4D97-AF65-F5344CB8AC3E}">
        <p14:creationId xmlns:p14="http://schemas.microsoft.com/office/powerpoint/2010/main" val="4132975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55428" y="1379349"/>
            <a:ext cx="5318470" cy="1760091"/>
          </a:xfrm>
        </p:spPr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for</a:t>
            </a:r>
            <a:r>
              <a:rPr kumimoji="1" lang="zh-CN" altLang="en-US" dirty="0">
                <a:latin typeface="Consolas" panose="020B0609020204030204" pitchFamily="49" charset="0"/>
              </a:rPr>
              <a:t>循环格式和执行流程是什么样的？</a:t>
            </a:r>
            <a:endParaRPr kumimoji="1" lang="en-US" altLang="zh-CN" dirty="0">
              <a:latin typeface="Consolas" panose="020B0609020204030204" pitchFamily="49" charset="0"/>
            </a:endParaRPr>
          </a:p>
          <a:p>
            <a:pPr lvl="1"/>
            <a:endParaRPr kumimoji="1" lang="en-US" altLang="zh-CN" dirty="0">
              <a:latin typeface="Consolas" panose="020B0609020204030204" pitchFamily="49" charset="0"/>
            </a:endParaRPr>
          </a:p>
          <a:p>
            <a:pPr lvl="1"/>
            <a:endParaRPr kumimoji="1"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4" name="文本占位符 3">
            <a:extLst>
              <a:ext uri="{FF2B5EF4-FFF2-40B4-BE49-F238E27FC236}">
                <a16:creationId xmlns:a16="http://schemas.microsoft.com/office/drawing/2014/main" id="{2150A4DB-EFB4-4AD6-B619-8DCA90E7BABF}"/>
              </a:ext>
            </a:extLst>
          </p:cNvPr>
          <p:cNvSpPr txBox="1">
            <a:spLocks/>
          </p:cNvSpPr>
          <p:nvPr/>
        </p:nvSpPr>
        <p:spPr>
          <a:xfrm>
            <a:off x="4844985" y="4267196"/>
            <a:ext cx="4486656" cy="1760091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17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75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latin typeface="Consolas" panose="020B0609020204030204" pitchFamily="49" charset="0"/>
              </a:rPr>
              <a:t> 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7FD8454-155B-4838-8D17-7B509A2884E0}"/>
              </a:ext>
            </a:extLst>
          </p:cNvPr>
          <p:cNvSpPr txBox="1"/>
          <p:nvPr/>
        </p:nvSpPr>
        <p:spPr>
          <a:xfrm>
            <a:off x="5463796" y="3361442"/>
            <a:ext cx="4172372" cy="135037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r>
              <a:rPr lang="en-US" altLang="zh-CN" sz="1200" i="1" dirty="0">
                <a:solidFill>
                  <a:srgbClr val="8C8C8C"/>
                </a:solidFill>
                <a:latin typeface="Arial Unicode MS"/>
                <a:ea typeface="宋体" panose="02010600030101010101" pitchFamily="2" charset="-122"/>
              </a:rPr>
              <a:t>3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HelloWorld</a:t>
            </a:r>
            <a:endParaRPr kumimoji="0" lang="zh-CN" altLang="en-US" sz="12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Arial Unicode MS"/>
              <a:ea typeface="JetBrains Mono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 &lt; 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3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i++)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"Hello World"</a:t>
            </a: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endParaRPr kumimoji="0" lang="zh-CN" altLang="zh-CN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65ED5B97-3D59-4722-A947-3EA5DB590581}"/>
              </a:ext>
            </a:extLst>
          </p:cNvPr>
          <p:cNvSpPr txBox="1"/>
          <p:nvPr/>
        </p:nvSpPr>
        <p:spPr>
          <a:xfrm>
            <a:off x="5472260" y="2194386"/>
            <a:ext cx="4163908" cy="102720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初始化语句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循环条件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迭代语句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循环体语句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lang="zh-CN" altLang="zh-CN" sz="32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883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分支结构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循环结构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do-while</a:t>
            </a: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死循环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循环嵌套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跳转关键字：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案例技术：随机数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8386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165721-AE0C-4849-B485-D71B6B489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求和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C66E0A-3E1B-45A4-97B9-3783B011FD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/>
              <a:t>需求：</a:t>
            </a:r>
            <a:r>
              <a:rPr lang="zh-CN" altLang="en-US" dirty="0">
                <a:latin typeface="Consolas" panose="020B0609020204030204" pitchFamily="49" charset="0"/>
              </a:rPr>
              <a:t>求</a:t>
            </a:r>
            <a:r>
              <a:rPr lang="en-US" altLang="zh-CN" dirty="0">
                <a:latin typeface="Consolas" panose="020B0609020204030204" pitchFamily="49" charset="0"/>
              </a:rPr>
              <a:t>1-5</a:t>
            </a:r>
            <a:r>
              <a:rPr lang="zh-CN" altLang="en-US" dirty="0">
                <a:latin typeface="Consolas" panose="020B0609020204030204" pitchFamily="49" charset="0"/>
              </a:rPr>
              <a:t>之间的数据和，并把求和结果在控制台输出。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1473FBD-CA81-4728-B2A5-D8E0CA2DCB23}"/>
              </a:ext>
            </a:extLst>
          </p:cNvPr>
          <p:cNvSpPr/>
          <p:nvPr/>
        </p:nvSpPr>
        <p:spPr>
          <a:xfrm>
            <a:off x="2195450" y="2298099"/>
            <a:ext cx="6517217" cy="328942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分析：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循环使其能够依次访问到：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在循环外定义一个整数变量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sum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用来累加这些数据。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循环结束后，输出求和变量即是结果。</a:t>
            </a:r>
          </a:p>
        </p:txBody>
      </p:sp>
      <p:sp>
        <p:nvSpPr>
          <p:cNvPr id="6" name="三角形 9">
            <a:extLst>
              <a:ext uri="{FF2B5EF4-FFF2-40B4-BE49-F238E27FC236}">
                <a16:creationId xmlns:a16="http://schemas.microsoft.com/office/drawing/2014/main" id="{5F9FA8C3-2C13-455C-A263-60EA1F08D043}"/>
              </a:ext>
            </a:extLst>
          </p:cNvPr>
          <p:cNvSpPr/>
          <p:nvPr/>
        </p:nvSpPr>
        <p:spPr>
          <a:xfrm rot="2651319">
            <a:off x="7566369" y="5525403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CD98ADC-3026-4F8C-B481-2CC73DEF6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577" y="2480405"/>
            <a:ext cx="1682782" cy="94859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5CD8738-9711-457A-8130-991F2F5FF214}"/>
              </a:ext>
            </a:extLst>
          </p:cNvPr>
          <p:cNvSpPr txBox="1"/>
          <p:nvPr/>
        </p:nvSpPr>
        <p:spPr>
          <a:xfrm>
            <a:off x="8438827" y="2144211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B2373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 sum = 0;</a:t>
            </a:r>
            <a:endParaRPr lang="zh-CN" altLang="en-US" sz="1400" b="1" dirty="0">
              <a:solidFill>
                <a:srgbClr val="B2373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8DB9A52-B40F-40DE-997D-308F8038FB0D}"/>
              </a:ext>
            </a:extLst>
          </p:cNvPr>
          <p:cNvSpPr txBox="1"/>
          <p:nvPr/>
        </p:nvSpPr>
        <p:spPr>
          <a:xfrm>
            <a:off x="8662211" y="2651642"/>
            <a:ext cx="447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1CE1923-6242-4A35-A574-2E5C75446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317" y="3488788"/>
            <a:ext cx="1978572" cy="553998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i &lt;=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i++)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7EADEE6B-21C3-4659-A546-C502256B5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317" y="4461213"/>
            <a:ext cx="1978572" cy="707886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sum = </a:t>
            </a:r>
            <a:r>
              <a:rPr lang="en-US" altLang="zh-CN" sz="1000" dirty="0">
                <a:solidFill>
                  <a:srgbClr val="1750EB"/>
                </a:solidFill>
                <a:latin typeface="Arial Unicode MS"/>
                <a:ea typeface="JetBrains Mono"/>
              </a:rPr>
              <a:t>0</a:t>
            </a:r>
            <a:r>
              <a:rPr lang="zh-CN" altLang="en-US" sz="1000" dirty="0">
                <a:solidFill>
                  <a:srgbClr val="080808"/>
                </a:solidFill>
                <a:latin typeface="Arial Unicode MS"/>
                <a:ea typeface="JetBrains Mono"/>
              </a:rPr>
              <a:t>；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i &lt;=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i++)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sum += </a:t>
            </a:r>
            <a:r>
              <a:rPr kumimoji="0" lang="en-US" altLang="zh-CN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</a:t>
            </a:r>
            <a:r>
              <a:rPr lang="zh-CN" altLang="en-US" sz="1000" dirty="0">
                <a:solidFill>
                  <a:srgbClr val="080808"/>
                </a:solidFill>
                <a:latin typeface="Arial Unicode MS"/>
                <a:ea typeface="JetBrains Mono"/>
              </a:rPr>
              <a:t>；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98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3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3594" y="951596"/>
            <a:ext cx="5760538" cy="4511040"/>
          </a:xfrm>
        </p:spPr>
        <p:txBody>
          <a:bodyPr/>
          <a:lstStyle/>
          <a:p>
            <a:r>
              <a:rPr lang="zh-CN" altLang="en-US" dirty="0"/>
              <a:t>如何实现元素求</a:t>
            </a:r>
            <a:r>
              <a:rPr lang="en-US" altLang="zh-CN" dirty="0"/>
              <a:t>1-5</a:t>
            </a:r>
            <a:r>
              <a:rPr lang="zh-CN" altLang="en-US" dirty="0"/>
              <a:t>的和？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使用循环控制输出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1-5</a:t>
            </a: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在循环外定义变量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sum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累加数据。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52AEEA-17DE-4116-892D-5358D70749ED}"/>
              </a:ext>
            </a:extLst>
          </p:cNvPr>
          <p:cNvSpPr txBox="1"/>
          <p:nvPr/>
        </p:nvSpPr>
        <p:spPr>
          <a:xfrm>
            <a:off x="5976534" y="2843348"/>
            <a:ext cx="4577812" cy="58477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 &lt;=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5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i++)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4EAB48-02ED-46E7-A9C3-1CD7E74A47B1}"/>
              </a:ext>
            </a:extLst>
          </p:cNvPr>
          <p:cNvSpPr txBox="1"/>
          <p:nvPr/>
        </p:nvSpPr>
        <p:spPr>
          <a:xfrm>
            <a:off x="5976534" y="4060659"/>
            <a:ext cx="1532395" cy="33855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sum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+=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05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分支结构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循环结构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do-while</a:t>
            </a: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死循环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循环嵌套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跳转关键字：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案例技术：随机数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7714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>
            <a:extLst>
              <a:ext uri="{FF2B5EF4-FFF2-40B4-BE49-F238E27FC236}">
                <a16:creationId xmlns:a16="http://schemas.microsoft.com/office/drawing/2014/main" id="{962061AB-0785-453E-92F2-ADFF7376736A}"/>
              </a:ext>
            </a:extLst>
          </p:cNvPr>
          <p:cNvSpPr/>
          <p:nvPr/>
        </p:nvSpPr>
        <p:spPr>
          <a:xfrm>
            <a:off x="1240985" y="1905897"/>
            <a:ext cx="1612201" cy="1612201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顺序结构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C274CEB-8561-4233-A3CA-F544F9D13D22}"/>
              </a:ext>
            </a:extLst>
          </p:cNvPr>
          <p:cNvSpPr/>
          <p:nvPr/>
        </p:nvSpPr>
        <p:spPr>
          <a:xfrm>
            <a:off x="994492" y="3820952"/>
            <a:ext cx="2102967" cy="546230"/>
          </a:xfrm>
          <a:prstGeom prst="rect">
            <a:avLst/>
          </a:prstGeom>
          <a:solidFill>
            <a:srgbClr val="AD2B2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程序默认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9864A899-44AF-4576-9216-5579E6AA6B45}"/>
              </a:ext>
            </a:extLst>
          </p:cNvPr>
          <p:cNvSpPr txBox="1"/>
          <p:nvPr/>
        </p:nvSpPr>
        <p:spPr>
          <a:xfrm>
            <a:off x="3193100" y="1738211"/>
            <a:ext cx="8430684" cy="7084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如果你没有写其他的结构，按照代码的先后顺序，依次执行程序中大多数的代码都是这样执行的。</a:t>
            </a:r>
          </a:p>
          <a:p>
            <a:pPr>
              <a:lnSpc>
                <a:spcPct val="150000"/>
              </a:lnSpc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EC25542-80C1-4E1E-8176-E458BD76AA19}"/>
              </a:ext>
            </a:extLst>
          </p:cNvPr>
          <p:cNvSpPr/>
          <p:nvPr/>
        </p:nvSpPr>
        <p:spPr>
          <a:xfrm>
            <a:off x="9254556" y="3568508"/>
            <a:ext cx="1344083" cy="383116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</a:t>
            </a:r>
            <a:endParaRPr lang="zh-CN" altLang="en-US" sz="1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54FE6FE-D316-4D18-B75B-1A3F834DE561}"/>
              </a:ext>
            </a:extLst>
          </p:cNvPr>
          <p:cNvSpPr/>
          <p:nvPr/>
        </p:nvSpPr>
        <p:spPr>
          <a:xfrm>
            <a:off x="9254556" y="4891424"/>
            <a:ext cx="1344083" cy="38311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</a:t>
            </a:r>
            <a:endParaRPr lang="zh-CN" altLang="en-US" sz="1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05E557A-0930-4ED6-B52E-3375D090A266}"/>
              </a:ext>
            </a:extLst>
          </p:cNvPr>
          <p:cNvSpPr/>
          <p:nvPr/>
        </p:nvSpPr>
        <p:spPr>
          <a:xfrm>
            <a:off x="9254556" y="4218325"/>
            <a:ext cx="1344083" cy="385233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</a:t>
            </a:r>
            <a:endParaRPr lang="zh-CN" altLang="en-US" sz="1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1B11DA46-B577-4109-A3CB-9E999B2290F7}"/>
              </a:ext>
            </a:extLst>
          </p:cNvPr>
          <p:cNvSpPr/>
          <p:nvPr/>
        </p:nvSpPr>
        <p:spPr>
          <a:xfrm>
            <a:off x="9417539" y="5562408"/>
            <a:ext cx="1013884" cy="4275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67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结束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B8B4BB73-D8AE-4AC1-958B-FE5359FEF5B3}"/>
              </a:ext>
            </a:extLst>
          </p:cNvPr>
          <p:cNvSpPr/>
          <p:nvPr/>
        </p:nvSpPr>
        <p:spPr>
          <a:xfrm>
            <a:off x="9421772" y="2874242"/>
            <a:ext cx="1011767" cy="4275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67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9E2BC86-FE16-48E4-8733-E584FD377383}"/>
              </a:ext>
            </a:extLst>
          </p:cNvPr>
          <p:cNvCxnSpPr>
            <a:cxnSpLocks/>
            <a:stCxn id="29" idx="4"/>
            <a:endCxn id="25" idx="0"/>
          </p:cNvCxnSpPr>
          <p:nvPr/>
        </p:nvCxnSpPr>
        <p:spPr>
          <a:xfrm>
            <a:off x="9927656" y="3301808"/>
            <a:ext cx="0" cy="266700"/>
          </a:xfrm>
          <a:prstGeom prst="straightConnector1">
            <a:avLst/>
          </a:prstGeom>
          <a:ln w="19050">
            <a:solidFill>
              <a:srgbClr val="AD2B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7EB578E-193F-428F-8D9D-2D0D0BC31B06}"/>
              </a:ext>
            </a:extLst>
          </p:cNvPr>
          <p:cNvCxnSpPr>
            <a:cxnSpLocks/>
            <a:stCxn id="27" idx="2"/>
            <a:endCxn id="26" idx="0"/>
          </p:cNvCxnSpPr>
          <p:nvPr/>
        </p:nvCxnSpPr>
        <p:spPr>
          <a:xfrm>
            <a:off x="9927656" y="4603557"/>
            <a:ext cx="0" cy="287867"/>
          </a:xfrm>
          <a:prstGeom prst="straightConnector1">
            <a:avLst/>
          </a:prstGeom>
          <a:ln w="19050">
            <a:solidFill>
              <a:srgbClr val="AD2B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4C80190-1412-4B14-8B68-194A6468859B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9927656" y="3951624"/>
            <a:ext cx="0" cy="266700"/>
          </a:xfrm>
          <a:prstGeom prst="straightConnector1">
            <a:avLst/>
          </a:prstGeom>
          <a:ln w="19050">
            <a:solidFill>
              <a:srgbClr val="AD2B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CE99B13-55DA-4800-9319-97D66B3010B2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9925539" y="5274541"/>
            <a:ext cx="2117" cy="287867"/>
          </a:xfrm>
          <a:prstGeom prst="straightConnector1">
            <a:avLst/>
          </a:prstGeom>
          <a:ln w="19050">
            <a:solidFill>
              <a:srgbClr val="AD2B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">
            <a:extLst>
              <a:ext uri="{FF2B5EF4-FFF2-40B4-BE49-F238E27FC236}">
                <a16:creationId xmlns:a16="http://schemas.microsoft.com/office/drawing/2014/main" id="{5E2F417D-AB4C-4F83-A541-6B8E68DBFD10}"/>
              </a:ext>
            </a:extLst>
          </p:cNvPr>
          <p:cNvSpPr txBox="1"/>
          <p:nvPr/>
        </p:nvSpPr>
        <p:spPr>
          <a:xfrm>
            <a:off x="3359070" y="2865871"/>
            <a:ext cx="4800600" cy="1600438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Test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args)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"A"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"B"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"C"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07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165721-AE0C-4849-B485-D71B6B489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求奇数和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C66E0A-3E1B-45A4-97B9-3783B011FD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/>
              <a:t>需求：</a:t>
            </a:r>
            <a:r>
              <a:rPr lang="zh-CN" altLang="en-US" dirty="0">
                <a:latin typeface="Consolas" panose="020B0609020204030204" pitchFamily="49" charset="0"/>
              </a:rPr>
              <a:t>求</a:t>
            </a:r>
            <a:r>
              <a:rPr lang="en-US" altLang="zh-CN" dirty="0">
                <a:latin typeface="Consolas" panose="020B0609020204030204" pitchFamily="49" charset="0"/>
              </a:rPr>
              <a:t>1-10</a:t>
            </a:r>
            <a:r>
              <a:rPr lang="zh-CN" altLang="en-US" dirty="0">
                <a:latin typeface="Consolas" panose="020B0609020204030204" pitchFamily="49" charset="0"/>
              </a:rPr>
              <a:t>之间的奇数和，并把求和结果在控制台输出。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1473FBD-CA81-4728-B2A5-D8E0CA2DCB23}"/>
              </a:ext>
            </a:extLst>
          </p:cNvPr>
          <p:cNvSpPr/>
          <p:nvPr/>
        </p:nvSpPr>
        <p:spPr>
          <a:xfrm>
            <a:off x="2195450" y="2298099"/>
            <a:ext cx="6517217" cy="43728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方式一：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循环使其能够依次访问到：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5… 10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循环中，通过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筛选出奇数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在循环外定义一个整数变量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sum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用来累加这些数据。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三角形 9">
            <a:extLst>
              <a:ext uri="{FF2B5EF4-FFF2-40B4-BE49-F238E27FC236}">
                <a16:creationId xmlns:a16="http://schemas.microsoft.com/office/drawing/2014/main" id="{5F9FA8C3-2C13-455C-A263-60EA1F08D043}"/>
              </a:ext>
            </a:extLst>
          </p:cNvPr>
          <p:cNvSpPr/>
          <p:nvPr/>
        </p:nvSpPr>
        <p:spPr>
          <a:xfrm rot="2651319">
            <a:off x="7566369" y="5525403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CD98ADC-3026-4F8C-B481-2CC73DEF6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577" y="2480405"/>
            <a:ext cx="1682782" cy="94859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5CD8738-9711-457A-8130-991F2F5FF214}"/>
              </a:ext>
            </a:extLst>
          </p:cNvPr>
          <p:cNvSpPr txBox="1"/>
          <p:nvPr/>
        </p:nvSpPr>
        <p:spPr>
          <a:xfrm>
            <a:off x="8438827" y="2144211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B2373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 sum = 0;</a:t>
            </a:r>
            <a:endParaRPr lang="zh-CN" altLang="en-US" sz="1400" b="1" dirty="0">
              <a:solidFill>
                <a:srgbClr val="B2373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8DB9A52-B40F-40DE-997D-308F8038FB0D}"/>
              </a:ext>
            </a:extLst>
          </p:cNvPr>
          <p:cNvSpPr txBox="1"/>
          <p:nvPr/>
        </p:nvSpPr>
        <p:spPr>
          <a:xfrm>
            <a:off x="8662211" y="2651642"/>
            <a:ext cx="447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4770CAD-08C9-4721-8BCD-EDCDDDB68746}"/>
              </a:ext>
            </a:extLst>
          </p:cNvPr>
          <p:cNvSpPr txBox="1"/>
          <p:nvPr/>
        </p:nvSpPr>
        <p:spPr>
          <a:xfrm>
            <a:off x="2528162" y="4169617"/>
            <a:ext cx="4577812" cy="1169551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 &lt;=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i+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	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lang="en-US" altLang="zh-CN" sz="1400" dirty="0" err="1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%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==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{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	      // </a:t>
            </a:r>
            <a:r>
              <a:rPr lang="en-US" altLang="zh-CN" sz="1400" dirty="0" err="1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i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= 1 3 5 7…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165721-AE0C-4849-B485-D71B6B489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求奇数和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C66E0A-3E1B-45A4-97B9-3783B011FD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/>
              <a:t>需求：</a:t>
            </a:r>
            <a:r>
              <a:rPr lang="zh-CN" altLang="en-US" dirty="0">
                <a:latin typeface="Consolas" panose="020B0609020204030204" pitchFamily="49" charset="0"/>
              </a:rPr>
              <a:t>求</a:t>
            </a:r>
            <a:r>
              <a:rPr lang="en-US" altLang="zh-CN" dirty="0">
                <a:latin typeface="Consolas" panose="020B0609020204030204" pitchFamily="49" charset="0"/>
              </a:rPr>
              <a:t>1-10</a:t>
            </a:r>
            <a:r>
              <a:rPr lang="zh-CN" altLang="en-US" dirty="0">
                <a:latin typeface="Consolas" panose="020B0609020204030204" pitchFamily="49" charset="0"/>
              </a:rPr>
              <a:t>之间的奇数和，并把求和结果在控制台输出。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1473FBD-CA81-4728-B2A5-D8E0CA2DCB23}"/>
              </a:ext>
            </a:extLst>
          </p:cNvPr>
          <p:cNvSpPr/>
          <p:nvPr/>
        </p:nvSpPr>
        <p:spPr>
          <a:xfrm>
            <a:off x="2195450" y="2298099"/>
            <a:ext cx="6517217" cy="328942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方式二：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循环使其能够依次访问到：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 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 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在循环外定义一个整数变量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sum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用来累加这些数据。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三角形 9">
            <a:extLst>
              <a:ext uri="{FF2B5EF4-FFF2-40B4-BE49-F238E27FC236}">
                <a16:creationId xmlns:a16="http://schemas.microsoft.com/office/drawing/2014/main" id="{5F9FA8C3-2C13-455C-A263-60EA1F08D043}"/>
              </a:ext>
            </a:extLst>
          </p:cNvPr>
          <p:cNvSpPr/>
          <p:nvPr/>
        </p:nvSpPr>
        <p:spPr>
          <a:xfrm rot="2651319">
            <a:off x="7566369" y="5525403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CD98ADC-3026-4F8C-B481-2CC73DEF6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577" y="2480405"/>
            <a:ext cx="1682782" cy="94859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5CD8738-9711-457A-8130-991F2F5FF214}"/>
              </a:ext>
            </a:extLst>
          </p:cNvPr>
          <p:cNvSpPr txBox="1"/>
          <p:nvPr/>
        </p:nvSpPr>
        <p:spPr>
          <a:xfrm>
            <a:off x="8438827" y="2144211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B2373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 sum = 0;</a:t>
            </a:r>
            <a:endParaRPr lang="zh-CN" altLang="en-US" sz="1400" b="1" dirty="0">
              <a:solidFill>
                <a:srgbClr val="B2373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8DB9A52-B40F-40DE-997D-308F8038FB0D}"/>
              </a:ext>
            </a:extLst>
          </p:cNvPr>
          <p:cNvSpPr txBox="1"/>
          <p:nvPr/>
        </p:nvSpPr>
        <p:spPr>
          <a:xfrm>
            <a:off x="8662211" y="2651642"/>
            <a:ext cx="447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BEE3CD4-2B83-4AE4-BA38-B783AFAA5606}"/>
              </a:ext>
            </a:extLst>
          </p:cNvPr>
          <p:cNvSpPr txBox="1"/>
          <p:nvPr/>
        </p:nvSpPr>
        <p:spPr>
          <a:xfrm>
            <a:off x="2729640" y="3650424"/>
            <a:ext cx="4577812" cy="58477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 &lt;=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i+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=2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27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3594" y="951596"/>
            <a:ext cx="5760538" cy="45110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如何实现求奇数和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方式一：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循环中，通过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筛选出奇数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方式二：直接使用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循环找出奇数。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1EF4627-7EFC-4437-9FD7-13A417D4E7A8}"/>
              </a:ext>
            </a:extLst>
          </p:cNvPr>
          <p:cNvSpPr txBox="1"/>
          <p:nvPr/>
        </p:nvSpPr>
        <p:spPr>
          <a:xfrm>
            <a:off x="5976534" y="4393216"/>
            <a:ext cx="4577812" cy="58477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 &lt;=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i+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=2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DC343D-E17D-47FD-8E39-27356B68BA01}"/>
              </a:ext>
            </a:extLst>
          </p:cNvPr>
          <p:cNvSpPr txBox="1"/>
          <p:nvPr/>
        </p:nvSpPr>
        <p:spPr>
          <a:xfrm>
            <a:off x="5976534" y="2622340"/>
            <a:ext cx="4577812" cy="1169551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 &lt;=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i+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	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lang="en-US" altLang="zh-CN" sz="1400" dirty="0" err="1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%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==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{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	      // </a:t>
            </a:r>
            <a:r>
              <a:rPr lang="en-US" altLang="zh-CN" sz="1400" dirty="0" err="1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i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= 1 3 5 7…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96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分支结构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循环结构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rgbClr val="B2373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rgbClr val="B2373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rgbClr val="B2373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do-while</a:t>
            </a: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死循环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循环嵌套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跳转关键字：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案例技术：随机数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24427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165721-AE0C-4849-B485-D71B6B489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水仙花数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C66E0A-3E1B-45A4-97B9-3783B011FD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/>
              <a:t>需求：在控制台输出所有的“水仙花数”，水仙花数必须满足如下</a:t>
            </a:r>
            <a:r>
              <a:rPr lang="en-US" altLang="zh-CN" sz="1600" dirty="0"/>
              <a:t>2</a:t>
            </a:r>
            <a:r>
              <a:rPr lang="zh-CN" altLang="en-US" sz="1600" dirty="0"/>
              <a:t>个要求：</a:t>
            </a:r>
            <a:endParaRPr lang="en-US" altLang="zh-CN" sz="16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1473FBD-CA81-4728-B2A5-D8E0CA2DCB23}"/>
              </a:ext>
            </a:extLst>
          </p:cNvPr>
          <p:cNvSpPr/>
          <p:nvPr/>
        </p:nvSpPr>
        <p:spPr>
          <a:xfrm>
            <a:off x="2195450" y="2042135"/>
            <a:ext cx="6517217" cy="7952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水仙花数是一个三位数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水仙花数的个位、十位、百位的数字立方和等于原数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515AB6B-C7E9-4532-B674-3C98264B5408}"/>
              </a:ext>
            </a:extLst>
          </p:cNvPr>
          <p:cNvSpPr/>
          <p:nvPr/>
        </p:nvSpPr>
        <p:spPr>
          <a:xfrm>
            <a:off x="2195450" y="2837417"/>
            <a:ext cx="8862591" cy="2206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分析：</a:t>
            </a: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定义一个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循环从“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一直到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999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”。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每次访问到数据后，提取该数据的：个位、十位、百位数字。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判断：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个位、十位、百位的数字立方和是否等于原数，等于则输出该数据。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415673B6-9429-43DA-9F58-8B27694C4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191" y="5297597"/>
            <a:ext cx="18478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8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27721" y="1867826"/>
            <a:ext cx="6904497" cy="2266554"/>
          </a:xfrm>
        </p:spPr>
        <p:txBody>
          <a:bodyPr/>
          <a:lstStyle/>
          <a:p>
            <a:r>
              <a:rPr lang="zh-CN" altLang="en-US" dirty="0"/>
              <a:t>如果还要知道水仙花数的个数怎么办？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在循环外定义一个变量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count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用于记录水仙花数。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每输出水仙花数时，让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count++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0AF504-382B-455B-98D9-4CAF91288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567" y="3001103"/>
            <a:ext cx="1199101" cy="7905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1ABB55D-A8C0-4596-997B-899DF51BDD0D}"/>
              </a:ext>
            </a:extLst>
          </p:cNvPr>
          <p:cNvSpPr txBox="1"/>
          <p:nvPr/>
        </p:nvSpPr>
        <p:spPr>
          <a:xfrm>
            <a:off x="1941827" y="3206903"/>
            <a:ext cx="992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问题</a:t>
            </a:r>
          </a:p>
        </p:txBody>
      </p:sp>
    </p:spTree>
    <p:extLst>
      <p:ext uri="{BB962C8B-B14F-4D97-AF65-F5344CB8AC3E}">
        <p14:creationId xmlns:p14="http://schemas.microsoft.com/office/powerpoint/2010/main" val="141690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3112" y="1377799"/>
            <a:ext cx="6969843" cy="45110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如何找出水仙花数</a:t>
            </a:r>
            <a:r>
              <a:rPr lang="en-US" altLang="zh-CN" dirty="0"/>
              <a:t>?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定义一个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循环从“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一直到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999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”。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每次访问到数据后，提取该数据的：个位、十位、百位数字。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看各个数的立方和是否等于原数，等于则输出原数据。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如何计算出水仙花的个数</a:t>
            </a:r>
            <a:r>
              <a:rPr lang="en-US" altLang="zh-CN" dirty="0"/>
              <a:t>?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在循环外定义一个变量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count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用于记录水仙花数。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每输出水仙花数时，让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count++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247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53304" y="197069"/>
            <a:ext cx="6247699" cy="635350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分支结构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循环结构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kumimoji="1"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endParaRPr kumimoji="1"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do-while</a:t>
            </a: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死循环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循环嵌套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跳转关键字：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案例技术：随机数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10701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">
            <a:extLst>
              <a:ext uri="{FF2B5EF4-FFF2-40B4-BE49-F238E27FC236}">
                <a16:creationId xmlns:a16="http://schemas.microsoft.com/office/drawing/2014/main" id="{A49776A0-D85E-4A0D-B388-FB6889F4D57F}"/>
              </a:ext>
            </a:extLst>
          </p:cNvPr>
          <p:cNvSpPr txBox="1"/>
          <p:nvPr/>
        </p:nvSpPr>
        <p:spPr>
          <a:xfrm>
            <a:off x="813382" y="4343411"/>
            <a:ext cx="3956050" cy="1673535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i 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while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(i &lt;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3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"Hello World"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i++;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3200" dirty="0">
              <a:latin typeface="Consolas" panose="020B0609020204030204" pitchFamily="49" charset="0"/>
            </a:endParaRP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BBFC6BF-B3BC-4304-8600-D294C944E990}"/>
              </a:ext>
            </a:extLst>
          </p:cNvPr>
          <p:cNvSpPr txBox="1"/>
          <p:nvPr/>
        </p:nvSpPr>
        <p:spPr>
          <a:xfrm>
            <a:off x="813382" y="1789861"/>
            <a:ext cx="3956050" cy="1677960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初始化语句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while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循环条件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循环体语句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被重复执行的代码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迭代语句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lang="en-US" altLang="zh-CN" sz="1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57B70709-3842-4151-86BD-E249E98D2F55}"/>
              </a:ext>
            </a:extLst>
          </p:cNvPr>
          <p:cNvSpPr txBox="1">
            <a:spLocks/>
          </p:cNvSpPr>
          <p:nvPr/>
        </p:nvSpPr>
        <p:spPr>
          <a:xfrm>
            <a:off x="710880" y="1077395"/>
            <a:ext cx="328768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Consolas" panose="020B0609020204030204" pitchFamily="49" charset="0"/>
              </a:rPr>
              <a:t>while </a:t>
            </a:r>
            <a:r>
              <a:rPr kumimoji="1" lang="zh-CN" altLang="en-US" dirty="0">
                <a:latin typeface="Consolas" panose="020B0609020204030204" pitchFamily="49" charset="0"/>
              </a:rPr>
              <a:t>循环格式与执行流程</a:t>
            </a:r>
          </a:p>
        </p:txBody>
      </p:sp>
      <p:sp>
        <p:nvSpPr>
          <p:cNvPr id="9" name="流程图: 决策 8">
            <a:extLst>
              <a:ext uri="{FF2B5EF4-FFF2-40B4-BE49-F238E27FC236}">
                <a16:creationId xmlns:a16="http://schemas.microsoft.com/office/drawing/2014/main" id="{3DE61341-9FDC-42D0-8C17-6DEEA99F6973}"/>
              </a:ext>
            </a:extLst>
          </p:cNvPr>
          <p:cNvSpPr/>
          <p:nvPr/>
        </p:nvSpPr>
        <p:spPr bwMode="auto">
          <a:xfrm>
            <a:off x="7207511" y="2549341"/>
            <a:ext cx="1536700" cy="749300"/>
          </a:xfrm>
          <a:prstGeom prst="flowChartDecisi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BCF150F-51CB-4FE0-9FA6-765193339519}"/>
              </a:ext>
            </a:extLst>
          </p:cNvPr>
          <p:cNvSpPr/>
          <p:nvPr/>
        </p:nvSpPr>
        <p:spPr bwMode="auto">
          <a:xfrm>
            <a:off x="7547802" y="2761802"/>
            <a:ext cx="8899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循环条件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B9BDA69-C32A-4E31-B8B1-9A5536E13A07}"/>
              </a:ext>
            </a:extLst>
          </p:cNvPr>
          <p:cNvGrpSpPr>
            <a:grpSpLocks/>
          </p:cNvGrpSpPr>
          <p:nvPr/>
        </p:nvGrpSpPr>
        <p:grpSpPr bwMode="auto">
          <a:xfrm>
            <a:off x="7254078" y="3700804"/>
            <a:ext cx="1441449" cy="385233"/>
            <a:chOff x="5828507" y="2500313"/>
            <a:chExt cx="1081087" cy="288925"/>
          </a:xfrm>
          <a:solidFill>
            <a:srgbClr val="AD2B26"/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288D0B2-F9F5-4AE3-9E6D-0CC2F319791B}"/>
                </a:ext>
              </a:extLst>
            </p:cNvPr>
            <p:cNvSpPr/>
            <p:nvPr/>
          </p:nvSpPr>
          <p:spPr bwMode="auto">
            <a:xfrm>
              <a:off x="5828507" y="2500313"/>
              <a:ext cx="1081087" cy="2889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id="{4E330931-7364-46D2-80D6-798D7275D72B}"/>
                </a:ext>
              </a:extLst>
            </p:cNvPr>
            <p:cNvSpPr txBox="1"/>
            <p:nvPr/>
          </p:nvSpPr>
          <p:spPr bwMode="auto">
            <a:xfrm>
              <a:off x="5993686" y="2523010"/>
              <a:ext cx="869950" cy="230833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循环体语句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2E7BF3-9E54-4BBB-978C-500B230BCB94}"/>
              </a:ext>
            </a:extLst>
          </p:cNvPr>
          <p:cNvGrpSpPr>
            <a:grpSpLocks/>
          </p:cNvGrpSpPr>
          <p:nvPr/>
        </p:nvGrpSpPr>
        <p:grpSpPr bwMode="auto">
          <a:xfrm>
            <a:off x="7254078" y="4458572"/>
            <a:ext cx="1441449" cy="385233"/>
            <a:chOff x="5831680" y="3068680"/>
            <a:chExt cx="1081088" cy="288925"/>
          </a:xfrm>
          <a:solidFill>
            <a:srgbClr val="AD2B26"/>
          </a:solidFill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0A27A02-C98F-4135-AF6E-6880867C014F}"/>
                </a:ext>
              </a:extLst>
            </p:cNvPr>
            <p:cNvSpPr/>
            <p:nvPr/>
          </p:nvSpPr>
          <p:spPr bwMode="auto">
            <a:xfrm>
              <a:off x="5831680" y="3068680"/>
              <a:ext cx="1081088" cy="2889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7" name="TextBox 22">
              <a:extLst>
                <a:ext uri="{FF2B5EF4-FFF2-40B4-BE49-F238E27FC236}">
                  <a16:creationId xmlns:a16="http://schemas.microsoft.com/office/drawing/2014/main" id="{73503EFD-0BA9-41D9-93D7-D0D64E192FB4}"/>
                </a:ext>
              </a:extLst>
            </p:cNvPr>
            <p:cNvSpPr txBox="1"/>
            <p:nvPr/>
          </p:nvSpPr>
          <p:spPr bwMode="auto">
            <a:xfrm>
              <a:off x="5883273" y="3097725"/>
              <a:ext cx="1004888" cy="230833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迭代语句</a:t>
              </a:r>
            </a:p>
          </p:txBody>
        </p:sp>
      </p:grp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5677AA3-673D-444E-9409-8B3E01E6E8D8}"/>
              </a:ext>
            </a:extLst>
          </p:cNvPr>
          <p:cNvCxnSpPr>
            <a:cxnSpLocks/>
            <a:stCxn id="25" idx="2"/>
            <a:endCxn id="9" idx="0"/>
          </p:cNvCxnSpPr>
          <p:nvPr/>
        </p:nvCxnSpPr>
        <p:spPr>
          <a:xfrm>
            <a:off x="7974802" y="2141463"/>
            <a:ext cx="1059" cy="407878"/>
          </a:xfrm>
          <a:prstGeom prst="straightConnector1">
            <a:avLst/>
          </a:prstGeom>
          <a:ln w="25400">
            <a:solidFill>
              <a:srgbClr val="AD2B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62D0D5B-58B0-4AE1-B9AF-CBAB20960F67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7974803" y="4086037"/>
            <a:ext cx="0" cy="372535"/>
          </a:xfrm>
          <a:prstGeom prst="straightConnector1">
            <a:avLst/>
          </a:prstGeom>
          <a:ln w="25400">
            <a:solidFill>
              <a:srgbClr val="AD2B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96DEFAF-FDEC-4634-944E-5927E7FB07EB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 bwMode="auto">
          <a:xfrm flipH="1">
            <a:off x="7975859" y="3298641"/>
            <a:ext cx="0" cy="402167"/>
          </a:xfrm>
          <a:prstGeom prst="straightConnector1">
            <a:avLst/>
          </a:prstGeom>
          <a:ln w="25400">
            <a:solidFill>
              <a:srgbClr val="AD2B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8">
            <a:extLst>
              <a:ext uri="{FF2B5EF4-FFF2-40B4-BE49-F238E27FC236}">
                <a16:creationId xmlns:a16="http://schemas.microsoft.com/office/drawing/2014/main" id="{F261F222-B84B-4C1E-9391-3374469FA21C}"/>
              </a:ext>
            </a:extLst>
          </p:cNvPr>
          <p:cNvSpPr txBox="1"/>
          <p:nvPr/>
        </p:nvSpPr>
        <p:spPr bwMode="auto">
          <a:xfrm>
            <a:off x="7979701" y="3288225"/>
            <a:ext cx="80221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B6020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endParaRPr lang="zh-CN" altLang="en-US" sz="1400" b="1" dirty="0">
              <a:solidFill>
                <a:srgbClr val="B6020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2" name="肘形连接符 30">
            <a:extLst>
              <a:ext uri="{FF2B5EF4-FFF2-40B4-BE49-F238E27FC236}">
                <a16:creationId xmlns:a16="http://schemas.microsoft.com/office/drawing/2014/main" id="{6F0C7DAE-76C8-4AA3-B934-C9F6ECFB6ACB}"/>
              </a:ext>
            </a:extLst>
          </p:cNvPr>
          <p:cNvCxnSpPr>
            <a:cxnSpLocks/>
            <a:stCxn id="9" idx="1"/>
            <a:endCxn id="30" idx="1"/>
          </p:cNvCxnSpPr>
          <p:nvPr/>
        </p:nvCxnSpPr>
        <p:spPr bwMode="auto">
          <a:xfrm rot="10800000" flipH="1" flipV="1">
            <a:off x="7207511" y="2923991"/>
            <a:ext cx="156898" cy="2457788"/>
          </a:xfrm>
          <a:prstGeom prst="bentConnector3">
            <a:avLst>
              <a:gd name="adj1" fmla="val -145700"/>
            </a:avLst>
          </a:prstGeom>
          <a:ln w="25400">
            <a:solidFill>
              <a:srgbClr val="AD2B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9">
            <a:extLst>
              <a:ext uri="{FF2B5EF4-FFF2-40B4-BE49-F238E27FC236}">
                <a16:creationId xmlns:a16="http://schemas.microsoft.com/office/drawing/2014/main" id="{BE978C56-84B0-42BA-A723-C4CAA538C216}"/>
              </a:ext>
            </a:extLst>
          </p:cNvPr>
          <p:cNvSpPr txBox="1"/>
          <p:nvPr/>
        </p:nvSpPr>
        <p:spPr bwMode="auto">
          <a:xfrm>
            <a:off x="6330244" y="2770102"/>
            <a:ext cx="802216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B6020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  <a:endParaRPr lang="zh-CN" altLang="en-US" sz="1400" b="1" dirty="0">
              <a:solidFill>
                <a:srgbClr val="B6020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TextBox 20">
            <a:extLst>
              <a:ext uri="{FF2B5EF4-FFF2-40B4-BE49-F238E27FC236}">
                <a16:creationId xmlns:a16="http://schemas.microsoft.com/office/drawing/2014/main" id="{E929DD4E-5C16-4BA4-8B4B-1641CE97FD6D}"/>
              </a:ext>
            </a:extLst>
          </p:cNvPr>
          <p:cNvSpPr txBox="1"/>
          <p:nvPr/>
        </p:nvSpPr>
        <p:spPr bwMode="auto">
          <a:xfrm>
            <a:off x="7444577" y="1821208"/>
            <a:ext cx="105833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语句体</a:t>
            </a:r>
          </a:p>
        </p:txBody>
      </p:sp>
      <p:sp>
        <p:nvSpPr>
          <p:cNvPr id="25" name="TextBox 20">
            <a:extLst>
              <a:ext uri="{FF2B5EF4-FFF2-40B4-BE49-F238E27FC236}">
                <a16:creationId xmlns:a16="http://schemas.microsoft.com/office/drawing/2014/main" id="{A203A304-6EBC-4557-BF7B-8B73569DDF42}"/>
              </a:ext>
            </a:extLst>
          </p:cNvPr>
          <p:cNvSpPr txBox="1"/>
          <p:nvPr/>
        </p:nvSpPr>
        <p:spPr bwMode="auto">
          <a:xfrm>
            <a:off x="7404360" y="1833686"/>
            <a:ext cx="1140884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初始化语句</a:t>
            </a:r>
          </a:p>
        </p:txBody>
      </p:sp>
      <p:cxnSp>
        <p:nvCxnSpPr>
          <p:cNvPr id="28" name="肘形连接符 38">
            <a:extLst>
              <a:ext uri="{FF2B5EF4-FFF2-40B4-BE49-F238E27FC236}">
                <a16:creationId xmlns:a16="http://schemas.microsoft.com/office/drawing/2014/main" id="{1214C1CC-1248-4787-A3C3-F0DF2144D662}"/>
              </a:ext>
            </a:extLst>
          </p:cNvPr>
          <p:cNvCxnSpPr>
            <a:cxnSpLocks/>
            <a:stCxn id="17" idx="3"/>
            <a:endCxn id="9" idx="3"/>
          </p:cNvCxnSpPr>
          <p:nvPr/>
        </p:nvCxnSpPr>
        <p:spPr bwMode="auto">
          <a:xfrm flipV="1">
            <a:off x="8662718" y="2923991"/>
            <a:ext cx="81493" cy="1727197"/>
          </a:xfrm>
          <a:prstGeom prst="bentConnector3">
            <a:avLst>
              <a:gd name="adj1" fmla="val 570694"/>
            </a:avLst>
          </a:prstGeom>
          <a:ln w="25400">
            <a:solidFill>
              <a:srgbClr val="AD2B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87CB38A1-6F4F-4AE1-9BE5-40265EED5854}"/>
              </a:ext>
            </a:extLst>
          </p:cNvPr>
          <p:cNvGrpSpPr>
            <a:grpSpLocks/>
          </p:cNvGrpSpPr>
          <p:nvPr/>
        </p:nvGrpSpPr>
        <p:grpSpPr bwMode="auto">
          <a:xfrm>
            <a:off x="7364409" y="5189162"/>
            <a:ext cx="1441449" cy="385233"/>
            <a:chOff x="5831680" y="3068680"/>
            <a:chExt cx="1081088" cy="288925"/>
          </a:xfrm>
          <a:solidFill>
            <a:srgbClr val="AD2B26"/>
          </a:solidFill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10C2061-B536-4A29-80CC-CE4B4482621B}"/>
                </a:ext>
              </a:extLst>
            </p:cNvPr>
            <p:cNvSpPr/>
            <p:nvPr/>
          </p:nvSpPr>
          <p:spPr bwMode="auto">
            <a:xfrm>
              <a:off x="5831680" y="3068680"/>
              <a:ext cx="1081088" cy="28892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1" name="TextBox 22">
              <a:extLst>
                <a:ext uri="{FF2B5EF4-FFF2-40B4-BE49-F238E27FC236}">
                  <a16:creationId xmlns:a16="http://schemas.microsoft.com/office/drawing/2014/main" id="{E1C7BA58-ADEA-410C-B146-0EC0D0FA4F1E}"/>
                </a:ext>
              </a:extLst>
            </p:cNvPr>
            <p:cNvSpPr txBox="1"/>
            <p:nvPr/>
          </p:nvSpPr>
          <p:spPr bwMode="auto">
            <a:xfrm>
              <a:off x="5883273" y="3097725"/>
              <a:ext cx="1004888" cy="23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循环结束</a:t>
              </a:r>
            </a:p>
          </p:txBody>
        </p:sp>
      </p:grpSp>
      <p:sp>
        <p:nvSpPr>
          <p:cNvPr id="32" name="TextBox 22">
            <a:extLst>
              <a:ext uri="{FF2B5EF4-FFF2-40B4-BE49-F238E27FC236}">
                <a16:creationId xmlns:a16="http://schemas.microsoft.com/office/drawing/2014/main" id="{59243124-1625-4AA8-B7C4-A170AA14C0F4}"/>
              </a:ext>
            </a:extLst>
          </p:cNvPr>
          <p:cNvSpPr txBox="1"/>
          <p:nvPr/>
        </p:nvSpPr>
        <p:spPr bwMode="auto">
          <a:xfrm>
            <a:off x="7317138" y="1789861"/>
            <a:ext cx="1339849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初始化语句</a:t>
            </a:r>
          </a:p>
        </p:txBody>
      </p:sp>
      <p:sp>
        <p:nvSpPr>
          <p:cNvPr id="34" name="文本占位符 3">
            <a:extLst>
              <a:ext uri="{FF2B5EF4-FFF2-40B4-BE49-F238E27FC236}">
                <a16:creationId xmlns:a16="http://schemas.microsoft.com/office/drawing/2014/main" id="{CEB97C43-B6F3-49E7-80CC-51B810E9277D}"/>
              </a:ext>
            </a:extLst>
          </p:cNvPr>
          <p:cNvSpPr txBox="1">
            <a:spLocks/>
          </p:cNvSpPr>
          <p:nvPr/>
        </p:nvSpPr>
        <p:spPr>
          <a:xfrm>
            <a:off x="731522" y="3747093"/>
            <a:ext cx="164486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332972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9" grpId="0" animBg="1" autoUpdateAnimBg="0"/>
      <p:bldP spid="21" grpId="0" autoUpdateAnimBg="0"/>
      <p:bldP spid="23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01183" y="875653"/>
            <a:ext cx="6790810" cy="1760091"/>
          </a:xfrm>
        </p:spPr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while</a:t>
            </a:r>
            <a:r>
              <a:rPr kumimoji="1" lang="zh-CN" altLang="en-US" dirty="0">
                <a:latin typeface="Consolas" panose="020B0609020204030204" pitchFamily="49" charset="0"/>
              </a:rPr>
              <a:t>循环的格式，执行流程是怎么样的？</a:t>
            </a:r>
            <a:endParaRPr kumimoji="1" lang="en-US" altLang="zh-CN" dirty="0">
              <a:latin typeface="Consolas" panose="020B0609020204030204" pitchFamily="49" charset="0"/>
            </a:endParaRPr>
          </a:p>
          <a:p>
            <a:pPr lvl="1"/>
            <a:endParaRPr kumimoji="1" lang="en-US" altLang="zh-CN" dirty="0">
              <a:latin typeface="Consolas" panose="020B0609020204030204" pitchFamily="49" charset="0"/>
            </a:endParaRPr>
          </a:p>
          <a:p>
            <a:pPr lvl="1"/>
            <a:endParaRPr kumimoji="1"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72C05A24-40CB-4675-B492-555EF8D9FB95}"/>
              </a:ext>
            </a:extLst>
          </p:cNvPr>
          <p:cNvSpPr txBox="1"/>
          <p:nvPr/>
        </p:nvSpPr>
        <p:spPr>
          <a:xfrm>
            <a:off x="5080161" y="1755698"/>
            <a:ext cx="2053736" cy="1447640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初始化语句</a:t>
            </a:r>
            <a:r>
              <a:rPr lang="en-US" altLang="zh-CN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while</a:t>
            </a: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循环条件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{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循环体语句</a:t>
            </a:r>
            <a:r>
              <a:rPr lang="en-US" altLang="zh-CN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迭代语句</a:t>
            </a:r>
            <a:r>
              <a:rPr lang="en-US" altLang="zh-CN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lang="en-US" altLang="zh-CN" sz="12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D9170D27-AF7B-4779-8232-442465C823AB}"/>
              </a:ext>
            </a:extLst>
          </p:cNvPr>
          <p:cNvSpPr txBox="1"/>
          <p:nvPr/>
        </p:nvSpPr>
        <p:spPr>
          <a:xfrm>
            <a:off x="7592394" y="1771464"/>
            <a:ext cx="3441101" cy="1447640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i = </a:t>
            </a:r>
            <a:r>
              <a:rPr lang="zh-CN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0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while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(i &lt; </a:t>
            </a:r>
            <a:r>
              <a:rPr lang="zh-CN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3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 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"Hello World"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i++;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2800" dirty="0">
              <a:latin typeface="Consolas" panose="020B0609020204030204" pitchFamily="49" charset="0"/>
            </a:endParaRPr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002C0277-8EA7-43AD-9AFC-2B0408775869}"/>
              </a:ext>
            </a:extLst>
          </p:cNvPr>
          <p:cNvSpPr txBox="1">
            <a:spLocks/>
          </p:cNvSpPr>
          <p:nvPr/>
        </p:nvSpPr>
        <p:spPr>
          <a:xfrm>
            <a:off x="4701183" y="3977162"/>
            <a:ext cx="7384801" cy="1291263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17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75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latin typeface="Consolas" panose="020B0609020204030204" pitchFamily="49" charset="0"/>
              </a:rPr>
              <a:t>2</a:t>
            </a:r>
            <a:r>
              <a:rPr kumimoji="1" lang="zh-CN" altLang="en-US" dirty="0">
                <a:latin typeface="Consolas" panose="020B0609020204030204" pitchFamily="49" charset="0"/>
              </a:rPr>
              <a:t>、什么时候用</a:t>
            </a:r>
            <a:r>
              <a:rPr kumimoji="1" lang="en-US" altLang="zh-CN" dirty="0">
                <a:latin typeface="Consolas" panose="020B0609020204030204" pitchFamily="49" charset="0"/>
              </a:rPr>
              <a:t>for</a:t>
            </a:r>
            <a:r>
              <a:rPr kumimoji="1" lang="zh-CN" altLang="en-US" dirty="0">
                <a:latin typeface="Consolas" panose="020B0609020204030204" pitchFamily="49" charset="0"/>
              </a:rPr>
              <a:t>循环，什么时候用</a:t>
            </a:r>
            <a:r>
              <a:rPr kumimoji="1" lang="en-US" altLang="zh-CN" dirty="0">
                <a:latin typeface="Consolas" panose="020B0609020204030204" pitchFamily="49" charset="0"/>
              </a:rPr>
              <a:t>while</a:t>
            </a:r>
            <a:r>
              <a:rPr kumimoji="1" lang="zh-CN" altLang="en-US" dirty="0">
                <a:latin typeface="Consolas" panose="020B0609020204030204" pitchFamily="49" charset="0"/>
              </a:rPr>
              <a:t>循环？</a:t>
            </a:r>
            <a:endParaRPr kumimoji="1" lang="en-US" altLang="zh-CN" dirty="0">
              <a:latin typeface="Consolas" panose="020B0609020204030204" pitchFamily="49" charset="0"/>
            </a:endParaRPr>
          </a:p>
          <a:p>
            <a:pPr marL="5524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功能上是完全一样的，</a:t>
            </a:r>
            <a:r>
              <a:rPr kumimoji="1"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能解决的</a:t>
            </a:r>
            <a:r>
              <a:rPr kumimoji="1"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kumimoji="1"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也能解决，反之亦然。</a:t>
            </a:r>
            <a:endParaRPr kumimoji="1"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524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使用规范是：知道循环几次：使用</a:t>
            </a:r>
            <a:r>
              <a:rPr kumimoji="1"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；</a:t>
            </a:r>
            <a:r>
              <a:rPr kumimoji="1"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不知道循环几次建议使用：</a:t>
            </a:r>
            <a:r>
              <a:rPr kumimoji="1"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kumimoji="1"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kumimoji="1" lang="en-US" altLang="zh-CN" sz="1400" b="1" dirty="0"/>
          </a:p>
          <a:p>
            <a:pPr lvl="1"/>
            <a:endParaRPr kumimoji="1" lang="en-US" altLang="zh-CN" dirty="0">
              <a:latin typeface="Consolas" panose="020B0609020204030204" pitchFamily="49" charset="0"/>
            </a:endParaRPr>
          </a:p>
          <a:p>
            <a:pPr lvl="1"/>
            <a:endParaRPr kumimoji="1"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22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分支结构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b="0" dirty="0">
                <a:solidFill>
                  <a:srgbClr val="B2373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kumimoji="1" lang="zh-CN" alt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的穿透性</a:t>
            </a:r>
            <a:endParaRPr kumimoji="1" lang="en-US" altLang="zh-CN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循环结构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跳转关键字：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案例技术：随机数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98571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分支结构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循环结构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kumimoji="1"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endParaRPr kumimoji="1"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do-while</a:t>
            </a: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死循环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循环嵌套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跳转关键字：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案例技术：随机数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02066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165721-AE0C-4849-B485-D71B6B489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珠穆朗玛峰</a:t>
            </a:r>
            <a:r>
              <a:rPr lang="en-US" altLang="zh-CN" dirty="0"/>
              <a:t>(</a:t>
            </a:r>
            <a:r>
              <a:rPr lang="zh-CN" altLang="en-US" dirty="0"/>
              <a:t>世界最高峰</a:t>
            </a:r>
            <a:r>
              <a:rPr lang="en-US" altLang="zh-CN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8848.86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米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3" name="文本占位符 19">
            <a:extLst>
              <a:ext uri="{FF2B5EF4-FFF2-40B4-BE49-F238E27FC236}">
                <a16:creationId xmlns:a16="http://schemas.microsoft.com/office/drawing/2014/main" id="{2A0C0DB2-81EA-4982-A834-2AE8EDA58A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86214" y="1727078"/>
            <a:ext cx="7723466" cy="42195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1800" b="1" dirty="0"/>
              <a:t>需求：</a:t>
            </a:r>
            <a:endParaRPr lang="en-US" altLang="zh-CN" sz="1800" b="1" dirty="0"/>
          </a:p>
          <a:p>
            <a:pPr>
              <a:lnSpc>
                <a:spcPct val="200000"/>
              </a:lnSpc>
            </a:pPr>
            <a:r>
              <a:rPr lang="zh-CN" altLang="en-US" dirty="0"/>
              <a:t>世界最高山峰是珠穆朗玛峰</a:t>
            </a:r>
            <a:r>
              <a:rPr lang="en-US" altLang="zh-CN" dirty="0"/>
              <a:t>(8848.86</a:t>
            </a:r>
            <a:r>
              <a:rPr lang="zh-CN" altLang="en-US" dirty="0"/>
              <a:t>米</a:t>
            </a:r>
            <a:r>
              <a:rPr lang="en-US" altLang="zh-CN" dirty="0"/>
              <a:t>=8848860</a:t>
            </a:r>
            <a:r>
              <a:rPr lang="zh-CN" altLang="en-US" dirty="0"/>
              <a:t>毫米</a:t>
            </a:r>
            <a:r>
              <a:rPr lang="en-US" altLang="zh-CN" dirty="0"/>
              <a:t>)</a:t>
            </a:r>
            <a:r>
              <a:rPr lang="zh-CN" altLang="en-US" dirty="0"/>
              <a:t>，假如我有一张足够大的纸，它的厚度是</a:t>
            </a:r>
            <a:r>
              <a:rPr lang="en-US" altLang="zh-CN" dirty="0"/>
              <a:t>0.1</a:t>
            </a:r>
            <a:r>
              <a:rPr lang="zh-CN" altLang="en-US" dirty="0"/>
              <a:t>毫米。请问，折叠多少次，可以折成珠穆朗玛峰的高度。</a:t>
            </a:r>
            <a:endParaRPr lang="en-US" altLang="zh-CN" dirty="0"/>
          </a:p>
          <a:p>
            <a:pPr>
              <a:lnSpc>
                <a:spcPct val="200000"/>
              </a:lnSpc>
            </a:pPr>
            <a:endParaRPr lang="en-US" altLang="zh-CN" b="1" dirty="0"/>
          </a:p>
          <a:p>
            <a:pPr>
              <a:lnSpc>
                <a:spcPct val="200000"/>
              </a:lnSpc>
            </a:pPr>
            <a:r>
              <a:rPr lang="zh-CN" altLang="en-US" b="1" dirty="0"/>
              <a:t>思路：</a:t>
            </a:r>
            <a:endParaRPr lang="en-US" altLang="zh-CN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这种不清楚要循环多少次的情况可以选择用</a:t>
            </a:r>
            <a:r>
              <a:rPr lang="en-US" altLang="zh-CN" dirty="0"/>
              <a:t>while</a:t>
            </a:r>
            <a:r>
              <a:rPr lang="zh-CN" altLang="en-US" dirty="0"/>
              <a:t>实现。</a:t>
            </a:r>
            <a:endParaRPr lang="en-US" altLang="zh-CN" dirty="0"/>
          </a:p>
          <a:p>
            <a:pPr>
              <a:lnSpc>
                <a:spcPct val="200000"/>
              </a:lnSpc>
            </a:pPr>
            <a:endParaRPr lang="en-US" altLang="zh-CN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C1099E8D-9797-4A4A-9243-A73858ED2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25" y="1798291"/>
            <a:ext cx="2903196" cy="278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4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165721-AE0C-4849-B485-D71B6B489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珠穆朗玛峰</a:t>
            </a:r>
            <a:r>
              <a:rPr lang="en-US" altLang="zh-CN" dirty="0"/>
              <a:t>(</a:t>
            </a:r>
            <a:r>
              <a:rPr lang="zh-CN" altLang="en-US" dirty="0"/>
              <a:t>世界最高峰</a:t>
            </a:r>
            <a:r>
              <a:rPr lang="en-US" altLang="zh-CN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8848.86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米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3" name="文本占位符 19">
            <a:extLst>
              <a:ext uri="{FF2B5EF4-FFF2-40B4-BE49-F238E27FC236}">
                <a16:creationId xmlns:a16="http://schemas.microsoft.com/office/drawing/2014/main" id="{2A0C0DB2-81EA-4982-A834-2AE8EDA58A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86214" y="1533350"/>
            <a:ext cx="7723466" cy="4219575"/>
          </a:xfrm>
        </p:spPr>
        <p:txBody>
          <a:bodyPr/>
          <a:lstStyle/>
          <a:p>
            <a:r>
              <a:rPr lang="zh-CN" altLang="en-US" sz="1800" b="1" dirty="0"/>
              <a:t>分析步骤</a:t>
            </a:r>
            <a:endParaRPr lang="en-US" altLang="zh-CN" sz="1800" b="1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定义变量存储珠穆朗玛峰的高度、纸张的高度。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使用</a:t>
            </a:r>
            <a:r>
              <a:rPr lang="en-US" altLang="zh-CN" dirty="0"/>
              <a:t>while</a:t>
            </a:r>
            <a:r>
              <a:rPr lang="zh-CN" altLang="en-US" dirty="0"/>
              <a:t>循环，循环条件是（纸张厚度</a:t>
            </a:r>
            <a:r>
              <a:rPr lang="en-US" altLang="zh-CN" dirty="0"/>
              <a:t>&lt;</a:t>
            </a:r>
            <a:r>
              <a:rPr lang="zh-CN" altLang="en-US" dirty="0"/>
              <a:t>山峰高度），内部控制纸张折叠，每折叠一次，纸张厚度为原来两倍，循环外定义计数变量，每折叠依次让该变量</a:t>
            </a:r>
            <a:r>
              <a:rPr lang="en-US" altLang="zh-CN" dirty="0"/>
              <a:t>+1</a:t>
            </a:r>
            <a:endParaRPr lang="zh-CN" altLang="en-US" dirty="0"/>
          </a:p>
          <a:p>
            <a:endParaRPr lang="en-US" altLang="zh-CN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C1099E8D-9797-4A4A-9243-A73858ED2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25" y="1798291"/>
            <a:ext cx="2903196" cy="278920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19D25B9-758C-4CC5-8B29-FEEB456D5EF3}"/>
              </a:ext>
            </a:extLst>
          </p:cNvPr>
          <p:cNvSpPr txBox="1"/>
          <p:nvPr/>
        </p:nvSpPr>
        <p:spPr>
          <a:xfrm>
            <a:off x="4023747" y="2716655"/>
            <a:ext cx="4043121" cy="70846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double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peakHeight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8848860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 山峰高度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double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paperThickness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0.1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 纸张厚度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10028B-ED9F-4F6F-AA88-C8E36F91C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3747" y="4653524"/>
            <a:ext cx="4294221" cy="167353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nt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count = 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0;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while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(paperThickness &lt;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peakHeight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paperThickness *=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count++;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13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02258" y="1813302"/>
            <a:ext cx="7315199" cy="4084835"/>
          </a:xfrm>
        </p:spPr>
        <p:txBody>
          <a:bodyPr/>
          <a:lstStyle/>
          <a:p>
            <a:r>
              <a:rPr kumimoji="1" lang="zh-CN" altLang="en-US" dirty="0">
                <a:latin typeface="Consolas" panose="020B0609020204030204" pitchFamily="49" charset="0"/>
              </a:rPr>
              <a:t>怎么解决此案例？</a:t>
            </a:r>
            <a:endParaRPr kumimoji="1" lang="en-US" altLang="zh-CN" dirty="0">
              <a:latin typeface="Consolas" panose="020B0609020204030204" pitchFamily="49" charset="0"/>
            </a:endParaRPr>
          </a:p>
          <a:p>
            <a:pPr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定义变量存储珠穆朗玛峰的高度、纸张的高度。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循环，循环条件是（纸张厚度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山峰高度），内部控制纸张折叠，每折叠一次，纸张厚度为原来两倍，循环外定义计数变量，每折叠依次让该变量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+1</a:t>
            </a:r>
          </a:p>
          <a:p>
            <a:r>
              <a:rPr kumimoji="1" lang="en-US" altLang="zh-CN" dirty="0">
                <a:latin typeface="Consolas" panose="020B0609020204030204" pitchFamily="49" charset="0"/>
              </a:rPr>
              <a:t>for</a:t>
            </a:r>
            <a:r>
              <a:rPr kumimoji="1" lang="zh-CN" altLang="en-US" dirty="0">
                <a:latin typeface="Consolas" panose="020B0609020204030204" pitchFamily="49" charset="0"/>
              </a:rPr>
              <a:t>和</a:t>
            </a:r>
            <a:r>
              <a:rPr kumimoji="1" lang="en-US" altLang="zh-CN" dirty="0">
                <a:latin typeface="Consolas" panose="020B0609020204030204" pitchFamily="49" charset="0"/>
              </a:rPr>
              <a:t>while</a:t>
            </a:r>
            <a:r>
              <a:rPr kumimoji="1" lang="zh-CN" altLang="en-US" dirty="0">
                <a:latin typeface="Consolas" panose="020B0609020204030204" pitchFamily="49" charset="0"/>
              </a:rPr>
              <a:t>使用总结</a:t>
            </a:r>
            <a:endParaRPr kumimoji="1" lang="en-US" altLang="zh-CN" dirty="0">
              <a:latin typeface="Consolas" panose="020B0609020204030204" pitchFamily="49" charset="0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其实</a:t>
            </a:r>
            <a:r>
              <a:rPr lang="en-US" altLang="zh-CN" sz="14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whie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能做的</a:t>
            </a:r>
            <a:r>
              <a:rPr lang="en-US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都能实现</a:t>
            </a:r>
            <a:endParaRPr lang="en-US" altLang="zh-CN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但是如果一开始不知道循环次数的情况下，建议使用while循环解决更专业。</a:t>
            </a:r>
          </a:p>
          <a:p>
            <a:pPr lvl="1" indent="-342900">
              <a:lnSpc>
                <a:spcPct val="200000"/>
              </a:lnSpc>
              <a:buFont typeface="+mj-ea"/>
              <a:buAutoNum type="circleNumDbPlain"/>
            </a:pP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kumimoji="1" lang="en-US" altLang="zh-CN" dirty="0">
              <a:latin typeface="Consolas" panose="020B0609020204030204" pitchFamily="49" charset="0"/>
            </a:endParaRPr>
          </a:p>
          <a:p>
            <a:pPr lvl="1"/>
            <a:endParaRPr kumimoji="1"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67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分支结构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循环结构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endParaRPr kumimoji="1"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do-while</a:t>
            </a:r>
            <a:r>
              <a:rPr kumimoji="1"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死循环</a:t>
            </a:r>
            <a:endParaRPr kumimoji="1"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循环嵌套</a:t>
            </a:r>
            <a:endParaRPr kumimoji="1"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跳转关键字：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案例技术：随机数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15593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57B70709-3842-4151-86BD-E249E98D2F55}"/>
              </a:ext>
            </a:extLst>
          </p:cNvPr>
          <p:cNvSpPr txBox="1">
            <a:spLocks/>
          </p:cNvSpPr>
          <p:nvPr/>
        </p:nvSpPr>
        <p:spPr>
          <a:xfrm>
            <a:off x="721200" y="1112313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zh-CN" dirty="0">
                <a:latin typeface="Consolas" panose="020B0609020204030204" pitchFamily="49" charset="0"/>
              </a:rPr>
              <a:t>do-while</a:t>
            </a:r>
            <a:r>
              <a:rPr kumimoji="1" lang="zh-CN" altLang="en-US" dirty="0">
                <a:latin typeface="Consolas" panose="020B0609020204030204" pitchFamily="49" charset="0"/>
              </a:rPr>
              <a:t>循环</a:t>
            </a:r>
            <a:endParaRPr kumimoji="1" lang="en-US" altLang="zh-CN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b="0" dirty="0">
                <a:latin typeface="Consolas" panose="020B0609020204030204" pitchFamily="49" charset="0"/>
              </a:rPr>
              <a:t>先执行再判断循环条件。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F2003C3-4FAA-464C-ABDD-97E273BAD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040" y="2206584"/>
            <a:ext cx="1986228" cy="326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">
            <a:extLst>
              <a:ext uri="{FF2B5EF4-FFF2-40B4-BE49-F238E27FC236}">
                <a16:creationId xmlns:a16="http://schemas.microsoft.com/office/drawing/2014/main" id="{3850ADF7-8FDC-4962-AFB0-4F1E8B661D4D}"/>
              </a:ext>
            </a:extLst>
          </p:cNvPr>
          <p:cNvSpPr txBox="1"/>
          <p:nvPr/>
        </p:nvSpPr>
        <p:spPr>
          <a:xfrm>
            <a:off x="810946" y="2206584"/>
            <a:ext cx="4040592" cy="1446999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初始化语句</a:t>
            </a:r>
            <a:r>
              <a:rPr lang="en-US" altLang="zh-CN" sz="12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do</a:t>
            </a:r>
            <a:r>
              <a:rPr lang="en-US" altLang="zh-CN" sz="12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    </a:t>
            </a:r>
            <a:r>
              <a:rPr lang="zh-CN" altLang="en-US" sz="12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循环体语句</a:t>
            </a:r>
            <a:r>
              <a:rPr lang="en-US" altLang="zh-CN" sz="12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    迭代语句</a:t>
            </a:r>
            <a:r>
              <a:rPr lang="en-US" altLang="zh-CN" sz="12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} </a:t>
            </a:r>
            <a:r>
              <a:rPr lang="en-US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while </a:t>
            </a:r>
            <a:r>
              <a:rPr lang="en-US" altLang="zh-CN" sz="12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(</a:t>
            </a:r>
            <a:r>
              <a:rPr lang="zh-CN" altLang="en-US" sz="12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循环条件</a:t>
            </a:r>
            <a:r>
              <a:rPr lang="en-US" altLang="zh-CN" sz="12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);</a:t>
            </a:r>
          </a:p>
        </p:txBody>
      </p:sp>
      <p:sp>
        <p:nvSpPr>
          <p:cNvPr id="39" name="TextBox 3">
            <a:extLst>
              <a:ext uri="{FF2B5EF4-FFF2-40B4-BE49-F238E27FC236}">
                <a16:creationId xmlns:a16="http://schemas.microsoft.com/office/drawing/2014/main" id="{D0FD7125-36CD-4121-921C-14E0872FA347}"/>
              </a:ext>
            </a:extLst>
          </p:cNvPr>
          <p:cNvSpPr txBox="1"/>
          <p:nvPr/>
        </p:nvSpPr>
        <p:spPr>
          <a:xfrm>
            <a:off x="810946" y="4022428"/>
            <a:ext cx="3956045" cy="1443152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Arial Unicode MS"/>
                <a:ea typeface="JetBrains Mono"/>
              </a:rPr>
              <a:t>int </a:t>
            </a:r>
            <a: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i = </a:t>
            </a:r>
            <a:r>
              <a:rPr lang="zh-CN" altLang="zh-CN" sz="1200" dirty="0">
                <a:solidFill>
                  <a:srgbClr val="1750EB"/>
                </a:solidFill>
                <a:latin typeface="Arial Unicode MS"/>
                <a:ea typeface="JetBrains Mono"/>
              </a:rPr>
              <a:t>0</a:t>
            </a:r>
            <a: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en-US" altLang="zh-CN" sz="1200" dirty="0">
                <a:solidFill>
                  <a:srgbClr val="0033B3"/>
                </a:solidFill>
                <a:latin typeface="Arial Unicode MS"/>
                <a:ea typeface="JetBrains Mono"/>
              </a:rPr>
              <a:t>do</a:t>
            </a:r>
            <a:r>
              <a:rPr lang="zh-CN" altLang="zh-CN" sz="1200" dirty="0">
                <a:solidFill>
                  <a:srgbClr val="0033B3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{</a:t>
            </a:r>
            <a:b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en-US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   </a:t>
            </a:r>
            <a:r>
              <a:rPr lang="zh-CN" altLang="zh-CN" sz="1200" dirty="0">
                <a:solidFill>
                  <a:srgbClr val="000000"/>
                </a:solidFill>
                <a:latin typeface="Arial Unicode MS"/>
                <a:ea typeface="JetBrains Mono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Arial Unicode MS"/>
                <a:ea typeface="JetBrains Mono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.println(</a:t>
            </a:r>
            <a:r>
              <a:rPr lang="en-US" altLang="zh-CN" sz="1200" dirty="0">
                <a:solidFill>
                  <a:srgbClr val="067D17"/>
                </a:solidFill>
                <a:latin typeface="Arial Unicode MS"/>
                <a:ea typeface="JetBrains Mono"/>
              </a:rPr>
              <a:t>“</a:t>
            </a:r>
            <a:r>
              <a:rPr lang="zh-CN" altLang="zh-CN" sz="1200" dirty="0">
                <a:solidFill>
                  <a:srgbClr val="067D17"/>
                </a:solidFill>
                <a:latin typeface="Arial Unicode MS"/>
                <a:ea typeface="JetBrains Mono"/>
              </a:rPr>
              <a:t>Hello World</a:t>
            </a:r>
            <a:r>
              <a:rPr lang="zh-CN" altLang="en-US" sz="1200" dirty="0">
                <a:solidFill>
                  <a:srgbClr val="067D17"/>
                </a:solidFill>
                <a:latin typeface="Arial Unicode MS"/>
                <a:ea typeface="JetBrains Mono"/>
              </a:rPr>
              <a:t>！</a:t>
            </a:r>
            <a:r>
              <a:rPr lang="zh-CN" altLang="zh-CN" sz="1200" dirty="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en-US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   </a:t>
            </a:r>
            <a: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i++;</a:t>
            </a:r>
            <a:b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}</a:t>
            </a:r>
            <a:r>
              <a:rPr lang="en-US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 </a:t>
            </a:r>
            <a:r>
              <a:rPr lang="en-US" altLang="zh-CN" sz="1200" dirty="0">
                <a:solidFill>
                  <a:srgbClr val="0033B3"/>
                </a:solidFill>
                <a:latin typeface="Arial Unicode MS"/>
                <a:ea typeface="JetBrains Mono"/>
              </a:rPr>
              <a:t>while</a:t>
            </a:r>
            <a:r>
              <a:rPr lang="en-US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( </a:t>
            </a:r>
            <a:r>
              <a:rPr lang="en-US" altLang="zh-CN" sz="1200" dirty="0" err="1">
                <a:solidFill>
                  <a:srgbClr val="080808"/>
                </a:solidFill>
                <a:latin typeface="Arial Unicode MS"/>
                <a:ea typeface="JetBrains Mono"/>
              </a:rPr>
              <a:t>i</a:t>
            </a:r>
            <a:r>
              <a:rPr lang="en-US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 &lt; 3);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E18EB1F-0F60-4FD0-9671-9D6700F22805}"/>
              </a:ext>
            </a:extLst>
          </p:cNvPr>
          <p:cNvSpPr/>
          <p:nvPr/>
        </p:nvSpPr>
        <p:spPr bwMode="auto">
          <a:xfrm>
            <a:off x="10226530" y="2823641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条件判断语句</a:t>
            </a:r>
          </a:p>
        </p:txBody>
      </p:sp>
      <p:sp>
        <p:nvSpPr>
          <p:cNvPr id="42" name="TextBox 28">
            <a:extLst>
              <a:ext uri="{FF2B5EF4-FFF2-40B4-BE49-F238E27FC236}">
                <a16:creationId xmlns:a16="http://schemas.microsoft.com/office/drawing/2014/main" id="{86F6F549-4948-4D01-9DC0-8238ED223E02}"/>
              </a:ext>
            </a:extLst>
          </p:cNvPr>
          <p:cNvSpPr txBox="1"/>
          <p:nvPr/>
        </p:nvSpPr>
        <p:spPr bwMode="auto">
          <a:xfrm>
            <a:off x="10565372" y="3731945"/>
            <a:ext cx="80221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B6020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endParaRPr lang="zh-CN" altLang="en-US" sz="1400" b="1" dirty="0">
              <a:solidFill>
                <a:srgbClr val="B6020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3" name="TextBox 39">
            <a:extLst>
              <a:ext uri="{FF2B5EF4-FFF2-40B4-BE49-F238E27FC236}">
                <a16:creationId xmlns:a16="http://schemas.microsoft.com/office/drawing/2014/main" id="{7B36DBC7-9E46-4CF4-9C3A-67024D0087FE}"/>
              </a:ext>
            </a:extLst>
          </p:cNvPr>
          <p:cNvSpPr txBox="1"/>
          <p:nvPr/>
        </p:nvSpPr>
        <p:spPr bwMode="auto">
          <a:xfrm>
            <a:off x="10257457" y="4590116"/>
            <a:ext cx="802216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B6020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  <a:endParaRPr lang="zh-CN" altLang="en-US" sz="1400" b="1" dirty="0">
              <a:solidFill>
                <a:srgbClr val="B6020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4" name="TextBox 20">
            <a:extLst>
              <a:ext uri="{FF2B5EF4-FFF2-40B4-BE49-F238E27FC236}">
                <a16:creationId xmlns:a16="http://schemas.microsoft.com/office/drawing/2014/main" id="{78B8ECDD-0850-4DEF-831F-0AE07EB6D64D}"/>
              </a:ext>
            </a:extLst>
          </p:cNvPr>
          <p:cNvSpPr txBox="1"/>
          <p:nvPr/>
        </p:nvSpPr>
        <p:spPr bwMode="auto">
          <a:xfrm>
            <a:off x="10309256" y="1883047"/>
            <a:ext cx="105833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语句体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D7C7244-07B6-4CFA-8539-28D1177679A2}"/>
              </a:ext>
            </a:extLst>
          </p:cNvPr>
          <p:cNvCxnSpPr/>
          <p:nvPr/>
        </p:nvCxnSpPr>
        <p:spPr bwMode="auto">
          <a:xfrm flipH="1">
            <a:off x="10060082" y="1940581"/>
            <a:ext cx="0" cy="402167"/>
          </a:xfrm>
          <a:prstGeom prst="straightConnector1">
            <a:avLst/>
          </a:prstGeom>
          <a:ln w="25400">
            <a:solidFill>
              <a:srgbClr val="AD2B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流程图: 决策 45">
            <a:extLst>
              <a:ext uri="{FF2B5EF4-FFF2-40B4-BE49-F238E27FC236}">
                <a16:creationId xmlns:a16="http://schemas.microsoft.com/office/drawing/2014/main" id="{071D0AF0-94CA-4A20-9970-E5A4F8A84519}"/>
              </a:ext>
            </a:extLst>
          </p:cNvPr>
          <p:cNvSpPr/>
          <p:nvPr/>
        </p:nvSpPr>
        <p:spPr bwMode="auto">
          <a:xfrm>
            <a:off x="9255574" y="3906328"/>
            <a:ext cx="1617714" cy="683788"/>
          </a:xfrm>
          <a:prstGeom prst="flowChartDecisi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9544A2B-C3E4-4928-B58B-7A224764300F}"/>
              </a:ext>
            </a:extLst>
          </p:cNvPr>
          <p:cNvSpPr/>
          <p:nvPr/>
        </p:nvSpPr>
        <p:spPr bwMode="auto">
          <a:xfrm>
            <a:off x="9644907" y="4080446"/>
            <a:ext cx="8899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循环条件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998285B-7623-4A2E-9768-3263D2FE248E}"/>
              </a:ext>
            </a:extLst>
          </p:cNvPr>
          <p:cNvSpPr/>
          <p:nvPr/>
        </p:nvSpPr>
        <p:spPr bwMode="auto">
          <a:xfrm>
            <a:off x="9310643" y="2342748"/>
            <a:ext cx="1441449" cy="385233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9" name="TextBox 20">
            <a:extLst>
              <a:ext uri="{FF2B5EF4-FFF2-40B4-BE49-F238E27FC236}">
                <a16:creationId xmlns:a16="http://schemas.microsoft.com/office/drawing/2014/main" id="{05CBF190-0BA5-4C08-A93A-1B818730E81E}"/>
              </a:ext>
            </a:extLst>
          </p:cNvPr>
          <p:cNvSpPr txBox="1"/>
          <p:nvPr/>
        </p:nvSpPr>
        <p:spPr bwMode="auto">
          <a:xfrm>
            <a:off x="9497429" y="2373011"/>
            <a:ext cx="115993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循环体语句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3C01553-0A34-491D-9C01-D93E8121B23F}"/>
              </a:ext>
            </a:extLst>
          </p:cNvPr>
          <p:cNvCxnSpPr/>
          <p:nvPr/>
        </p:nvCxnSpPr>
        <p:spPr bwMode="auto">
          <a:xfrm flipH="1">
            <a:off x="10060082" y="2727981"/>
            <a:ext cx="0" cy="402167"/>
          </a:xfrm>
          <a:prstGeom prst="straightConnector1">
            <a:avLst/>
          </a:prstGeom>
          <a:ln w="25400">
            <a:solidFill>
              <a:srgbClr val="AD2B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58F57AA1-4DC7-4A79-8372-F6F131AE6A77}"/>
              </a:ext>
            </a:extLst>
          </p:cNvPr>
          <p:cNvSpPr/>
          <p:nvPr/>
        </p:nvSpPr>
        <p:spPr bwMode="auto">
          <a:xfrm>
            <a:off x="9302485" y="3121316"/>
            <a:ext cx="1441449" cy="385233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迭代语句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E95F763-F0C5-4EFC-880F-EA711057071E}"/>
              </a:ext>
            </a:extLst>
          </p:cNvPr>
          <p:cNvCxnSpPr/>
          <p:nvPr/>
        </p:nvCxnSpPr>
        <p:spPr bwMode="auto">
          <a:xfrm flipH="1">
            <a:off x="10060082" y="3506549"/>
            <a:ext cx="0" cy="402167"/>
          </a:xfrm>
          <a:prstGeom prst="straightConnector1">
            <a:avLst/>
          </a:prstGeom>
          <a:ln w="25400">
            <a:solidFill>
              <a:srgbClr val="AD2B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6F9B3AD-D848-4EB1-A892-DA66C15EF407}"/>
              </a:ext>
            </a:extLst>
          </p:cNvPr>
          <p:cNvCxnSpPr/>
          <p:nvPr/>
        </p:nvCxnSpPr>
        <p:spPr bwMode="auto">
          <a:xfrm flipH="1">
            <a:off x="10060082" y="4559953"/>
            <a:ext cx="0" cy="402167"/>
          </a:xfrm>
          <a:prstGeom prst="straightConnector1">
            <a:avLst/>
          </a:prstGeom>
          <a:ln w="25400">
            <a:solidFill>
              <a:srgbClr val="AD2B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087551F4-0CA9-457E-A46D-855927D8FA5B}"/>
              </a:ext>
            </a:extLst>
          </p:cNvPr>
          <p:cNvCxnSpPr>
            <a:stCxn id="46" idx="3"/>
            <a:endCxn id="48" idx="3"/>
          </p:cNvCxnSpPr>
          <p:nvPr/>
        </p:nvCxnSpPr>
        <p:spPr>
          <a:xfrm flipH="1" flipV="1">
            <a:off x="10752092" y="2535365"/>
            <a:ext cx="121196" cy="1712857"/>
          </a:xfrm>
          <a:prstGeom prst="bentConnector3">
            <a:avLst>
              <a:gd name="adj1" fmla="val -774624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73CD8F43-4A95-40D5-BCBB-607337EEFB9C}"/>
              </a:ext>
            </a:extLst>
          </p:cNvPr>
          <p:cNvSpPr/>
          <p:nvPr/>
        </p:nvSpPr>
        <p:spPr bwMode="auto">
          <a:xfrm>
            <a:off x="9287875" y="4967305"/>
            <a:ext cx="1442133" cy="38523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循环结束</a:t>
            </a:r>
          </a:p>
        </p:txBody>
      </p:sp>
      <p:sp>
        <p:nvSpPr>
          <p:cNvPr id="56" name="TextBox 22">
            <a:extLst>
              <a:ext uri="{FF2B5EF4-FFF2-40B4-BE49-F238E27FC236}">
                <a16:creationId xmlns:a16="http://schemas.microsoft.com/office/drawing/2014/main" id="{DEB54CF4-A41B-429F-8D05-1594A9821E72}"/>
              </a:ext>
            </a:extLst>
          </p:cNvPr>
          <p:cNvSpPr txBox="1"/>
          <p:nvPr/>
        </p:nvSpPr>
        <p:spPr bwMode="auto">
          <a:xfrm>
            <a:off x="9390157" y="1584799"/>
            <a:ext cx="1339849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初始化语句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0BBB6E0-F831-4FE4-936B-65D1371D87FF}"/>
              </a:ext>
            </a:extLst>
          </p:cNvPr>
          <p:cNvSpPr txBox="1"/>
          <p:nvPr/>
        </p:nvSpPr>
        <p:spPr>
          <a:xfrm>
            <a:off x="338825" y="5748642"/>
            <a:ext cx="55037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do-while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循环的特点：一定会先执行一次循环体。</a:t>
            </a:r>
          </a:p>
        </p:txBody>
      </p:sp>
    </p:spTree>
    <p:extLst>
      <p:ext uri="{BB962C8B-B14F-4D97-AF65-F5344CB8AC3E}">
        <p14:creationId xmlns:p14="http://schemas.microsoft.com/office/powerpoint/2010/main" val="7410206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57B70709-3842-4151-86BD-E249E98D2F55}"/>
              </a:ext>
            </a:extLst>
          </p:cNvPr>
          <p:cNvSpPr txBox="1">
            <a:spLocks/>
          </p:cNvSpPr>
          <p:nvPr/>
        </p:nvSpPr>
        <p:spPr>
          <a:xfrm>
            <a:off x="721200" y="112796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三种循环的区别</a:t>
            </a:r>
          </a:p>
        </p:txBody>
      </p:sp>
      <p:sp>
        <p:nvSpPr>
          <p:cNvPr id="24" name="TextBox 4">
            <a:extLst>
              <a:ext uri="{FF2B5EF4-FFF2-40B4-BE49-F238E27FC236}">
                <a16:creationId xmlns:a16="http://schemas.microsoft.com/office/drawing/2014/main" id="{8FAB1D8D-B3FD-4D31-94BD-BC404997A761}"/>
              </a:ext>
            </a:extLst>
          </p:cNvPr>
          <p:cNvSpPr txBox="1"/>
          <p:nvPr/>
        </p:nvSpPr>
        <p:spPr>
          <a:xfrm>
            <a:off x="710879" y="1639832"/>
            <a:ext cx="8225073" cy="790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8288" lvl="4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 和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循环（先判断后执行）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68288" lvl="4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do...while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（第一次先执行后判断）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id="{7734BC54-ACBB-45BB-80D8-69AF54834B81}"/>
              </a:ext>
            </a:extLst>
          </p:cNvPr>
          <p:cNvSpPr txBox="1"/>
          <p:nvPr/>
        </p:nvSpPr>
        <p:spPr>
          <a:xfrm>
            <a:off x="721200" y="2675752"/>
            <a:ext cx="10244165" cy="1919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 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 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 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的区别：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循环和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循环的执行流程是一模一样的。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如果已知循环次数建议使用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循环，如果不清楚要循环多少次建议使用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循环中，控制循环的变量只在循环中可以使用。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循环中，控制循环的变量在循环后还可以继续使用。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5FBD5F2B-7E43-48E1-AFD9-C4B732B4F21E}"/>
              </a:ext>
            </a:extLst>
          </p:cNvPr>
          <p:cNvSpPr txBox="1"/>
          <p:nvPr/>
        </p:nvSpPr>
        <p:spPr>
          <a:xfrm>
            <a:off x="895899" y="4763854"/>
            <a:ext cx="3956050" cy="1724639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i = </a:t>
            </a:r>
            <a:r>
              <a:rPr lang="zh-CN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0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while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(i &lt; </a:t>
            </a:r>
            <a:r>
              <a:rPr lang="zh-CN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3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 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"Hello World"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i++;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en-US" altLang="zh-CN" sz="1200" dirty="0">
              <a:solidFill>
                <a:srgbClr val="080808"/>
              </a:solidFill>
              <a:latin typeface="Consolas" panose="020B0609020204030204" pitchFamily="49" charset="0"/>
              <a:ea typeface="JetBrains Mono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</a:t>
            </a: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en-US" altLang="zh-CN" sz="1200" dirty="0" err="1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i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endParaRPr lang="en-US" altLang="zh-CN" sz="1200" dirty="0">
              <a:solidFill>
                <a:srgbClr val="080808"/>
              </a:solidFill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17D48648-731A-47C7-811A-40ED4A423B8B}"/>
              </a:ext>
            </a:extLst>
          </p:cNvPr>
          <p:cNvSpPr txBox="1"/>
          <p:nvPr/>
        </p:nvSpPr>
        <p:spPr>
          <a:xfrm>
            <a:off x="5073943" y="4763854"/>
            <a:ext cx="4055359" cy="1170641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i = </a:t>
            </a:r>
            <a:r>
              <a:rPr lang="en-US" altLang="zh-CN" sz="1200" dirty="0">
                <a:solidFill>
                  <a:srgbClr val="1750EB"/>
                </a:solidFill>
                <a:latin typeface="Consolas" panose="020B0609020204030204" pitchFamily="49" charset="0"/>
              </a:rPr>
              <a:t>0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; i &lt; </a:t>
            </a:r>
            <a:r>
              <a:rPr lang="en-US" altLang="zh-CN" sz="1200" dirty="0">
                <a:solidFill>
                  <a:srgbClr val="1750EB"/>
                </a:solidFill>
                <a:latin typeface="Consolas" panose="020B0609020204030204" pitchFamily="49" charset="0"/>
              </a:rPr>
              <a:t>3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; i++</a:t>
            </a: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</a:rPr>
              <a:t>“</a:t>
            </a:r>
            <a:r>
              <a:rPr lang="en-US" altLang="zh-CN" sz="1200" dirty="0">
                <a:solidFill>
                  <a:srgbClr val="067D17"/>
                </a:solidFill>
                <a:latin typeface="Consolas" panose="020B0609020204030204" pitchFamily="49" charset="0"/>
              </a:rPr>
              <a:t>Hello World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en-US" altLang="zh-CN" sz="12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en-US" altLang="zh-CN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endParaRPr lang="en-US" altLang="zh-CN" sz="1200" dirty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37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1365" y="446071"/>
            <a:ext cx="6213758" cy="578086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分支结构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循环结构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endParaRPr kumimoji="1"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do-while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死循环</a:t>
            </a:r>
            <a:endParaRPr kumimoji="1"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循环嵌套</a:t>
            </a:r>
            <a:endParaRPr kumimoji="1"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跳转关键字：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案例技术：随机数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52194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2A22C240-C07F-45A6-A0C9-102D2191C5B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死循环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249C0F-8703-4A5D-BB46-2C8BE50D08A5}"/>
              </a:ext>
            </a:extLst>
          </p:cNvPr>
          <p:cNvSpPr/>
          <p:nvPr/>
        </p:nvSpPr>
        <p:spPr>
          <a:xfrm>
            <a:off x="710881" y="1491517"/>
            <a:ext cx="5069988" cy="381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一直循环的执行下去，如果没有干预不会停止下来。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2C740BB5-B799-4346-9764-718656A56A7B}"/>
              </a:ext>
            </a:extLst>
          </p:cNvPr>
          <p:cNvSpPr txBox="1">
            <a:spLocks/>
          </p:cNvSpPr>
          <p:nvPr/>
        </p:nvSpPr>
        <p:spPr>
          <a:xfrm>
            <a:off x="710881" y="2068874"/>
            <a:ext cx="993934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写法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EFA9C5-FE05-44C5-8A03-BFD5DAB15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108" y="2586064"/>
            <a:ext cx="4272336" cy="3612527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(;;)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"Hello World"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经典做法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while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true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"Hello World"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do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"Hello World"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while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true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1984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165721-AE0C-4849-B485-D71B6B489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密码验证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C66E0A-3E1B-45A4-97B9-3783B011FD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/>
              <a:t>需求：</a:t>
            </a:r>
            <a:r>
              <a:rPr lang="zh-CN" altLang="en-US" dirty="0"/>
              <a:t>系统密码是</a:t>
            </a:r>
            <a:r>
              <a:rPr lang="en-US" altLang="zh-CN" dirty="0"/>
              <a:t>520</a:t>
            </a:r>
            <a:r>
              <a:rPr lang="zh-CN" altLang="en-US" dirty="0"/>
              <a:t>，请用户不断的输入密码验证，验证不对输出</a:t>
            </a:r>
            <a:endParaRPr lang="en-US" altLang="zh-CN" dirty="0"/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/>
              <a:t>密码错误，验证成功输出欢迎进入系统，并停止程序。</a:t>
            </a:r>
            <a:endParaRPr lang="en-US" altLang="zh-CN" sz="16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515AB6B-C7E9-4532-B674-3C98264B5408}"/>
              </a:ext>
            </a:extLst>
          </p:cNvPr>
          <p:cNvSpPr/>
          <p:nvPr/>
        </p:nvSpPr>
        <p:spPr>
          <a:xfrm>
            <a:off x="2195450" y="2581695"/>
            <a:ext cx="8862591" cy="2206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分析：</a:t>
            </a: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死循环，让用户不断输入数据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与密码比对：验证不成功输出密码错误、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验证成功输出欢迎进入系统，并使用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结束当前循环的执行。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996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3">
            <a:extLst>
              <a:ext uri="{FF2B5EF4-FFF2-40B4-BE49-F238E27FC236}">
                <a16:creationId xmlns:a16="http://schemas.microsoft.com/office/drawing/2014/main" id="{A9B1F3F2-D206-45C1-A55C-1358430B3AB0}"/>
              </a:ext>
            </a:extLst>
          </p:cNvPr>
          <p:cNvSpPr txBox="1">
            <a:spLocks/>
          </p:cNvSpPr>
          <p:nvPr/>
        </p:nvSpPr>
        <p:spPr>
          <a:xfrm>
            <a:off x="732046" y="982926"/>
            <a:ext cx="2155087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If</a:t>
            </a:r>
            <a:r>
              <a:rPr kumimoji="1" lang="zh-CN" altLang="en-US" dirty="0"/>
              <a:t>分支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69B91D5-A6BC-4D55-8E9E-143DE106AE45}"/>
              </a:ext>
            </a:extLst>
          </p:cNvPr>
          <p:cNvSpPr txBox="1"/>
          <p:nvPr/>
        </p:nvSpPr>
        <p:spPr>
          <a:xfrm>
            <a:off x="732046" y="1500116"/>
            <a:ext cx="60947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根据判定的结果（真或假）决定执行</a:t>
            </a: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某个分支的代码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文本占位符 3">
            <a:extLst>
              <a:ext uri="{FF2B5EF4-FFF2-40B4-BE49-F238E27FC236}">
                <a16:creationId xmlns:a16="http://schemas.microsoft.com/office/drawing/2014/main" id="{79D7431E-705F-44AB-9BBE-1953B5392995}"/>
              </a:ext>
            </a:extLst>
          </p:cNvPr>
          <p:cNvSpPr txBox="1">
            <a:spLocks/>
          </p:cNvSpPr>
          <p:nvPr/>
        </p:nvSpPr>
        <p:spPr>
          <a:xfrm>
            <a:off x="732046" y="1980258"/>
            <a:ext cx="2155087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 If</a:t>
            </a:r>
            <a:r>
              <a:rPr kumimoji="1" lang="zh-CN" altLang="en-US" dirty="0"/>
              <a:t>分支的作用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F283F79-260E-4F21-A6DA-F8B22E3D7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383" y="2885410"/>
            <a:ext cx="1842531" cy="327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9EC651C7-4533-46F0-A982-822FD4EF7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30" y="2885410"/>
            <a:ext cx="3430291" cy="228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2123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8641" y="1474301"/>
            <a:ext cx="6790810" cy="1760091"/>
          </a:xfrm>
        </p:spPr>
        <p:txBody>
          <a:bodyPr/>
          <a:lstStyle/>
          <a:p>
            <a:r>
              <a:rPr kumimoji="1" lang="zh-CN" altLang="en-US" dirty="0">
                <a:latin typeface="Consolas" panose="020B0609020204030204" pitchFamily="49" charset="0"/>
              </a:rPr>
              <a:t>死循环可以怎么写？</a:t>
            </a:r>
            <a:endParaRPr kumimoji="1" lang="en-US" altLang="zh-CN" dirty="0">
              <a:latin typeface="Consolas" panose="020B0609020204030204" pitchFamily="49" charset="0"/>
            </a:endParaRPr>
          </a:p>
          <a:p>
            <a:pPr lvl="1"/>
            <a:endParaRPr kumimoji="1"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D985601-2968-43E0-A59F-8E332E405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352" y="2615604"/>
            <a:ext cx="4272336" cy="172463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(;;)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while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true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lang="en-US" altLang="zh-CN" sz="12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do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while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true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89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1365" y="446071"/>
            <a:ext cx="6213758" cy="578086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分支结构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循环结构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endParaRPr kumimoji="1"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do-while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死循环</a:t>
            </a:r>
            <a:endParaRPr kumimoji="1"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循环嵌套</a:t>
            </a:r>
            <a:endParaRPr kumimoji="1"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跳转关键字：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案例技术：随机数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85328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2A22C240-C07F-45A6-A0C9-102D2191C5B9}"/>
              </a:ext>
            </a:extLst>
          </p:cNvPr>
          <p:cNvSpPr txBox="1">
            <a:spLocks/>
          </p:cNvSpPr>
          <p:nvPr/>
        </p:nvSpPr>
        <p:spPr>
          <a:xfrm>
            <a:off x="731521" y="1110306"/>
            <a:ext cx="142274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循环嵌套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249C0F-8703-4A5D-BB46-2C8BE50D08A5}"/>
              </a:ext>
            </a:extLst>
          </p:cNvPr>
          <p:cNvSpPr/>
          <p:nvPr/>
        </p:nvSpPr>
        <p:spPr>
          <a:xfrm>
            <a:off x="731521" y="1566318"/>
            <a:ext cx="6517217" cy="4271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循环中又包含循环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716D4F5-A4A0-4234-9173-6B211B286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1" y="4368784"/>
            <a:ext cx="7586133" cy="1073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嵌套循环的特点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外部循环每循环一次，内部循环全部执行完一次。</a:t>
            </a: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A4E3CB96-7634-4581-A544-BAB560010CCD}"/>
              </a:ext>
            </a:extLst>
          </p:cNvPr>
          <p:cNvSpPr txBox="1"/>
          <p:nvPr/>
        </p:nvSpPr>
        <p:spPr>
          <a:xfrm>
            <a:off x="1077469" y="2334311"/>
            <a:ext cx="5088467" cy="1600438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for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i = 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400" dirty="0" err="1">
                <a:solidFill>
                  <a:srgbClr val="080808"/>
                </a:solidFill>
                <a:latin typeface="Consolas" panose="020B0609020204030204" pitchFamily="49" charset="0"/>
              </a:rPr>
              <a:t>i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&lt;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3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 i++)</a:t>
            </a:r>
            <a:r>
              <a:rPr lang="en-US" altLang="zh-CN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for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j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j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&lt;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5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j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++)</a:t>
            </a:r>
            <a:r>
              <a:rPr lang="en-US" altLang="zh-CN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dirty="0">
                <a:solidFill>
                  <a:srgbClr val="067D17"/>
                </a:solidFill>
                <a:latin typeface="Consolas" panose="020B0609020204030204" pitchFamily="49" charset="0"/>
              </a:rPr>
              <a:t>我爱你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9F99AD7-3A4C-47F2-A50E-B3EDEE836334}"/>
              </a:ext>
            </a:extLst>
          </p:cNvPr>
          <p:cNvSpPr/>
          <p:nvPr/>
        </p:nvSpPr>
        <p:spPr>
          <a:xfrm>
            <a:off x="1556894" y="2768346"/>
            <a:ext cx="4129616" cy="732367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429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165721-AE0C-4849-B485-D71B6B489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循环嵌套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C66E0A-3E1B-45A4-97B9-3783B011FD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latin typeface="Consolas" panose="020B0609020204030204" pitchFamily="49" charset="0"/>
              </a:rPr>
              <a:t>需求：在控制台使用 * 打印出</a:t>
            </a:r>
            <a:r>
              <a:rPr lang="en-US" altLang="zh-CN" sz="1600" dirty="0">
                <a:latin typeface="Consolas" panose="020B0609020204030204" pitchFamily="49" charset="0"/>
              </a:rPr>
              <a:t>4</a:t>
            </a:r>
            <a:r>
              <a:rPr lang="zh-CN" altLang="en-US" sz="1600" dirty="0">
                <a:latin typeface="Consolas" panose="020B0609020204030204" pitchFamily="49" charset="0"/>
              </a:rPr>
              <a:t>行</a:t>
            </a:r>
            <a:r>
              <a:rPr lang="en-US" altLang="zh-CN" sz="1600" dirty="0">
                <a:latin typeface="Consolas" panose="020B0609020204030204" pitchFamily="49" charset="0"/>
              </a:rPr>
              <a:t>5</a:t>
            </a:r>
            <a:r>
              <a:rPr lang="zh-CN" altLang="en-US" dirty="0">
                <a:latin typeface="Consolas" panose="020B0609020204030204" pitchFamily="49" charset="0"/>
              </a:rPr>
              <a:t>列的矩形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EC28552D-034D-40BD-A9B2-4D40DFA4C15C}"/>
              </a:ext>
            </a:extLst>
          </p:cNvPr>
          <p:cNvSpPr txBox="1"/>
          <p:nvPr/>
        </p:nvSpPr>
        <p:spPr>
          <a:xfrm>
            <a:off x="2297083" y="2259943"/>
            <a:ext cx="1866838" cy="954107"/>
          </a:xfrm>
          <a:prstGeom prst="rect">
            <a:avLst/>
          </a:prstGeom>
          <a:solidFill>
            <a:srgbClr val="0C0C0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CCCCCC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Arial Unicode MS" panose="020B0604020202020204" pitchFamily="34" charset="-122"/>
              </a:rPr>
              <a:t>*****</a:t>
            </a:r>
          </a:p>
          <a:p>
            <a:pPr>
              <a:defRPr/>
            </a:pPr>
            <a:r>
              <a:rPr lang="en-US" altLang="zh-CN" sz="1400" b="1" dirty="0">
                <a:solidFill>
                  <a:srgbClr val="CCCCCC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Arial Unicode MS" panose="020B0604020202020204" pitchFamily="34" charset="-122"/>
              </a:rPr>
              <a:t>*****</a:t>
            </a:r>
          </a:p>
          <a:p>
            <a:pPr>
              <a:defRPr/>
            </a:pPr>
            <a:r>
              <a:rPr lang="en-US" altLang="zh-CN" sz="1400" b="1" dirty="0">
                <a:solidFill>
                  <a:srgbClr val="CCCCCC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Arial Unicode MS" panose="020B0604020202020204" pitchFamily="34" charset="-122"/>
              </a:rPr>
              <a:t>*****</a:t>
            </a:r>
          </a:p>
          <a:p>
            <a:pPr>
              <a:defRPr/>
            </a:pPr>
            <a:r>
              <a:rPr lang="en-US" altLang="zh-CN" sz="1400" b="1" dirty="0">
                <a:solidFill>
                  <a:srgbClr val="CCCCCC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Arial Unicode MS" panose="020B0604020202020204" pitchFamily="34" charset="-122"/>
              </a:rPr>
              <a:t>*****</a:t>
            </a:r>
            <a:endParaRPr lang="zh-CN" altLang="zh-CN" sz="1400" b="1" dirty="0">
              <a:solidFill>
                <a:srgbClr val="CCCCCC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A62DBDDA-73FA-476D-BEB8-2C30C16CCEBE}"/>
              </a:ext>
            </a:extLst>
          </p:cNvPr>
          <p:cNvSpPr txBox="1"/>
          <p:nvPr/>
        </p:nvSpPr>
        <p:spPr>
          <a:xfrm>
            <a:off x="2195450" y="3515041"/>
            <a:ext cx="4391781" cy="738664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 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 </a:t>
            </a:r>
            <a:r>
              <a:rPr lang="en-US" altLang="zh-CN" sz="1400" dirty="0" err="1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&lt;= 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 i++)</a:t>
            </a:r>
            <a:r>
              <a:rPr lang="en-US" altLang="zh-CN" sz="14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defRPr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US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*****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275F18-DD6C-457C-AC43-3E66ED7E7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088330" y="306411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思想气泡: 云 4">
            <a:extLst>
              <a:ext uri="{FF2B5EF4-FFF2-40B4-BE49-F238E27FC236}">
                <a16:creationId xmlns:a16="http://schemas.microsoft.com/office/drawing/2014/main" id="{8B0054B0-8D4E-4BC5-82E1-F8197412745D}"/>
              </a:ext>
            </a:extLst>
          </p:cNvPr>
          <p:cNvSpPr/>
          <p:nvPr/>
        </p:nvSpPr>
        <p:spPr>
          <a:xfrm>
            <a:off x="7385550" y="2526525"/>
            <a:ext cx="2654423" cy="1127464"/>
          </a:xfrm>
          <a:prstGeom prst="cloudCallout">
            <a:avLst>
              <a:gd name="adj1" fmla="val 40037"/>
              <a:gd name="adj2" fmla="val 4911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列呢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?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61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67850" y="592259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分支结构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循环结构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跳转关键字：</a:t>
            </a:r>
            <a:r>
              <a:rPr kumimoji="1"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案例技术：随机数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34529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57B70709-3842-4151-86BD-E249E98D2F55}"/>
              </a:ext>
            </a:extLst>
          </p:cNvPr>
          <p:cNvSpPr txBox="1">
            <a:spLocks/>
          </p:cNvSpPr>
          <p:nvPr/>
        </p:nvSpPr>
        <p:spPr>
          <a:xfrm>
            <a:off x="720028" y="1165545"/>
            <a:ext cx="2350035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跳转控制语句介绍</a:t>
            </a: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8A2D3E6B-DAB5-4CFC-B0F6-8AE5A73B8781}"/>
              </a:ext>
            </a:extLst>
          </p:cNvPr>
          <p:cNvSpPr txBox="1"/>
          <p:nvPr/>
        </p:nvSpPr>
        <p:spPr>
          <a:xfrm>
            <a:off x="720028" y="1682735"/>
            <a:ext cx="6999527" cy="795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8288" lvl="4" indent="-268288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   :  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跳出并结束当前所在循环的执行。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68288" lvl="4" indent="-268288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continue:  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用于跳出当前循环的当次执行，进入下一次循环。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D897D4B1-7ACE-4022-8F06-E99F149B38AA}"/>
              </a:ext>
            </a:extLst>
          </p:cNvPr>
          <p:cNvSpPr txBox="1"/>
          <p:nvPr/>
        </p:nvSpPr>
        <p:spPr>
          <a:xfrm>
            <a:off x="1046136" y="3343160"/>
            <a:ext cx="5717475" cy="7083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 : 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只能用于结束所在循环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或者结束所在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分支的执行。</a:t>
            </a:r>
            <a:endParaRPr lang="en-US" altLang="zh-CN" sz="14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 : 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只能在循环中进行使用。</a:t>
            </a:r>
            <a:endParaRPr lang="en-US" altLang="zh-CN" sz="14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169239-2C2D-4145-84BD-26B532870563}"/>
              </a:ext>
            </a:extLst>
          </p:cNvPr>
          <p:cNvSpPr/>
          <p:nvPr/>
        </p:nvSpPr>
        <p:spPr>
          <a:xfrm>
            <a:off x="827033" y="2861014"/>
            <a:ext cx="6155679" cy="141351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034A954-BD14-4351-A92D-743B8C6D9CE1}"/>
              </a:ext>
            </a:extLst>
          </p:cNvPr>
          <p:cNvSpPr/>
          <p:nvPr/>
        </p:nvSpPr>
        <p:spPr>
          <a:xfrm>
            <a:off x="710880" y="298453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114845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57B70709-3842-4151-86BD-E249E98D2F55}"/>
              </a:ext>
            </a:extLst>
          </p:cNvPr>
          <p:cNvSpPr txBox="1">
            <a:spLocks/>
          </p:cNvSpPr>
          <p:nvPr/>
        </p:nvSpPr>
        <p:spPr>
          <a:xfrm>
            <a:off x="720028" y="1165545"/>
            <a:ext cx="3788362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Consolas" panose="020B0609020204030204" pitchFamily="49" charset="0"/>
              </a:rPr>
              <a:t>break</a:t>
            </a:r>
            <a:r>
              <a:rPr kumimoji="1" lang="zh-CN" altLang="en-US" dirty="0">
                <a:latin typeface="Consolas" panose="020B0609020204030204" pitchFamily="49" charset="0"/>
              </a:rPr>
              <a:t>和</a:t>
            </a:r>
            <a:r>
              <a:rPr kumimoji="1" lang="en-US" altLang="zh-CN" dirty="0">
                <a:latin typeface="Consolas" panose="020B0609020204030204" pitchFamily="49" charset="0"/>
              </a:rPr>
              <a:t>continue</a:t>
            </a:r>
            <a:r>
              <a:rPr kumimoji="1" lang="zh-CN" altLang="en-US" dirty="0">
                <a:latin typeface="Consolas" panose="020B0609020204030204" pitchFamily="49" charset="0"/>
              </a:rPr>
              <a:t>的拓展知识点</a:t>
            </a: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8A2D3E6B-DAB5-4CFC-B0F6-8AE5A73B8781}"/>
              </a:ext>
            </a:extLst>
          </p:cNvPr>
          <p:cNvSpPr txBox="1"/>
          <p:nvPr/>
        </p:nvSpPr>
        <p:spPr>
          <a:xfrm>
            <a:off x="720028" y="1682735"/>
            <a:ext cx="8416021" cy="2641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8288" lvl="4" indent="-268288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   :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可以用在嵌套循环中跳出整个外部循环的并立即结束它。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</a:p>
          <a:p>
            <a:pPr marL="268288" lvl="4" indent="-268288"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4">
              <a:lnSpc>
                <a:spcPct val="150000"/>
              </a:lnSpc>
              <a:defRPr/>
            </a:pP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4">
              <a:lnSpc>
                <a:spcPct val="150000"/>
              </a:lnSpc>
              <a:defRPr/>
            </a:pP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4">
              <a:lnSpc>
                <a:spcPct val="150000"/>
              </a:lnSpc>
              <a:defRPr/>
            </a:pP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4">
              <a:lnSpc>
                <a:spcPct val="150000"/>
              </a:lnSpc>
              <a:defRPr/>
            </a:pP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68288" lvl="4" indent="-268288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continue: 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可以用在嵌套循环中跳出外部循环的当次执行，进入外部循环的下一次。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229E923-5AC7-46DA-9258-027F7B473289}"/>
              </a:ext>
            </a:extLst>
          </p:cNvPr>
          <p:cNvSpPr txBox="1"/>
          <p:nvPr/>
        </p:nvSpPr>
        <p:spPr>
          <a:xfrm>
            <a:off x="1252549" y="2199925"/>
            <a:ext cx="3454624" cy="1600438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 &lt;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4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i++)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j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j &lt;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5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j++)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…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break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OUT;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3BA1BE6-AF2F-4AB8-A15D-6BE040C1BBC3}"/>
              </a:ext>
            </a:extLst>
          </p:cNvPr>
          <p:cNvSpPr txBox="1"/>
          <p:nvPr/>
        </p:nvSpPr>
        <p:spPr>
          <a:xfrm>
            <a:off x="1252549" y="4558281"/>
            <a:ext cx="3454624" cy="1600438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 &lt;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4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i++)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j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j &lt;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5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j++)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…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count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OUT;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0096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分支结构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循环结构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跳转关键字：</a:t>
            </a:r>
            <a:r>
              <a:rPr kumimoji="1"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案例技术：随机数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</a:t>
            </a:r>
            <a:r>
              <a:rPr kumimoji="1" lang="zh-CN" altLang="en-US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的使用</a:t>
            </a:r>
            <a:endParaRPr kumimoji="1" lang="en-US" altLang="zh-CN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猜数字游戏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05889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57B70709-3842-4151-86BD-E249E98D2F55}"/>
              </a:ext>
            </a:extLst>
          </p:cNvPr>
          <p:cNvSpPr txBox="1">
            <a:spLocks/>
          </p:cNvSpPr>
          <p:nvPr/>
        </p:nvSpPr>
        <p:spPr>
          <a:xfrm>
            <a:off x="710881" y="940081"/>
            <a:ext cx="2830482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Consolas" panose="020B0609020204030204" pitchFamily="49" charset="0"/>
              </a:rPr>
              <a:t>Random</a:t>
            </a:r>
            <a:r>
              <a:rPr kumimoji="1" lang="zh-CN" altLang="en-US" dirty="0">
                <a:latin typeface="Consolas" panose="020B0609020204030204" pitchFamily="49" charset="0"/>
              </a:rPr>
              <a:t>随机数技术</a:t>
            </a: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8A2D3E6B-DAB5-4CFC-B0F6-8AE5A73B8781}"/>
              </a:ext>
            </a:extLst>
          </p:cNvPr>
          <p:cNvSpPr txBox="1"/>
          <p:nvPr/>
        </p:nvSpPr>
        <p:spPr>
          <a:xfrm>
            <a:off x="710880" y="1363752"/>
            <a:ext cx="4163337" cy="425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8288" lvl="4" indent="-268288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作用：用于在程序中获取随机数的技术。</a:t>
            </a:r>
          </a:p>
        </p:txBody>
      </p:sp>
      <p:sp>
        <p:nvSpPr>
          <p:cNvPr id="15" name="文本占位符 3">
            <a:extLst>
              <a:ext uri="{FF2B5EF4-FFF2-40B4-BE49-F238E27FC236}">
                <a16:creationId xmlns:a16="http://schemas.microsoft.com/office/drawing/2014/main" id="{4A1EC2AC-06FE-4B93-95B2-A071540A2069}"/>
              </a:ext>
            </a:extLst>
          </p:cNvPr>
          <p:cNvSpPr txBox="1">
            <a:spLocks/>
          </p:cNvSpPr>
          <p:nvPr/>
        </p:nvSpPr>
        <p:spPr>
          <a:xfrm>
            <a:off x="710880" y="2086957"/>
            <a:ext cx="1474381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使用步骤：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44A267D-E076-476B-BBB2-38C3CF726BCC}"/>
              </a:ext>
            </a:extLst>
          </p:cNvPr>
          <p:cNvSpPr txBox="1"/>
          <p:nvPr/>
        </p:nvSpPr>
        <p:spPr>
          <a:xfrm>
            <a:off x="738333" y="2731167"/>
            <a:ext cx="5034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①：导包：告诉程序去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的哪个包中找随机数技术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B5B45F7-8A58-40AE-A80A-4544AC28E524}"/>
              </a:ext>
            </a:extLst>
          </p:cNvPr>
          <p:cNvSpPr txBox="1"/>
          <p:nvPr/>
        </p:nvSpPr>
        <p:spPr>
          <a:xfrm>
            <a:off x="738333" y="3563544"/>
            <a:ext cx="3466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②：写一行代码代表得到随机数对象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F5F3EFB-AB9C-4A0D-A86F-FB4FAC85ECA3}"/>
              </a:ext>
            </a:extLst>
          </p:cNvPr>
          <p:cNvSpPr txBox="1"/>
          <p:nvPr/>
        </p:nvSpPr>
        <p:spPr>
          <a:xfrm>
            <a:off x="738333" y="4275543"/>
            <a:ext cx="4478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③：调用随机数的功能获取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0-9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的随机数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3C9EE8D-BD44-4E94-86B8-696DBA07A0A9}"/>
              </a:ext>
            </a:extLst>
          </p:cNvPr>
          <p:cNvSpPr txBox="1"/>
          <p:nvPr/>
        </p:nvSpPr>
        <p:spPr>
          <a:xfrm>
            <a:off x="7251982" y="2485594"/>
            <a:ext cx="4740032" cy="283263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package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com.itheima.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random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java.util.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Random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Test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args)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Random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Random()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number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.next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10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“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随机生成了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”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number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0849E46-7F62-47DC-982F-C87E14EA842A}"/>
              </a:ext>
            </a:extLst>
          </p:cNvPr>
          <p:cNvSpPr/>
          <p:nvPr/>
        </p:nvSpPr>
        <p:spPr>
          <a:xfrm>
            <a:off x="7326964" y="2801356"/>
            <a:ext cx="2154938" cy="33350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81724AC-4B0E-4BFC-BD10-FDE491B7BADC}"/>
              </a:ext>
            </a:extLst>
          </p:cNvPr>
          <p:cNvSpPr/>
          <p:nvPr/>
        </p:nvSpPr>
        <p:spPr>
          <a:xfrm>
            <a:off x="7947353" y="3641472"/>
            <a:ext cx="2154938" cy="33350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493743B-068D-4AA8-9436-177EC85F09AB}"/>
              </a:ext>
            </a:extLst>
          </p:cNvPr>
          <p:cNvSpPr/>
          <p:nvPr/>
        </p:nvSpPr>
        <p:spPr>
          <a:xfrm>
            <a:off x="7947353" y="4182406"/>
            <a:ext cx="2413264" cy="33350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F6E6132-A63B-469C-9416-5842EB621D32}"/>
              </a:ext>
            </a:extLst>
          </p:cNvPr>
          <p:cNvSpPr txBox="1"/>
          <p:nvPr/>
        </p:nvSpPr>
        <p:spPr>
          <a:xfrm>
            <a:off x="738333" y="4918343"/>
            <a:ext cx="5357667" cy="842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b="1" i="0" u="none" strike="noStrike" cap="none" normalizeH="0" baseline="0" dirty="0">
                <a:ln>
                  <a:noFill/>
                </a:ln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</a:t>
            </a:r>
            <a:endParaRPr kumimoji="0" lang="en-US" altLang="zh-CN" b="1" i="0" u="none" strike="noStrike" cap="none" normalizeH="0" baseline="0" dirty="0">
              <a:ln>
                <a:noFill/>
              </a:ln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next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(n)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功能只能生成</a:t>
            </a:r>
            <a:r>
              <a:rPr lang="en-US" altLang="zh-CN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 </a:t>
            </a:r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至 </a:t>
            </a:r>
            <a:r>
              <a:rPr lang="en-US" altLang="zh-CN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n-1</a:t>
            </a:r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之间的随机数，不包含</a:t>
            </a:r>
            <a:r>
              <a:rPr lang="en-US" altLang="zh-CN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</a:t>
            </a:r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6FDB383-3CE6-4E7C-ADF0-903BDB903C1E}"/>
              </a:ext>
            </a:extLst>
          </p:cNvPr>
          <p:cNvCxnSpPr>
            <a:cxnSpLocks/>
          </p:cNvCxnSpPr>
          <p:nvPr/>
        </p:nvCxnSpPr>
        <p:spPr>
          <a:xfrm>
            <a:off x="5587139" y="2936929"/>
            <a:ext cx="173982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008FF67-BB4F-4997-90B5-96D675995182}"/>
              </a:ext>
            </a:extLst>
          </p:cNvPr>
          <p:cNvCxnSpPr>
            <a:cxnSpLocks/>
          </p:cNvCxnSpPr>
          <p:nvPr/>
        </p:nvCxnSpPr>
        <p:spPr>
          <a:xfrm>
            <a:off x="3967566" y="3848902"/>
            <a:ext cx="39797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7658036-7B82-4480-B515-058847118F7B}"/>
              </a:ext>
            </a:extLst>
          </p:cNvPr>
          <p:cNvCxnSpPr>
            <a:cxnSpLocks/>
          </p:cNvCxnSpPr>
          <p:nvPr/>
        </p:nvCxnSpPr>
        <p:spPr>
          <a:xfrm>
            <a:off x="4362773" y="4441498"/>
            <a:ext cx="358458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69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57B70709-3842-4151-86BD-E249E98D2F55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538511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Random</a:t>
            </a:r>
            <a:r>
              <a:rPr kumimoji="1" lang="zh-CN" altLang="en-US" dirty="0"/>
              <a:t>生成随机数的特点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671D34-66DF-49C4-A836-D4C9F177FA0F}"/>
              </a:ext>
            </a:extLst>
          </p:cNvPr>
          <p:cNvSpPr txBox="1"/>
          <p:nvPr/>
        </p:nvSpPr>
        <p:spPr>
          <a:xfrm>
            <a:off x="710876" y="1490878"/>
            <a:ext cx="10661757" cy="427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nextInt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(n)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功能只能生成：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 – (n-1)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之间的随机数。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文本占位符 3">
            <a:extLst>
              <a:ext uri="{FF2B5EF4-FFF2-40B4-BE49-F238E27FC236}">
                <a16:creationId xmlns:a16="http://schemas.microsoft.com/office/drawing/2014/main" id="{2AE9D48F-2B1C-456D-929B-EC6157EA70DB}"/>
              </a:ext>
            </a:extLst>
          </p:cNvPr>
          <p:cNvSpPr txBox="1">
            <a:spLocks/>
          </p:cNvSpPr>
          <p:nvPr/>
        </p:nvSpPr>
        <p:spPr>
          <a:xfrm>
            <a:off x="4581823" y="2490957"/>
            <a:ext cx="6790810" cy="1760091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kumimoji="1"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56FB7D4-4463-402B-85AD-90C60B32658A}"/>
              </a:ext>
            </a:extLst>
          </p:cNvPr>
          <p:cNvSpPr txBox="1"/>
          <p:nvPr/>
        </p:nvSpPr>
        <p:spPr>
          <a:xfrm>
            <a:off x="710876" y="2723621"/>
            <a:ext cx="6094708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例如：要生成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 – 10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之间的随机数，程序怎么实现？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959BCFA-C66A-40AD-AFA2-03DD01939847}"/>
              </a:ext>
            </a:extLst>
          </p:cNvPr>
          <p:cNvSpPr txBox="1"/>
          <p:nvPr/>
        </p:nvSpPr>
        <p:spPr>
          <a:xfrm>
            <a:off x="710876" y="2306291"/>
            <a:ext cx="4980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生成区间随机数的技巧：减加法。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C3FD0D3-64FA-498F-8186-F5D14024E67B}"/>
              </a:ext>
            </a:extLst>
          </p:cNvPr>
          <p:cNvSpPr txBox="1"/>
          <p:nvPr/>
        </p:nvSpPr>
        <p:spPr>
          <a:xfrm>
            <a:off x="927858" y="3347036"/>
            <a:ext cx="815701" cy="369332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1- 10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E5398FD-8804-4A5E-9B0A-A674A3797271}"/>
              </a:ext>
            </a:extLst>
          </p:cNvPr>
          <p:cNvSpPr txBox="1"/>
          <p:nvPr/>
        </p:nvSpPr>
        <p:spPr>
          <a:xfrm>
            <a:off x="819367" y="4299046"/>
            <a:ext cx="5418701" cy="79143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Random 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Random();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number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.nextInt(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+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1-10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1A72E7D-D2AC-476A-85BD-A5B8EA94C0B8}"/>
              </a:ext>
            </a:extLst>
          </p:cNvPr>
          <p:cNvSpPr txBox="1"/>
          <p:nvPr/>
        </p:nvSpPr>
        <p:spPr>
          <a:xfrm>
            <a:off x="2207723" y="3347036"/>
            <a:ext cx="924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-1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ED45937-EF61-44ED-BA00-5F6C0AC633D8}"/>
              </a:ext>
            </a:extLst>
          </p:cNvPr>
          <p:cNvSpPr txBox="1"/>
          <p:nvPr/>
        </p:nvSpPr>
        <p:spPr>
          <a:xfrm>
            <a:off x="3095037" y="3358703"/>
            <a:ext cx="1794677" cy="369332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0-9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+ 1</a:t>
            </a:r>
            <a:endParaRPr lang="en-US" altLang="zh-CN" sz="1800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444F3C8-AA1F-4DF5-8786-69B359610B4A}"/>
              </a:ext>
            </a:extLst>
          </p:cNvPr>
          <p:cNvSpPr txBox="1"/>
          <p:nvPr/>
        </p:nvSpPr>
        <p:spPr>
          <a:xfrm>
            <a:off x="2397986" y="5112920"/>
            <a:ext cx="1005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0-9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E49152F-C0D1-40E4-969C-42D366D6CDB4}"/>
              </a:ext>
            </a:extLst>
          </p:cNvPr>
          <p:cNvSpPr/>
          <p:nvPr/>
        </p:nvSpPr>
        <p:spPr>
          <a:xfrm>
            <a:off x="819367" y="3253167"/>
            <a:ext cx="4705782" cy="65410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F9A22E8-4703-4A19-BC6E-EBFAD7B4A32E}"/>
              </a:ext>
            </a:extLst>
          </p:cNvPr>
          <p:cNvSpPr/>
          <p:nvPr/>
        </p:nvSpPr>
        <p:spPr>
          <a:xfrm>
            <a:off x="2276643" y="4741338"/>
            <a:ext cx="1528191" cy="70755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B99B017-B5D7-492C-861D-AD49D42C6592}"/>
              </a:ext>
            </a:extLst>
          </p:cNvPr>
          <p:cNvCxnSpPr/>
          <p:nvPr/>
        </p:nvCxnSpPr>
        <p:spPr>
          <a:xfrm>
            <a:off x="1830026" y="3516221"/>
            <a:ext cx="354170" cy="715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4B28FFB-D17B-4B83-AC3B-B83CACD2F0B6}"/>
              </a:ext>
            </a:extLst>
          </p:cNvPr>
          <p:cNvCxnSpPr/>
          <p:nvPr/>
        </p:nvCxnSpPr>
        <p:spPr>
          <a:xfrm>
            <a:off x="2626500" y="3535384"/>
            <a:ext cx="354170" cy="715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503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3">
            <a:extLst>
              <a:ext uri="{FF2B5EF4-FFF2-40B4-BE49-F238E27FC236}">
                <a16:creationId xmlns:a16="http://schemas.microsoft.com/office/drawing/2014/main" id="{C3E0A3C9-4AD6-4449-A8A5-2BB26F1C6316}"/>
              </a:ext>
            </a:extLst>
          </p:cNvPr>
          <p:cNvSpPr txBox="1"/>
          <p:nvPr/>
        </p:nvSpPr>
        <p:spPr>
          <a:xfrm>
            <a:off x="730457" y="1593741"/>
            <a:ext cx="2153738" cy="1350370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条件表达式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	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7E2C7A19-0C1C-4A2C-9051-D7F68BB6D782}"/>
              </a:ext>
            </a:extLst>
          </p:cNvPr>
          <p:cNvSpPr txBox="1"/>
          <p:nvPr/>
        </p:nvSpPr>
        <p:spPr>
          <a:xfrm>
            <a:off x="3598570" y="1593741"/>
            <a:ext cx="2544234" cy="1996700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 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条件表达式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1;	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} 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2;	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}</a:t>
            </a:r>
          </a:p>
        </p:txBody>
      </p:sp>
      <p:sp>
        <p:nvSpPr>
          <p:cNvPr id="27" name="TextBox 3">
            <a:extLst>
              <a:ext uri="{FF2B5EF4-FFF2-40B4-BE49-F238E27FC236}">
                <a16:creationId xmlns:a16="http://schemas.microsoft.com/office/drawing/2014/main" id="{916A6DC7-70FD-4B11-AD38-63DDFF920A01}"/>
              </a:ext>
            </a:extLst>
          </p:cNvPr>
          <p:cNvSpPr txBox="1"/>
          <p:nvPr/>
        </p:nvSpPr>
        <p:spPr>
          <a:xfrm>
            <a:off x="7105151" y="1593976"/>
            <a:ext cx="3188172" cy="3940118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条件表达式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1)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1;	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 </a:t>
            </a:r>
            <a:r>
              <a:rPr lang="en-US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else if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条件表达式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2)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2;	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 </a:t>
            </a:r>
            <a:r>
              <a:rPr lang="en-US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else if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条件表达式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3)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3;	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 . .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else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n+1;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BBA617-8E8E-4048-B6F8-FEDC432E5D21}"/>
              </a:ext>
            </a:extLst>
          </p:cNvPr>
          <p:cNvSpPr txBox="1"/>
          <p:nvPr/>
        </p:nvSpPr>
        <p:spPr>
          <a:xfrm>
            <a:off x="639056" y="1077175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分支有三种格式</a:t>
            </a:r>
          </a:p>
        </p:txBody>
      </p:sp>
    </p:spTree>
    <p:extLst>
      <p:ext uri="{BB962C8B-B14F-4D97-AF65-F5344CB8AC3E}">
        <p14:creationId xmlns:p14="http://schemas.microsoft.com/office/powerpoint/2010/main" val="41526022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90852" y="1445063"/>
            <a:ext cx="6790810" cy="1983937"/>
          </a:xfrm>
        </p:spPr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Random</a:t>
            </a:r>
            <a:r>
              <a:rPr kumimoji="1" lang="zh-CN" altLang="en-US" dirty="0">
                <a:latin typeface="Consolas" panose="020B0609020204030204" pitchFamily="49" charset="0"/>
              </a:rPr>
              <a:t>随机数类生成需要几步，具体是什么样的？</a:t>
            </a:r>
            <a:endParaRPr kumimoji="1" lang="en-US" altLang="zh-CN" dirty="0">
              <a:latin typeface="Consolas" panose="020B0609020204030204" pitchFamily="49" charset="0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导包：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kumimoji="1"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java.util.Random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 r = new Random();</a:t>
            </a: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number = </a:t>
            </a:r>
            <a:r>
              <a:rPr kumimoji="1"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r.nextInt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(10);</a:t>
            </a:r>
          </a:p>
          <a:p>
            <a:pPr lvl="1"/>
            <a:endParaRPr kumimoji="1"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46AB9B0F-420E-430F-824D-78F374433C45}"/>
              </a:ext>
            </a:extLst>
          </p:cNvPr>
          <p:cNvSpPr txBox="1">
            <a:spLocks/>
          </p:cNvSpPr>
          <p:nvPr/>
        </p:nvSpPr>
        <p:spPr>
          <a:xfrm>
            <a:off x="4690852" y="3559856"/>
            <a:ext cx="6790810" cy="1760091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17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75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latin typeface="Consolas" panose="020B0609020204030204" pitchFamily="49" charset="0"/>
              </a:rPr>
              <a:t>2. Random</a:t>
            </a:r>
            <a:r>
              <a:rPr kumimoji="1" lang="zh-CN" altLang="en-US" dirty="0">
                <a:latin typeface="Consolas" panose="020B0609020204030204" pitchFamily="49" charset="0"/>
              </a:rPr>
              <a:t>随机数如何生成 </a:t>
            </a:r>
            <a:r>
              <a:rPr kumimoji="1" lang="en-US" altLang="zh-CN" dirty="0">
                <a:latin typeface="Consolas" panose="020B0609020204030204" pitchFamily="49" charset="0"/>
              </a:rPr>
              <a:t>65 – 91</a:t>
            </a:r>
            <a:r>
              <a:rPr kumimoji="1" lang="zh-CN" altLang="en-US" dirty="0">
                <a:latin typeface="Consolas" panose="020B0609020204030204" pitchFamily="49" charset="0"/>
              </a:rPr>
              <a:t>之间的随机数？</a:t>
            </a:r>
            <a:endParaRPr kumimoji="1" lang="en-US" altLang="zh-CN" dirty="0">
              <a:latin typeface="Consolas" panose="020B0609020204030204" pitchFamily="49" charset="0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65 – 91  =&gt; 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0 - 26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+ 65</a:t>
            </a: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number = </a:t>
            </a:r>
            <a:r>
              <a:rPr kumimoji="1"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r.nextInt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(27) + 65;</a:t>
            </a:r>
          </a:p>
          <a:p>
            <a:pPr lvl="1"/>
            <a:endParaRPr kumimoji="1"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45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分支结构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循环结构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跳转关键字：</a:t>
            </a:r>
            <a:r>
              <a:rPr kumimoji="1"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案例技术：随机数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</a:t>
            </a:r>
            <a:r>
              <a:rPr kumimoji="1" lang="zh-CN" alt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的使用</a:t>
            </a:r>
            <a:endParaRPr kumimoji="1" lang="en-US" altLang="zh-CN" sz="18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8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猜数字游戏</a:t>
            </a:r>
            <a:endParaRPr kumimoji="1" lang="en-US" altLang="zh-CN" sz="18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8745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165721-AE0C-4849-B485-D71B6B489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猜数字游戏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D65910-F56D-4CFD-8211-BD1B314CFBEC}"/>
              </a:ext>
            </a:extLst>
          </p:cNvPr>
          <p:cNvSpPr/>
          <p:nvPr/>
        </p:nvSpPr>
        <p:spPr>
          <a:xfrm>
            <a:off x="782319" y="1533350"/>
            <a:ext cx="9599273" cy="2814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随机生成一个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1-100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之间的数据，提示用户猜测，猜大提示过大，猜小提示过小，直到猜中结束游戏。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分析：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随机生成一个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1-100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之间的数据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使用死循环让用户不断提示用户猜测，猜大提示过大，猜小提示过小，猜中结束游戏。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79795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46C69F5-B106-4100-AECE-A21E3335866C}"/>
              </a:ext>
            </a:extLst>
          </p:cNvPr>
          <p:cNvSpPr/>
          <p:nvPr/>
        </p:nvSpPr>
        <p:spPr>
          <a:xfrm>
            <a:off x="626213" y="4351005"/>
            <a:ext cx="8577054" cy="519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92" indent="-304792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首先判断条件表达式的结果，如果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执行语句体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 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 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就不执行语句体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7EF0410-7282-44D1-B667-2893D6F6109D}"/>
              </a:ext>
            </a:extLst>
          </p:cNvPr>
          <p:cNvCxnSpPr>
            <a:cxnSpLocks/>
          </p:cNvCxnSpPr>
          <p:nvPr/>
        </p:nvCxnSpPr>
        <p:spPr>
          <a:xfrm>
            <a:off x="5614372" y="877022"/>
            <a:ext cx="0" cy="457113"/>
          </a:xfrm>
          <a:prstGeom prst="straightConnector1">
            <a:avLst/>
          </a:prstGeom>
          <a:ln w="2794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3">
            <a:extLst>
              <a:ext uri="{FF2B5EF4-FFF2-40B4-BE49-F238E27FC236}">
                <a16:creationId xmlns:a16="http://schemas.microsoft.com/office/drawing/2014/main" id="{875839C9-F62E-4029-96F0-4A2F3E5AC0C0}"/>
              </a:ext>
            </a:extLst>
          </p:cNvPr>
          <p:cNvSpPr txBox="1"/>
          <p:nvPr/>
        </p:nvSpPr>
        <p:spPr>
          <a:xfrm>
            <a:off x="774666" y="1641912"/>
            <a:ext cx="2153738" cy="1673535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格式：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	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 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58868BD-DAAF-462B-8496-6F62828FDC7A}"/>
              </a:ext>
            </a:extLst>
          </p:cNvPr>
          <p:cNvSpPr/>
          <p:nvPr/>
        </p:nvSpPr>
        <p:spPr>
          <a:xfrm>
            <a:off x="4964633" y="2755637"/>
            <a:ext cx="1344083" cy="383116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语句体</a:t>
            </a:r>
          </a:p>
        </p:txBody>
      </p:sp>
      <p:sp>
        <p:nvSpPr>
          <p:cNvPr id="32" name="流程图: 决策 12">
            <a:extLst>
              <a:ext uri="{FF2B5EF4-FFF2-40B4-BE49-F238E27FC236}">
                <a16:creationId xmlns:a16="http://schemas.microsoft.com/office/drawing/2014/main" id="{CA357797-6748-480C-973B-0D9072758D56}"/>
              </a:ext>
            </a:extLst>
          </p:cNvPr>
          <p:cNvSpPr/>
          <p:nvPr/>
        </p:nvSpPr>
        <p:spPr>
          <a:xfrm>
            <a:off x="4683074" y="1386175"/>
            <a:ext cx="1881691" cy="853435"/>
          </a:xfrm>
          <a:prstGeom prst="flowChartDecision">
            <a:avLst/>
          </a:prstGeom>
          <a:noFill/>
          <a:ln w="1905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判断条件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E5C014A-F911-4ABE-8624-FC8121BC4A7F}"/>
              </a:ext>
            </a:extLst>
          </p:cNvPr>
          <p:cNvCxnSpPr>
            <a:cxnSpLocks/>
          </p:cNvCxnSpPr>
          <p:nvPr/>
        </p:nvCxnSpPr>
        <p:spPr>
          <a:xfrm>
            <a:off x="5636675" y="2269067"/>
            <a:ext cx="0" cy="457113"/>
          </a:xfrm>
          <a:prstGeom prst="straightConnector1">
            <a:avLst/>
          </a:prstGeom>
          <a:ln w="2794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022980FB-AD80-4FEC-8ECD-11BE20B026C4}"/>
              </a:ext>
            </a:extLst>
          </p:cNvPr>
          <p:cNvSpPr txBox="1"/>
          <p:nvPr/>
        </p:nvSpPr>
        <p:spPr>
          <a:xfrm>
            <a:off x="4964633" y="223961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98B1410-377C-44CC-ABC8-3A6C395E7CC3}"/>
              </a:ext>
            </a:extLst>
          </p:cNvPr>
          <p:cNvSpPr/>
          <p:nvPr/>
        </p:nvSpPr>
        <p:spPr>
          <a:xfrm>
            <a:off x="4964633" y="3674730"/>
            <a:ext cx="1344083" cy="383116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跳出分支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279499E-455E-4C55-8C56-948854F3C899}"/>
              </a:ext>
            </a:extLst>
          </p:cNvPr>
          <p:cNvCxnSpPr>
            <a:cxnSpLocks/>
          </p:cNvCxnSpPr>
          <p:nvPr/>
        </p:nvCxnSpPr>
        <p:spPr>
          <a:xfrm>
            <a:off x="5636675" y="3188160"/>
            <a:ext cx="0" cy="457113"/>
          </a:xfrm>
          <a:prstGeom prst="straightConnector1">
            <a:avLst/>
          </a:prstGeom>
          <a:ln w="2794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2A79C2E7-FFB6-4647-A1D6-C13FAA93134D}"/>
              </a:ext>
            </a:extLst>
          </p:cNvPr>
          <p:cNvSpPr txBox="1"/>
          <p:nvPr/>
        </p:nvSpPr>
        <p:spPr>
          <a:xfrm>
            <a:off x="6620168" y="1334135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5F14E5F6-1EF2-4CEE-A60A-1082F46D473E}"/>
              </a:ext>
            </a:extLst>
          </p:cNvPr>
          <p:cNvCxnSpPr>
            <a:cxnSpLocks/>
          </p:cNvCxnSpPr>
          <p:nvPr/>
        </p:nvCxnSpPr>
        <p:spPr>
          <a:xfrm flipH="1">
            <a:off x="6308716" y="1812892"/>
            <a:ext cx="256049" cy="2053395"/>
          </a:xfrm>
          <a:prstGeom prst="bentConnector3">
            <a:avLst>
              <a:gd name="adj1" fmla="val -397042"/>
            </a:avLst>
          </a:prstGeom>
          <a:ln w="2794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5B90763-5BE1-4ABD-BFBD-9EFFFE4AD2DB}"/>
              </a:ext>
            </a:extLst>
          </p:cNvPr>
          <p:cNvSpPr txBox="1"/>
          <p:nvPr/>
        </p:nvSpPr>
        <p:spPr>
          <a:xfrm>
            <a:off x="658478" y="5507148"/>
            <a:ext cx="7723522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语句中，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如果大括号控制的只有一行代码，则大括号可以省略不写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DFF6EA4-6D7B-42AA-89E9-B42273816911}"/>
              </a:ext>
            </a:extLst>
          </p:cNvPr>
          <p:cNvSpPr txBox="1"/>
          <p:nvPr/>
        </p:nvSpPr>
        <p:spPr>
          <a:xfrm>
            <a:off x="626213" y="4954270"/>
            <a:ext cx="6096000" cy="572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注意事项：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D5D1941-7DA6-4DC2-961D-2AC9DAFC0A1B}"/>
              </a:ext>
            </a:extLst>
          </p:cNvPr>
          <p:cNvSpPr txBox="1"/>
          <p:nvPr/>
        </p:nvSpPr>
        <p:spPr>
          <a:xfrm>
            <a:off x="626213" y="3879939"/>
            <a:ext cx="1431187" cy="572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执行流程：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文本占位符 3">
            <a:extLst>
              <a:ext uri="{FF2B5EF4-FFF2-40B4-BE49-F238E27FC236}">
                <a16:creationId xmlns:a16="http://schemas.microsoft.com/office/drawing/2014/main" id="{A9B1F3F2-D206-45C1-A55C-1358430B3AB0}"/>
              </a:ext>
            </a:extLst>
          </p:cNvPr>
          <p:cNvSpPr txBox="1">
            <a:spLocks/>
          </p:cNvSpPr>
          <p:nvPr/>
        </p:nvSpPr>
        <p:spPr>
          <a:xfrm>
            <a:off x="732046" y="982926"/>
            <a:ext cx="2155087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if </a:t>
            </a:r>
            <a:r>
              <a:rPr kumimoji="1" lang="zh-CN" altLang="en-US" dirty="0"/>
              <a:t>第一种格式</a:t>
            </a:r>
          </a:p>
        </p:txBody>
      </p:sp>
    </p:spTree>
    <p:extLst>
      <p:ext uri="{BB962C8B-B14F-4D97-AF65-F5344CB8AC3E}">
        <p14:creationId xmlns:p14="http://schemas.microsoft.com/office/powerpoint/2010/main" val="307323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5" grpId="0"/>
      <p:bldP spid="35" grpId="0" animBg="1"/>
      <p:bldP spid="37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2A22C240-C07F-45A6-A0C9-102D2191C5B9}"/>
              </a:ext>
            </a:extLst>
          </p:cNvPr>
          <p:cNvSpPr txBox="1">
            <a:spLocks/>
          </p:cNvSpPr>
          <p:nvPr/>
        </p:nvSpPr>
        <p:spPr>
          <a:xfrm>
            <a:off x="732046" y="982926"/>
            <a:ext cx="2155087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if </a:t>
            </a:r>
            <a:r>
              <a:rPr kumimoji="1" lang="zh-CN" altLang="en-US" dirty="0"/>
              <a:t>第二种格式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7EF0410-7282-44D1-B667-2893D6F6109D}"/>
              </a:ext>
            </a:extLst>
          </p:cNvPr>
          <p:cNvCxnSpPr>
            <a:cxnSpLocks/>
          </p:cNvCxnSpPr>
          <p:nvPr/>
        </p:nvCxnSpPr>
        <p:spPr>
          <a:xfrm>
            <a:off x="5286037" y="1144794"/>
            <a:ext cx="0" cy="457113"/>
          </a:xfrm>
          <a:prstGeom prst="straightConnector1">
            <a:avLst/>
          </a:prstGeom>
          <a:ln w="2794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3">
            <a:extLst>
              <a:ext uri="{FF2B5EF4-FFF2-40B4-BE49-F238E27FC236}">
                <a16:creationId xmlns:a16="http://schemas.microsoft.com/office/drawing/2014/main" id="{875839C9-F62E-4029-96F0-4A2F3E5AC0C0}"/>
              </a:ext>
            </a:extLst>
          </p:cNvPr>
          <p:cNvSpPr txBox="1"/>
          <p:nvPr/>
        </p:nvSpPr>
        <p:spPr>
          <a:xfrm>
            <a:off x="827691" y="1770289"/>
            <a:ext cx="2544234" cy="2319866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格式：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 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条件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1;	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} 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2;	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...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58868BD-DAAF-462B-8496-6F62828FDC7A}"/>
              </a:ext>
            </a:extLst>
          </p:cNvPr>
          <p:cNvSpPr/>
          <p:nvPr/>
        </p:nvSpPr>
        <p:spPr>
          <a:xfrm>
            <a:off x="4636298" y="3023409"/>
            <a:ext cx="1344083" cy="383116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语句体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流程图: 决策 12">
            <a:extLst>
              <a:ext uri="{FF2B5EF4-FFF2-40B4-BE49-F238E27FC236}">
                <a16:creationId xmlns:a16="http://schemas.microsoft.com/office/drawing/2014/main" id="{CA357797-6748-480C-973B-0D9072758D56}"/>
              </a:ext>
            </a:extLst>
          </p:cNvPr>
          <p:cNvSpPr/>
          <p:nvPr/>
        </p:nvSpPr>
        <p:spPr>
          <a:xfrm>
            <a:off x="4354739" y="1653947"/>
            <a:ext cx="1881691" cy="853435"/>
          </a:xfrm>
          <a:prstGeom prst="flowChartDecision">
            <a:avLst/>
          </a:prstGeom>
          <a:noFill/>
          <a:ln w="1905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判断条件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E5C014A-F911-4ABE-8624-FC8121BC4A7F}"/>
              </a:ext>
            </a:extLst>
          </p:cNvPr>
          <p:cNvCxnSpPr>
            <a:cxnSpLocks/>
          </p:cNvCxnSpPr>
          <p:nvPr/>
        </p:nvCxnSpPr>
        <p:spPr>
          <a:xfrm>
            <a:off x="5308340" y="2536839"/>
            <a:ext cx="0" cy="457113"/>
          </a:xfrm>
          <a:prstGeom prst="straightConnector1">
            <a:avLst/>
          </a:prstGeom>
          <a:ln w="2794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022980FB-AD80-4FEC-8ECD-11BE20B026C4}"/>
              </a:ext>
            </a:extLst>
          </p:cNvPr>
          <p:cNvSpPr txBox="1"/>
          <p:nvPr/>
        </p:nvSpPr>
        <p:spPr>
          <a:xfrm>
            <a:off x="4636298" y="250738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98B1410-377C-44CC-ABC8-3A6C395E7CC3}"/>
              </a:ext>
            </a:extLst>
          </p:cNvPr>
          <p:cNvSpPr/>
          <p:nvPr/>
        </p:nvSpPr>
        <p:spPr>
          <a:xfrm>
            <a:off x="4636298" y="3942502"/>
            <a:ext cx="1344083" cy="383116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跳出分支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279499E-455E-4C55-8C56-948854F3C899}"/>
              </a:ext>
            </a:extLst>
          </p:cNvPr>
          <p:cNvCxnSpPr>
            <a:cxnSpLocks/>
          </p:cNvCxnSpPr>
          <p:nvPr/>
        </p:nvCxnSpPr>
        <p:spPr>
          <a:xfrm>
            <a:off x="5308340" y="3455932"/>
            <a:ext cx="0" cy="457113"/>
          </a:xfrm>
          <a:prstGeom prst="straightConnector1">
            <a:avLst/>
          </a:prstGeom>
          <a:ln w="2794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2A79C2E7-FFB6-4647-A1D6-C13FAA93134D}"/>
              </a:ext>
            </a:extLst>
          </p:cNvPr>
          <p:cNvSpPr txBox="1"/>
          <p:nvPr/>
        </p:nvSpPr>
        <p:spPr>
          <a:xfrm>
            <a:off x="6291833" y="1601907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47004FA-E019-49B3-84FE-9834E86214E9}"/>
              </a:ext>
            </a:extLst>
          </p:cNvPr>
          <p:cNvSpPr/>
          <p:nvPr/>
        </p:nvSpPr>
        <p:spPr>
          <a:xfrm>
            <a:off x="6376198" y="3023409"/>
            <a:ext cx="1344083" cy="383116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语句体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 sz="1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24BECE16-D266-459E-AE60-55DEA79C3B65}"/>
              </a:ext>
            </a:extLst>
          </p:cNvPr>
          <p:cNvCxnSpPr>
            <a:stCxn id="32" idx="3"/>
            <a:endCxn id="17" idx="0"/>
          </p:cNvCxnSpPr>
          <p:nvPr/>
        </p:nvCxnSpPr>
        <p:spPr>
          <a:xfrm>
            <a:off x="6236430" y="2080665"/>
            <a:ext cx="811810" cy="942744"/>
          </a:xfrm>
          <a:prstGeom prst="bentConnector2">
            <a:avLst/>
          </a:prstGeom>
          <a:ln w="2794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C1139822-E6CE-403F-97D5-CF9A73567B45}"/>
              </a:ext>
            </a:extLst>
          </p:cNvPr>
          <p:cNvCxnSpPr>
            <a:cxnSpLocks/>
            <a:stCxn id="17" idx="2"/>
            <a:endCxn id="35" idx="3"/>
          </p:cNvCxnSpPr>
          <p:nvPr/>
        </p:nvCxnSpPr>
        <p:spPr>
          <a:xfrm rot="5400000">
            <a:off x="6150544" y="3236363"/>
            <a:ext cx="727535" cy="1067859"/>
          </a:xfrm>
          <a:prstGeom prst="bentConnector2">
            <a:avLst/>
          </a:prstGeom>
          <a:ln w="2794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949E8327-A6A1-4A3E-9BF7-D949F6FBF9E0}"/>
              </a:ext>
            </a:extLst>
          </p:cNvPr>
          <p:cNvSpPr/>
          <p:nvPr/>
        </p:nvSpPr>
        <p:spPr>
          <a:xfrm>
            <a:off x="732046" y="4976792"/>
            <a:ext cx="8577054" cy="519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92" indent="-304792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首先判断条件表达式的结果，如果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执行语句体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 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 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就执行语句体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0BE013-F474-4D3C-A51B-851B5DD9B2FD}"/>
              </a:ext>
            </a:extLst>
          </p:cNvPr>
          <p:cNvSpPr txBox="1"/>
          <p:nvPr/>
        </p:nvSpPr>
        <p:spPr>
          <a:xfrm>
            <a:off x="732046" y="4505726"/>
            <a:ext cx="1431187" cy="572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执行流程：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293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5" grpId="0"/>
      <p:bldP spid="35" grpId="0" animBg="1"/>
      <p:bldP spid="37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46C69F5-B106-4100-AECE-A21E3335866C}"/>
              </a:ext>
            </a:extLst>
          </p:cNvPr>
          <p:cNvSpPr/>
          <p:nvPr/>
        </p:nvSpPr>
        <p:spPr>
          <a:xfrm>
            <a:off x="4538821" y="4452728"/>
            <a:ext cx="7356587" cy="172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执行流程：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先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判断条件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的值，如果为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则执行语句体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，分支结束；如果为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则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判断条件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的值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如果值为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就执行语句体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，分支结束；如果为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则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判断条件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的值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如果没有任何条件为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，就执行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else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分支的语句体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n+1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</a:p>
        </p:txBody>
      </p:sp>
      <p:sp>
        <p:nvSpPr>
          <p:cNvPr id="30" name="TextBox 3">
            <a:extLst>
              <a:ext uri="{FF2B5EF4-FFF2-40B4-BE49-F238E27FC236}">
                <a16:creationId xmlns:a16="http://schemas.microsoft.com/office/drawing/2014/main" id="{875839C9-F62E-4029-96F0-4A2F3E5AC0C0}"/>
              </a:ext>
            </a:extLst>
          </p:cNvPr>
          <p:cNvSpPr txBox="1"/>
          <p:nvPr/>
        </p:nvSpPr>
        <p:spPr>
          <a:xfrm>
            <a:off x="767767" y="1841821"/>
            <a:ext cx="3188172" cy="3940118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格式：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1)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1;	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 </a:t>
            </a:r>
            <a:r>
              <a:rPr lang="en-US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else if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2)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2;	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 </a:t>
            </a:r>
            <a:r>
              <a:rPr lang="en-US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else if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3)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4;	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 . .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else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n+1;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</a:p>
        </p:txBody>
      </p:sp>
      <p:grpSp>
        <p:nvGrpSpPr>
          <p:cNvPr id="11" name="组合 117">
            <a:extLst>
              <a:ext uri="{FF2B5EF4-FFF2-40B4-BE49-F238E27FC236}">
                <a16:creationId xmlns:a16="http://schemas.microsoft.com/office/drawing/2014/main" id="{7A588524-BC4F-4383-9DB1-A86D74441756}"/>
              </a:ext>
            </a:extLst>
          </p:cNvPr>
          <p:cNvGrpSpPr>
            <a:grpSpLocks/>
          </p:cNvGrpSpPr>
          <p:nvPr/>
        </p:nvGrpSpPr>
        <p:grpSpPr bwMode="auto">
          <a:xfrm>
            <a:off x="4542159" y="1015790"/>
            <a:ext cx="1177925" cy="3240088"/>
            <a:chOff x="3419872" y="1707654"/>
            <a:chExt cx="1177928" cy="3241253"/>
          </a:xfrm>
        </p:grpSpPr>
        <p:grpSp>
          <p:nvGrpSpPr>
            <p:cNvPr id="12" name="组合 29">
              <a:extLst>
                <a:ext uri="{FF2B5EF4-FFF2-40B4-BE49-F238E27FC236}">
                  <a16:creationId xmlns:a16="http://schemas.microsoft.com/office/drawing/2014/main" id="{648731A0-B53A-4FB2-B301-1AE1363D95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9872" y="1996683"/>
              <a:ext cx="1152528" cy="562177"/>
              <a:chOff x="5796136" y="1636321"/>
              <a:chExt cx="1152614" cy="562484"/>
            </a:xfrm>
          </p:grpSpPr>
          <p:sp>
            <p:nvSpPr>
              <p:cNvPr id="24" name="流程图: 决策 23">
                <a:extLst>
                  <a:ext uri="{FF2B5EF4-FFF2-40B4-BE49-F238E27FC236}">
                    <a16:creationId xmlns:a16="http://schemas.microsoft.com/office/drawing/2014/main" id="{8B676594-05AC-4DDD-8E4F-3B89186277A2}"/>
                  </a:ext>
                </a:extLst>
              </p:cNvPr>
              <p:cNvSpPr/>
              <p:nvPr/>
            </p:nvSpPr>
            <p:spPr>
              <a:xfrm>
                <a:off x="5796136" y="1636321"/>
                <a:ext cx="1152614" cy="562484"/>
              </a:xfrm>
              <a:prstGeom prst="flowChartDecision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5D69682-3BC1-4446-B10F-FC70846B9DBC}"/>
                  </a:ext>
                </a:extLst>
              </p:cNvPr>
              <p:cNvSpPr/>
              <p:nvPr/>
            </p:nvSpPr>
            <p:spPr>
              <a:xfrm>
                <a:off x="5983475" y="1787271"/>
                <a:ext cx="803337" cy="254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判断条件</a:t>
                </a:r>
                <a:r>
                  <a:rPr lang="en-US" altLang="zh-CN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1</a:t>
                </a:r>
                <a:endPara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13" name="组合 32">
              <a:extLst>
                <a:ext uri="{FF2B5EF4-FFF2-40B4-BE49-F238E27FC236}">
                  <a16:creationId xmlns:a16="http://schemas.microsoft.com/office/drawing/2014/main" id="{73F0E826-7C84-4111-B0D5-00A7BF76AA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8447" y="2860179"/>
              <a:ext cx="1081087" cy="288925"/>
              <a:chOff x="4668058" y="3332162"/>
              <a:chExt cx="1081087" cy="288925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0FB9425-34C7-4436-9831-32E2A5695BEA}"/>
                  </a:ext>
                </a:extLst>
              </p:cNvPr>
              <p:cNvSpPr/>
              <p:nvPr/>
            </p:nvSpPr>
            <p:spPr>
              <a:xfrm>
                <a:off x="4668058" y="3332576"/>
                <a:ext cx="1081091" cy="289029"/>
              </a:xfrm>
              <a:prstGeom prst="rect">
                <a:avLst/>
              </a:prstGeom>
              <a:solidFill>
                <a:srgbClr val="B237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23" name="TextBox 34">
                <a:extLst>
                  <a:ext uri="{FF2B5EF4-FFF2-40B4-BE49-F238E27FC236}">
                    <a16:creationId xmlns:a16="http://schemas.microsoft.com/office/drawing/2014/main" id="{15083FD0-0400-480C-8261-2457F3AD584A}"/>
                  </a:ext>
                </a:extLst>
              </p:cNvPr>
              <p:cNvSpPr txBox="1"/>
              <p:nvPr/>
            </p:nvSpPr>
            <p:spPr>
              <a:xfrm>
                <a:off x="4887134" y="3346869"/>
                <a:ext cx="793752" cy="25409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5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语句体</a:t>
                </a:r>
                <a:r>
                  <a:rPr lang="en-US" altLang="zh-CN" sz="105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1</a:t>
                </a:r>
                <a:endParaRPr lang="zh-CN" altLang="en-US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14" name="组合 35">
              <a:extLst>
                <a:ext uri="{FF2B5EF4-FFF2-40B4-BE49-F238E27FC236}">
                  <a16:creationId xmlns:a16="http://schemas.microsoft.com/office/drawing/2014/main" id="{FCFC6BA2-7247-4F2D-8B9E-CEB876CB76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8447" y="4659878"/>
              <a:ext cx="1081091" cy="289029"/>
              <a:chOff x="4684316" y="3741633"/>
              <a:chExt cx="1081090" cy="289029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608ACED-FEAC-459C-B8C3-69C8BB2B4AFC}"/>
                  </a:ext>
                </a:extLst>
              </p:cNvPr>
              <p:cNvSpPr/>
              <p:nvPr/>
            </p:nvSpPr>
            <p:spPr>
              <a:xfrm>
                <a:off x="4684316" y="3741633"/>
                <a:ext cx="1081090" cy="289029"/>
              </a:xfrm>
              <a:prstGeom prst="rect">
                <a:avLst/>
              </a:prstGeom>
              <a:solidFill>
                <a:srgbClr val="B237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21" name="TextBox 37">
                <a:extLst>
                  <a:ext uri="{FF2B5EF4-FFF2-40B4-BE49-F238E27FC236}">
                    <a16:creationId xmlns:a16="http://schemas.microsoft.com/office/drawing/2014/main" id="{3A133A8B-2B3B-4803-9FB3-D7C674643ECA}"/>
                  </a:ext>
                </a:extLst>
              </p:cNvPr>
              <p:cNvSpPr txBox="1"/>
              <p:nvPr/>
            </p:nvSpPr>
            <p:spPr>
              <a:xfrm>
                <a:off x="4868466" y="3759101"/>
                <a:ext cx="795339" cy="25400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50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跳出分支</a:t>
                </a:r>
              </a:p>
            </p:txBody>
          </p:sp>
        </p:grp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372EFACD-8FDA-41B3-937C-519BC62AA683}"/>
                </a:ext>
              </a:extLst>
            </p:cNvPr>
            <p:cNvCxnSpPr/>
            <p:nvPr/>
          </p:nvCxnSpPr>
          <p:spPr>
            <a:xfrm>
              <a:off x="3999311" y="1707654"/>
              <a:ext cx="0" cy="289029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F12BCEEF-9B2C-4F37-851E-1731E0F2192D}"/>
                </a:ext>
              </a:extLst>
            </p:cNvPr>
            <p:cNvCxnSpPr>
              <a:stCxn id="22" idx="2"/>
              <a:endCxn id="20" idx="0"/>
            </p:cNvCxnSpPr>
            <p:nvPr/>
          </p:nvCxnSpPr>
          <p:spPr>
            <a:xfrm flipH="1">
              <a:off x="3988198" y="3149622"/>
              <a:ext cx="0" cy="1510256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40">
              <a:extLst>
                <a:ext uri="{FF2B5EF4-FFF2-40B4-BE49-F238E27FC236}">
                  <a16:creationId xmlns:a16="http://schemas.microsoft.com/office/drawing/2014/main" id="{F2A5F59D-85CB-4433-B9B4-552FB7CA80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6137" y="2558553"/>
              <a:ext cx="601663" cy="301625"/>
              <a:chOff x="6372192" y="2198498"/>
              <a:chExt cx="602203" cy="301243"/>
            </a:xfrm>
          </p:grpSpPr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168A543B-E7DA-4D3E-8B15-A464C6FA2D2C}"/>
                  </a:ext>
                </a:extLst>
              </p:cNvPr>
              <p:cNvCxnSpPr/>
              <p:nvPr/>
            </p:nvCxnSpPr>
            <p:spPr>
              <a:xfrm>
                <a:off x="6373779" y="2198805"/>
                <a:ext cx="0" cy="301351"/>
              </a:xfrm>
              <a:prstGeom prst="straightConnector1">
                <a:avLst/>
              </a:prstGeom>
              <a:ln w="19050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42">
                <a:extLst>
                  <a:ext uri="{FF2B5EF4-FFF2-40B4-BE49-F238E27FC236}">
                    <a16:creationId xmlns:a16="http://schemas.microsoft.com/office/drawing/2014/main" id="{CAF00489-1088-445A-B374-79F4A102025E}"/>
                  </a:ext>
                </a:extLst>
              </p:cNvPr>
              <p:cNvSpPr txBox="1"/>
              <p:nvPr/>
            </p:nvSpPr>
            <p:spPr>
              <a:xfrm>
                <a:off x="6372191" y="2211493"/>
                <a:ext cx="602204" cy="25376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50" b="1" dirty="0">
                    <a:solidFill>
                      <a:srgbClr val="B23732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true</a:t>
                </a:r>
                <a:endParaRPr lang="zh-CN" altLang="en-US" sz="1050" b="1" dirty="0">
                  <a:solidFill>
                    <a:srgbClr val="B23732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0D61A91-9993-4C2A-9C55-3AFD28E4F36A}"/>
              </a:ext>
            </a:extLst>
          </p:cNvPr>
          <p:cNvGrpSpPr>
            <a:grpSpLocks/>
          </p:cNvGrpSpPr>
          <p:nvPr/>
        </p:nvGrpSpPr>
        <p:grpSpPr bwMode="auto">
          <a:xfrm>
            <a:off x="7110734" y="1777790"/>
            <a:ext cx="1042988" cy="473075"/>
            <a:chOff x="6936917" y="1636217"/>
            <a:chExt cx="697739" cy="473405"/>
          </a:xfrm>
        </p:grpSpPr>
        <p:cxnSp>
          <p:nvCxnSpPr>
            <p:cNvPr id="27" name="肘形连接符 53">
              <a:extLst>
                <a:ext uri="{FF2B5EF4-FFF2-40B4-BE49-F238E27FC236}">
                  <a16:creationId xmlns:a16="http://schemas.microsoft.com/office/drawing/2014/main" id="{1B703BBA-365B-4831-A369-FD30DDEE65A5}"/>
                </a:ext>
              </a:extLst>
            </p:cNvPr>
            <p:cNvCxnSpPr/>
            <p:nvPr/>
          </p:nvCxnSpPr>
          <p:spPr>
            <a:xfrm>
              <a:off x="6936917" y="1917401"/>
              <a:ext cx="577732" cy="192221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54">
              <a:extLst>
                <a:ext uri="{FF2B5EF4-FFF2-40B4-BE49-F238E27FC236}">
                  <a16:creationId xmlns:a16="http://schemas.microsoft.com/office/drawing/2014/main" id="{B3C28108-6DC6-4E7C-9703-33EC7F29857C}"/>
                </a:ext>
              </a:extLst>
            </p:cNvPr>
            <p:cNvSpPr txBox="1"/>
            <p:nvPr/>
          </p:nvSpPr>
          <p:spPr>
            <a:xfrm>
              <a:off x="7032498" y="1636217"/>
              <a:ext cx="602158" cy="2541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b="1" dirty="0">
                  <a:solidFill>
                    <a:schemeClr val="accent2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false</a:t>
              </a:r>
              <a:endParaRPr lang="zh-CN" altLang="en-US" sz="1050" b="1" dirty="0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B5A2B73-B0A5-4706-B001-84A541998FD3}"/>
              </a:ext>
            </a:extLst>
          </p:cNvPr>
          <p:cNvGrpSpPr>
            <a:grpSpLocks/>
          </p:cNvGrpSpPr>
          <p:nvPr/>
        </p:nvGrpSpPr>
        <p:grpSpPr bwMode="auto">
          <a:xfrm>
            <a:off x="7398072" y="2244515"/>
            <a:ext cx="1152525" cy="561975"/>
            <a:chOff x="5796136" y="1636217"/>
            <a:chExt cx="1152611" cy="562282"/>
          </a:xfrm>
          <a:noFill/>
        </p:grpSpPr>
        <p:sp>
          <p:nvSpPr>
            <p:cNvPr id="31" name="流程图: 决策 30">
              <a:extLst>
                <a:ext uri="{FF2B5EF4-FFF2-40B4-BE49-F238E27FC236}">
                  <a16:creationId xmlns:a16="http://schemas.microsoft.com/office/drawing/2014/main" id="{79AE2A16-55A3-45AF-814C-09D9E71991EB}"/>
                </a:ext>
              </a:extLst>
            </p:cNvPr>
            <p:cNvSpPr/>
            <p:nvPr/>
          </p:nvSpPr>
          <p:spPr>
            <a:xfrm>
              <a:off x="5796136" y="1636217"/>
              <a:ext cx="1152611" cy="562282"/>
            </a:xfrm>
            <a:prstGeom prst="flowChartDecision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4CB626E-F084-415C-98F4-390A05E6E29E}"/>
                </a:ext>
              </a:extLst>
            </p:cNvPr>
            <p:cNvSpPr/>
            <p:nvPr/>
          </p:nvSpPr>
          <p:spPr>
            <a:xfrm>
              <a:off x="6192607" y="1787112"/>
              <a:ext cx="385071" cy="254055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.....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F026BD55-F4F5-4FAB-A42A-D37D4691C24A}"/>
              </a:ext>
            </a:extLst>
          </p:cNvPr>
          <p:cNvGrpSpPr>
            <a:grpSpLocks/>
          </p:cNvGrpSpPr>
          <p:nvPr/>
        </p:nvGrpSpPr>
        <p:grpSpPr bwMode="auto">
          <a:xfrm>
            <a:off x="7974334" y="2793790"/>
            <a:ext cx="615950" cy="311150"/>
            <a:chOff x="6852395" y="3486720"/>
            <a:chExt cx="616297" cy="311424"/>
          </a:xfrm>
        </p:grpSpPr>
        <p:sp>
          <p:nvSpPr>
            <p:cNvPr id="34" name="TextBox 62">
              <a:extLst>
                <a:ext uri="{FF2B5EF4-FFF2-40B4-BE49-F238E27FC236}">
                  <a16:creationId xmlns:a16="http://schemas.microsoft.com/office/drawing/2014/main" id="{438134D0-09B0-4732-B4DE-424E9C94269D}"/>
                </a:ext>
              </a:extLst>
            </p:cNvPr>
            <p:cNvSpPr txBox="1"/>
            <p:nvPr/>
          </p:nvSpPr>
          <p:spPr bwMode="auto">
            <a:xfrm>
              <a:off x="6866691" y="3497843"/>
              <a:ext cx="602001" cy="25422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b="1" dirty="0">
                  <a:solidFill>
                    <a:schemeClr val="accent2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true</a:t>
              </a:r>
              <a:endParaRPr lang="zh-CN" altLang="en-US" sz="1050" b="1" dirty="0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B8254990-5F57-4EBC-8A82-94FA7F1E33E7}"/>
                </a:ext>
              </a:extLst>
            </p:cNvPr>
            <p:cNvCxnSpPr/>
            <p:nvPr/>
          </p:nvCxnSpPr>
          <p:spPr>
            <a:xfrm flipH="1">
              <a:off x="6852395" y="3486720"/>
              <a:ext cx="0" cy="31142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8A81781-B97C-4B5B-8766-324F9A661B66}"/>
              </a:ext>
            </a:extLst>
          </p:cNvPr>
          <p:cNvGrpSpPr>
            <a:grpSpLocks/>
          </p:cNvGrpSpPr>
          <p:nvPr/>
        </p:nvGrpSpPr>
        <p:grpSpPr bwMode="auto">
          <a:xfrm>
            <a:off x="7432997" y="3103353"/>
            <a:ext cx="1081087" cy="288925"/>
            <a:chOff x="4668058" y="3332162"/>
            <a:chExt cx="1081087" cy="288925"/>
          </a:xfrm>
          <a:solidFill>
            <a:srgbClr val="C00000"/>
          </a:solidFill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1E047222-CC59-4716-A7D3-A1ED9C5A5AB6}"/>
                </a:ext>
              </a:extLst>
            </p:cNvPr>
            <p:cNvSpPr/>
            <p:nvPr/>
          </p:nvSpPr>
          <p:spPr>
            <a:xfrm>
              <a:off x="4668058" y="3332162"/>
              <a:ext cx="1081087" cy="2889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8" name="TextBox 66">
              <a:extLst>
                <a:ext uri="{FF2B5EF4-FFF2-40B4-BE49-F238E27FC236}">
                  <a16:creationId xmlns:a16="http://schemas.microsoft.com/office/drawing/2014/main" id="{4EB54AB1-A23A-4259-B035-94DC197E3A64}"/>
                </a:ext>
              </a:extLst>
            </p:cNvPr>
            <p:cNvSpPr txBox="1"/>
            <p:nvPr/>
          </p:nvSpPr>
          <p:spPr>
            <a:xfrm>
              <a:off x="4887133" y="3346449"/>
              <a:ext cx="793750" cy="254000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语句体</a:t>
              </a:r>
              <a:r>
                <a:rPr lang="en-US" altLang="zh-CN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n</a:t>
              </a:r>
              <a:endPara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8604FC13-ABD0-41C4-AB52-1FE933D04AEB}"/>
              </a:ext>
            </a:extLst>
          </p:cNvPr>
          <p:cNvGrpSpPr>
            <a:grpSpLocks/>
          </p:cNvGrpSpPr>
          <p:nvPr/>
        </p:nvGrpSpPr>
        <p:grpSpPr bwMode="auto">
          <a:xfrm>
            <a:off x="8550598" y="2325478"/>
            <a:ext cx="1300165" cy="1009650"/>
            <a:chOff x="5486214" y="1154518"/>
            <a:chExt cx="869786" cy="1009984"/>
          </a:xfrm>
        </p:grpSpPr>
        <p:cxnSp>
          <p:nvCxnSpPr>
            <p:cNvPr id="40" name="肘形连接符 68">
              <a:extLst>
                <a:ext uri="{FF2B5EF4-FFF2-40B4-BE49-F238E27FC236}">
                  <a16:creationId xmlns:a16="http://schemas.microsoft.com/office/drawing/2014/main" id="{DE5C6F8B-F0EB-4ED3-95D4-1E48801F3AB5}"/>
                </a:ext>
              </a:extLst>
            </p:cNvPr>
            <p:cNvCxnSpPr>
              <a:stCxn id="31" idx="3"/>
              <a:endCxn id="44" idx="0"/>
            </p:cNvCxnSpPr>
            <p:nvPr/>
          </p:nvCxnSpPr>
          <p:spPr>
            <a:xfrm>
              <a:off x="5486214" y="1354609"/>
              <a:ext cx="567643" cy="809893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69">
              <a:extLst>
                <a:ext uri="{FF2B5EF4-FFF2-40B4-BE49-F238E27FC236}">
                  <a16:creationId xmlns:a16="http://schemas.microsoft.com/office/drawing/2014/main" id="{8C9618E4-E80B-4EA9-8F43-9ECDED0C3E54}"/>
                </a:ext>
              </a:extLst>
            </p:cNvPr>
            <p:cNvSpPr txBox="1"/>
            <p:nvPr/>
          </p:nvSpPr>
          <p:spPr>
            <a:xfrm>
              <a:off x="5753841" y="1154518"/>
              <a:ext cx="602159" cy="25408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b="1" dirty="0">
                  <a:solidFill>
                    <a:schemeClr val="accent2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false</a:t>
              </a:r>
              <a:endParaRPr lang="zh-CN" altLang="en-US" sz="1050" b="1" dirty="0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AA4CC31C-9811-494B-AC7C-896A22507085}"/>
              </a:ext>
            </a:extLst>
          </p:cNvPr>
          <p:cNvGrpSpPr>
            <a:grpSpLocks/>
          </p:cNvGrpSpPr>
          <p:nvPr/>
        </p:nvGrpSpPr>
        <p:grpSpPr bwMode="auto">
          <a:xfrm>
            <a:off x="8837934" y="3320840"/>
            <a:ext cx="1081088" cy="288925"/>
            <a:chOff x="4668058" y="3332162"/>
            <a:chExt cx="1081087" cy="288925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6C5C2A3-D9C3-46B3-9AF3-378E52E6D524}"/>
                </a:ext>
              </a:extLst>
            </p:cNvPr>
            <p:cNvSpPr/>
            <p:nvPr/>
          </p:nvSpPr>
          <p:spPr>
            <a:xfrm>
              <a:off x="4668058" y="3332162"/>
              <a:ext cx="1081087" cy="288925"/>
            </a:xfrm>
            <a:prstGeom prst="rect">
              <a:avLst/>
            </a:prstGeom>
            <a:solidFill>
              <a:srgbClr val="B23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4" name="TextBox 72">
              <a:extLst>
                <a:ext uri="{FF2B5EF4-FFF2-40B4-BE49-F238E27FC236}">
                  <a16:creationId xmlns:a16="http://schemas.microsoft.com/office/drawing/2014/main" id="{FD6002D5-4054-40BC-8BBB-25B61C5C2659}"/>
                </a:ext>
              </a:extLst>
            </p:cNvPr>
            <p:cNvSpPr txBox="1"/>
            <p:nvPr/>
          </p:nvSpPr>
          <p:spPr>
            <a:xfrm>
              <a:off x="4777596" y="3346450"/>
              <a:ext cx="903286" cy="254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语句体</a:t>
              </a:r>
              <a:r>
                <a:rPr lang="en-US" altLang="zh-CN" sz="105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n+1</a:t>
              </a:r>
              <a:endParaRPr lang="zh-CN" altLang="en-US" sz="105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cxnSp>
        <p:nvCxnSpPr>
          <p:cNvPr id="45" name="肘形连接符 75">
            <a:extLst>
              <a:ext uri="{FF2B5EF4-FFF2-40B4-BE49-F238E27FC236}">
                <a16:creationId xmlns:a16="http://schemas.microsoft.com/office/drawing/2014/main" id="{70162878-B84B-4E12-972C-01439A3ADB8F}"/>
              </a:ext>
            </a:extLst>
          </p:cNvPr>
          <p:cNvCxnSpPr>
            <a:stCxn id="37" idx="2"/>
          </p:cNvCxnSpPr>
          <p:nvPr/>
        </p:nvCxnSpPr>
        <p:spPr>
          <a:xfrm rot="5400000">
            <a:off x="6410647" y="2133390"/>
            <a:ext cx="304800" cy="282257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96">
            <a:extLst>
              <a:ext uri="{FF2B5EF4-FFF2-40B4-BE49-F238E27FC236}">
                <a16:creationId xmlns:a16="http://schemas.microsoft.com/office/drawing/2014/main" id="{FB822A05-7E3A-434B-B3BB-0C6430427156}"/>
              </a:ext>
            </a:extLst>
          </p:cNvPr>
          <p:cNvCxnSpPr>
            <a:stCxn id="43" idx="2"/>
          </p:cNvCxnSpPr>
          <p:nvPr/>
        </p:nvCxnSpPr>
        <p:spPr>
          <a:xfrm rot="5400000">
            <a:off x="7221859" y="1539665"/>
            <a:ext cx="87313" cy="422751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E028332C-2159-4197-8B8E-2946C8B83882}"/>
              </a:ext>
            </a:extLst>
          </p:cNvPr>
          <p:cNvGrpSpPr>
            <a:grpSpLocks/>
          </p:cNvGrpSpPr>
          <p:nvPr/>
        </p:nvGrpSpPr>
        <p:grpSpPr bwMode="auto">
          <a:xfrm>
            <a:off x="5694684" y="1585703"/>
            <a:ext cx="3211512" cy="510118"/>
            <a:chOff x="5486210" y="1379921"/>
            <a:chExt cx="2148446" cy="510473"/>
          </a:xfrm>
        </p:grpSpPr>
        <p:cxnSp>
          <p:nvCxnSpPr>
            <p:cNvPr id="48" name="肘形连接符 44">
              <a:extLst>
                <a:ext uri="{FF2B5EF4-FFF2-40B4-BE49-F238E27FC236}">
                  <a16:creationId xmlns:a16="http://schemas.microsoft.com/office/drawing/2014/main" id="{FFB3768E-E5AE-4C6B-8177-B9713FB30440}"/>
                </a:ext>
              </a:extLst>
            </p:cNvPr>
            <p:cNvCxnSpPr>
              <a:stCxn id="24" idx="3"/>
              <a:endCxn id="54" idx="0"/>
            </p:cNvCxnSpPr>
            <p:nvPr/>
          </p:nvCxnSpPr>
          <p:spPr>
            <a:xfrm>
              <a:off x="5486210" y="1379921"/>
              <a:ext cx="577734" cy="192221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5">
              <a:extLst>
                <a:ext uri="{FF2B5EF4-FFF2-40B4-BE49-F238E27FC236}">
                  <a16:creationId xmlns:a16="http://schemas.microsoft.com/office/drawing/2014/main" id="{D267DB1C-C715-46AD-81E0-E9171E257CA8}"/>
                </a:ext>
              </a:extLst>
            </p:cNvPr>
            <p:cNvSpPr txBox="1"/>
            <p:nvPr/>
          </p:nvSpPr>
          <p:spPr>
            <a:xfrm>
              <a:off x="7032496" y="1636217"/>
              <a:ext cx="602160" cy="2541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b="1" dirty="0">
                  <a:solidFill>
                    <a:srgbClr val="B23732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false</a:t>
              </a:r>
              <a:endParaRPr lang="zh-CN" altLang="en-US" sz="1050" b="1" dirty="0">
                <a:solidFill>
                  <a:srgbClr val="B2373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AA6F0176-69A6-4F93-9C20-2D7634E89ACD}"/>
              </a:ext>
            </a:extLst>
          </p:cNvPr>
          <p:cNvGrpSpPr>
            <a:grpSpLocks/>
          </p:cNvGrpSpPr>
          <p:nvPr/>
        </p:nvGrpSpPr>
        <p:grpSpPr bwMode="auto">
          <a:xfrm>
            <a:off x="6029647" y="2627103"/>
            <a:ext cx="1081087" cy="288925"/>
            <a:chOff x="4907929" y="3320033"/>
            <a:chExt cx="1081088" cy="288925"/>
          </a:xfrm>
          <a:solidFill>
            <a:srgbClr val="B23732"/>
          </a:solidFill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4729720D-D16F-4951-BCB9-CA2E8ADA600E}"/>
                </a:ext>
              </a:extLst>
            </p:cNvPr>
            <p:cNvSpPr/>
            <p:nvPr/>
          </p:nvSpPr>
          <p:spPr bwMode="auto">
            <a:xfrm>
              <a:off x="4907929" y="3320033"/>
              <a:ext cx="1081088" cy="2889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2" name="TextBox 48">
              <a:extLst>
                <a:ext uri="{FF2B5EF4-FFF2-40B4-BE49-F238E27FC236}">
                  <a16:creationId xmlns:a16="http://schemas.microsoft.com/office/drawing/2014/main" id="{EF978FF8-A69F-4346-B93A-4AAFD05BAB6E}"/>
                </a:ext>
              </a:extLst>
            </p:cNvPr>
            <p:cNvSpPr txBox="1"/>
            <p:nvPr/>
          </p:nvSpPr>
          <p:spPr bwMode="auto">
            <a:xfrm>
              <a:off x="5127004" y="3334320"/>
              <a:ext cx="793751" cy="254000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语句体</a:t>
              </a:r>
              <a:r>
                <a:rPr lang="en-US" altLang="zh-CN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2</a:t>
              </a:r>
              <a:endPara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CE324D6F-71B7-4418-9E34-18C476F87711}"/>
              </a:ext>
            </a:extLst>
          </p:cNvPr>
          <p:cNvGrpSpPr>
            <a:grpSpLocks/>
          </p:cNvGrpSpPr>
          <p:nvPr/>
        </p:nvGrpSpPr>
        <p:grpSpPr bwMode="auto">
          <a:xfrm>
            <a:off x="5982022" y="1777790"/>
            <a:ext cx="1152525" cy="561975"/>
            <a:chOff x="5796136" y="1636217"/>
            <a:chExt cx="1152611" cy="562282"/>
          </a:xfrm>
          <a:noFill/>
        </p:grpSpPr>
        <p:sp>
          <p:nvSpPr>
            <p:cNvPr id="54" name="流程图: 决策 53">
              <a:extLst>
                <a:ext uri="{FF2B5EF4-FFF2-40B4-BE49-F238E27FC236}">
                  <a16:creationId xmlns:a16="http://schemas.microsoft.com/office/drawing/2014/main" id="{732E145E-F57B-41FE-9032-0656D257DE8C}"/>
                </a:ext>
              </a:extLst>
            </p:cNvPr>
            <p:cNvSpPr/>
            <p:nvPr/>
          </p:nvSpPr>
          <p:spPr>
            <a:xfrm>
              <a:off x="5796136" y="1636217"/>
              <a:ext cx="1152611" cy="562282"/>
            </a:xfrm>
            <a:prstGeom prst="flowChartDecision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113AA349-01ED-47DE-A04B-01206529DA43}"/>
                </a:ext>
              </a:extLst>
            </p:cNvPr>
            <p:cNvSpPr/>
            <p:nvPr/>
          </p:nvSpPr>
          <p:spPr>
            <a:xfrm>
              <a:off x="5983475" y="1787112"/>
              <a:ext cx="803335" cy="254139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判断条件</a:t>
              </a: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2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F349C49C-7D2D-4AFB-9BA8-18BAAD352F08}"/>
              </a:ext>
            </a:extLst>
          </p:cNvPr>
          <p:cNvGrpSpPr>
            <a:grpSpLocks/>
          </p:cNvGrpSpPr>
          <p:nvPr/>
        </p:nvGrpSpPr>
        <p:grpSpPr bwMode="auto">
          <a:xfrm>
            <a:off x="6558284" y="2330240"/>
            <a:ext cx="601663" cy="311150"/>
            <a:chOff x="5435773" y="3022896"/>
            <a:chExt cx="601663" cy="311424"/>
          </a:xfrm>
        </p:grpSpPr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F3C2DC5C-DA3E-4A29-B920-303BE7F7DF66}"/>
                </a:ext>
              </a:extLst>
            </p:cNvPr>
            <p:cNvCxnSpPr/>
            <p:nvPr/>
          </p:nvCxnSpPr>
          <p:spPr>
            <a:xfrm flipH="1">
              <a:off x="5437361" y="3022896"/>
              <a:ext cx="0" cy="31142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61">
              <a:extLst>
                <a:ext uri="{FF2B5EF4-FFF2-40B4-BE49-F238E27FC236}">
                  <a16:creationId xmlns:a16="http://schemas.microsoft.com/office/drawing/2014/main" id="{FF9CB4D2-2F03-4F05-B9A8-74FF434A2BE3}"/>
                </a:ext>
              </a:extLst>
            </p:cNvPr>
            <p:cNvSpPr txBox="1"/>
            <p:nvPr/>
          </p:nvSpPr>
          <p:spPr bwMode="auto">
            <a:xfrm>
              <a:off x="5435773" y="3051496"/>
              <a:ext cx="601663" cy="25422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b="1" dirty="0">
                  <a:solidFill>
                    <a:schemeClr val="accent2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true</a:t>
              </a:r>
              <a:endParaRPr lang="zh-CN" altLang="en-US" sz="1050" b="1" dirty="0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cxnSp>
        <p:nvCxnSpPr>
          <p:cNvPr id="59" name="肘形连接符 105">
            <a:extLst>
              <a:ext uri="{FF2B5EF4-FFF2-40B4-BE49-F238E27FC236}">
                <a16:creationId xmlns:a16="http://schemas.microsoft.com/office/drawing/2014/main" id="{9CF487DC-E100-4D97-BF03-D0D30D238F18}"/>
              </a:ext>
            </a:extLst>
          </p:cNvPr>
          <p:cNvCxnSpPr/>
          <p:nvPr/>
        </p:nvCxnSpPr>
        <p:spPr>
          <a:xfrm rot="10800000" flipV="1">
            <a:off x="5151759" y="2906503"/>
            <a:ext cx="1406525" cy="790575"/>
          </a:xfrm>
          <a:prstGeom prst="bentConnector3">
            <a:avLst>
              <a:gd name="adj1" fmla="val -33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69">
            <a:extLst>
              <a:ext uri="{FF2B5EF4-FFF2-40B4-BE49-F238E27FC236}">
                <a16:creationId xmlns:a16="http://schemas.microsoft.com/office/drawing/2014/main" id="{6A4B68F8-2C54-4814-A710-CF0DA63252F0}"/>
              </a:ext>
            </a:extLst>
          </p:cNvPr>
          <p:cNvSpPr txBox="1"/>
          <p:nvPr/>
        </p:nvSpPr>
        <p:spPr bwMode="auto">
          <a:xfrm>
            <a:off x="9390385" y="2804903"/>
            <a:ext cx="900113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b="1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else</a:t>
            </a:r>
            <a:endParaRPr lang="zh-CN" altLang="en-US" sz="1050" b="1" dirty="0">
              <a:solidFill>
                <a:srgbClr val="0070C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1" name="文本占位符 3">
            <a:extLst>
              <a:ext uri="{FF2B5EF4-FFF2-40B4-BE49-F238E27FC236}">
                <a16:creationId xmlns:a16="http://schemas.microsoft.com/office/drawing/2014/main" id="{0E972793-0ED7-4CC9-8912-FAB7596CA337}"/>
              </a:ext>
            </a:extLst>
          </p:cNvPr>
          <p:cNvSpPr txBox="1">
            <a:spLocks/>
          </p:cNvSpPr>
          <p:nvPr/>
        </p:nvSpPr>
        <p:spPr>
          <a:xfrm>
            <a:off x="732046" y="982926"/>
            <a:ext cx="2155087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if </a:t>
            </a:r>
            <a:r>
              <a:rPr kumimoji="1" lang="zh-CN" altLang="en-US" dirty="0"/>
              <a:t>第三种格式</a:t>
            </a:r>
          </a:p>
        </p:txBody>
      </p:sp>
    </p:spTree>
    <p:extLst>
      <p:ext uri="{BB962C8B-B14F-4D97-AF65-F5344CB8AC3E}">
        <p14:creationId xmlns:p14="http://schemas.microsoft.com/office/powerpoint/2010/main" val="397845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17908</TotalTime>
  <Words>4789</Words>
  <Application>Microsoft Office PowerPoint</Application>
  <PresentationFormat>宽屏</PresentationFormat>
  <Paragraphs>632</Paragraphs>
  <Slides>63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63</vt:i4>
      </vt:variant>
    </vt:vector>
  </HeadingPairs>
  <TitlesOfParts>
    <vt:vector size="89" baseType="lpstr">
      <vt:lpstr>Alibaba PuHuiTi B</vt:lpstr>
      <vt:lpstr>Alibaba PuHuiTi M</vt:lpstr>
      <vt:lpstr>Alibaba PuHuiTi Medium</vt:lpstr>
      <vt:lpstr>Alibaba PuHuiTi R</vt:lpstr>
      <vt:lpstr>Arial Unicode MS</vt:lpstr>
      <vt:lpstr>阿里巴巴普惠体</vt:lpstr>
      <vt:lpstr>等线</vt:lpstr>
      <vt:lpstr>黑体</vt:lpstr>
      <vt:lpstr>华文楷体</vt:lpstr>
      <vt:lpstr>华文楷体</vt:lpstr>
      <vt:lpstr>思源黑体 CN Normal</vt:lpstr>
      <vt:lpstr>宋体</vt:lpstr>
      <vt:lpstr>Arial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程序流程控制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itheima</cp:lastModifiedBy>
  <cp:revision>1828</cp:revision>
  <dcterms:created xsi:type="dcterms:W3CDTF">2020-03-31T02:23:27Z</dcterms:created>
  <dcterms:modified xsi:type="dcterms:W3CDTF">2021-07-18T08:54:34Z</dcterms:modified>
</cp:coreProperties>
</file>