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43"/>
  </p:notesMasterIdLst>
  <p:handoutMasterIdLst>
    <p:handoutMasterId r:id="rId44"/>
  </p:handoutMasterIdLst>
  <p:sldIdLst>
    <p:sldId id="462" r:id="rId8"/>
    <p:sldId id="1360" r:id="rId9"/>
    <p:sldId id="1361" r:id="rId10"/>
    <p:sldId id="1378" r:id="rId11"/>
    <p:sldId id="1334" r:id="rId12"/>
    <p:sldId id="1249" r:id="rId13"/>
    <p:sldId id="1386" r:id="rId14"/>
    <p:sldId id="1351" r:id="rId15"/>
    <p:sldId id="1365" r:id="rId16"/>
    <p:sldId id="1387" r:id="rId17"/>
    <p:sldId id="1119" r:id="rId18"/>
    <p:sldId id="1400" r:id="rId19"/>
    <p:sldId id="1391" r:id="rId20"/>
    <p:sldId id="1341" r:id="rId21"/>
    <p:sldId id="1377" r:id="rId22"/>
    <p:sldId id="1392" r:id="rId23"/>
    <p:sldId id="1266" r:id="rId24"/>
    <p:sldId id="1318" r:id="rId25"/>
    <p:sldId id="1393" r:id="rId26"/>
    <p:sldId id="1356" r:id="rId27"/>
    <p:sldId id="1396" r:id="rId28"/>
    <p:sldId id="1339" r:id="rId29"/>
    <p:sldId id="1404" r:id="rId30"/>
    <p:sldId id="1395" r:id="rId31"/>
    <p:sldId id="1401" r:id="rId32"/>
    <p:sldId id="1397" r:id="rId33"/>
    <p:sldId id="1399" r:id="rId34"/>
    <p:sldId id="1371" r:id="rId35"/>
    <p:sldId id="1372" r:id="rId36"/>
    <p:sldId id="1375" r:id="rId37"/>
    <p:sldId id="1376" r:id="rId38"/>
    <p:sldId id="1398" r:id="rId39"/>
    <p:sldId id="1405" r:id="rId40"/>
    <p:sldId id="1403" r:id="rId41"/>
    <p:sldId id="26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5852" autoAdjust="0"/>
  </p:normalViewPr>
  <p:slideViewPr>
    <p:cSldViewPr snapToGrid="0">
      <p:cViewPr varScale="1">
        <p:scale>
          <a:sx n="98" d="100"/>
          <a:sy n="98" d="100"/>
        </p:scale>
        <p:origin x="106" y="91"/>
      </p:cViewPr>
      <p:guideLst/>
    </p:cSldViewPr>
  </p:slideViewPr>
  <p:notesTextViewPr>
    <p:cViewPr>
      <p:scale>
        <a:sx n="1" d="1"/>
        <a:sy n="1" d="1"/>
      </p:scale>
      <p:origin x="0" y="0"/>
    </p:cViewPr>
  </p:notesText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2021/7/31</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696115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4088989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109459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heme" Target="../theme/theme6.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4.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23"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0" r:id="rId16"/>
    <p:sldLayoutId id="2147483721" r:id="rId17"/>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dirty="0"/>
              <a:t>专题课</a:t>
            </a:r>
            <a:r>
              <a:rPr kumimoji="1" lang="en-US" altLang="zh-CN" dirty="0"/>
              <a:t>(</a:t>
            </a:r>
            <a:r>
              <a:rPr kumimoji="1" lang="zh-CN" altLang="en-US" dirty="0"/>
              <a:t>综合案例</a:t>
            </a:r>
            <a:r>
              <a:rPr kumimoji="1" lang="en-US" altLang="zh-CN" dirty="0"/>
              <a:t>)</a:t>
            </a:r>
            <a:endParaRPr kumimoji="1" lang="zh-CN" altLang="en-US" dirty="0"/>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901507" y="691292"/>
            <a:ext cx="5786548" cy="5029199"/>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14173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3165721-AE0C-4849-B485-D71B6B489892}"/>
              </a:ext>
            </a:extLst>
          </p:cNvPr>
          <p:cNvSpPr>
            <a:spLocks noGrp="1"/>
          </p:cNvSpPr>
          <p:nvPr>
            <p:ph type="body" sz="quarter" idx="10"/>
          </p:nvPr>
        </p:nvSpPr>
        <p:spPr/>
        <p:txBody>
          <a:bodyPr/>
          <a:lstStyle/>
          <a:p>
            <a:r>
              <a:rPr lang="zh-CN" altLang="en-US" dirty="0"/>
              <a:t>开发验证码</a:t>
            </a:r>
          </a:p>
        </p:txBody>
      </p:sp>
      <p:sp>
        <p:nvSpPr>
          <p:cNvPr id="6" name="矩形 5">
            <a:extLst>
              <a:ext uri="{FF2B5EF4-FFF2-40B4-BE49-F238E27FC236}">
                <a16:creationId xmlns:a16="http://schemas.microsoft.com/office/drawing/2014/main" id="{9AD65910-F56D-4CFD-8211-BD1B314CFBEC}"/>
              </a:ext>
            </a:extLst>
          </p:cNvPr>
          <p:cNvSpPr/>
          <p:nvPr/>
        </p:nvSpPr>
        <p:spPr>
          <a:xfrm>
            <a:off x="4420925" y="1209321"/>
            <a:ext cx="7807267" cy="3352136"/>
          </a:xfrm>
          <a:prstGeom prst="rect">
            <a:avLst/>
          </a:prstGeom>
        </p:spPr>
        <p:txBody>
          <a:bodyPr wrap="square">
            <a:spAutoFit/>
          </a:bodyPr>
          <a:lstStyle/>
          <a:p>
            <a:pPr eaLnBrk="0" fontAlgn="base" hangingPunct="0">
              <a:lnSpc>
                <a:spcPct val="200000"/>
              </a:lnSpc>
              <a:spcBef>
                <a:spcPct val="20000"/>
              </a:spcBef>
              <a:spcAft>
                <a:spcPct val="0"/>
              </a:spcAft>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需求：</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eaLnBrk="0" fontAlgn="base" hangingPunct="0">
              <a:lnSpc>
                <a:spcPct val="200000"/>
              </a:lnSpc>
              <a:spcBef>
                <a:spcPct val="20000"/>
              </a:spcBef>
              <a:spcAft>
                <a:spcPct val="0"/>
              </a:spcAft>
              <a:buFont typeface="Wingdings" panose="05000000000000000000" pitchFamily="2" charset="2"/>
              <a:buChar char="l"/>
              <a:defRPr/>
            </a:pP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定义方法实现随机产生一个</a:t>
            </a:r>
            <a:r>
              <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5</a:t>
            </a: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位的验证码，每位可能是数字、大写字母、小写字母。</a:t>
            </a:r>
            <a:endPar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eaLnBrk="0" fontAlgn="base" hangingPunct="0">
              <a:lnSpc>
                <a:spcPct val="200000"/>
              </a:lnSpc>
              <a:spcBef>
                <a:spcPct val="20000"/>
              </a:spcBef>
              <a:spcAft>
                <a:spcPct val="0"/>
              </a:spcAft>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p>
          <a:p>
            <a:pPr marL="342900" indent="-342900" eaLnBrk="0" fontAlgn="base" hangingPunct="0">
              <a:lnSpc>
                <a:spcPct val="200000"/>
              </a:lnSpc>
              <a:spcBef>
                <a:spcPct val="20000"/>
              </a:spcBef>
              <a:spcAft>
                <a:spcPct val="0"/>
              </a:spcAft>
              <a:buFont typeface="+mj-ea"/>
              <a:buAutoNum type="circleNumDbPlain"/>
              <a:defRPr/>
            </a:pP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定义一个方法，生成验证码返回：方法参数是位数、方法的返回值类型是</a:t>
            </a:r>
            <a:r>
              <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String</a:t>
            </a: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marL="342900" indent="-342900" eaLnBrk="0" fontAlgn="base" hangingPunct="0">
              <a:lnSpc>
                <a:spcPct val="200000"/>
              </a:lnSpc>
              <a:spcBef>
                <a:spcPct val="20000"/>
              </a:spcBef>
              <a:spcAft>
                <a:spcPct val="0"/>
              </a:spcAft>
              <a:buFont typeface="+mj-ea"/>
              <a:buAutoNum type="circleNumDbPlain"/>
              <a:defRPr/>
            </a:pP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在方法内部使用</a:t>
            </a:r>
            <a:r>
              <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for</a:t>
            </a: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循环生成指定位数的随机字符，并连接起来。</a:t>
            </a:r>
            <a:endPar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marL="342900" indent="-342900" eaLnBrk="0" fontAlgn="base" hangingPunct="0">
              <a:lnSpc>
                <a:spcPct val="200000"/>
              </a:lnSpc>
              <a:spcBef>
                <a:spcPct val="20000"/>
              </a:spcBef>
              <a:spcAft>
                <a:spcPct val="0"/>
              </a:spcAft>
              <a:buFont typeface="+mj-ea"/>
              <a:buAutoNum type="circleNumDbPlain"/>
              <a:defRPr/>
            </a:pP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把连接好的随机字符作为一组验证码进行返回。</a:t>
            </a:r>
            <a:endPar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pic>
        <p:nvPicPr>
          <p:cNvPr id="1026" name="Picture 2">
            <a:extLst>
              <a:ext uri="{FF2B5EF4-FFF2-40B4-BE49-F238E27FC236}">
                <a16:creationId xmlns:a16="http://schemas.microsoft.com/office/drawing/2014/main" id="{2A958D7D-E249-44B6-BEC4-188D20A9E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95" y="1622066"/>
            <a:ext cx="4058430" cy="337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97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a:xfrm>
            <a:off x="4677132" y="1044585"/>
            <a:ext cx="7514868" cy="4511040"/>
          </a:xfrm>
        </p:spPr>
        <p:txBody>
          <a:bodyPr/>
          <a:lstStyle/>
          <a:p>
            <a:r>
              <a:rPr lang="zh-CN" altLang="en-US" dirty="0"/>
              <a:t>随机验证码的核心实现逻辑是如何进行的？</a:t>
            </a:r>
            <a:endParaRPr lang="en-US" altLang="zh-CN" dirty="0"/>
          </a:p>
          <a:p>
            <a:pPr lvl="1" indent="-342900">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类型的变量存储验证码字符。</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indent="-342900">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循环，循环</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次。</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indent="-342900">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随机生成</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0|1|2</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的数据，依次代表当前位置要生成数字</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大写字母</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小写字母。</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indent="-342900">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交给</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switch</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生成对应类型的随机字符，把字符交给</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变量。</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indent="-342900">
              <a:lnSpc>
                <a:spcPct val="200000"/>
              </a:lnSpc>
              <a:buFont typeface="+mj-ea"/>
              <a:buAutoNum type="circleNumDbPlain"/>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循环结束后，返回</a:t>
            </a: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类型的变量即是所求的验证码结果。</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2647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901507" y="691292"/>
            <a:ext cx="5786548" cy="5029199"/>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7716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r>
              <a:rPr lang="zh-CN" altLang="en-US" dirty="0"/>
              <a:t>数组元素复制</a:t>
            </a:r>
          </a:p>
        </p:txBody>
      </p:sp>
      <p:sp>
        <p:nvSpPr>
          <p:cNvPr id="12" name="文本占位符 4">
            <a:extLst>
              <a:ext uri="{FF2B5EF4-FFF2-40B4-BE49-F238E27FC236}">
                <a16:creationId xmlns:a16="http://schemas.microsoft.com/office/drawing/2014/main" id="{64156A7B-3EE8-41E1-8CB3-68B6C8C5A13B}"/>
              </a:ext>
            </a:extLst>
          </p:cNvPr>
          <p:cNvSpPr>
            <a:spLocks noGrp="1"/>
          </p:cNvSpPr>
          <p:nvPr>
            <p:ph type="body" sz="quarter" idx="11"/>
          </p:nvPr>
        </p:nvSpPr>
        <p:spPr>
          <a:xfrm>
            <a:off x="2195450" y="1656000"/>
            <a:ext cx="9214230" cy="4219575"/>
          </a:xfrm>
        </p:spPr>
        <p:txBody>
          <a:bodyPr/>
          <a:lstStyle/>
          <a:p>
            <a:pPr>
              <a:lnSpc>
                <a:spcPct val="200000"/>
              </a:lnSpc>
            </a:pPr>
            <a:r>
              <a:rPr lang="zh-CN" altLang="en-US" sz="1800" b="1" dirty="0"/>
              <a:t>需求：</a:t>
            </a:r>
            <a:endParaRPr lang="en-US" altLang="zh-CN" sz="1800" b="1" dirty="0"/>
          </a:p>
          <a:p>
            <a:pPr marL="285750" indent="-285750">
              <a:lnSpc>
                <a:spcPct val="200000"/>
              </a:lnSpc>
              <a:buFont typeface="Wingdings" panose="05000000000000000000" pitchFamily="2" charset="2"/>
              <a:buChar char="l"/>
            </a:pPr>
            <a:r>
              <a:rPr lang="zh-CN" altLang="en-US" dirty="0"/>
              <a:t>把一个数组中的元素复制到另一个新数组中去。</a:t>
            </a:r>
            <a:endParaRPr lang="en-US" altLang="zh-CN" dirty="0"/>
          </a:p>
          <a:p>
            <a:pPr>
              <a:lnSpc>
                <a:spcPct val="200000"/>
              </a:lnSpc>
            </a:pPr>
            <a:r>
              <a:rPr lang="zh-CN" altLang="en-US" sz="1800" b="1" dirty="0"/>
              <a:t>分析：</a:t>
            </a:r>
            <a:endParaRPr lang="en-US" altLang="zh-CN" sz="1800" b="1" dirty="0"/>
          </a:p>
          <a:p>
            <a:pPr marL="285750" indent="-285750">
              <a:lnSpc>
                <a:spcPct val="200000"/>
              </a:lnSpc>
              <a:buFont typeface="Wingdings" panose="05000000000000000000" pitchFamily="2" charset="2"/>
              <a:buChar char="l"/>
            </a:pPr>
            <a:r>
              <a:rPr lang="zh-CN" altLang="en-US" dirty="0"/>
              <a:t>需要动态初始化一个数组，长度与原数组一样。</a:t>
            </a:r>
            <a:endParaRPr lang="en-US" altLang="zh-CN" dirty="0"/>
          </a:p>
          <a:p>
            <a:pPr marL="285750" indent="-285750">
              <a:lnSpc>
                <a:spcPct val="200000"/>
              </a:lnSpc>
              <a:buFont typeface="Wingdings" panose="05000000000000000000" pitchFamily="2" charset="2"/>
              <a:buChar char="l"/>
            </a:pPr>
            <a:r>
              <a:rPr lang="zh-CN" altLang="en-US" dirty="0"/>
              <a:t>遍历原数组的每个元素，依次赋值给新数组。</a:t>
            </a:r>
            <a:endParaRPr lang="en-US" altLang="zh-CN" dirty="0"/>
          </a:p>
          <a:p>
            <a:pPr marL="285750" indent="-285750">
              <a:lnSpc>
                <a:spcPct val="200000"/>
              </a:lnSpc>
              <a:buFont typeface="Wingdings" panose="05000000000000000000" pitchFamily="2" charset="2"/>
              <a:buChar char="l"/>
            </a:pPr>
            <a:r>
              <a:rPr lang="zh-CN" altLang="en-US" dirty="0"/>
              <a:t>输出两个数组的内容。</a:t>
            </a:r>
            <a:endParaRPr lang="en-US" altLang="zh-CN" dirty="0"/>
          </a:p>
          <a:p>
            <a:pPr>
              <a:lnSpc>
                <a:spcPct val="200000"/>
              </a:lnSpc>
            </a:pPr>
            <a:r>
              <a:rPr lang="en-US" altLang="zh-CN" dirty="0"/>
              <a:t> </a:t>
            </a:r>
            <a:endParaRPr lang="zh-CN" altLang="en-US" dirty="0"/>
          </a:p>
          <a:p>
            <a:pPr>
              <a:lnSpc>
                <a:spcPct val="200000"/>
              </a:lnSpc>
            </a:pPr>
            <a:endParaRPr lang="en-US" altLang="zh-CN" dirty="0"/>
          </a:p>
        </p:txBody>
      </p:sp>
    </p:spTree>
    <p:extLst>
      <p:ext uri="{BB962C8B-B14F-4D97-AF65-F5344CB8AC3E}">
        <p14:creationId xmlns:p14="http://schemas.microsoft.com/office/powerpoint/2010/main" val="28558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fad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fade">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Effect transition="in" filter="fade">
                                      <p:cBhvr>
                                        <p:cTn id="17"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a:extLst>
              <a:ext uri="{FF2B5EF4-FFF2-40B4-BE49-F238E27FC236}">
                <a16:creationId xmlns:a16="http://schemas.microsoft.com/office/drawing/2014/main" id="{0750BDB6-92DF-413C-9734-867F877DF7DA}"/>
              </a:ext>
            </a:extLst>
          </p:cNvPr>
          <p:cNvSpPr>
            <a:spLocks noGrp="1"/>
          </p:cNvSpPr>
          <p:nvPr>
            <p:ph type="body" sz="quarter" idx="10"/>
          </p:nvPr>
        </p:nvSpPr>
        <p:spPr>
          <a:xfrm>
            <a:off x="4610747" y="2084780"/>
            <a:ext cx="6431795" cy="2688439"/>
          </a:xfrm>
        </p:spPr>
        <p:txBody>
          <a:bodyPr/>
          <a:lstStyle/>
          <a:p>
            <a:r>
              <a:rPr lang="zh-CN" altLang="en-US" dirty="0"/>
              <a:t>数组的拷贝是什么意思？</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需要创建新数组，把原来数组的元素赋值过来。</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7571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901507" y="691292"/>
            <a:ext cx="5786548" cy="5029199"/>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731706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3165721-AE0C-4849-B485-D71B6B489892}"/>
              </a:ext>
            </a:extLst>
          </p:cNvPr>
          <p:cNvSpPr>
            <a:spLocks noGrp="1"/>
          </p:cNvSpPr>
          <p:nvPr>
            <p:ph type="body" sz="quarter" idx="10"/>
          </p:nvPr>
        </p:nvSpPr>
        <p:spPr>
          <a:xfrm>
            <a:off x="2195450" y="1016160"/>
            <a:ext cx="2181165" cy="517190"/>
          </a:xfrm>
        </p:spPr>
        <p:txBody>
          <a:bodyPr/>
          <a:lstStyle/>
          <a:p>
            <a:r>
              <a:rPr lang="zh-CN" altLang="en-US" dirty="0"/>
              <a:t>评委打分案例</a:t>
            </a:r>
          </a:p>
        </p:txBody>
      </p:sp>
      <p:sp>
        <p:nvSpPr>
          <p:cNvPr id="39" name="文本占位符 38">
            <a:extLst>
              <a:ext uri="{FF2B5EF4-FFF2-40B4-BE49-F238E27FC236}">
                <a16:creationId xmlns:a16="http://schemas.microsoft.com/office/drawing/2014/main" id="{7FDE37E8-0DF5-4383-8C29-603B42DFF2C5}"/>
              </a:ext>
            </a:extLst>
          </p:cNvPr>
          <p:cNvSpPr>
            <a:spLocks noGrp="1"/>
          </p:cNvSpPr>
          <p:nvPr>
            <p:ph type="body" sz="quarter" idx="11"/>
          </p:nvPr>
        </p:nvSpPr>
        <p:spPr>
          <a:xfrm>
            <a:off x="2195450" y="1700418"/>
            <a:ext cx="9214230" cy="4219575"/>
          </a:xfrm>
        </p:spPr>
        <p:txBody>
          <a:bodyPr/>
          <a:lstStyle/>
          <a:p>
            <a:r>
              <a:rPr lang="zh-CN" altLang="en-US" sz="1800" b="1" dirty="0"/>
              <a:t>需求 </a:t>
            </a:r>
            <a:r>
              <a:rPr lang="en-US" altLang="zh-CN" sz="1800" b="1" dirty="0"/>
              <a:t>:  </a:t>
            </a:r>
          </a:p>
          <a:p>
            <a:r>
              <a:rPr lang="zh-CN" altLang="en-US" dirty="0"/>
              <a:t>在唱歌比赛中，有</a:t>
            </a:r>
            <a:r>
              <a:rPr lang="en-US" altLang="zh-CN" dirty="0"/>
              <a:t>6</a:t>
            </a:r>
            <a:r>
              <a:rPr lang="zh-CN" altLang="en-US" dirty="0"/>
              <a:t>名评委给选手打分，分数范围是</a:t>
            </a:r>
            <a:r>
              <a:rPr lang="en-US" altLang="zh-CN" dirty="0"/>
              <a:t>[0 - 100]</a:t>
            </a:r>
            <a:r>
              <a:rPr lang="zh-CN" altLang="en-US" dirty="0"/>
              <a:t>之间的整数。选手的最后得分为：去掉最高分、最低分后的</a:t>
            </a:r>
            <a:r>
              <a:rPr lang="en-US" altLang="zh-CN" dirty="0"/>
              <a:t>4</a:t>
            </a:r>
            <a:r>
              <a:rPr lang="zh-CN" altLang="en-US" dirty="0"/>
              <a:t>个评委的平均分，请完成上述过程并计算出选手的得分。</a:t>
            </a:r>
            <a:endParaRPr lang="en-US" altLang="zh-CN" dirty="0"/>
          </a:p>
          <a:p>
            <a:endParaRPr lang="en-US" altLang="zh-CN" sz="1800" b="1" dirty="0"/>
          </a:p>
          <a:p>
            <a:r>
              <a:rPr lang="zh-CN" altLang="en-US" sz="1800" b="1" dirty="0"/>
              <a:t>分析：</a:t>
            </a:r>
            <a:endParaRPr lang="en-US" altLang="zh-CN" sz="1800" b="1" dirty="0"/>
          </a:p>
          <a:p>
            <a:pPr marL="342900" indent="-342900">
              <a:lnSpc>
                <a:spcPct val="200000"/>
              </a:lnSpc>
              <a:buFont typeface="+mj-ea"/>
              <a:buAutoNum type="circleNumDbPlain"/>
            </a:pPr>
            <a:r>
              <a:rPr lang="zh-CN" altLang="en-US" dirty="0"/>
              <a:t>把</a:t>
            </a:r>
            <a:r>
              <a:rPr lang="en-US" altLang="zh-CN" dirty="0"/>
              <a:t>6</a:t>
            </a:r>
            <a:r>
              <a:rPr lang="zh-CN" altLang="en-US" dirty="0"/>
              <a:t>个评委的分数录入到程序中去 </a:t>
            </a:r>
            <a:r>
              <a:rPr lang="en-US" altLang="zh-CN" dirty="0"/>
              <a:t>----&gt; </a:t>
            </a:r>
            <a:r>
              <a:rPr lang="zh-CN" altLang="en-US" dirty="0"/>
              <a:t>使用数组</a:t>
            </a:r>
            <a:endParaRPr lang="en-US" altLang="zh-CN" dirty="0"/>
          </a:p>
          <a:p>
            <a:pPr marL="342900" indent="-342900">
              <a:lnSpc>
                <a:spcPct val="200000"/>
              </a:lnSpc>
              <a:buFont typeface="+mj-ea"/>
              <a:buAutoNum type="circleNumDbPlain"/>
            </a:pPr>
            <a:endParaRPr lang="en-US" altLang="zh-CN" dirty="0"/>
          </a:p>
          <a:p>
            <a:pPr marL="342900" indent="-342900">
              <a:lnSpc>
                <a:spcPct val="200000"/>
              </a:lnSpc>
              <a:buFont typeface="+mj-ea"/>
              <a:buAutoNum type="circleNumDbPlain"/>
            </a:pPr>
            <a:r>
              <a:rPr lang="zh-CN" altLang="en-US" dirty="0"/>
              <a:t>遍历数组中每个数据，进行累加求和，并找出最高分、最低分。</a:t>
            </a:r>
            <a:endParaRPr lang="en-US" altLang="zh-CN" dirty="0"/>
          </a:p>
          <a:p>
            <a:pPr marL="342900" indent="-342900">
              <a:lnSpc>
                <a:spcPct val="200000"/>
              </a:lnSpc>
              <a:buFont typeface="+mj-ea"/>
              <a:buAutoNum type="circleNumDbPlain"/>
            </a:pPr>
            <a:r>
              <a:rPr lang="zh-CN" altLang="en-US" dirty="0"/>
              <a:t>按照分数的计算规则算出平均分。</a:t>
            </a:r>
            <a:endParaRPr lang="en-US" altLang="zh-CN" dirty="0"/>
          </a:p>
        </p:txBody>
      </p:sp>
      <p:sp>
        <p:nvSpPr>
          <p:cNvPr id="4" name="Rectangle 1">
            <a:extLst>
              <a:ext uri="{FF2B5EF4-FFF2-40B4-BE49-F238E27FC236}">
                <a16:creationId xmlns:a16="http://schemas.microsoft.com/office/drawing/2014/main" id="{A9C5C2F8-F92D-4675-87A4-E3E3B9281246}"/>
              </a:ext>
            </a:extLst>
          </p:cNvPr>
          <p:cNvSpPr>
            <a:spLocks noChangeArrowheads="1"/>
          </p:cNvSpPr>
          <p:nvPr/>
        </p:nvSpPr>
        <p:spPr bwMode="auto">
          <a:xfrm>
            <a:off x="2583922" y="4492680"/>
            <a:ext cx="4929843" cy="27699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33B3"/>
                </a:solidFill>
                <a:effectLst/>
                <a:latin typeface="Consolas" panose="020B0609020204030204" pitchFamily="49" charset="0"/>
                <a:ea typeface="JetBrains Mono"/>
              </a:rPr>
              <a:t>int</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00000"/>
                </a:solidFill>
                <a:effectLst/>
                <a:latin typeface="Consolas" panose="020B0609020204030204" pitchFamily="49" charset="0"/>
                <a:ea typeface="JetBrains Mono"/>
              </a:rPr>
              <a:t>scores</a:t>
            </a:r>
            <a:r>
              <a:rPr kumimoji="0" lang="zh-CN" altLang="zh-CN" sz="1200" b="0" i="0" u="none" strike="noStrike" cap="none" normalizeH="0" baseline="0" dirty="0">
                <a:ln>
                  <a:noFill/>
                </a:ln>
                <a:solidFill>
                  <a:srgbClr val="000000"/>
                </a:solidFill>
                <a:effectLst/>
                <a:latin typeface="Consolas" panose="020B0609020204030204" pitchFamily="49" charset="0"/>
                <a:ea typeface="JetBrains Mono"/>
              </a:rPr>
              <a:t> </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1750EB"/>
                </a:solidFill>
                <a:effectLst/>
                <a:latin typeface="Consolas" panose="020B0609020204030204" pitchFamily="49" charset="0"/>
                <a:ea typeface="JetBrains Mono"/>
              </a:rPr>
              <a:t>new </a:t>
            </a:r>
            <a:r>
              <a:rPr lang="en-US" altLang="zh-CN" sz="1200" dirty="0">
                <a:solidFill>
                  <a:srgbClr val="080808"/>
                </a:solidFill>
                <a:latin typeface="Consolas" panose="020B0609020204030204" pitchFamily="49" charset="0"/>
                <a:ea typeface="JetBrains Mono"/>
              </a:rPr>
              <a:t>int[6];</a:t>
            </a:r>
            <a:r>
              <a:rPr kumimoji="0" lang="en-US" altLang="zh-CN" sz="1200" b="0" i="0" u="none" strike="noStrike" cap="none" normalizeH="0" dirty="0">
                <a:ln>
                  <a:noFill/>
                </a:ln>
                <a:solidFill>
                  <a:srgbClr val="1750EB"/>
                </a:solidFill>
                <a:effectLst/>
                <a:latin typeface="Consolas" panose="020B0609020204030204" pitchFamily="49" charset="0"/>
                <a:ea typeface="JetBrains Mono"/>
              </a:rPr>
              <a:t> </a:t>
            </a:r>
            <a:endParaRPr kumimoji="0" lang="zh-CN" altLang="zh-CN" sz="2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5779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a:xfrm>
            <a:off x="4834393" y="1033670"/>
            <a:ext cx="5686968" cy="2268772"/>
          </a:xfrm>
        </p:spPr>
        <p:txBody>
          <a:bodyPr/>
          <a:lstStyle/>
          <a:p>
            <a:r>
              <a:rPr lang="zh-CN" altLang="en-US" dirty="0"/>
              <a:t>如何实现评委打分案例？</a:t>
            </a:r>
          </a:p>
        </p:txBody>
      </p:sp>
      <p:sp>
        <p:nvSpPr>
          <p:cNvPr id="32" name="文本框 31">
            <a:extLst>
              <a:ext uri="{FF2B5EF4-FFF2-40B4-BE49-F238E27FC236}">
                <a16:creationId xmlns:a16="http://schemas.microsoft.com/office/drawing/2014/main" id="{8D16F769-64B9-4B50-BDF8-2C5769C4D0C0}"/>
              </a:ext>
            </a:extLst>
          </p:cNvPr>
          <p:cNvSpPr txBox="1"/>
          <p:nvPr/>
        </p:nvSpPr>
        <p:spPr>
          <a:xfrm>
            <a:off x="5221374" y="2453789"/>
            <a:ext cx="6112565" cy="2458430"/>
          </a:xfrm>
          <a:prstGeom prst="rect">
            <a:avLst/>
          </a:prstGeom>
          <a:noFill/>
        </p:spPr>
        <p:txBody>
          <a:bodyPr wrap="square">
            <a:spAutoFit/>
          </a:bodyPr>
          <a:lstStyle/>
          <a:p>
            <a:pPr marL="342900" indent="-342900">
              <a:lnSpc>
                <a:spcPct val="250000"/>
              </a:lnSpc>
              <a:buFont typeface="+mj-ea"/>
              <a:buAutoNum type="circleNumDbPlain"/>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定义一个动态初始化的数组用于存储分数数据。</a:t>
            </a:r>
            <a:endParaRPr lang="en-US" altLang="zh-CN"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定义三个变量用于保存最大值、最小值和总和。</a:t>
            </a:r>
            <a:endParaRPr lang="en-US" altLang="zh-CN"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遍历数组中的每个元素，依次进行统计。</a:t>
            </a:r>
            <a:endParaRPr lang="en-US" altLang="zh-CN"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遍历结束后按照规则计算出结果即可。</a:t>
            </a:r>
            <a:endParaRPr lang="en-US" altLang="zh-CN"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1213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fade">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fade">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fade">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xEl>
                                              <p:pRg st="3" end="3"/>
                                            </p:txEl>
                                          </p:spTgt>
                                        </p:tgtEl>
                                        <p:attrNameLst>
                                          <p:attrName>style.visibility</p:attrName>
                                        </p:attrNameLst>
                                      </p:cBhvr>
                                      <p:to>
                                        <p:strVal val="visible"/>
                                      </p:to>
                                    </p:set>
                                    <p:animEffect transition="in" filter="fade">
                                      <p:cBhvr>
                                        <p:cTn id="22" dur="500"/>
                                        <p:tgtEl>
                                          <p:spTgt spid="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941264" y="468655"/>
            <a:ext cx="5786548" cy="5029199"/>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11182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A8CB9-C6B6-4B60-847A-6F40E81C0070}"/>
              </a:ext>
            </a:extLst>
          </p:cNvPr>
          <p:cNvSpPr>
            <a:spLocks noGrp="1"/>
          </p:cNvSpPr>
          <p:nvPr>
            <p:ph type="title"/>
          </p:nvPr>
        </p:nvSpPr>
        <p:spPr>
          <a:xfrm>
            <a:off x="710880" y="1100342"/>
            <a:ext cx="10698800" cy="517190"/>
          </a:xfrm>
        </p:spPr>
        <p:txBody>
          <a:bodyPr/>
          <a:lstStyle/>
          <a:p>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目的</a:t>
            </a:r>
          </a:p>
        </p:txBody>
      </p:sp>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1"/>
          </p:nvPr>
        </p:nvSpPr>
        <p:spPr>
          <a:xfrm>
            <a:off x="710880" y="1624205"/>
            <a:ext cx="10698800" cy="615300"/>
          </a:xfrm>
        </p:spPr>
        <p:txBody>
          <a:bodyPr/>
          <a:lstStyle/>
          <a:p>
            <a:pPr marL="285750" indent="-285750">
              <a:buFont typeface="Wingdings" panose="05000000000000000000" pitchFamily="2" charset="2"/>
              <a:buChar char="l"/>
            </a:pPr>
            <a:r>
              <a:rPr lang="zh-CN" altLang="en-US" dirty="0"/>
              <a:t>复习前半段课程学习的</a:t>
            </a:r>
            <a:r>
              <a:rPr lang="en-US" altLang="zh-CN" dirty="0"/>
              <a:t>Java</a:t>
            </a:r>
            <a:r>
              <a:rPr lang="zh-CN" altLang="en-US" dirty="0"/>
              <a:t>编程知识，能够使用所学的知识解决问题，提升同学们的编程能力。</a:t>
            </a:r>
            <a:endParaRPr lang="en-US" altLang="zh-CN" dirty="0"/>
          </a:p>
        </p:txBody>
      </p:sp>
      <p:sp>
        <p:nvSpPr>
          <p:cNvPr id="5" name="标题 1">
            <a:extLst>
              <a:ext uri="{FF2B5EF4-FFF2-40B4-BE49-F238E27FC236}">
                <a16:creationId xmlns:a16="http://schemas.microsoft.com/office/drawing/2014/main" id="{69FEC69B-20B8-4FE6-A3F5-DA82FE422AF3}"/>
              </a:ext>
            </a:extLst>
          </p:cNvPr>
          <p:cNvSpPr txBox="1">
            <a:spLocks/>
          </p:cNvSpPr>
          <p:nvPr/>
        </p:nvSpPr>
        <p:spPr>
          <a:xfrm>
            <a:off x="710880" y="2314376"/>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涉及到的知识点</a:t>
            </a:r>
            <a:endParaRPr lang="en-US" altLang="zh-CN"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b="1" dirty="0">
                <a:solidFill>
                  <a:schemeClr val="tx1">
                    <a:lumMod val="95000"/>
                    <a:lumOff val="5000"/>
                  </a:schemeClr>
                </a:solidFill>
              </a:rPr>
              <a:t> </a:t>
            </a:r>
          </a:p>
        </p:txBody>
      </p:sp>
      <p:sp>
        <p:nvSpPr>
          <p:cNvPr id="6" name="文本占位符 3">
            <a:extLst>
              <a:ext uri="{FF2B5EF4-FFF2-40B4-BE49-F238E27FC236}">
                <a16:creationId xmlns:a16="http://schemas.microsoft.com/office/drawing/2014/main" id="{3AB19FCA-5858-4B02-96F3-41BCFD84A40A}"/>
              </a:ext>
            </a:extLst>
          </p:cNvPr>
          <p:cNvSpPr txBox="1">
            <a:spLocks/>
          </p:cNvSpPr>
          <p:nvPr/>
        </p:nvSpPr>
        <p:spPr>
          <a:xfrm>
            <a:off x="710880" y="2683256"/>
            <a:ext cx="10698800" cy="296217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zh-CN" altLang="en-US" dirty="0"/>
              <a:t>变量、数组</a:t>
            </a:r>
            <a:endParaRPr lang="en-US" altLang="zh-CN" dirty="0"/>
          </a:p>
          <a:p>
            <a:pPr marL="285750" indent="-285750">
              <a:lnSpc>
                <a:spcPct val="200000"/>
              </a:lnSpc>
              <a:buFont typeface="Wingdings" panose="05000000000000000000" pitchFamily="2" charset="2"/>
              <a:buChar char="l"/>
            </a:pPr>
            <a:r>
              <a:rPr lang="zh-CN" altLang="en-US" dirty="0"/>
              <a:t>运算符：基本运算符、关系运算符、逻辑运算符</a:t>
            </a:r>
            <a:r>
              <a:rPr lang="en-US" altLang="zh-CN" dirty="0"/>
              <a:t>…</a:t>
            </a:r>
          </a:p>
          <a:p>
            <a:pPr marL="285750" indent="-285750">
              <a:lnSpc>
                <a:spcPct val="200000"/>
              </a:lnSpc>
              <a:buFont typeface="Wingdings" panose="05000000000000000000" pitchFamily="2" charset="2"/>
              <a:buChar char="l"/>
            </a:pPr>
            <a:r>
              <a:rPr lang="zh-CN" altLang="en-US" dirty="0"/>
              <a:t>程序流程控制：</a:t>
            </a:r>
            <a:r>
              <a:rPr lang="en-US" altLang="zh-CN" dirty="0"/>
              <a:t>if</a:t>
            </a:r>
            <a:r>
              <a:rPr lang="zh-CN" altLang="en-US" dirty="0"/>
              <a:t>、</a:t>
            </a:r>
            <a:r>
              <a:rPr lang="en-US" altLang="zh-CN" dirty="0"/>
              <a:t>switch</a:t>
            </a:r>
            <a:r>
              <a:rPr lang="zh-CN" altLang="en-US" dirty="0"/>
              <a:t>；</a:t>
            </a:r>
            <a:r>
              <a:rPr lang="en-US" altLang="zh-CN" dirty="0"/>
              <a:t>for</a:t>
            </a:r>
            <a:r>
              <a:rPr lang="zh-CN" altLang="en-US" dirty="0"/>
              <a:t>、</a:t>
            </a:r>
            <a:r>
              <a:rPr lang="en-US" altLang="zh-CN" dirty="0"/>
              <a:t>while</a:t>
            </a:r>
            <a:r>
              <a:rPr lang="zh-CN" altLang="en-US" dirty="0"/>
              <a:t>；死循环、循环嵌套</a:t>
            </a:r>
            <a:endParaRPr lang="en-US" altLang="zh-CN" dirty="0"/>
          </a:p>
          <a:p>
            <a:pPr marL="285750" indent="-285750">
              <a:lnSpc>
                <a:spcPct val="200000"/>
              </a:lnSpc>
              <a:buFont typeface="Wingdings" panose="05000000000000000000" pitchFamily="2" charset="2"/>
              <a:buChar char="l"/>
            </a:pPr>
            <a:r>
              <a:rPr lang="zh-CN" altLang="en-US" dirty="0"/>
              <a:t>跳转关键字：</a:t>
            </a:r>
            <a:r>
              <a:rPr lang="en-US" altLang="zh-CN" dirty="0"/>
              <a:t>break</a:t>
            </a:r>
            <a:r>
              <a:rPr lang="zh-CN" altLang="en-US" dirty="0"/>
              <a:t>、</a:t>
            </a:r>
            <a:r>
              <a:rPr lang="en-US" altLang="zh-CN" dirty="0"/>
              <a:t>continue</a:t>
            </a:r>
            <a:r>
              <a:rPr lang="zh-CN" altLang="en-US" dirty="0"/>
              <a:t>、</a:t>
            </a:r>
            <a:r>
              <a:rPr lang="en-US" altLang="zh-CN" dirty="0"/>
              <a:t>return</a:t>
            </a:r>
            <a:r>
              <a:rPr lang="zh-CN" altLang="en-US" dirty="0"/>
              <a:t>。</a:t>
            </a:r>
            <a:endParaRPr lang="en-US" altLang="zh-CN" dirty="0"/>
          </a:p>
          <a:p>
            <a:pPr marL="285750" indent="-285750">
              <a:lnSpc>
                <a:spcPct val="200000"/>
              </a:lnSpc>
              <a:buFont typeface="Wingdings" panose="05000000000000000000" pitchFamily="2" charset="2"/>
              <a:buChar char="l"/>
            </a:pPr>
            <a:r>
              <a:rPr lang="zh-CN" altLang="en-US" dirty="0"/>
              <a:t>方法</a:t>
            </a:r>
            <a:endParaRPr lang="en-US" altLang="zh-CN" dirty="0"/>
          </a:p>
          <a:p>
            <a:pPr marL="285750" indent="-285750">
              <a:lnSpc>
                <a:spcPct val="200000"/>
              </a:lnSpc>
              <a:buFont typeface="Wingdings" panose="05000000000000000000" pitchFamily="2" charset="2"/>
              <a:buChar char="l"/>
            </a:pPr>
            <a:r>
              <a:rPr lang="en-US" altLang="zh-CN" dirty="0"/>
              <a:t>…</a:t>
            </a:r>
          </a:p>
          <a:p>
            <a:pPr>
              <a:lnSpc>
                <a:spcPct val="200000"/>
              </a:lnSpc>
            </a:pPr>
            <a:endParaRPr lang="en-US" altLang="zh-CN" dirty="0"/>
          </a:p>
        </p:txBody>
      </p:sp>
    </p:spTree>
    <p:extLst>
      <p:ext uri="{BB962C8B-B14F-4D97-AF65-F5344CB8AC3E}">
        <p14:creationId xmlns:p14="http://schemas.microsoft.com/office/powerpoint/2010/main" val="1562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r>
              <a:rPr lang="zh-CN" altLang="en-US" dirty="0"/>
              <a:t>数字加密</a:t>
            </a:r>
          </a:p>
        </p:txBody>
      </p:sp>
      <p:sp>
        <p:nvSpPr>
          <p:cNvPr id="12" name="文本占位符 4">
            <a:extLst>
              <a:ext uri="{FF2B5EF4-FFF2-40B4-BE49-F238E27FC236}">
                <a16:creationId xmlns:a16="http://schemas.microsoft.com/office/drawing/2014/main" id="{64156A7B-3EE8-41E1-8CB3-68B6C8C5A13B}"/>
              </a:ext>
            </a:extLst>
          </p:cNvPr>
          <p:cNvSpPr>
            <a:spLocks noGrp="1"/>
          </p:cNvSpPr>
          <p:nvPr>
            <p:ph type="body" sz="quarter" idx="11"/>
          </p:nvPr>
        </p:nvSpPr>
        <p:spPr>
          <a:xfrm>
            <a:off x="1999281" y="1656000"/>
            <a:ext cx="9790642" cy="4219575"/>
          </a:xfrm>
        </p:spPr>
        <p:txBody>
          <a:bodyPr/>
          <a:lstStyle/>
          <a:p>
            <a:pPr>
              <a:lnSpc>
                <a:spcPct val="200000"/>
              </a:lnSpc>
            </a:pPr>
            <a:r>
              <a:rPr lang="zh-CN" altLang="en-US" sz="1800" b="1" i="0" dirty="0">
                <a:solidFill>
                  <a:srgbClr val="000000"/>
                </a:solidFill>
                <a:effectLst/>
              </a:rPr>
              <a:t>需求：</a:t>
            </a:r>
            <a:endParaRPr lang="en-US" altLang="zh-CN" sz="1800" b="1" i="0" dirty="0">
              <a:solidFill>
                <a:srgbClr val="000000"/>
              </a:solidFill>
              <a:effectLst/>
            </a:endParaRPr>
          </a:p>
          <a:p>
            <a:pPr marL="285750" indent="-285750">
              <a:lnSpc>
                <a:spcPct val="200000"/>
              </a:lnSpc>
              <a:buFont typeface="Wingdings" panose="05000000000000000000" pitchFamily="2" charset="2"/>
              <a:buChar char="l"/>
            </a:pPr>
            <a:r>
              <a:rPr lang="zh-CN" altLang="en-US" dirty="0"/>
              <a:t>某系统的数字密码，比如</a:t>
            </a:r>
            <a:r>
              <a:rPr lang="en-US" altLang="zh-CN" dirty="0"/>
              <a:t>1983</a:t>
            </a:r>
            <a:r>
              <a:rPr lang="zh-CN" altLang="en-US" dirty="0"/>
              <a:t>，采用加密方式进行传输，规则如下：先得到每位数，然后每位数都加上</a:t>
            </a:r>
            <a:r>
              <a:rPr lang="en-US" altLang="zh-CN" dirty="0"/>
              <a:t>5 , </a:t>
            </a:r>
            <a:r>
              <a:rPr lang="zh-CN" altLang="en-US" dirty="0"/>
              <a:t>再对</a:t>
            </a:r>
            <a:r>
              <a:rPr lang="en-US" altLang="zh-CN" dirty="0"/>
              <a:t>10</a:t>
            </a:r>
            <a:r>
              <a:rPr lang="zh-CN" altLang="en-US" dirty="0"/>
              <a:t>求余，最后将所有数字反转，得到一串新数。</a:t>
            </a:r>
            <a:endParaRPr lang="en-US" altLang="zh-CN" dirty="0"/>
          </a:p>
          <a:p>
            <a:pPr>
              <a:lnSpc>
                <a:spcPct val="200000"/>
              </a:lnSpc>
            </a:pPr>
            <a:endParaRPr lang="en-US" altLang="zh-CN" b="1" dirty="0"/>
          </a:p>
          <a:p>
            <a:pPr>
              <a:lnSpc>
                <a:spcPct val="200000"/>
              </a:lnSpc>
            </a:pPr>
            <a:endParaRPr lang="en-US" altLang="zh-CN" b="1" dirty="0"/>
          </a:p>
          <a:p>
            <a:pPr>
              <a:lnSpc>
                <a:spcPct val="200000"/>
              </a:lnSpc>
            </a:pPr>
            <a:endParaRPr lang="en-US" altLang="zh-CN" b="1" dirty="0"/>
          </a:p>
          <a:p>
            <a:pPr>
              <a:lnSpc>
                <a:spcPct val="200000"/>
              </a:lnSpc>
            </a:pPr>
            <a:r>
              <a:rPr lang="zh-CN" altLang="en-US" b="1" dirty="0"/>
              <a:t>分析</a:t>
            </a:r>
            <a:endParaRPr lang="en-US" altLang="zh-CN" b="1" dirty="0"/>
          </a:p>
          <a:p>
            <a:pPr marL="285750" indent="-285750">
              <a:lnSpc>
                <a:spcPct val="200000"/>
              </a:lnSpc>
              <a:buFont typeface="Wingdings" panose="05000000000000000000" pitchFamily="2" charset="2"/>
              <a:buChar char="l"/>
            </a:pPr>
            <a:r>
              <a:rPr lang="zh-CN" altLang="en-US" dirty="0"/>
              <a:t>将每位数据存入到数组中去，遍历数组每位数据按照规则进行更改，把更改后的数据从新存入到数组中。</a:t>
            </a:r>
            <a:endParaRPr lang="en-US" altLang="zh-CN" dirty="0"/>
          </a:p>
          <a:p>
            <a:pPr marL="285750" indent="-285750">
              <a:lnSpc>
                <a:spcPct val="200000"/>
              </a:lnSpc>
              <a:buFont typeface="Wingdings" panose="05000000000000000000" pitchFamily="2" charset="2"/>
              <a:buChar char="l"/>
            </a:pPr>
            <a:r>
              <a:rPr lang="zh-CN" altLang="en-US" dirty="0"/>
              <a:t>将数组的前后元素进行交换，数组中的最终元素就是加密后的结果。</a:t>
            </a:r>
            <a:endParaRPr lang="en-US" altLang="zh-CN" dirty="0"/>
          </a:p>
        </p:txBody>
      </p:sp>
      <p:sp>
        <p:nvSpPr>
          <p:cNvPr id="10" name="文本框 9">
            <a:extLst>
              <a:ext uri="{FF2B5EF4-FFF2-40B4-BE49-F238E27FC236}">
                <a16:creationId xmlns:a16="http://schemas.microsoft.com/office/drawing/2014/main" id="{B76390A8-C629-43EF-BBBD-20D39E5B2939}"/>
              </a:ext>
            </a:extLst>
          </p:cNvPr>
          <p:cNvSpPr txBox="1"/>
          <p:nvPr/>
        </p:nvSpPr>
        <p:spPr>
          <a:xfrm>
            <a:off x="2084132" y="3373341"/>
            <a:ext cx="2758213" cy="133812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pP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en-US"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1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9            8             3</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5          6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14         13           8</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10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6         4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3             8</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反转   </a:t>
            </a:r>
            <a:r>
              <a:rPr kumimoji="0" lang="en-US"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8         3            4             6</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加密后的结果就是：</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8346</a:t>
            </a:r>
            <a:endParaRPr lang="zh-CN" altLang="en-US" sz="1100" dirty="0">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spTree>
    <p:extLst>
      <p:ext uri="{BB962C8B-B14F-4D97-AF65-F5344CB8AC3E}">
        <p14:creationId xmlns:p14="http://schemas.microsoft.com/office/powerpoint/2010/main" val="66687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fad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fad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7" end="7"/>
                                            </p:txEl>
                                          </p:spTgt>
                                        </p:tgtEl>
                                        <p:attrNameLst>
                                          <p:attrName>style.visibility</p:attrName>
                                        </p:attrNameLst>
                                      </p:cBhvr>
                                      <p:to>
                                        <p:strVal val="visible"/>
                                      </p:to>
                                    </p:set>
                                    <p:animEffect transition="in" filter="fade">
                                      <p:cBhvr>
                                        <p:cTn id="22"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r>
              <a:rPr lang="zh-CN" altLang="en-US" dirty="0"/>
              <a:t>数字加密</a:t>
            </a:r>
          </a:p>
        </p:txBody>
      </p:sp>
      <p:graphicFrame>
        <p:nvGraphicFramePr>
          <p:cNvPr id="5" name="表格 7">
            <a:extLst>
              <a:ext uri="{FF2B5EF4-FFF2-40B4-BE49-F238E27FC236}">
                <a16:creationId xmlns:a16="http://schemas.microsoft.com/office/drawing/2014/main" id="{9204DCED-84BA-4DF7-A679-DB452E11509C}"/>
              </a:ext>
            </a:extLst>
          </p:cNvPr>
          <p:cNvGraphicFramePr>
            <a:graphicFrameLocks noGrp="1"/>
          </p:cNvGraphicFramePr>
          <p:nvPr>
            <p:extLst>
              <p:ext uri="{D42A27DB-BD31-4B8C-83A1-F6EECF244321}">
                <p14:modId xmlns:p14="http://schemas.microsoft.com/office/powerpoint/2010/main" val="1920123152"/>
              </p:ext>
            </p:extLst>
          </p:nvPr>
        </p:nvGraphicFramePr>
        <p:xfrm>
          <a:off x="1689180" y="2442898"/>
          <a:ext cx="8128000" cy="457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858303953"/>
                    </a:ext>
                  </a:extLst>
                </a:gridCol>
                <a:gridCol w="1625600">
                  <a:extLst>
                    <a:ext uri="{9D8B030D-6E8A-4147-A177-3AD203B41FA5}">
                      <a16:colId xmlns:a16="http://schemas.microsoft.com/office/drawing/2014/main" val="1884765705"/>
                    </a:ext>
                  </a:extLst>
                </a:gridCol>
                <a:gridCol w="1625600">
                  <a:extLst>
                    <a:ext uri="{9D8B030D-6E8A-4147-A177-3AD203B41FA5}">
                      <a16:colId xmlns:a16="http://schemas.microsoft.com/office/drawing/2014/main" val="1844453817"/>
                    </a:ext>
                  </a:extLst>
                </a:gridCol>
                <a:gridCol w="1625600">
                  <a:extLst>
                    <a:ext uri="{9D8B030D-6E8A-4147-A177-3AD203B41FA5}">
                      <a16:colId xmlns:a16="http://schemas.microsoft.com/office/drawing/2014/main" val="2531278813"/>
                    </a:ext>
                  </a:extLst>
                </a:gridCol>
                <a:gridCol w="1625600">
                  <a:extLst>
                    <a:ext uri="{9D8B030D-6E8A-4147-A177-3AD203B41FA5}">
                      <a16:colId xmlns:a16="http://schemas.microsoft.com/office/drawing/2014/main" val="1807669915"/>
                    </a:ext>
                  </a:extLst>
                </a:gridCol>
              </a:tblGrid>
              <a:tr h="370840">
                <a:tc>
                  <a:txBody>
                    <a:bodyPr/>
                    <a:lstStyle/>
                    <a:p>
                      <a:endParaRPr lang="zh-CN" altLang="en-US" dirty="0"/>
                    </a:p>
                  </a:txBody>
                  <a:tcPr>
                    <a:solidFill>
                      <a:schemeClr val="tx2">
                        <a:lumMod val="60000"/>
                        <a:lumOff val="40000"/>
                      </a:schemeClr>
                    </a:solidFill>
                  </a:tcPr>
                </a:tc>
                <a:tc>
                  <a:txBody>
                    <a:bodyPr/>
                    <a:lstStyle/>
                    <a:p>
                      <a:endParaRPr lang="zh-CN" altLang="en-US"/>
                    </a:p>
                  </a:txBody>
                  <a:tcPr>
                    <a:solidFill>
                      <a:schemeClr val="tx2">
                        <a:lumMod val="60000"/>
                        <a:lumOff val="40000"/>
                      </a:schemeClr>
                    </a:solidFill>
                  </a:tcPr>
                </a:tc>
                <a:tc>
                  <a:txBody>
                    <a:bodyPr/>
                    <a:lstStyle/>
                    <a:p>
                      <a:endParaRPr lang="zh-CN" altLang="en-US" dirty="0"/>
                    </a:p>
                  </a:txBody>
                  <a:tcPr>
                    <a:solidFill>
                      <a:schemeClr val="tx2">
                        <a:lumMod val="60000"/>
                        <a:lumOff val="40000"/>
                      </a:schemeClr>
                    </a:solidFill>
                  </a:tcPr>
                </a:tc>
                <a:tc>
                  <a:txBody>
                    <a:bodyPr/>
                    <a:lstStyle/>
                    <a:p>
                      <a:endParaRPr lang="zh-CN" altLang="en-US"/>
                    </a:p>
                  </a:txBody>
                  <a:tcPr>
                    <a:solidFill>
                      <a:schemeClr val="tx2">
                        <a:lumMod val="60000"/>
                        <a:lumOff val="40000"/>
                      </a:schemeClr>
                    </a:solidFill>
                  </a:tcPr>
                </a:tc>
                <a:tc>
                  <a:txBody>
                    <a:bodyPr/>
                    <a:lstStyle/>
                    <a:p>
                      <a:endParaRPr lang="zh-CN" altLang="en-US" dirty="0"/>
                    </a:p>
                  </a:txBody>
                  <a:tcPr>
                    <a:solidFill>
                      <a:schemeClr val="tx2">
                        <a:lumMod val="60000"/>
                        <a:lumOff val="40000"/>
                      </a:schemeClr>
                    </a:solidFill>
                  </a:tcPr>
                </a:tc>
                <a:extLst>
                  <a:ext uri="{0D108BD9-81ED-4DB2-BD59-A6C34878D82A}">
                    <a16:rowId xmlns:a16="http://schemas.microsoft.com/office/drawing/2014/main" val="4132939731"/>
                  </a:ext>
                </a:extLst>
              </a:tr>
            </a:tbl>
          </a:graphicData>
        </a:graphic>
      </p:graphicFrame>
      <p:sp>
        <p:nvSpPr>
          <p:cNvPr id="6" name="文本框 5">
            <a:extLst>
              <a:ext uri="{FF2B5EF4-FFF2-40B4-BE49-F238E27FC236}">
                <a16:creationId xmlns:a16="http://schemas.microsoft.com/office/drawing/2014/main" id="{6F2D525E-B4CC-435F-AD9C-BADDC13EA4A9}"/>
              </a:ext>
            </a:extLst>
          </p:cNvPr>
          <p:cNvSpPr txBox="1"/>
          <p:nvPr/>
        </p:nvSpPr>
        <p:spPr>
          <a:xfrm>
            <a:off x="2138847" y="2486832"/>
            <a:ext cx="672238" cy="369332"/>
          </a:xfrm>
          <a:prstGeom prst="rect">
            <a:avLst/>
          </a:prstGeom>
          <a:noFill/>
        </p:spPr>
        <p:txBody>
          <a:bodyPr wrap="square">
            <a:spAutoFit/>
          </a:bodyPr>
          <a:lstStyle/>
          <a:p>
            <a:r>
              <a:rPr lang="en-US" altLang="zh-CN" dirty="0">
                <a:solidFill>
                  <a:srgbClr val="C00000"/>
                </a:solidFill>
              </a:rPr>
              <a:t>1</a:t>
            </a:r>
            <a:endParaRPr lang="zh-CN" altLang="en-US" dirty="0">
              <a:solidFill>
                <a:srgbClr val="C00000"/>
              </a:solidFill>
            </a:endParaRPr>
          </a:p>
        </p:txBody>
      </p:sp>
      <p:sp>
        <p:nvSpPr>
          <p:cNvPr id="7" name="文本框 6">
            <a:extLst>
              <a:ext uri="{FF2B5EF4-FFF2-40B4-BE49-F238E27FC236}">
                <a16:creationId xmlns:a16="http://schemas.microsoft.com/office/drawing/2014/main" id="{911A5607-31F3-445F-8701-174AE30696B3}"/>
              </a:ext>
            </a:extLst>
          </p:cNvPr>
          <p:cNvSpPr txBox="1"/>
          <p:nvPr/>
        </p:nvSpPr>
        <p:spPr>
          <a:xfrm>
            <a:off x="3833329" y="2470328"/>
            <a:ext cx="672238" cy="369332"/>
          </a:xfrm>
          <a:prstGeom prst="rect">
            <a:avLst/>
          </a:prstGeom>
          <a:noFill/>
        </p:spPr>
        <p:txBody>
          <a:bodyPr wrap="square">
            <a:spAutoFit/>
          </a:bodyPr>
          <a:lstStyle/>
          <a:p>
            <a:r>
              <a:rPr lang="en-US" altLang="zh-CN" dirty="0">
                <a:solidFill>
                  <a:srgbClr val="C00000"/>
                </a:solidFill>
              </a:rPr>
              <a:t>2</a:t>
            </a:r>
            <a:endParaRPr lang="zh-CN" altLang="en-US" dirty="0">
              <a:solidFill>
                <a:srgbClr val="C00000"/>
              </a:solidFill>
            </a:endParaRPr>
          </a:p>
        </p:txBody>
      </p:sp>
      <p:sp>
        <p:nvSpPr>
          <p:cNvPr id="8" name="文本框 7">
            <a:extLst>
              <a:ext uri="{FF2B5EF4-FFF2-40B4-BE49-F238E27FC236}">
                <a16:creationId xmlns:a16="http://schemas.microsoft.com/office/drawing/2014/main" id="{636E6E47-7BF8-4C2F-BBFB-687CA86EF982}"/>
              </a:ext>
            </a:extLst>
          </p:cNvPr>
          <p:cNvSpPr txBox="1"/>
          <p:nvPr/>
        </p:nvSpPr>
        <p:spPr>
          <a:xfrm>
            <a:off x="5497458" y="2470328"/>
            <a:ext cx="672238" cy="369332"/>
          </a:xfrm>
          <a:prstGeom prst="rect">
            <a:avLst/>
          </a:prstGeom>
          <a:noFill/>
        </p:spPr>
        <p:txBody>
          <a:bodyPr wrap="square">
            <a:spAutoFit/>
          </a:bodyPr>
          <a:lstStyle/>
          <a:p>
            <a:r>
              <a:rPr lang="en-US" altLang="zh-CN" dirty="0">
                <a:solidFill>
                  <a:srgbClr val="C00000"/>
                </a:solidFill>
              </a:rPr>
              <a:t>3</a:t>
            </a:r>
            <a:endParaRPr lang="zh-CN" altLang="en-US" dirty="0">
              <a:solidFill>
                <a:srgbClr val="C00000"/>
              </a:solidFill>
            </a:endParaRPr>
          </a:p>
        </p:txBody>
      </p:sp>
      <p:sp>
        <p:nvSpPr>
          <p:cNvPr id="9" name="文本框 8">
            <a:extLst>
              <a:ext uri="{FF2B5EF4-FFF2-40B4-BE49-F238E27FC236}">
                <a16:creationId xmlns:a16="http://schemas.microsoft.com/office/drawing/2014/main" id="{5C914E50-23DB-43C2-85C6-AC07FBE871FF}"/>
              </a:ext>
            </a:extLst>
          </p:cNvPr>
          <p:cNvSpPr txBox="1"/>
          <p:nvPr/>
        </p:nvSpPr>
        <p:spPr>
          <a:xfrm>
            <a:off x="7091200" y="2452511"/>
            <a:ext cx="672238" cy="369332"/>
          </a:xfrm>
          <a:prstGeom prst="rect">
            <a:avLst/>
          </a:prstGeom>
          <a:noFill/>
        </p:spPr>
        <p:txBody>
          <a:bodyPr wrap="square">
            <a:spAutoFit/>
          </a:bodyPr>
          <a:lstStyle/>
          <a:p>
            <a:r>
              <a:rPr lang="en-US" altLang="zh-CN" dirty="0">
                <a:solidFill>
                  <a:srgbClr val="C00000"/>
                </a:solidFill>
              </a:rPr>
              <a:t>4</a:t>
            </a:r>
            <a:endParaRPr lang="zh-CN" altLang="en-US" dirty="0">
              <a:solidFill>
                <a:srgbClr val="C00000"/>
              </a:solidFill>
            </a:endParaRPr>
          </a:p>
        </p:txBody>
      </p:sp>
      <p:sp>
        <p:nvSpPr>
          <p:cNvPr id="10" name="文本框 9">
            <a:extLst>
              <a:ext uri="{FF2B5EF4-FFF2-40B4-BE49-F238E27FC236}">
                <a16:creationId xmlns:a16="http://schemas.microsoft.com/office/drawing/2014/main" id="{E6DAD614-B9CF-4D17-B4C1-9452F6EE3268}"/>
              </a:ext>
            </a:extLst>
          </p:cNvPr>
          <p:cNvSpPr txBox="1"/>
          <p:nvPr/>
        </p:nvSpPr>
        <p:spPr>
          <a:xfrm>
            <a:off x="8725770" y="2442898"/>
            <a:ext cx="672238" cy="369332"/>
          </a:xfrm>
          <a:prstGeom prst="rect">
            <a:avLst/>
          </a:prstGeom>
          <a:noFill/>
        </p:spPr>
        <p:txBody>
          <a:bodyPr wrap="square">
            <a:spAutoFit/>
          </a:bodyPr>
          <a:lstStyle/>
          <a:p>
            <a:r>
              <a:rPr lang="en-US" altLang="zh-CN" dirty="0">
                <a:solidFill>
                  <a:srgbClr val="C00000"/>
                </a:solidFill>
              </a:rPr>
              <a:t>5</a:t>
            </a:r>
            <a:endParaRPr lang="zh-CN" altLang="en-US" dirty="0">
              <a:solidFill>
                <a:srgbClr val="C00000"/>
              </a:solidFill>
            </a:endParaRPr>
          </a:p>
        </p:txBody>
      </p:sp>
      <p:sp>
        <p:nvSpPr>
          <p:cNvPr id="11" name="文本框 10">
            <a:extLst>
              <a:ext uri="{FF2B5EF4-FFF2-40B4-BE49-F238E27FC236}">
                <a16:creationId xmlns:a16="http://schemas.microsoft.com/office/drawing/2014/main" id="{E14A9C1F-72B0-454D-83BD-5DA719EC14DC}"/>
              </a:ext>
            </a:extLst>
          </p:cNvPr>
          <p:cNvSpPr txBox="1"/>
          <p:nvPr/>
        </p:nvSpPr>
        <p:spPr>
          <a:xfrm>
            <a:off x="2251209" y="2926530"/>
            <a:ext cx="447513" cy="369332"/>
          </a:xfrm>
          <a:prstGeom prst="rect">
            <a:avLst/>
          </a:prstGeom>
          <a:noFill/>
        </p:spPr>
        <p:txBody>
          <a:bodyPr wrap="square" rtlCol="0">
            <a:spAutoFit/>
          </a:bodyPr>
          <a:lstStyle/>
          <a:p>
            <a:pPr fontAlgn="auto">
              <a:spcBef>
                <a:spcPts val="0"/>
              </a:spcBef>
              <a:spcAft>
                <a:spcPts val="0"/>
              </a:spcAft>
            </a:pPr>
            <a:r>
              <a:rPr lang="en-US" altLang="zh-CN" b="1" dirty="0" err="1">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endPar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BE584F70-C6FA-499D-B48F-04DE09348A9F}"/>
              </a:ext>
            </a:extLst>
          </p:cNvPr>
          <p:cNvSpPr txBox="1"/>
          <p:nvPr/>
        </p:nvSpPr>
        <p:spPr>
          <a:xfrm>
            <a:off x="8838132" y="2926530"/>
            <a:ext cx="447513" cy="369332"/>
          </a:xfrm>
          <a:prstGeom prst="rect">
            <a:avLst/>
          </a:prstGeom>
          <a:noFill/>
        </p:spPr>
        <p:txBody>
          <a:bodyPr wrap="square" rtlCol="0">
            <a:spAutoFit/>
          </a:bodyPr>
          <a:lstStyle/>
          <a:p>
            <a:pPr fontAlgn="auto">
              <a:spcBef>
                <a:spcPts val="0"/>
              </a:spcBef>
              <a:spcAft>
                <a:spcPts val="0"/>
              </a:spcAft>
            </a:pP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t>
            </a:r>
            <a:endPar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158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0.00014 0.00023 L 0.14258 0.09051 C 0.17214 0.11088 0.21667 0.12199 0.26342 0.12199 C 0.31654 0.12199 0.35912 0.11088 0.38868 0.09051 L 0.53125 0.00023 " pathEditMode="relative" rAng="0" ptsTypes="AAAAA">
                                      <p:cBhvr>
                                        <p:cTn id="16" dur="2000" fill="hold"/>
                                        <p:tgtEl>
                                          <p:spTgt spid="6"/>
                                        </p:tgtEl>
                                        <p:attrNameLst>
                                          <p:attrName>ppt_x</p:attrName>
                                          <p:attrName>ppt_y</p:attrName>
                                        </p:attrNameLst>
                                      </p:cBhvr>
                                      <p:rCtr x="26549" y="6088"/>
                                    </p:animMotion>
                                  </p:childTnLst>
                                </p:cTn>
                              </p:par>
                              <p:par>
                                <p:cTn id="17" presetID="37" presetClass="path" presetSubtype="0" accel="50000" decel="50000" fill="hold" grpId="0" nodeType="withEffect">
                                  <p:stCondLst>
                                    <p:cond delay="0"/>
                                  </p:stCondLst>
                                  <p:childTnLst>
                                    <p:animMotion origin="layout" path="M 8.33333E-7 -1.85185E-6 L -0.14245 0.1132 C -0.17214 0.13889 -0.21667 0.15301 -0.26341 0.15301 C -0.31641 0.15301 -0.35899 0.13889 -0.38867 0.1132 L -0.53099 -1.85185E-6 " pathEditMode="relative" rAng="0" ptsTypes="AAAAA">
                                      <p:cBhvr>
                                        <p:cTn id="18" dur="2000" fill="hold"/>
                                        <p:tgtEl>
                                          <p:spTgt spid="10"/>
                                        </p:tgtEl>
                                        <p:attrNameLst>
                                          <p:attrName>ppt_x</p:attrName>
                                          <p:attrName>ppt_y</p:attrName>
                                        </p:attrNameLst>
                                      </p:cBhvr>
                                      <p:rCtr x="-26549" y="7639"/>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4.79167E-6 -2.22222E-6 L 0.13425 0.00278 " pathEditMode="relative" rAng="0" ptsTypes="AA">
                                      <p:cBhvr>
                                        <p:cTn id="22" dur="2000" fill="hold"/>
                                        <p:tgtEl>
                                          <p:spTgt spid="11"/>
                                        </p:tgtEl>
                                        <p:attrNameLst>
                                          <p:attrName>ppt_x</p:attrName>
                                          <p:attrName>ppt_y</p:attrName>
                                        </p:attrNameLst>
                                      </p:cBhvr>
                                      <p:rCtr x="6706" y="139"/>
                                    </p:animMotion>
                                  </p:childTnLst>
                                </p:cTn>
                              </p:par>
                              <p:par>
                                <p:cTn id="23" presetID="42" presetClass="path" presetSubtype="0" accel="50000" decel="50000" fill="hold" grpId="1" nodeType="withEffect">
                                  <p:stCondLst>
                                    <p:cond delay="0"/>
                                  </p:stCondLst>
                                  <p:childTnLst>
                                    <p:animMotion origin="layout" path="M 8.33333E-7 -2.22222E-6 L -0.13242 0.00417 " pathEditMode="relative" rAng="0" ptsTypes="AA">
                                      <p:cBhvr>
                                        <p:cTn id="24" dur="2000" fill="hold"/>
                                        <p:tgtEl>
                                          <p:spTgt spid="13"/>
                                        </p:tgtEl>
                                        <p:attrNameLst>
                                          <p:attrName>ppt_x</p:attrName>
                                          <p:attrName>ppt_y</p:attrName>
                                        </p:attrNameLst>
                                      </p:cBhvr>
                                      <p:rCtr x="-6628" y="208"/>
                                    </p:animMotion>
                                  </p:childTnLst>
                                </p:cTn>
                              </p:par>
                            </p:childTnLst>
                          </p:cTn>
                        </p:par>
                      </p:childTnLst>
                    </p:cTn>
                  </p:par>
                  <p:par>
                    <p:cTn id="25" fill="hold">
                      <p:stCondLst>
                        <p:cond delay="indefinite"/>
                      </p:stCondLst>
                      <p:childTnLst>
                        <p:par>
                          <p:cTn id="26" fill="hold">
                            <p:stCondLst>
                              <p:cond delay="0"/>
                            </p:stCondLst>
                            <p:childTnLst>
                              <p:par>
                                <p:cTn id="27" presetID="37" presetClass="path" presetSubtype="0" accel="50000" decel="50000" fill="hold" grpId="0" nodeType="clickEffect">
                                  <p:stCondLst>
                                    <p:cond delay="0"/>
                                  </p:stCondLst>
                                  <p:childTnLst>
                                    <p:animMotion origin="layout" path="M 2.91667E-6 2.96296E-6 L 0.06823 0.04004 C 0.08242 0.04907 0.10364 0.05393 0.12604 0.05393 C 0.15156 0.05393 0.17187 0.04907 0.18606 0.04004 L 0.25442 2.96296E-6 " pathEditMode="relative" rAng="0" ptsTypes="AAAAA">
                                      <p:cBhvr>
                                        <p:cTn id="28" dur="2000" fill="hold"/>
                                        <p:tgtEl>
                                          <p:spTgt spid="7"/>
                                        </p:tgtEl>
                                        <p:attrNameLst>
                                          <p:attrName>ppt_x</p:attrName>
                                          <p:attrName>ppt_y</p:attrName>
                                        </p:attrNameLst>
                                      </p:cBhvr>
                                      <p:rCtr x="12721" y="2685"/>
                                    </p:animMotion>
                                  </p:childTnLst>
                                </p:cTn>
                              </p:par>
                              <p:par>
                                <p:cTn id="29" presetID="37" presetClass="path" presetSubtype="0" accel="50000" decel="50000" fill="hold" grpId="0" nodeType="withEffect">
                                  <p:stCondLst>
                                    <p:cond delay="0"/>
                                  </p:stCondLst>
                                  <p:childTnLst>
                                    <p:animMotion origin="layout" path="M -0.01276 0.00255 L -0.08151 0.04259 C -0.0957 0.05162 -0.11718 0.05648 -0.13971 0.05648 C -0.16536 0.05648 -0.18593 0.05162 -0.20013 0.04259 L -0.26875 0.00255 " pathEditMode="relative" rAng="0" ptsTypes="AAAAA">
                                      <p:cBhvr>
                                        <p:cTn id="30" dur="2000" fill="hold"/>
                                        <p:tgtEl>
                                          <p:spTgt spid="9"/>
                                        </p:tgtEl>
                                        <p:attrNameLst>
                                          <p:attrName>ppt_x</p:attrName>
                                          <p:attrName>ppt_y</p:attrName>
                                        </p:attrNameLst>
                                      </p:cBhvr>
                                      <p:rCtr x="-12799" y="2685"/>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2" nodeType="clickEffect">
                                  <p:stCondLst>
                                    <p:cond delay="0"/>
                                  </p:stCondLst>
                                  <p:childTnLst>
                                    <p:animMotion origin="layout" path="M 0.13425 0.00278 L 0.26159 0.00278 " pathEditMode="relative" rAng="0" ptsTypes="AA">
                                      <p:cBhvr>
                                        <p:cTn id="34" dur="2000" fill="hold"/>
                                        <p:tgtEl>
                                          <p:spTgt spid="11"/>
                                        </p:tgtEl>
                                        <p:attrNameLst>
                                          <p:attrName>ppt_x</p:attrName>
                                          <p:attrName>ppt_y</p:attrName>
                                        </p:attrNameLst>
                                      </p:cBhvr>
                                      <p:rCtr x="6367" y="0"/>
                                    </p:animMotion>
                                  </p:childTnLst>
                                </p:cTn>
                              </p:par>
                              <p:par>
                                <p:cTn id="35" presetID="42" presetClass="path" presetSubtype="0" accel="50000" decel="50000" fill="hold" grpId="2" nodeType="withEffect">
                                  <p:stCondLst>
                                    <p:cond delay="0"/>
                                  </p:stCondLst>
                                  <p:childTnLst>
                                    <p:animMotion origin="layout" path="M -0.13242 0.00417 L -0.25443 0.00023 " pathEditMode="relative" rAng="0" ptsTypes="AA">
                                      <p:cBhvr>
                                        <p:cTn id="36" dur="2000" fill="hold"/>
                                        <p:tgtEl>
                                          <p:spTgt spid="13"/>
                                        </p:tgtEl>
                                        <p:attrNameLst>
                                          <p:attrName>ppt_x</p:attrName>
                                          <p:attrName>ppt_y</p:attrName>
                                        </p:attrNameLst>
                                      </p:cBhvr>
                                      <p:rCtr x="-6107"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1" grpId="1"/>
      <p:bldP spid="11" grpId="2"/>
      <p:bldP spid="13" grpId="0"/>
      <p:bldP spid="13" grpId="1"/>
      <p:bldP spid="13" grpId="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a:extLst>
              <a:ext uri="{FF2B5EF4-FFF2-40B4-BE49-F238E27FC236}">
                <a16:creationId xmlns:a16="http://schemas.microsoft.com/office/drawing/2014/main" id="{13B42EB0-6FEA-4D74-95E0-ABA5C8ACBFCC}"/>
              </a:ext>
            </a:extLst>
          </p:cNvPr>
          <p:cNvSpPr>
            <a:spLocks noGrp="1"/>
          </p:cNvSpPr>
          <p:nvPr>
            <p:ph type="body" sz="quarter" idx="10"/>
          </p:nvPr>
        </p:nvSpPr>
        <p:spPr>
          <a:xfrm>
            <a:off x="4287496" y="1900073"/>
            <a:ext cx="7318350" cy="2688439"/>
          </a:xfrm>
        </p:spPr>
        <p:txBody>
          <a:bodyPr/>
          <a:lstStyle/>
          <a:p>
            <a:r>
              <a:rPr lang="zh-CN" altLang="en-US" dirty="0"/>
              <a:t>本次案例中是如何完成数组元素的反转的？</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个变量分别占数组的首尾位置。</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一个变量往前走，一个变量往后走，同步交换双方位置处的值。</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0904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pPr marL="0" indent="0">
              <a:buNone/>
            </a:pPr>
            <a:r>
              <a:rPr lang="zh-CN" altLang="en-US" dirty="0"/>
              <a:t>请将加密后的数据解密出来</a:t>
            </a:r>
          </a:p>
        </p:txBody>
      </p:sp>
      <p:sp>
        <p:nvSpPr>
          <p:cNvPr id="12" name="文本框 11">
            <a:extLst>
              <a:ext uri="{FF2B5EF4-FFF2-40B4-BE49-F238E27FC236}">
                <a16:creationId xmlns:a16="http://schemas.microsoft.com/office/drawing/2014/main" id="{DAF57303-794C-432F-8A92-D291067AB924}"/>
              </a:ext>
            </a:extLst>
          </p:cNvPr>
          <p:cNvSpPr txBox="1"/>
          <p:nvPr/>
        </p:nvSpPr>
        <p:spPr>
          <a:xfrm>
            <a:off x="2307868" y="1923919"/>
            <a:ext cx="2758213" cy="133812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pP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en-US"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1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9            8             3</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5          6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14         13           8</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10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6         4           </a:t>
            </a:r>
            <a:r>
              <a:rPr kumimoji="0" lang="en-US"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3             8</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反转   </a:t>
            </a:r>
            <a:r>
              <a:rPr kumimoji="0" lang="en-US"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 </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8         3            4             6</a:t>
            </a:r>
            <a:b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br>
            <a:r>
              <a:rPr kumimoji="0" lang="zh-CN" altLang="zh-CN" sz="1100" b="0" i="0" u="none" strike="noStrike" cap="none" normalizeH="0" baseline="0" dirty="0">
                <a:ln>
                  <a:noFill/>
                </a:ln>
                <a:solidFill>
                  <a:srgbClr val="080808"/>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加密后的结果就是：</a:t>
            </a:r>
            <a:r>
              <a:rPr kumimoji="0" lang="zh-CN" altLang="zh-CN" sz="1100" b="0" i="0" u="none" strike="noStrike" cap="none" normalizeH="0" baseline="0" dirty="0">
                <a:ln>
                  <a:noFill/>
                </a:ln>
                <a:solidFill>
                  <a:srgbClr val="1750EB"/>
                </a:solidFill>
                <a:effectLst/>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rPr>
              <a:t>8346</a:t>
            </a:r>
            <a:endParaRPr lang="zh-CN" altLang="en-US" sz="1100" dirty="0">
              <a:latin typeface="阿里巴巴普惠体 Medium" panose="00020600040101010101" pitchFamily="18" charset="-122"/>
              <a:ea typeface="阿里巴巴普惠体 Medium" panose="00020600040101010101" pitchFamily="18" charset="-122"/>
              <a:cs typeface="阿里巴巴普惠体 Medium" panose="00020600040101010101" pitchFamily="18" charset="-122"/>
            </a:endParaRPr>
          </a:p>
        </p:txBody>
      </p:sp>
      <p:cxnSp>
        <p:nvCxnSpPr>
          <p:cNvPr id="14" name="直接箭头连接符 13">
            <a:extLst>
              <a:ext uri="{FF2B5EF4-FFF2-40B4-BE49-F238E27FC236}">
                <a16:creationId xmlns:a16="http://schemas.microsoft.com/office/drawing/2014/main" id="{0D2EC581-A5E0-4860-ABC8-9235BADFFFAD}"/>
              </a:ext>
            </a:extLst>
          </p:cNvPr>
          <p:cNvCxnSpPr>
            <a:cxnSpLocks/>
            <a:endCxn id="15" idx="1"/>
          </p:cNvCxnSpPr>
          <p:nvPr/>
        </p:nvCxnSpPr>
        <p:spPr>
          <a:xfrm>
            <a:off x="4023360" y="3142034"/>
            <a:ext cx="278580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B3DCBC9-4C5B-4AB0-BC8E-44C9E4182E74}"/>
              </a:ext>
            </a:extLst>
          </p:cNvPr>
          <p:cNvSpPr txBox="1"/>
          <p:nvPr/>
        </p:nvSpPr>
        <p:spPr>
          <a:xfrm>
            <a:off x="6809167" y="2972757"/>
            <a:ext cx="633507" cy="338554"/>
          </a:xfrm>
          <a:prstGeom prst="rect">
            <a:avLst/>
          </a:prstGeom>
          <a:noFill/>
        </p:spPr>
        <p:txBody>
          <a:bodyPr wrap="none" rtlCol="0">
            <a:spAutoFit/>
          </a:bodyPr>
          <a:lstStyle/>
          <a:p>
            <a:pPr fontAlgn="auto">
              <a:spcBef>
                <a:spcPts val="0"/>
              </a:spcBef>
              <a:spcAft>
                <a:spcPts val="0"/>
              </a:spcAft>
            </a:pPr>
            <a:r>
              <a:rPr lang="en-US" altLang="zh-CN" sz="1600" b="1" dirty="0">
                <a:solidFill>
                  <a:schemeClr val="tx1">
                    <a:lumMod val="65000"/>
                    <a:lumOff val="35000"/>
                  </a:schemeClr>
                </a:solidFill>
                <a:latin typeface="Consolas" panose="020B0609020204030204" pitchFamily="49" charset="0"/>
              </a:rPr>
              <a:t>1983</a:t>
            </a:r>
            <a:endParaRPr lang="zh-CN" altLang="en-US" sz="1600" b="1"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6252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r>
              <a:rPr lang="zh-CN" altLang="en-US" dirty="0"/>
              <a:t>抢红包</a:t>
            </a:r>
          </a:p>
        </p:txBody>
      </p:sp>
      <p:sp>
        <p:nvSpPr>
          <p:cNvPr id="12" name="文本占位符 4">
            <a:extLst>
              <a:ext uri="{FF2B5EF4-FFF2-40B4-BE49-F238E27FC236}">
                <a16:creationId xmlns:a16="http://schemas.microsoft.com/office/drawing/2014/main" id="{64156A7B-3EE8-41E1-8CB3-68B6C8C5A13B}"/>
              </a:ext>
            </a:extLst>
          </p:cNvPr>
          <p:cNvSpPr>
            <a:spLocks noGrp="1"/>
          </p:cNvSpPr>
          <p:nvPr>
            <p:ph type="body" sz="quarter" idx="11"/>
          </p:nvPr>
        </p:nvSpPr>
        <p:spPr>
          <a:xfrm>
            <a:off x="1999281" y="1656000"/>
            <a:ext cx="9800455" cy="4219575"/>
          </a:xfrm>
        </p:spPr>
        <p:txBody>
          <a:bodyPr/>
          <a:lstStyle/>
          <a:p>
            <a:pPr>
              <a:lnSpc>
                <a:spcPct val="200000"/>
              </a:lnSpc>
            </a:pPr>
            <a:r>
              <a:rPr lang="zh-CN" altLang="en-US" sz="1800" b="1" i="0" dirty="0">
                <a:solidFill>
                  <a:srgbClr val="000000"/>
                </a:solidFill>
                <a:effectLst/>
              </a:rPr>
              <a:t>需求：</a:t>
            </a:r>
            <a:endParaRPr lang="en-US" altLang="zh-CN" sz="1800" b="1" i="0" dirty="0">
              <a:solidFill>
                <a:srgbClr val="000000"/>
              </a:solidFill>
              <a:effectLst/>
            </a:endParaRPr>
          </a:p>
          <a:p>
            <a:pPr>
              <a:lnSpc>
                <a:spcPct val="200000"/>
              </a:lnSpc>
            </a:pPr>
            <a:r>
              <a:rPr lang="zh-CN" altLang="en-US" dirty="0">
                <a:solidFill>
                  <a:srgbClr val="000000"/>
                </a:solidFill>
              </a:rPr>
              <a:t>一个大</a:t>
            </a:r>
            <a:r>
              <a:rPr lang="en-US" altLang="zh-CN" dirty="0">
                <a:solidFill>
                  <a:srgbClr val="000000"/>
                </a:solidFill>
              </a:rPr>
              <a:t>V</a:t>
            </a:r>
            <a:r>
              <a:rPr lang="zh-CN" altLang="en-US" dirty="0">
                <a:solidFill>
                  <a:srgbClr val="000000"/>
                </a:solidFill>
              </a:rPr>
              <a:t>直播抽奖，奖品是现金红包，分别有</a:t>
            </a:r>
            <a:r>
              <a:rPr lang="en-US" altLang="zh-CN" dirty="0">
                <a:solidFill>
                  <a:srgbClr val="000000"/>
                </a:solidFill>
              </a:rPr>
              <a:t>{2, 588 , 888, 1000, 10000}</a:t>
            </a:r>
            <a:r>
              <a:rPr lang="zh-CN" altLang="en-US" dirty="0">
                <a:solidFill>
                  <a:srgbClr val="000000"/>
                </a:solidFill>
              </a:rPr>
              <a:t>五个奖金。请使用代码模拟抽奖，打印出每个奖项，奖项的出现顺序要随机且不重复。打印效果如下：（随机顺序，不一定是下面的顺序）</a:t>
            </a:r>
            <a:endParaRPr lang="en-US" altLang="zh-CN" dirty="0"/>
          </a:p>
        </p:txBody>
      </p:sp>
      <p:sp>
        <p:nvSpPr>
          <p:cNvPr id="2" name="Rectangle 1">
            <a:extLst>
              <a:ext uri="{FF2B5EF4-FFF2-40B4-BE49-F238E27FC236}">
                <a16:creationId xmlns:a16="http://schemas.microsoft.com/office/drawing/2014/main" id="{0B171CB0-BA7F-4B85-B660-EE0886442513}"/>
              </a:ext>
            </a:extLst>
          </p:cNvPr>
          <p:cNvSpPr>
            <a:spLocks noChangeArrowheads="1"/>
          </p:cNvSpPr>
          <p:nvPr/>
        </p:nvSpPr>
        <p:spPr bwMode="auto">
          <a:xfrm>
            <a:off x="6654799" y="3325633"/>
            <a:ext cx="1661823" cy="159037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0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888</a:t>
            </a:r>
            <a:r>
              <a:rPr kumimoji="0" lang="zh-CN" altLang="zh-CN" sz="10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元的奖金被抽出</a:t>
            </a:r>
            <a:br>
              <a:rPr kumimoji="0" lang="zh-CN" altLang="zh-CN" sz="10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0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588</a:t>
            </a:r>
            <a:r>
              <a:rPr kumimoji="0" lang="zh-CN" altLang="zh-CN" sz="10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元的奖金被抽出</a:t>
            </a:r>
            <a:br>
              <a:rPr kumimoji="0" lang="zh-CN" altLang="zh-CN" sz="10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0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10000</a:t>
            </a:r>
            <a:r>
              <a:rPr kumimoji="0" lang="zh-CN" altLang="zh-CN" sz="10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元的奖金被抽出</a:t>
            </a:r>
            <a:br>
              <a:rPr kumimoji="0" lang="zh-CN" altLang="zh-CN" sz="10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0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1000</a:t>
            </a:r>
            <a:r>
              <a:rPr kumimoji="0" lang="zh-CN" altLang="zh-CN" sz="10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元的奖金被抽出</a:t>
            </a:r>
            <a:br>
              <a:rPr kumimoji="0" lang="zh-CN" altLang="zh-CN" sz="10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0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kumimoji="0" lang="zh-CN" altLang="zh-CN" sz="10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元的奖金被抽出</a:t>
            </a:r>
            <a:endParaRPr kumimoji="0" lang="zh-CN" altLang="zh-CN" sz="18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3C43B97B-65AC-4ACB-92C2-D324C8DBE925}"/>
              </a:ext>
            </a:extLst>
          </p:cNvPr>
          <p:cNvSpPr txBox="1"/>
          <p:nvPr/>
        </p:nvSpPr>
        <p:spPr>
          <a:xfrm>
            <a:off x="1999280" y="3738700"/>
            <a:ext cx="9680530" cy="2103140"/>
          </a:xfrm>
          <a:prstGeom prst="rect">
            <a:avLst/>
          </a:prstGeom>
          <a:noFill/>
        </p:spPr>
        <p:txBody>
          <a:bodyPr wrap="square">
            <a:spAutoFit/>
          </a:bodyPr>
          <a:lstStyle/>
          <a:p>
            <a:pPr>
              <a:lnSpc>
                <a:spcPct val="200000"/>
              </a:lnSpc>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定义一个数组用于存储这些奖金金额。</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定义一个数组用于记录已经抽到的金额。</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每次抽奖都随机一个索引，取出索引对应的奖金金额，判断该金额之前是否抽中过，抽中过从新抽一次</a:t>
            </a:r>
            <a:r>
              <a:rPr lang="zh-CN" altLang="en-US" dirty="0"/>
              <a:t>。</a:t>
            </a:r>
            <a:endParaRPr lang="en-US" altLang="zh-CN" dirty="0"/>
          </a:p>
        </p:txBody>
      </p:sp>
    </p:spTree>
    <p:extLst>
      <p:ext uri="{BB962C8B-B14F-4D97-AF65-F5344CB8AC3E}">
        <p14:creationId xmlns:p14="http://schemas.microsoft.com/office/powerpoint/2010/main" val="236988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fade">
                                      <p:cBhvr>
                                        <p:cTn id="22" dur="5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fade">
                                      <p:cBhvr>
                                        <p:cTn id="27"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a:extLst>
              <a:ext uri="{FF2B5EF4-FFF2-40B4-BE49-F238E27FC236}">
                <a16:creationId xmlns:a16="http://schemas.microsoft.com/office/drawing/2014/main" id="{13B42EB0-6FEA-4D74-95E0-ABA5C8ACBFCC}"/>
              </a:ext>
            </a:extLst>
          </p:cNvPr>
          <p:cNvSpPr>
            <a:spLocks noGrp="1"/>
          </p:cNvSpPr>
          <p:nvPr>
            <p:ph type="body" sz="quarter" idx="10"/>
          </p:nvPr>
        </p:nvSpPr>
        <p:spPr>
          <a:xfrm>
            <a:off x="4581694" y="1923927"/>
            <a:ext cx="7428054" cy="2688439"/>
          </a:xfrm>
        </p:spPr>
        <p:txBody>
          <a:bodyPr/>
          <a:lstStyle/>
          <a:p>
            <a:r>
              <a:rPr lang="zh-CN" altLang="en-US" dirty="0"/>
              <a:t>本次案例中是如何保证每次抽奖的金额不是之前抽过的？</a:t>
            </a:r>
          </a:p>
          <a:p>
            <a:pPr marL="5524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定义一个数组用于记录已经抽到的金额。</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每次抽奖都随机一个索引，取出索引对应的奖金金额，判断该金额之前是否在已抽奖金额的数组中。</a:t>
            </a:r>
            <a:endParaRPr lang="en-US" altLang="zh-CN" sz="1600" dirty="0"/>
          </a:p>
        </p:txBody>
      </p:sp>
    </p:spTree>
    <p:extLst>
      <p:ext uri="{BB962C8B-B14F-4D97-AF65-F5344CB8AC3E}">
        <p14:creationId xmlns:p14="http://schemas.microsoft.com/office/powerpoint/2010/main" val="377414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742481" y="627682"/>
            <a:ext cx="5786548" cy="5029199"/>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拓展案例</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n"/>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业务分析、随机生成一组中奖号码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n"/>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用户输入一组双色球号码</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n"/>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判断中奖情况</a:t>
            </a:r>
            <a:endPar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34538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3">
            <a:extLst>
              <a:ext uri="{FF2B5EF4-FFF2-40B4-BE49-F238E27FC236}">
                <a16:creationId xmlns:a16="http://schemas.microsoft.com/office/drawing/2014/main" id="{D3766536-3192-44C5-BF2E-8F74CC1A627A}"/>
              </a:ext>
            </a:extLst>
          </p:cNvPr>
          <p:cNvSpPr>
            <a:spLocks noGrp="1"/>
          </p:cNvSpPr>
          <p:nvPr>
            <p:ph type="body" sz="quarter" idx="10"/>
          </p:nvPr>
        </p:nvSpPr>
        <p:spPr>
          <a:xfrm>
            <a:off x="2195450" y="1016160"/>
            <a:ext cx="9214230" cy="517190"/>
          </a:xfrm>
        </p:spPr>
        <p:txBody>
          <a:bodyPr/>
          <a:lstStyle/>
          <a:p>
            <a:r>
              <a:rPr lang="zh-CN" altLang="en-US" dirty="0"/>
              <a:t>双色球系统</a:t>
            </a:r>
            <a:r>
              <a:rPr lang="en-US" altLang="zh-CN" dirty="0"/>
              <a:t>-</a:t>
            </a:r>
            <a:r>
              <a:rPr lang="zh-CN" altLang="en-US" dirty="0"/>
              <a:t>业务分析、随机生成一组中奖号码</a:t>
            </a:r>
          </a:p>
        </p:txBody>
      </p:sp>
      <p:pic>
        <p:nvPicPr>
          <p:cNvPr id="13" name="图片 12">
            <a:extLst>
              <a:ext uri="{FF2B5EF4-FFF2-40B4-BE49-F238E27FC236}">
                <a16:creationId xmlns:a16="http://schemas.microsoft.com/office/drawing/2014/main" id="{A5126BBF-5EFE-44C1-AA1E-C345A7DB83C4}"/>
              </a:ext>
            </a:extLst>
          </p:cNvPr>
          <p:cNvPicPr>
            <a:picLocks noChangeAspect="1"/>
          </p:cNvPicPr>
          <p:nvPr/>
        </p:nvPicPr>
        <p:blipFill>
          <a:blip r:embed="rId2"/>
          <a:stretch>
            <a:fillRect/>
          </a:stretch>
        </p:blipFill>
        <p:spPr>
          <a:xfrm>
            <a:off x="657307" y="1898542"/>
            <a:ext cx="3653468" cy="4425008"/>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14" name="文本框 13">
            <a:extLst>
              <a:ext uri="{FF2B5EF4-FFF2-40B4-BE49-F238E27FC236}">
                <a16:creationId xmlns:a16="http://schemas.microsoft.com/office/drawing/2014/main" id="{3ED55F0C-EAEF-4E48-B66E-FC963DB63FD7}"/>
              </a:ext>
            </a:extLst>
          </p:cNvPr>
          <p:cNvSpPr txBox="1"/>
          <p:nvPr/>
        </p:nvSpPr>
        <p:spPr>
          <a:xfrm>
            <a:off x="4889037" y="4725504"/>
            <a:ext cx="7201659" cy="1565878"/>
          </a:xfrm>
          <a:prstGeom prst="rect">
            <a:avLst/>
          </a:prstGeom>
          <a:noFill/>
        </p:spPr>
        <p:txBody>
          <a:bodyPr wrap="square">
            <a:spAutoFit/>
          </a:bodyPr>
          <a:lstStyle/>
          <a:p>
            <a:pPr>
              <a:lnSpc>
                <a:spcPct val="200000"/>
              </a:lnSpc>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随机一组中奖号码的分析：</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中奖号码由</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6</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个红球和</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个篮球组成</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6</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个红球要求不能重复</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可以定义方法用于返回一组中奖号码</a:t>
            </a:r>
            <a:r>
              <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(7</a:t>
            </a: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个数据</a:t>
            </a:r>
            <a:r>
              <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返回的形式是一个整型数组。</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0" name="图片 19">
            <a:extLst>
              <a:ext uri="{FF2B5EF4-FFF2-40B4-BE49-F238E27FC236}">
                <a16:creationId xmlns:a16="http://schemas.microsoft.com/office/drawing/2014/main" id="{60AF1BFD-755D-434D-B746-E01CF6E3E44F}"/>
              </a:ext>
            </a:extLst>
          </p:cNvPr>
          <p:cNvPicPr>
            <a:picLocks noChangeAspect="1"/>
          </p:cNvPicPr>
          <p:nvPr/>
        </p:nvPicPr>
        <p:blipFill>
          <a:blip r:embed="rId3"/>
          <a:stretch>
            <a:fillRect/>
          </a:stretch>
        </p:blipFill>
        <p:spPr>
          <a:xfrm>
            <a:off x="5014814" y="1898542"/>
            <a:ext cx="4930464" cy="291540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79074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a:extLst>
              <a:ext uri="{FF2B5EF4-FFF2-40B4-BE49-F238E27FC236}">
                <a16:creationId xmlns:a16="http://schemas.microsoft.com/office/drawing/2014/main" id="{0750BDB6-92DF-413C-9734-867F877DF7DA}"/>
              </a:ext>
            </a:extLst>
          </p:cNvPr>
          <p:cNvSpPr>
            <a:spLocks noGrp="1"/>
          </p:cNvSpPr>
          <p:nvPr>
            <p:ph type="body" sz="quarter" idx="10"/>
          </p:nvPr>
        </p:nvSpPr>
        <p:spPr>
          <a:xfrm>
            <a:off x="4610747" y="2084780"/>
            <a:ext cx="7029963" cy="2688439"/>
          </a:xfrm>
        </p:spPr>
        <p:txBody>
          <a:bodyPr/>
          <a:lstStyle/>
          <a:p>
            <a:r>
              <a:rPr lang="zh-CN" altLang="en-US" dirty="0"/>
              <a:t>本次案例中是如何去保证随机的</a:t>
            </a:r>
            <a:r>
              <a:rPr lang="en-US" altLang="zh-CN" dirty="0"/>
              <a:t>6</a:t>
            </a:r>
            <a:r>
              <a:rPr lang="zh-CN" altLang="en-US" dirty="0"/>
              <a:t>个中奖的红球号码不重复的</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每次随机一个红球号码后去数组中判断是否存在。</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存在需要重新随机一个数字直到不重复为止。</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0016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742481" y="627682"/>
            <a:ext cx="5786548" cy="5029199"/>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拓展案例</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n"/>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业务分析、随机生成一组中奖号码</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n"/>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用户输入一组双色球号码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n"/>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判断中奖情况</a:t>
            </a:r>
            <a:endPar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2241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A8CB9-C6B6-4B60-847A-6F40E81C0070}"/>
              </a:ext>
            </a:extLst>
          </p:cNvPr>
          <p:cNvSpPr>
            <a:spLocks noGrp="1"/>
          </p:cNvSpPr>
          <p:nvPr>
            <p:ph type="title"/>
          </p:nvPr>
        </p:nvSpPr>
        <p:spPr>
          <a:xfrm>
            <a:off x="710880" y="1100342"/>
            <a:ext cx="10698800" cy="517190"/>
          </a:xfrm>
        </p:spPr>
        <p:txBody>
          <a:bodyPr/>
          <a:lstStyle/>
          <a:p>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编程思维</a:t>
            </a:r>
          </a:p>
        </p:txBody>
      </p:sp>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1"/>
          </p:nvPr>
        </p:nvSpPr>
        <p:spPr>
          <a:xfrm>
            <a:off x="710880" y="1624205"/>
            <a:ext cx="10698800" cy="615300"/>
          </a:xfrm>
        </p:spPr>
        <p:txBody>
          <a:bodyPr/>
          <a:lstStyle/>
          <a:p>
            <a:pPr marL="285750" indent="-285750">
              <a:buFont typeface="Wingdings" panose="05000000000000000000" pitchFamily="2" charset="2"/>
              <a:buChar char="l"/>
            </a:pPr>
            <a:r>
              <a:rPr lang="zh-CN" altLang="en-US" dirty="0">
                <a:solidFill>
                  <a:srgbClr val="333333"/>
                </a:solidFill>
                <a:latin typeface="Arial" panose="020B0604020202020204" pitchFamily="34" charset="0"/>
              </a:rPr>
              <a:t>使用所学的</a:t>
            </a:r>
            <a:r>
              <a:rPr lang="en-US" altLang="zh-CN" dirty="0">
                <a:solidFill>
                  <a:srgbClr val="333333"/>
                </a:solidFill>
                <a:latin typeface="Arial" panose="020B0604020202020204" pitchFamily="34" charset="0"/>
              </a:rPr>
              <a:t>Java</a:t>
            </a:r>
            <a:r>
              <a:rPr lang="zh-CN" altLang="en-US" dirty="0">
                <a:solidFill>
                  <a:srgbClr val="333333"/>
                </a:solidFill>
                <a:latin typeface="Arial" panose="020B0604020202020204" pitchFamily="34" charset="0"/>
              </a:rPr>
              <a:t>技术</a:t>
            </a:r>
            <a:r>
              <a:rPr lang="zh-CN" altLang="en-US" b="0" i="0" dirty="0">
                <a:solidFill>
                  <a:srgbClr val="333333"/>
                </a:solidFill>
                <a:effectLst/>
                <a:latin typeface="Arial" panose="020B0604020202020204" pitchFamily="34" charset="0"/>
              </a:rPr>
              <a:t>解决问题的思维方式和编写代码实现出来的能力。</a:t>
            </a:r>
            <a:endParaRPr lang="en-US" altLang="zh-CN" dirty="0"/>
          </a:p>
        </p:txBody>
      </p:sp>
      <p:sp>
        <p:nvSpPr>
          <p:cNvPr id="5" name="标题 1">
            <a:extLst>
              <a:ext uri="{FF2B5EF4-FFF2-40B4-BE49-F238E27FC236}">
                <a16:creationId xmlns:a16="http://schemas.microsoft.com/office/drawing/2014/main" id="{69FEC69B-20B8-4FE6-A3F5-DA82FE422AF3}"/>
              </a:ext>
            </a:extLst>
          </p:cNvPr>
          <p:cNvSpPr txBox="1">
            <a:spLocks/>
          </p:cNvSpPr>
          <p:nvPr/>
        </p:nvSpPr>
        <p:spPr>
          <a:xfrm>
            <a:off x="710880" y="2314376"/>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关于提升编程思维和编程能力的建议 </a:t>
            </a:r>
          </a:p>
        </p:txBody>
      </p:sp>
      <p:sp>
        <p:nvSpPr>
          <p:cNvPr id="6" name="文本占位符 3">
            <a:extLst>
              <a:ext uri="{FF2B5EF4-FFF2-40B4-BE49-F238E27FC236}">
                <a16:creationId xmlns:a16="http://schemas.microsoft.com/office/drawing/2014/main" id="{3AB19FCA-5858-4B02-96F3-41BCFD84A40A}"/>
              </a:ext>
            </a:extLst>
          </p:cNvPr>
          <p:cNvSpPr txBox="1">
            <a:spLocks/>
          </p:cNvSpPr>
          <p:nvPr/>
        </p:nvSpPr>
        <p:spPr>
          <a:xfrm>
            <a:off x="710880" y="2831566"/>
            <a:ext cx="7701600" cy="6153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编程思维和编程能力不是一朝一夕形成的，需要时间的沉淀和大量练习。</a:t>
            </a:r>
            <a:endParaRPr lang="en-US" altLang="zh-CN" b="0" i="0" dirty="0">
              <a:solidFill>
                <a:srgbClr val="CC0000"/>
              </a:solidFill>
              <a:effectLst/>
              <a:latin typeface="arial" panose="020B0604020202020204" pitchFamily="34" charset="0"/>
            </a:endParaRPr>
          </a:p>
          <a:p>
            <a:pPr marL="285750" indent="-285750">
              <a:buFont typeface="Wingdings" panose="05000000000000000000" pitchFamily="2" charset="2"/>
              <a:buChar char="l"/>
            </a:pPr>
            <a:r>
              <a:rPr lang="zh-CN" altLang="en-US" b="0" i="0" dirty="0">
                <a:solidFill>
                  <a:srgbClr val="CC0000"/>
                </a:solidFill>
                <a:effectLst/>
                <a:latin typeface="arial" panose="020B0604020202020204" pitchFamily="34" charset="0"/>
              </a:rPr>
              <a:t>具体措施：勤于练习代码，勤于思考，孰能生巧。</a:t>
            </a:r>
            <a:endParaRPr lang="en-US" altLang="zh-CN" b="0" i="0" dirty="0">
              <a:solidFill>
                <a:srgbClr val="CC0000"/>
              </a:solidFill>
              <a:effectLst/>
              <a:latin typeface="arial" panose="020B0604020202020204" pitchFamily="34" charset="0"/>
            </a:endParaRPr>
          </a:p>
          <a:p>
            <a:pPr marL="285750" indent="-285750">
              <a:buFont typeface="Wingdings" panose="05000000000000000000" pitchFamily="2" charset="2"/>
              <a:buChar char="l"/>
            </a:pPr>
            <a:r>
              <a:rPr lang="zh-CN" altLang="en-US" b="0" i="0" dirty="0">
                <a:solidFill>
                  <a:srgbClr val="CC0000"/>
                </a:solidFill>
                <a:effectLst/>
                <a:latin typeface="arial" panose="020B0604020202020204" pitchFamily="34" charset="0"/>
              </a:rPr>
              <a:t>前期：先模仿，后期：再</a:t>
            </a:r>
            <a:r>
              <a:rPr lang="zh-CN" altLang="en-US" dirty="0">
                <a:solidFill>
                  <a:srgbClr val="CC0000"/>
                </a:solidFill>
                <a:latin typeface="arial" panose="020B0604020202020204" pitchFamily="34" charset="0"/>
              </a:rPr>
              <a:t>创新</a:t>
            </a:r>
            <a:r>
              <a:rPr lang="zh-CN" altLang="en-US" b="0" i="0" dirty="0">
                <a:solidFill>
                  <a:srgbClr val="CC0000"/>
                </a:solidFill>
                <a:effectLst/>
                <a:latin typeface="arial" panose="020B0604020202020204" pitchFamily="34" charset="0"/>
              </a:rPr>
              <a:t>。</a:t>
            </a:r>
            <a:endParaRPr lang="en-US" altLang="zh-CN" dirty="0"/>
          </a:p>
          <a:p>
            <a:endParaRPr lang="en-US" altLang="zh-CN" dirty="0"/>
          </a:p>
        </p:txBody>
      </p:sp>
      <p:sp>
        <p:nvSpPr>
          <p:cNvPr id="7" name="文本框 6">
            <a:extLst>
              <a:ext uri="{FF2B5EF4-FFF2-40B4-BE49-F238E27FC236}">
                <a16:creationId xmlns:a16="http://schemas.microsoft.com/office/drawing/2014/main" id="{24A3BF7C-7946-4577-979D-E10063DF4893}"/>
              </a:ext>
            </a:extLst>
          </p:cNvPr>
          <p:cNvSpPr txBox="1"/>
          <p:nvPr/>
        </p:nvSpPr>
        <p:spPr>
          <a:xfrm>
            <a:off x="778230" y="5948140"/>
            <a:ext cx="6640336" cy="454035"/>
          </a:xfrm>
          <a:prstGeom prst="rect">
            <a:avLst/>
          </a:prstGeom>
          <a:noFill/>
        </p:spPr>
        <p:txBody>
          <a:bodyPr wrap="square">
            <a:spAutoFit/>
          </a:bodyPr>
          <a:lstStyle/>
          <a:p>
            <a:pPr>
              <a:lnSpc>
                <a:spcPct val="150000"/>
              </a:lnSpc>
            </a:pPr>
            <a:r>
              <a:rPr lang="zh-CN" altLang="en-US" b="1" dirty="0">
                <a:solidFill>
                  <a:srgbClr val="CC0000"/>
                </a:solidFill>
                <a:latin typeface="arial" panose="020B0604020202020204" pitchFamily="34" charset="0"/>
              </a:rPr>
              <a:t>不积跬步，无以至千里；不积小流，无以成江海。</a:t>
            </a:r>
            <a:endParaRPr lang="en-US" altLang="zh-CN" b="1" dirty="0">
              <a:solidFill>
                <a:srgbClr val="CC0000"/>
              </a:solidFill>
              <a:latin typeface="arial" panose="020B0604020202020204" pitchFamily="34" charset="0"/>
            </a:endParaRPr>
          </a:p>
        </p:txBody>
      </p:sp>
      <p:pic>
        <p:nvPicPr>
          <p:cNvPr id="8" name="Picture 2">
            <a:extLst>
              <a:ext uri="{FF2B5EF4-FFF2-40B4-BE49-F238E27FC236}">
                <a16:creationId xmlns:a16="http://schemas.microsoft.com/office/drawing/2014/main" id="{A70C591C-EA19-4816-B9DE-977CEFDD6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65695" y="4132565"/>
            <a:ext cx="2375867" cy="16250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2C7BD056-94AE-48FE-8FC6-25FE6549A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952900" y="4132565"/>
            <a:ext cx="2375867" cy="1583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05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r>
              <a:rPr lang="zh-CN" altLang="en-US" dirty="0"/>
              <a:t>双色球系统</a:t>
            </a:r>
            <a:r>
              <a:rPr lang="en-US" altLang="zh-CN" dirty="0"/>
              <a:t>-</a:t>
            </a:r>
            <a:r>
              <a:rPr kumimoji="1" lang="zh-CN" altLang="en-US" sz="2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用户输入一组双色球号码</a:t>
            </a:r>
            <a:endParaRPr lang="zh-CN" altLang="en-US" dirty="0"/>
          </a:p>
        </p:txBody>
      </p:sp>
      <p:sp>
        <p:nvSpPr>
          <p:cNvPr id="12" name="文本占位符 4">
            <a:extLst>
              <a:ext uri="{FF2B5EF4-FFF2-40B4-BE49-F238E27FC236}">
                <a16:creationId xmlns:a16="http://schemas.microsoft.com/office/drawing/2014/main" id="{64156A7B-3EE8-41E1-8CB3-68B6C8C5A13B}"/>
              </a:ext>
            </a:extLst>
          </p:cNvPr>
          <p:cNvSpPr>
            <a:spLocks noGrp="1"/>
          </p:cNvSpPr>
          <p:nvPr>
            <p:ph type="body" sz="quarter" idx="11"/>
          </p:nvPr>
        </p:nvSpPr>
        <p:spPr>
          <a:xfrm>
            <a:off x="4874857" y="4725504"/>
            <a:ext cx="7059478" cy="1773000"/>
          </a:xfrm>
        </p:spPr>
        <p:txBody>
          <a:bodyPr/>
          <a:lstStyle/>
          <a:p>
            <a:pPr>
              <a:lnSpc>
                <a:spcPct val="200000"/>
              </a:lnSpc>
            </a:pPr>
            <a:r>
              <a:rPr lang="zh-CN" altLang="en-US" sz="1800" b="1" dirty="0"/>
              <a:t>用户输入一组双色球号码分析：</a:t>
            </a:r>
            <a:endParaRPr lang="en-US" altLang="zh-CN" sz="1800" b="1" dirty="0"/>
          </a:p>
          <a:p>
            <a:pPr marL="285750" indent="-285750">
              <a:lnSpc>
                <a:spcPct val="200000"/>
              </a:lnSpc>
              <a:buFont typeface="Wingdings" panose="05000000000000000000" pitchFamily="2" charset="2"/>
              <a:buChar char="l"/>
            </a:pPr>
            <a:r>
              <a:rPr lang="zh-CN" altLang="en-US" sz="1400" dirty="0">
                <a:solidFill>
                  <a:schemeClr val="tx1"/>
                </a:solidFill>
              </a:rPr>
              <a:t>定义一个方法，该方法可以录入用户输入的</a:t>
            </a:r>
            <a:r>
              <a:rPr lang="en-US" altLang="zh-CN" sz="1400" dirty="0">
                <a:solidFill>
                  <a:schemeClr val="tx1"/>
                </a:solidFill>
              </a:rPr>
              <a:t>6</a:t>
            </a:r>
            <a:r>
              <a:rPr lang="zh-CN" altLang="en-US" sz="1400" dirty="0">
                <a:solidFill>
                  <a:schemeClr val="tx1"/>
                </a:solidFill>
              </a:rPr>
              <a:t>个红球和</a:t>
            </a:r>
            <a:r>
              <a:rPr lang="en-US" altLang="zh-CN" sz="1400" dirty="0">
                <a:solidFill>
                  <a:schemeClr val="tx1"/>
                </a:solidFill>
              </a:rPr>
              <a:t>1</a:t>
            </a:r>
            <a:r>
              <a:rPr lang="zh-CN" altLang="en-US" sz="1400" dirty="0">
                <a:solidFill>
                  <a:schemeClr val="tx1"/>
                </a:solidFill>
              </a:rPr>
              <a:t>个篮球号码</a:t>
            </a:r>
            <a:endParaRPr lang="en-US" altLang="zh-CN" sz="1400" dirty="0">
              <a:solidFill>
                <a:schemeClr val="tx1"/>
              </a:solidFill>
            </a:endParaRPr>
          </a:p>
          <a:p>
            <a:pPr marL="285750" indent="-285750">
              <a:lnSpc>
                <a:spcPct val="200000"/>
              </a:lnSpc>
              <a:buFont typeface="Wingdings" panose="05000000000000000000" pitchFamily="2" charset="2"/>
              <a:buChar char="l"/>
            </a:pPr>
            <a:r>
              <a:rPr lang="zh-CN" altLang="en-US" sz="1400" dirty="0">
                <a:solidFill>
                  <a:schemeClr val="tx1"/>
                </a:solidFill>
              </a:rPr>
              <a:t>该方法最终需要返回一个数组，数组中就是用户录入的号码（</a:t>
            </a:r>
            <a:r>
              <a:rPr lang="en-US" altLang="zh-CN" sz="1400" dirty="0">
                <a:solidFill>
                  <a:schemeClr val="tx1"/>
                </a:solidFill>
              </a:rPr>
              <a:t>7</a:t>
            </a:r>
            <a:r>
              <a:rPr lang="zh-CN" altLang="en-US" sz="1400" dirty="0">
                <a:solidFill>
                  <a:schemeClr val="tx1"/>
                </a:solidFill>
              </a:rPr>
              <a:t>位）。</a:t>
            </a:r>
            <a:endParaRPr lang="en-US" altLang="zh-CN" sz="1400" dirty="0">
              <a:solidFill>
                <a:schemeClr val="tx1"/>
              </a:solidFill>
            </a:endParaRPr>
          </a:p>
          <a:p>
            <a:pPr>
              <a:lnSpc>
                <a:spcPct val="200000"/>
              </a:lnSpc>
            </a:pPr>
            <a:endParaRPr lang="en-US" altLang="zh-CN" dirty="0">
              <a:solidFill>
                <a:srgbClr val="C00000"/>
              </a:solidFill>
            </a:endParaRPr>
          </a:p>
        </p:txBody>
      </p:sp>
      <p:pic>
        <p:nvPicPr>
          <p:cNvPr id="8" name="图片 7">
            <a:extLst>
              <a:ext uri="{FF2B5EF4-FFF2-40B4-BE49-F238E27FC236}">
                <a16:creationId xmlns:a16="http://schemas.microsoft.com/office/drawing/2014/main" id="{0CE01479-4D25-4A64-8D75-2A7E67328D6A}"/>
              </a:ext>
            </a:extLst>
          </p:cNvPr>
          <p:cNvPicPr>
            <a:picLocks noChangeAspect="1"/>
          </p:cNvPicPr>
          <p:nvPr/>
        </p:nvPicPr>
        <p:blipFill>
          <a:blip r:embed="rId2"/>
          <a:stretch>
            <a:fillRect/>
          </a:stretch>
        </p:blipFill>
        <p:spPr>
          <a:xfrm>
            <a:off x="657307" y="1898542"/>
            <a:ext cx="3653468" cy="4425008"/>
          </a:xfrm>
          <a:prstGeom prst="rect">
            <a:avLst/>
          </a:prstGeom>
        </p:spPr>
        <p:style>
          <a:lnRef idx="2">
            <a:schemeClr val="accent2">
              <a:shade val="50000"/>
            </a:schemeClr>
          </a:lnRef>
          <a:fillRef idx="1">
            <a:schemeClr val="accent2"/>
          </a:fillRef>
          <a:effectRef idx="0">
            <a:schemeClr val="accent2"/>
          </a:effectRef>
          <a:fontRef idx="minor">
            <a:schemeClr val="lt1"/>
          </a:fontRef>
        </p:style>
      </p:pic>
      <p:pic>
        <p:nvPicPr>
          <p:cNvPr id="11" name="图片 10">
            <a:extLst>
              <a:ext uri="{FF2B5EF4-FFF2-40B4-BE49-F238E27FC236}">
                <a16:creationId xmlns:a16="http://schemas.microsoft.com/office/drawing/2014/main" id="{1C233D62-02B3-4EA3-A053-A2B3BBC4A82F}"/>
              </a:ext>
            </a:extLst>
          </p:cNvPr>
          <p:cNvPicPr>
            <a:picLocks noChangeAspect="1"/>
          </p:cNvPicPr>
          <p:nvPr/>
        </p:nvPicPr>
        <p:blipFill>
          <a:blip r:embed="rId3"/>
          <a:stretch>
            <a:fillRect/>
          </a:stretch>
        </p:blipFill>
        <p:spPr>
          <a:xfrm>
            <a:off x="5014814" y="1898542"/>
            <a:ext cx="4930464" cy="291540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680846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a:extLst>
              <a:ext uri="{FF2B5EF4-FFF2-40B4-BE49-F238E27FC236}">
                <a16:creationId xmlns:a16="http://schemas.microsoft.com/office/drawing/2014/main" id="{0750BDB6-92DF-413C-9734-867F877DF7DA}"/>
              </a:ext>
            </a:extLst>
          </p:cNvPr>
          <p:cNvSpPr>
            <a:spLocks noGrp="1"/>
          </p:cNvSpPr>
          <p:nvPr>
            <p:ph type="body" sz="quarter" idx="10"/>
          </p:nvPr>
        </p:nvSpPr>
        <p:spPr>
          <a:xfrm>
            <a:off x="4610747" y="2084780"/>
            <a:ext cx="6431795" cy="2688439"/>
          </a:xfrm>
        </p:spPr>
        <p:txBody>
          <a:bodyPr/>
          <a:lstStyle/>
          <a:p>
            <a:r>
              <a:rPr lang="zh-CN" altLang="en-US" dirty="0"/>
              <a:t>本次案例中是如何去统计红球的命中数量的？</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遍历用户的每个选号，然后遍历中奖号码的数组。</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看当前选号是否在中奖号码中存在，存在则命中数量加</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7799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835951" y="367646"/>
            <a:ext cx="5796773" cy="5326944"/>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拓展案例</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n"/>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业务分析、随机生成一组中奖号码</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n"/>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用户输入一组双色球号码</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n"/>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判断中奖情况</a:t>
            </a:r>
            <a:endPar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35017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3">
            <a:extLst>
              <a:ext uri="{FF2B5EF4-FFF2-40B4-BE49-F238E27FC236}">
                <a16:creationId xmlns:a16="http://schemas.microsoft.com/office/drawing/2014/main" id="{D1814EF9-4BC8-4CD6-BB18-97C2BDB4D055}"/>
              </a:ext>
            </a:extLst>
          </p:cNvPr>
          <p:cNvSpPr>
            <a:spLocks noGrp="1"/>
          </p:cNvSpPr>
          <p:nvPr>
            <p:ph type="body" sz="quarter" idx="10"/>
          </p:nvPr>
        </p:nvSpPr>
        <p:spPr>
          <a:xfrm>
            <a:off x="2195450" y="1016160"/>
            <a:ext cx="9214230" cy="517190"/>
          </a:xfrm>
        </p:spPr>
        <p:txBody>
          <a:bodyPr/>
          <a:lstStyle/>
          <a:p>
            <a:r>
              <a:rPr lang="zh-CN" altLang="en-US" dirty="0"/>
              <a:t>模拟双色球系统</a:t>
            </a:r>
            <a:r>
              <a:rPr lang="en-US" altLang="zh-CN" dirty="0"/>
              <a:t>-</a:t>
            </a:r>
            <a:r>
              <a:rPr kumimoji="1" lang="zh-CN" altLang="en-US" sz="2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判断中奖情况</a:t>
            </a:r>
            <a:endParaRPr lang="zh-CN" altLang="en-US" dirty="0"/>
          </a:p>
        </p:txBody>
      </p:sp>
      <p:pic>
        <p:nvPicPr>
          <p:cNvPr id="14" name="图片 13">
            <a:extLst>
              <a:ext uri="{FF2B5EF4-FFF2-40B4-BE49-F238E27FC236}">
                <a16:creationId xmlns:a16="http://schemas.microsoft.com/office/drawing/2014/main" id="{8A5E89DC-1BAD-4925-A5DE-BD59ACB07247}"/>
              </a:ext>
            </a:extLst>
          </p:cNvPr>
          <p:cNvPicPr>
            <a:picLocks noChangeAspect="1"/>
          </p:cNvPicPr>
          <p:nvPr/>
        </p:nvPicPr>
        <p:blipFill>
          <a:blip r:embed="rId2"/>
          <a:stretch>
            <a:fillRect/>
          </a:stretch>
        </p:blipFill>
        <p:spPr>
          <a:xfrm>
            <a:off x="657307" y="1898542"/>
            <a:ext cx="3653468" cy="4425008"/>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15" name="文本占位符 4">
            <a:extLst>
              <a:ext uri="{FF2B5EF4-FFF2-40B4-BE49-F238E27FC236}">
                <a16:creationId xmlns:a16="http://schemas.microsoft.com/office/drawing/2014/main" id="{48916DDB-FEBA-4D26-9F44-E63C4F56D8A7}"/>
              </a:ext>
            </a:extLst>
          </p:cNvPr>
          <p:cNvSpPr txBox="1">
            <a:spLocks/>
          </p:cNvSpPr>
          <p:nvPr/>
        </p:nvSpPr>
        <p:spPr>
          <a:xfrm>
            <a:off x="4819196" y="4813947"/>
            <a:ext cx="7059478" cy="22950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200000"/>
              </a:lnSpc>
            </a:pPr>
            <a:r>
              <a:rPr lang="zh-CN" altLang="en-US" sz="1800" b="1" dirty="0"/>
              <a:t>中奖情况判断的分析：</a:t>
            </a:r>
            <a:endParaRPr lang="en-US" altLang="zh-CN" dirty="0">
              <a:solidFill>
                <a:srgbClr val="C00000"/>
              </a:solidFill>
            </a:endParaRPr>
          </a:p>
          <a:p>
            <a:pPr marL="285750" indent="-285750">
              <a:lnSpc>
                <a:spcPct val="200000"/>
              </a:lnSpc>
              <a:buFont typeface="Wingdings" panose="05000000000000000000" pitchFamily="2" charset="2"/>
              <a:buChar char="l"/>
            </a:pPr>
            <a:r>
              <a:rPr lang="zh-CN" altLang="en-US" dirty="0"/>
              <a:t>定义一个方法，可以接收中奖号码的数组，用户选号的数组。</a:t>
            </a:r>
            <a:endParaRPr lang="en-US" altLang="zh-CN" dirty="0"/>
          </a:p>
          <a:p>
            <a:pPr marL="285750" indent="-285750">
              <a:lnSpc>
                <a:spcPct val="200000"/>
              </a:lnSpc>
              <a:buFont typeface="Wingdings" panose="05000000000000000000" pitchFamily="2" charset="2"/>
              <a:buChar char="l"/>
            </a:pPr>
            <a:r>
              <a:rPr lang="zh-CN" altLang="en-US" dirty="0"/>
              <a:t>根据命中红球数和篮球数判断最终的中奖情况并输出详情和中奖金额。</a:t>
            </a:r>
            <a:endParaRPr lang="en-US" altLang="zh-CN" dirty="0"/>
          </a:p>
          <a:p>
            <a:pPr>
              <a:lnSpc>
                <a:spcPct val="200000"/>
              </a:lnSpc>
            </a:pPr>
            <a:endParaRPr lang="en-US" altLang="zh-CN" dirty="0">
              <a:solidFill>
                <a:srgbClr val="C00000"/>
              </a:solidFill>
            </a:endParaRPr>
          </a:p>
        </p:txBody>
      </p:sp>
      <p:pic>
        <p:nvPicPr>
          <p:cNvPr id="16" name="图片 15">
            <a:extLst>
              <a:ext uri="{FF2B5EF4-FFF2-40B4-BE49-F238E27FC236}">
                <a16:creationId xmlns:a16="http://schemas.microsoft.com/office/drawing/2014/main" id="{EDDF423C-6C16-412A-BA78-DCBFDAA7068D}"/>
              </a:ext>
            </a:extLst>
          </p:cNvPr>
          <p:cNvPicPr>
            <a:picLocks noChangeAspect="1"/>
          </p:cNvPicPr>
          <p:nvPr/>
        </p:nvPicPr>
        <p:blipFill>
          <a:blip r:embed="rId3"/>
          <a:stretch>
            <a:fillRect/>
          </a:stretch>
        </p:blipFill>
        <p:spPr>
          <a:xfrm>
            <a:off x="5014814" y="1898542"/>
            <a:ext cx="4930464" cy="291540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870400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9D8F8A71-005C-45B5-8CCD-98324DD32AD6}"/>
              </a:ext>
            </a:extLst>
          </p:cNvPr>
          <p:cNvSpPr>
            <a:spLocks noGrp="1"/>
          </p:cNvSpPr>
          <p:nvPr>
            <p:ph type="body" sz="quarter" idx="10"/>
          </p:nvPr>
        </p:nvSpPr>
        <p:spPr>
          <a:xfrm>
            <a:off x="4610747" y="2084780"/>
            <a:ext cx="6431795" cy="2688439"/>
          </a:xfrm>
        </p:spPr>
        <p:txBody>
          <a:bodyPr/>
          <a:lstStyle/>
          <a:p>
            <a:r>
              <a:rPr lang="zh-CN" altLang="en-US" dirty="0"/>
              <a:t>本次案例中是如何去统计红球的命中数量的？</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遍历用户的每个选号，然后遍历中奖号码的数组。</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看当前选号是否在中奖号码中存在，存在则命中数量加</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3021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742481" y="627682"/>
            <a:ext cx="5786548" cy="5029199"/>
          </a:xfrm>
        </p:spPr>
        <p:txBody>
          <a:bodyPr/>
          <a:lstStyle/>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拓展</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419084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r>
              <a:rPr lang="zh-CN" altLang="en-US" dirty="0"/>
              <a:t>买飞机票</a:t>
            </a:r>
          </a:p>
        </p:txBody>
      </p:sp>
      <p:sp>
        <p:nvSpPr>
          <p:cNvPr id="12" name="文本占位符 4">
            <a:extLst>
              <a:ext uri="{FF2B5EF4-FFF2-40B4-BE49-F238E27FC236}">
                <a16:creationId xmlns:a16="http://schemas.microsoft.com/office/drawing/2014/main" id="{64156A7B-3EE8-41E1-8CB3-68B6C8C5A13B}"/>
              </a:ext>
            </a:extLst>
          </p:cNvPr>
          <p:cNvSpPr>
            <a:spLocks noGrp="1"/>
          </p:cNvSpPr>
          <p:nvPr>
            <p:ph type="body" sz="quarter" idx="11"/>
          </p:nvPr>
        </p:nvSpPr>
        <p:spPr>
          <a:xfrm>
            <a:off x="2195449" y="1656000"/>
            <a:ext cx="9938241" cy="4219575"/>
          </a:xfrm>
        </p:spPr>
        <p:txBody>
          <a:bodyPr/>
          <a:lstStyle/>
          <a:p>
            <a:pPr>
              <a:lnSpc>
                <a:spcPct val="200000"/>
              </a:lnSpc>
            </a:pPr>
            <a:r>
              <a:rPr lang="zh-CN" altLang="en-US" b="1" dirty="0"/>
              <a:t>需求</a:t>
            </a:r>
            <a:r>
              <a:rPr lang="en-US" altLang="zh-CN" b="1" dirty="0"/>
              <a:t>:</a:t>
            </a:r>
          </a:p>
          <a:p>
            <a:pPr marL="285750" indent="-285750">
              <a:lnSpc>
                <a:spcPct val="200000"/>
              </a:lnSpc>
              <a:buFont typeface="Wingdings" panose="05000000000000000000" pitchFamily="2" charset="2"/>
              <a:buChar char="l"/>
            </a:pPr>
            <a:r>
              <a:rPr lang="zh-CN" altLang="en-US" dirty="0"/>
              <a:t>机票价格按照淡季旺季、头等舱和经济舱收费、输入机票原价、月份和头等舱或经济舱。</a:t>
            </a:r>
            <a:endParaRPr lang="en-US" altLang="zh-CN" dirty="0"/>
          </a:p>
          <a:p>
            <a:pPr marL="285750" indent="-285750">
              <a:lnSpc>
                <a:spcPct val="200000"/>
              </a:lnSpc>
              <a:buFont typeface="Wingdings" panose="05000000000000000000" pitchFamily="2" charset="2"/>
              <a:buChar char="l"/>
            </a:pPr>
            <a:r>
              <a:rPr lang="zh-CN" altLang="en-US" dirty="0"/>
              <a:t>按照如下规则计算机票价格：旺季（</a:t>
            </a:r>
            <a:r>
              <a:rPr lang="en-US" altLang="zh-CN" dirty="0"/>
              <a:t>5-10</a:t>
            </a:r>
            <a:r>
              <a:rPr lang="zh-CN" altLang="en-US" dirty="0"/>
              <a:t>月）头等舱</a:t>
            </a:r>
            <a:r>
              <a:rPr lang="en-US" altLang="zh-CN" dirty="0"/>
              <a:t>9</a:t>
            </a:r>
            <a:r>
              <a:rPr lang="zh-CN" altLang="en-US" dirty="0"/>
              <a:t>折，经济舱</a:t>
            </a:r>
            <a:r>
              <a:rPr lang="en-US" altLang="zh-CN" dirty="0"/>
              <a:t>8.5</a:t>
            </a:r>
            <a:r>
              <a:rPr lang="zh-CN" altLang="en-US" dirty="0"/>
              <a:t>折，淡季（</a:t>
            </a:r>
            <a:r>
              <a:rPr lang="en-US" altLang="zh-CN" dirty="0"/>
              <a:t>11</a:t>
            </a:r>
            <a:r>
              <a:rPr lang="zh-CN" altLang="en-US" dirty="0"/>
              <a:t>月到来年</a:t>
            </a:r>
            <a:r>
              <a:rPr lang="en-US" altLang="zh-CN" dirty="0"/>
              <a:t>4</a:t>
            </a:r>
            <a:r>
              <a:rPr lang="zh-CN" altLang="en-US" dirty="0"/>
              <a:t>月）头等舱</a:t>
            </a:r>
            <a:r>
              <a:rPr lang="en-US" altLang="zh-CN" dirty="0"/>
              <a:t>7</a:t>
            </a:r>
            <a:r>
              <a:rPr lang="zh-CN" altLang="en-US" dirty="0"/>
              <a:t>折，经济舱</a:t>
            </a:r>
            <a:r>
              <a:rPr lang="en-US" altLang="zh-CN" dirty="0"/>
              <a:t>6.5</a:t>
            </a:r>
            <a:r>
              <a:rPr lang="zh-CN" altLang="en-US" dirty="0"/>
              <a:t>折。</a:t>
            </a:r>
          </a:p>
          <a:p>
            <a:pPr>
              <a:lnSpc>
                <a:spcPct val="200000"/>
              </a:lnSpc>
            </a:pPr>
            <a:r>
              <a:rPr lang="zh-CN" altLang="en-US" b="1" dirty="0"/>
              <a:t>分析：</a:t>
            </a:r>
            <a:endParaRPr lang="en-US" altLang="zh-CN" b="1" dirty="0"/>
          </a:p>
          <a:p>
            <a:pPr marL="285750" indent="-285750">
              <a:lnSpc>
                <a:spcPct val="200000"/>
              </a:lnSpc>
              <a:buFont typeface="Wingdings" panose="05000000000000000000" pitchFamily="2" charset="2"/>
              <a:buChar char="l"/>
            </a:pPr>
            <a:r>
              <a:rPr lang="zh-CN" altLang="en-US" dirty="0"/>
              <a:t>定义一个方法可以进行键盘录入机票原价、月份和机舱类型。</a:t>
            </a:r>
            <a:endParaRPr lang="en-US" altLang="zh-CN" dirty="0"/>
          </a:p>
          <a:p>
            <a:pPr marL="285750" indent="-285750">
              <a:lnSpc>
                <a:spcPct val="200000"/>
              </a:lnSpc>
              <a:buFont typeface="Wingdings" panose="05000000000000000000" pitchFamily="2" charset="2"/>
              <a:buChar char="l"/>
            </a:pPr>
            <a:r>
              <a:rPr lang="zh-CN" altLang="en-US" dirty="0"/>
              <a:t>使用</a:t>
            </a:r>
            <a:r>
              <a:rPr lang="en-US" altLang="zh-CN" dirty="0"/>
              <a:t>if</a:t>
            </a:r>
            <a:r>
              <a:rPr lang="zh-CN" altLang="en-US" dirty="0"/>
              <a:t>判断月份是是旺季还是淡季，使用</a:t>
            </a:r>
            <a:r>
              <a:rPr lang="en-US" altLang="zh-CN" dirty="0"/>
              <a:t>switch</a:t>
            </a:r>
            <a:r>
              <a:rPr lang="zh-CN" altLang="en-US" dirty="0"/>
              <a:t>分支判断是头等舱还是经济舱。</a:t>
            </a:r>
            <a:endParaRPr lang="en-US" altLang="zh-CN" dirty="0"/>
          </a:p>
          <a:p>
            <a:pPr marL="285750" indent="-285750">
              <a:lnSpc>
                <a:spcPct val="200000"/>
              </a:lnSpc>
              <a:buFont typeface="Wingdings" panose="05000000000000000000" pitchFamily="2" charset="2"/>
              <a:buChar char="l"/>
            </a:pPr>
            <a:r>
              <a:rPr lang="zh-CN" altLang="en-US" dirty="0"/>
              <a:t>选择对应的折扣进行计算并返回计算的结果。</a:t>
            </a:r>
            <a:endParaRPr lang="en-US" altLang="zh-CN" dirty="0"/>
          </a:p>
        </p:txBody>
      </p:sp>
    </p:spTree>
    <p:extLst>
      <p:ext uri="{BB962C8B-B14F-4D97-AF65-F5344CB8AC3E}">
        <p14:creationId xmlns:p14="http://schemas.microsoft.com/office/powerpoint/2010/main" val="292471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fad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fade">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Effect transition="in" filter="fade">
                                      <p:cBhvr>
                                        <p:cTn id="17" dur="500"/>
                                        <p:tgtEl>
                                          <p:spTgt spid="1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fade">
                                      <p:cBhvr>
                                        <p:cTn id="2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3">
            <a:extLst>
              <a:ext uri="{FF2B5EF4-FFF2-40B4-BE49-F238E27FC236}">
                <a16:creationId xmlns:a16="http://schemas.microsoft.com/office/drawing/2014/main" id="{60160A74-29B4-40CB-A638-2DD6581E6277}"/>
              </a:ext>
            </a:extLst>
          </p:cNvPr>
          <p:cNvSpPr>
            <a:spLocks noGrp="1"/>
          </p:cNvSpPr>
          <p:nvPr>
            <p:ph type="body" sz="quarter" idx="10"/>
          </p:nvPr>
        </p:nvSpPr>
        <p:spPr>
          <a:xfrm>
            <a:off x="4858462" y="2922965"/>
            <a:ext cx="6137585" cy="1760091"/>
          </a:xfrm>
        </p:spPr>
        <p:txBody>
          <a:bodyPr/>
          <a:lstStyle/>
          <a:p>
            <a:r>
              <a:rPr kumimoji="1" lang="zh-CN" altLang="en-US" sz="1600" dirty="0">
                <a:latin typeface="Consolas" panose="020B0609020204030204" pitchFamily="49" charset="0"/>
              </a:rPr>
              <a:t>遇到判断值匹配的时选择什么结构实现？</a:t>
            </a:r>
            <a:endParaRPr kumimoji="1" lang="en-US" altLang="zh-CN" sz="1600" dirty="0">
              <a:latin typeface="Consolas" panose="020B0609020204030204" pitchFamily="49" charset="0"/>
            </a:endParaRPr>
          </a:p>
          <a:p>
            <a:pPr marL="742950" lvl="1" indent="-285750">
              <a:lnSpc>
                <a:spcPct val="200000"/>
              </a:lnSpc>
              <a:buFont typeface="Wingdings" panose="05000000000000000000" pitchFamily="2" charset="2"/>
              <a:buChar char="l"/>
            </a:pP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r>
              <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switch</a:t>
            </a: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分支结构实现。</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kumimoji="1" lang="en-US" altLang="zh-CN" sz="1600" dirty="0">
              <a:latin typeface="Consolas" panose="020B0609020204030204" pitchFamily="49" charset="0"/>
            </a:endParaRPr>
          </a:p>
          <a:p>
            <a:pPr lvl="1"/>
            <a:endParaRPr kumimoji="1" lang="en-US" altLang="zh-CN" dirty="0">
              <a:latin typeface="Consolas" panose="020B0609020204030204" pitchFamily="49" charset="0"/>
            </a:endParaRPr>
          </a:p>
          <a:p>
            <a:pPr lvl="1"/>
            <a:endParaRPr kumimoji="1" lang="en-US" altLang="zh-CN" dirty="0">
              <a:latin typeface="Consolas" panose="020B0609020204030204" pitchFamily="49" charset="0"/>
            </a:endParaRPr>
          </a:p>
          <a:p>
            <a:pPr lvl="1"/>
            <a:endParaRPr kumimoji="1" lang="en-US" altLang="zh-CN" dirty="0">
              <a:latin typeface="Consolas" panose="020B0609020204030204" pitchFamily="49" charset="0"/>
            </a:endParaRPr>
          </a:p>
          <a:p>
            <a:pPr lvl="1"/>
            <a:endParaRPr kumimoji="1" lang="en-US" altLang="zh-CN" dirty="0">
              <a:latin typeface="Consolas" panose="020B0609020204030204" pitchFamily="49" charset="0"/>
            </a:endParaRPr>
          </a:p>
        </p:txBody>
      </p:sp>
      <p:sp>
        <p:nvSpPr>
          <p:cNvPr id="5" name="文本框 4">
            <a:extLst>
              <a:ext uri="{FF2B5EF4-FFF2-40B4-BE49-F238E27FC236}">
                <a16:creationId xmlns:a16="http://schemas.microsoft.com/office/drawing/2014/main" id="{417F623F-834B-455D-9CF1-2BE3800FB2E8}"/>
              </a:ext>
            </a:extLst>
          </p:cNvPr>
          <p:cNvSpPr txBox="1"/>
          <p:nvPr/>
        </p:nvSpPr>
        <p:spPr>
          <a:xfrm>
            <a:off x="4858462" y="3724524"/>
            <a:ext cx="5605184" cy="1011880"/>
          </a:xfrm>
          <a:prstGeom prst="rect">
            <a:avLst/>
          </a:prstGeom>
          <a:noFill/>
        </p:spPr>
        <p:txBody>
          <a:bodyPr wrap="square">
            <a:spAutoFit/>
          </a:bodyPr>
          <a:lstStyle/>
          <a:p>
            <a:pPr>
              <a:lnSpc>
                <a:spcPct val="200000"/>
              </a:lnSpc>
            </a:pPr>
            <a:r>
              <a:rPr kumimoji="1" lang="en-US" altLang="zh-CN" sz="1600" dirty="0">
                <a:latin typeface="Consolas" panose="020B0609020204030204" pitchFamily="49" charset="0"/>
              </a:rPr>
              <a:t>2.</a:t>
            </a:r>
            <a:r>
              <a:rPr kumimoji="1" lang="zh-CN" altLang="en-US" sz="1600" dirty="0">
                <a:latin typeface="Consolas" panose="020B0609020204030204" pitchFamily="49" charset="0"/>
              </a:rPr>
              <a:t>遇到判断区间范围的时候选择什么结构实现？</a:t>
            </a:r>
            <a:endParaRPr kumimoji="1" lang="en-US" altLang="zh-CN" sz="1600" dirty="0">
              <a:latin typeface="Consolas" panose="020B0609020204030204" pitchFamily="49" charset="0"/>
            </a:endParaRPr>
          </a:p>
          <a:p>
            <a:pPr marL="742950" lvl="1" indent="-285750">
              <a:lnSpc>
                <a:spcPct val="200000"/>
              </a:lnSpc>
              <a:buFont typeface="Wingdings" panose="05000000000000000000" pitchFamily="2" charset="2"/>
              <a:buChar char="l"/>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if</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分支结构实现。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9975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C933050-32FC-4413-A6BC-07C3C0B4BD2A}"/>
              </a:ext>
            </a:extLst>
          </p:cNvPr>
          <p:cNvSpPr>
            <a:spLocks noGrp="1"/>
          </p:cNvSpPr>
          <p:nvPr>
            <p:ph type="body" sz="quarter" idx="10"/>
          </p:nvPr>
        </p:nvSpPr>
        <p:spPr>
          <a:xfrm>
            <a:off x="4901507" y="691292"/>
            <a:ext cx="5786548" cy="5029199"/>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案例一：买飞机票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案例二：找素数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案例三：开发验证码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案例四：数组元素的复制</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案例五：评委打分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案例六：数字加密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案例七：模拟双色球</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0469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p:txBody>
          <a:bodyPr/>
          <a:lstStyle/>
          <a:p>
            <a:r>
              <a:rPr lang="zh-CN" altLang="en-US" dirty="0"/>
              <a:t>找素数</a:t>
            </a:r>
          </a:p>
        </p:txBody>
      </p:sp>
      <p:sp>
        <p:nvSpPr>
          <p:cNvPr id="6" name="文本占位符 4">
            <a:extLst>
              <a:ext uri="{FF2B5EF4-FFF2-40B4-BE49-F238E27FC236}">
                <a16:creationId xmlns:a16="http://schemas.microsoft.com/office/drawing/2014/main" id="{B07BD6F3-BCA1-4A32-917B-7D199D768B01}"/>
              </a:ext>
            </a:extLst>
          </p:cNvPr>
          <p:cNvSpPr>
            <a:spLocks noGrp="1"/>
          </p:cNvSpPr>
          <p:nvPr>
            <p:ph type="body" sz="quarter" idx="11"/>
          </p:nvPr>
        </p:nvSpPr>
        <p:spPr>
          <a:xfrm>
            <a:off x="788069" y="2977148"/>
            <a:ext cx="10741323" cy="2509252"/>
          </a:xfrm>
        </p:spPr>
        <p:txBody>
          <a:bodyPr/>
          <a:lstStyle/>
          <a:p>
            <a:pPr>
              <a:lnSpc>
                <a:spcPct val="200000"/>
              </a:lnSpc>
            </a:pPr>
            <a:r>
              <a:rPr lang="zh-CN" altLang="en-US" b="1" dirty="0"/>
              <a:t>说明</a:t>
            </a:r>
            <a:endParaRPr lang="en-US" altLang="zh-CN" b="1" dirty="0"/>
          </a:p>
          <a:p>
            <a:pPr>
              <a:lnSpc>
                <a:spcPct val="200000"/>
              </a:lnSpc>
            </a:pPr>
            <a:r>
              <a:rPr lang="zh-CN" altLang="en-US" dirty="0"/>
              <a:t>素数：如果除了</a:t>
            </a:r>
            <a:r>
              <a:rPr lang="en-US" altLang="zh-CN" dirty="0"/>
              <a:t>1</a:t>
            </a:r>
            <a:r>
              <a:rPr lang="zh-CN" altLang="en-US" dirty="0"/>
              <a:t>和它本身以外，不能被其他正整数整除，就叫素数。</a:t>
            </a:r>
            <a:endParaRPr lang="en-US" altLang="zh-CN" b="1" dirty="0"/>
          </a:p>
          <a:p>
            <a:pPr>
              <a:lnSpc>
                <a:spcPct val="200000"/>
              </a:lnSpc>
            </a:pPr>
            <a:r>
              <a:rPr lang="zh-CN" altLang="en-US" b="1" dirty="0"/>
              <a:t>分析</a:t>
            </a:r>
            <a:endParaRPr lang="en-US" altLang="zh-CN" b="1" dirty="0"/>
          </a:p>
          <a:p>
            <a:pPr marL="285750" indent="-285750">
              <a:lnSpc>
                <a:spcPct val="200000"/>
              </a:lnSpc>
              <a:buFont typeface="Wingdings" panose="05000000000000000000" pitchFamily="2" charset="2"/>
              <a:buChar char="l"/>
            </a:pPr>
            <a:r>
              <a:rPr lang="en-US" altLang="zh-CN" dirty="0"/>
              <a:t>101-200</a:t>
            </a:r>
            <a:r>
              <a:rPr lang="zh-CN" altLang="en-US" dirty="0"/>
              <a:t>之间的数据可以采用循环依次拿到</a:t>
            </a:r>
            <a:r>
              <a:rPr lang="en-US" altLang="zh-CN" dirty="0"/>
              <a:t>; </a:t>
            </a:r>
            <a:r>
              <a:rPr lang="zh-CN" altLang="en-US" dirty="0"/>
              <a:t>每拿到一个数，判断该数是否是素数。</a:t>
            </a:r>
            <a:endParaRPr lang="en-US" altLang="zh-CN" dirty="0"/>
          </a:p>
          <a:p>
            <a:pPr marL="285750" indent="-285750">
              <a:lnSpc>
                <a:spcPct val="200000"/>
              </a:lnSpc>
              <a:buFont typeface="Wingdings" panose="05000000000000000000" pitchFamily="2" charset="2"/>
              <a:buChar char="l"/>
            </a:pPr>
            <a:r>
              <a:rPr lang="zh-CN" altLang="en-US" dirty="0"/>
              <a:t>判断规则是：从</a:t>
            </a:r>
            <a:r>
              <a:rPr lang="en-US" altLang="zh-CN" dirty="0"/>
              <a:t>2</a:t>
            </a:r>
            <a:r>
              <a:rPr lang="zh-CN" altLang="en-US" dirty="0"/>
              <a:t>开始遍历到该数的一半的数据，看是否有数据可以整除它，有则不是素数，没有则是素数。</a:t>
            </a:r>
            <a:endParaRPr lang="en-US" altLang="zh-CN" dirty="0"/>
          </a:p>
        </p:txBody>
      </p:sp>
      <p:pic>
        <p:nvPicPr>
          <p:cNvPr id="7" name="图片 6">
            <a:extLst>
              <a:ext uri="{FF2B5EF4-FFF2-40B4-BE49-F238E27FC236}">
                <a16:creationId xmlns:a16="http://schemas.microsoft.com/office/drawing/2014/main" id="{618B11D6-98E6-4ABB-B4FC-4E9A4D77FE44}"/>
              </a:ext>
            </a:extLst>
          </p:cNvPr>
          <p:cNvPicPr>
            <a:picLocks noChangeAspect="1"/>
          </p:cNvPicPr>
          <p:nvPr/>
        </p:nvPicPr>
        <p:blipFill>
          <a:blip r:embed="rId2"/>
          <a:stretch>
            <a:fillRect/>
          </a:stretch>
        </p:blipFill>
        <p:spPr>
          <a:xfrm>
            <a:off x="707666" y="1600598"/>
            <a:ext cx="3689050" cy="1193223"/>
          </a:xfrm>
          <a:prstGeom prst="rect">
            <a:avLst/>
          </a:prstGeom>
        </p:spPr>
      </p:pic>
    </p:spTree>
    <p:extLst>
      <p:ext uri="{BB962C8B-B14F-4D97-AF65-F5344CB8AC3E}">
        <p14:creationId xmlns:p14="http://schemas.microsoft.com/office/powerpoint/2010/main" val="1456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ACAE7D-996F-4497-8B3D-2AB6C3D1120F}"/>
              </a:ext>
            </a:extLst>
          </p:cNvPr>
          <p:cNvSpPr>
            <a:spLocks noGrp="1"/>
          </p:cNvSpPr>
          <p:nvPr>
            <p:ph type="body" sz="quarter" idx="10"/>
          </p:nvPr>
        </p:nvSpPr>
        <p:spPr>
          <a:xfrm>
            <a:off x="4677132" y="1044585"/>
            <a:ext cx="6621131" cy="4511040"/>
          </a:xfrm>
        </p:spPr>
        <p:txBody>
          <a:bodyPr/>
          <a:lstStyle/>
          <a:p>
            <a:r>
              <a:rPr lang="zh-CN" altLang="en-US" dirty="0"/>
              <a:t>本次案例中是如何确定出该数是素数的，具体如何实现？</a:t>
            </a:r>
            <a:endParaRPr lang="en-US" altLang="zh-CN"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遍历</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开始到该数的一半的数据去判断是否有整除它的。</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5825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15096</TotalTime>
  <Words>2057</Words>
  <Application>Microsoft Office PowerPoint</Application>
  <PresentationFormat>宽屏</PresentationFormat>
  <Paragraphs>207</Paragraphs>
  <Slides>35</Slides>
  <Notes>0</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35</vt:i4>
      </vt:variant>
    </vt:vector>
  </HeadingPairs>
  <TitlesOfParts>
    <vt:vector size="59" baseType="lpstr">
      <vt:lpstr>Alibaba PuHuiTi B</vt:lpstr>
      <vt:lpstr>Alibaba PuHuiTi M</vt:lpstr>
      <vt:lpstr>Alibaba PuHuiTi Medium</vt:lpstr>
      <vt:lpstr>Alibaba PuHuiTi R</vt:lpstr>
      <vt:lpstr>阿里巴巴普惠体</vt:lpstr>
      <vt:lpstr>阿里巴巴普惠体 Medium</vt:lpstr>
      <vt:lpstr>等线</vt:lpstr>
      <vt:lpstr>黑体</vt:lpstr>
      <vt:lpstr>STKaiti</vt:lpstr>
      <vt:lpstr>STKaiti</vt:lpstr>
      <vt:lpstr>Arial</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专题课(综合案例)</vt:lpstr>
      <vt:lpstr>目的</vt:lpstr>
      <vt:lpstr>编程思维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2119</cp:revision>
  <dcterms:created xsi:type="dcterms:W3CDTF">2020-03-31T02:23:27Z</dcterms:created>
  <dcterms:modified xsi:type="dcterms:W3CDTF">2021-07-30T19:33:08Z</dcterms:modified>
</cp:coreProperties>
</file>