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  <p:sldMasterId id="2147483657" r:id="rId5"/>
    <p:sldMasterId id="2147483674" r:id="rId6"/>
  </p:sldMasterIdLst>
  <p:notesMasterIdLst>
    <p:notesMasterId r:id="rId8"/>
  </p:notesMasterIdLst>
  <p:handoutMasterIdLst>
    <p:handoutMasterId r:id="rId61"/>
  </p:handoutMasterIdLst>
  <p:sldIdLst>
    <p:sldId id="718" r:id="rId7"/>
    <p:sldId id="719" r:id="rId9"/>
    <p:sldId id="720" r:id="rId10"/>
    <p:sldId id="721" r:id="rId11"/>
    <p:sldId id="722" r:id="rId12"/>
    <p:sldId id="723" r:id="rId13"/>
    <p:sldId id="724" r:id="rId14"/>
    <p:sldId id="704" r:id="rId15"/>
    <p:sldId id="725" r:id="rId16"/>
    <p:sldId id="838" r:id="rId17"/>
    <p:sldId id="726" r:id="rId18"/>
    <p:sldId id="730" r:id="rId19"/>
    <p:sldId id="729" r:id="rId20"/>
    <p:sldId id="708" r:id="rId21"/>
    <p:sldId id="732" r:id="rId22"/>
    <p:sldId id="668" r:id="rId23"/>
    <p:sldId id="669" r:id="rId24"/>
    <p:sldId id="670" r:id="rId25"/>
    <p:sldId id="615" r:id="rId26"/>
    <p:sldId id="709" r:id="rId27"/>
    <p:sldId id="734" r:id="rId28"/>
    <p:sldId id="735" r:id="rId29"/>
    <p:sldId id="772" r:id="rId30"/>
    <p:sldId id="773" r:id="rId31"/>
    <p:sldId id="774" r:id="rId32"/>
    <p:sldId id="882" r:id="rId33"/>
    <p:sldId id="738" r:id="rId34"/>
    <p:sldId id="623" r:id="rId35"/>
    <p:sldId id="883" r:id="rId36"/>
    <p:sldId id="839" r:id="rId37"/>
    <p:sldId id="625" r:id="rId38"/>
    <p:sldId id="739" r:id="rId39"/>
    <p:sldId id="740" r:id="rId40"/>
    <p:sldId id="672" r:id="rId41"/>
    <p:sldId id="673" r:id="rId42"/>
    <p:sldId id="741" r:id="rId43"/>
    <p:sldId id="742" r:id="rId44"/>
    <p:sldId id="776" r:id="rId45"/>
    <p:sldId id="777" r:id="rId46"/>
    <p:sldId id="841" r:id="rId47"/>
    <p:sldId id="840" r:id="rId48"/>
    <p:sldId id="778" r:id="rId49"/>
    <p:sldId id="744" r:id="rId50"/>
    <p:sldId id="677" r:id="rId51"/>
    <p:sldId id="747" r:id="rId52"/>
    <p:sldId id="748" r:id="rId53"/>
    <p:sldId id="831" r:id="rId54"/>
    <p:sldId id="653" r:id="rId55"/>
    <p:sldId id="641" r:id="rId56"/>
    <p:sldId id="780" r:id="rId57"/>
    <p:sldId id="749" r:id="rId58"/>
    <p:sldId id="775" r:id="rId59"/>
    <p:sldId id="355" r:id="rId6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375FE1-9893-438B-8632-557280D11448}">
          <p14:sldIdLst>
            <p14:sldId id="718"/>
          </p14:sldIdLst>
        </p14:section>
        <p14:section name="一 面向对象复习" id="{C2C24464-00A5-4F0A-8995-E252B12D6C6F}">
          <p14:sldIdLst>
            <p14:sldId id="721"/>
            <p14:sldId id="722"/>
            <p14:sldId id="723"/>
            <p14:sldId id="724"/>
            <p14:sldId id="838"/>
            <p14:sldId id="726"/>
            <p14:sldId id="730"/>
            <p14:sldId id="729"/>
            <p14:sldId id="719"/>
            <p14:sldId id="720"/>
            <p14:sldId id="704"/>
            <p14:sldId id="725"/>
          </p14:sldIdLst>
        </p14:section>
        <p14:section name="二 继承" id="{57D4A4FB-777E-42EC-9103-5B842A313EBD}">
          <p14:sldIdLst>
            <p14:sldId id="708"/>
          </p14:sldIdLst>
        </p14:section>
        <p14:section name="2.1继承入门" id="{E8E9C2DA-5AFE-4D6C-8885-F0B99326E5CF}">
          <p14:sldIdLst>
            <p14:sldId id="732"/>
            <p14:sldId id="668"/>
            <p14:sldId id="669"/>
            <p14:sldId id="670"/>
            <p14:sldId id="615"/>
            <p14:sldId id="709"/>
            <p14:sldId id="734"/>
          </p14:sldIdLst>
        </p14:section>
        <p14:section name="2.2继承特点" id="{F0808B6E-519E-4F16-AD3F-6999EDD76773}">
          <p14:sldIdLst>
            <p14:sldId id="735"/>
            <p14:sldId id="772"/>
            <p14:sldId id="773"/>
            <p14:sldId id="774"/>
            <p14:sldId id="882"/>
          </p14:sldIdLst>
        </p14:section>
        <p14:section name="2.3继承中变量和方法的访问特点" id="{F7CF5B6B-FCAF-4795-BCB3-2BFD1D76FDB2}">
          <p14:sldIdLst>
            <p14:sldId id="738"/>
            <p14:sldId id="623"/>
            <p14:sldId id="839"/>
            <p14:sldId id="625"/>
            <p14:sldId id="739"/>
            <p14:sldId id="883"/>
          </p14:sldIdLst>
        </p14:section>
        <p14:section name="2.4继承中方法的重写" id="{38F3DCED-EC6A-48EE-9A07-999FC9B7685E}">
          <p14:sldIdLst>
            <p14:sldId id="740"/>
            <p14:sldId id="672"/>
            <p14:sldId id="741"/>
            <p14:sldId id="673"/>
          </p14:sldIdLst>
        </p14:section>
        <p14:section name="2.5继承中构造方法使用特点" id="{958DE86D-4608-4255-9C20-0A5EEADB784D}">
          <p14:sldIdLst>
            <p14:sldId id="742"/>
            <p14:sldId id="776"/>
            <p14:sldId id="777"/>
            <p14:sldId id="841"/>
            <p14:sldId id="840"/>
            <p14:sldId id="778"/>
          </p14:sldIdLst>
        </p14:section>
        <p14:section name="2.6super和this关键字使用总结" id="{857682C5-2AEF-4415-9E14-52EEEB55873B}">
          <p14:sldIdLst>
            <p14:sldId id="744"/>
            <p14:sldId id="677"/>
          </p14:sldIdLst>
        </p14:section>
        <p14:section name="三 抽象类及模板设计模式" id="{18D16F78-5FDB-4368-B461-12C6D7C400D5}">
          <p14:sldIdLst>
            <p14:sldId id="747"/>
          </p14:sldIdLst>
        </p14:section>
        <p14:section name="3.1 抽象类" id="{0BF20B91-4294-49DA-8A55-969210FE5E5D}">
          <p14:sldIdLst>
            <p14:sldId id="748"/>
            <p14:sldId id="831"/>
            <p14:sldId id="653"/>
            <p14:sldId id="641"/>
            <p14:sldId id="780"/>
          </p14:sldIdLst>
        </p14:section>
        <p14:section name="3.2 模板设计模式" id="{228F60B0-EA80-422F-9887-6802CFF10BD4}">
          <p14:sldIdLst>
            <p14:sldId id="749"/>
            <p14:sldId id="775"/>
            <p14:sldId id="35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5D5"/>
    <a:srgbClr val="EBD9FF"/>
    <a:srgbClr val="17375E"/>
    <a:srgbClr val="EBF5FF"/>
    <a:srgbClr val="EFF7FF"/>
    <a:srgbClr val="B3D9FF"/>
    <a:srgbClr val="79AF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3" autoAdjust="0"/>
    <p:restoredTop sz="81899" autoAdjust="0"/>
  </p:normalViewPr>
  <p:slideViewPr>
    <p:cSldViewPr>
      <p:cViewPr>
        <p:scale>
          <a:sx n="107" d="100"/>
          <a:sy n="107" d="100"/>
        </p:scale>
        <p:origin x="948" y="222"/>
      </p:cViewPr>
      <p:guideLst/>
    </p:cSldViewPr>
  </p:slideViewPr>
  <p:outlineViewPr>
    <p:cViewPr>
      <p:scale>
        <a:sx n="33" d="100"/>
        <a:sy n="33" d="100"/>
      </p:scale>
      <p:origin x="0" y="-42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5" Type="http://schemas.openxmlformats.org/officeDocument/2006/relationships/commentAuthors" Target="commentAuthors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B0E6A4-1317-4A39-9788-6EB0AEF32B4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/>
            </a:lvl1pPr>
          </a:lstStyle>
          <a:p>
            <a:fld id="{7CBBB35B-DB85-4820-9B10-7BDA873291C6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C5F53D-05B9-4E0E-BA65-F9816660208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/>
            </a:lvl1pPr>
          </a:lstStyle>
          <a:p>
            <a:fld id="{C6624777-789B-4BBC-A541-6AF6BC19B9C0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C2ED2B6-718A-45F6-B17C-FE5C0C758463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4915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491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AA4A87F2-A09A-4D9A-B8E0-0D38E045ADC9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120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512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1A398ACA-2BC5-4606-9E4E-675626E182A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3250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532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2582B39-6F8D-4327-B504-587672784A61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529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52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F2AFF78-EDBF-412F-981A-1FC7A58E628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734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    学生类 : 姓名(name) , 课程名称(course) , 所在班级(className)  , 查看课表(look</a:t>
            </a:r>
            <a:r>
              <a:rPr lang="en-US" altLang="zh-CN"/>
              <a:t>Form</a:t>
            </a:r>
            <a:r>
              <a:rPr lang="zh-CN" altLang="en-US"/>
              <a:t>) , 填写反馈数据(write)</a:t>
            </a:r>
            <a:endParaRPr lang="zh-CN" altLang="en-US"/>
          </a:p>
          <a:p>
            <a:r>
              <a:rPr lang="zh-CN" altLang="en-US"/>
              <a:t>    老师类 : 姓名(name) , 课程名称(course) , 部门名称(department) , 查看课表(look</a:t>
            </a:r>
            <a:r>
              <a:rPr lang="en-US" altLang="zh-CN"/>
              <a:t>F</a:t>
            </a:r>
            <a:r>
              <a:rPr lang="zh-CN" altLang="en-US"/>
              <a:t>orm) , 发布试题(release)</a:t>
            </a:r>
            <a:endParaRPr lang="zh-CN" altLang="en-US"/>
          </a:p>
        </p:txBody>
      </p:sp>
      <p:sp>
        <p:nvSpPr>
          <p:cNvPr id="573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18CCECB-FA17-46D0-938D-01A52224FCF3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 API</a:t>
            </a:r>
            <a:r>
              <a:rPr lang="zh-CN" altLang="zh-CN" dirty="0"/>
              <a:t>就是</a:t>
            </a:r>
            <a:r>
              <a:rPr lang="en-US" altLang="zh-CN" dirty="0"/>
              <a:t>Java</a:t>
            </a:r>
            <a:r>
              <a:rPr lang="zh-CN" altLang="zh-CN" dirty="0"/>
              <a:t>提供给我们使用的类，这些类将底层的实现封装了起来，我们不需要关心这些类是如何实现的，只需要学习这些类如何使用。</a:t>
            </a:r>
            <a:endParaRPr lang="zh-CN" altLang="zh-CN" dirty="0"/>
          </a:p>
          <a:p>
            <a:pPr lvl="0"/>
            <a:r>
              <a:rPr lang="zh-CN" altLang="zh-CN" dirty="0"/>
              <a:t>我们可以通过查帮助文档来了解</a:t>
            </a:r>
            <a:r>
              <a:rPr lang="en-US" altLang="zh-CN" dirty="0"/>
              <a:t>Java</a:t>
            </a:r>
            <a:r>
              <a:rPr lang="zh-CN" altLang="zh-CN" dirty="0"/>
              <a:t>提供的</a:t>
            </a:r>
            <a:r>
              <a:rPr lang="en-US" altLang="zh-CN" dirty="0"/>
              <a:t>API</a:t>
            </a:r>
            <a:r>
              <a:rPr lang="zh-CN" altLang="zh-CN" dirty="0"/>
              <a:t>如何使用</a:t>
            </a:r>
            <a:endParaRPr lang="zh-CN" altLang="zh-CN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 API</a:t>
            </a:r>
            <a:r>
              <a:rPr lang="zh-CN" altLang="zh-CN" dirty="0"/>
              <a:t>就是</a:t>
            </a:r>
            <a:r>
              <a:rPr lang="en-US" altLang="zh-CN" dirty="0"/>
              <a:t>Java</a:t>
            </a:r>
            <a:r>
              <a:rPr lang="zh-CN" altLang="zh-CN" dirty="0"/>
              <a:t>提供给我们使用的类，这些类将底层的实现封装了起来，我们不需要关心这些类是如何实现的，只需要学习这些类如何使用。</a:t>
            </a:r>
            <a:endParaRPr lang="zh-CN" altLang="zh-CN" dirty="0"/>
          </a:p>
          <a:p>
            <a:pPr lvl="0"/>
            <a:r>
              <a:rPr lang="zh-CN" altLang="zh-CN" dirty="0"/>
              <a:t>我们可以通过查帮助文档来了解</a:t>
            </a:r>
            <a:r>
              <a:rPr lang="en-US" altLang="zh-CN" dirty="0"/>
              <a:t>Java</a:t>
            </a:r>
            <a:r>
              <a:rPr lang="zh-CN" altLang="zh-CN" dirty="0"/>
              <a:t>提供的</a:t>
            </a:r>
            <a:r>
              <a:rPr lang="en-US" altLang="zh-CN" dirty="0"/>
              <a:t>API</a:t>
            </a:r>
            <a:r>
              <a:rPr lang="zh-CN" altLang="zh-CN" dirty="0"/>
              <a:t>如何使用</a:t>
            </a:r>
            <a:endParaRPr lang="zh-CN" altLang="zh-CN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475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747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E63311-9942-42D2-B5B4-4FB3F4CE83C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68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7E233BC-26C9-48B4-B4A5-FA5883BDAB9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987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现在资料中讲解到方法重写的练习，然后到代码中去实现。实现完毕之后，提出</a:t>
            </a:r>
            <a:r>
              <a:rPr lang="en-US" altLang="zh-CN"/>
              <a:t>@Override</a:t>
            </a:r>
            <a:r>
              <a:rPr lang="zh-CN" altLang="en-US"/>
              <a:t>，最后回到资料在总结一下</a:t>
            </a:r>
            <a:endParaRPr lang="zh-CN" altLang="en-US"/>
          </a:p>
        </p:txBody>
      </p:sp>
      <p:sp>
        <p:nvSpPr>
          <p:cNvPr id="7987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7BCA1F2-FFA2-44FA-BB88-34CAFAFD0F2B}" type="slidenum">
              <a:rPr altLang="en-US" sz="1800"/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2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现在资料中讲解到方法重写的练习，然后到代码中去实现。实现完毕之后，提出</a:t>
            </a:r>
            <a:r>
              <a:rPr lang="en-US" altLang="zh-CN"/>
              <a:t>@Override</a:t>
            </a:r>
            <a:r>
              <a:rPr lang="zh-CN" altLang="en-US"/>
              <a:t>，最后回到资料在总结一下</a:t>
            </a:r>
            <a:endParaRPr lang="zh-CN" altLang="en-US"/>
          </a:p>
        </p:txBody>
      </p:sp>
      <p:sp>
        <p:nvSpPr>
          <p:cNvPr id="819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E3A15C3-71E5-40D5-8AE2-8D5B5820A900}" type="slidenum">
              <a:rPr altLang="en-US" sz="1800"/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先到代码中演示，然后再回来总结</a:t>
            </a:r>
            <a:endParaRPr lang="en-US" altLang="zh-CN" dirty="0"/>
          </a:p>
          <a:p>
            <a:pPr lvl="0"/>
            <a:r>
              <a:rPr lang="zh-CN" altLang="en-US" dirty="0"/>
              <a:t>这里是否要说一下</a:t>
            </a:r>
            <a:r>
              <a:rPr lang="en-US" altLang="zh-CN" dirty="0"/>
              <a:t>super</a:t>
            </a:r>
            <a:r>
              <a:rPr lang="zh-CN" altLang="en-US" dirty="0"/>
              <a:t>，如果提供了</a:t>
            </a:r>
            <a:r>
              <a:rPr lang="en-US" altLang="zh-CN" dirty="0"/>
              <a:t>super()</a:t>
            </a:r>
            <a:r>
              <a:rPr lang="zh-CN" altLang="en-US" dirty="0"/>
              <a:t>此类的调用，就不再有默认的第一句</a:t>
            </a:r>
            <a:r>
              <a:rPr lang="en-US" altLang="zh-CN" dirty="0"/>
              <a:t>super()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先到代码中演示，然后再回来总结</a:t>
            </a:r>
            <a:endParaRPr lang="en-US" altLang="zh-CN" dirty="0"/>
          </a:p>
          <a:p>
            <a:pPr lvl="0"/>
            <a:r>
              <a:rPr lang="zh-CN" altLang="en-US" dirty="0"/>
              <a:t>这里是否要说一下</a:t>
            </a:r>
            <a:r>
              <a:rPr lang="en-US" altLang="zh-CN" dirty="0"/>
              <a:t>super</a:t>
            </a:r>
            <a:r>
              <a:rPr lang="zh-CN" altLang="en-US" dirty="0"/>
              <a:t>，如果提供了</a:t>
            </a:r>
            <a:r>
              <a:rPr lang="en-US" altLang="zh-CN" dirty="0"/>
              <a:t>super()</a:t>
            </a:r>
            <a:r>
              <a:rPr lang="zh-CN" altLang="en-US" dirty="0"/>
              <a:t>此类的调用，就不再有默认的第一句</a:t>
            </a:r>
            <a:r>
              <a:rPr lang="en-US" altLang="zh-CN" dirty="0"/>
              <a:t>super()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先到代码中演示，然后再回来总结</a:t>
            </a:r>
            <a:endParaRPr lang="en-US" altLang="zh-CN" dirty="0"/>
          </a:p>
          <a:p>
            <a:pPr lvl="0"/>
            <a:r>
              <a:rPr lang="zh-CN" altLang="en-US" dirty="0"/>
              <a:t>这里是否要说一下</a:t>
            </a:r>
            <a:r>
              <a:rPr lang="en-US" altLang="zh-CN" dirty="0"/>
              <a:t>super</a:t>
            </a:r>
            <a:r>
              <a:rPr lang="zh-CN" altLang="en-US" dirty="0"/>
              <a:t>，如果提供了</a:t>
            </a:r>
            <a:r>
              <a:rPr lang="en-US" altLang="zh-CN" dirty="0"/>
              <a:t>super()</a:t>
            </a:r>
            <a:r>
              <a:rPr lang="zh-CN" altLang="en-US" dirty="0"/>
              <a:t>此类的调用，就不再有默认的第一句</a:t>
            </a:r>
            <a:r>
              <a:rPr lang="en-US" altLang="zh-CN" dirty="0"/>
              <a:t>super()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先看有什么，姓名，年龄，性别，出生年月，籍贯等很多信息，我们这里只选择姓名和年龄</a:t>
            </a:r>
            <a:endParaRPr lang="en-US" altLang="zh-CN" dirty="0"/>
          </a:p>
          <a:p>
            <a:pPr lvl="0"/>
            <a:r>
              <a:rPr lang="zh-CN" altLang="en-US" dirty="0"/>
              <a:t>在看能做什么，学习，做作业，吃饭，睡觉等很多，我们这里只选择学习和做作业</a:t>
            </a:r>
            <a:endParaRPr lang="en-US" altLang="zh-CN" dirty="0"/>
          </a:p>
          <a:p>
            <a:pPr lvl="0"/>
            <a:r>
              <a:rPr lang="en-US" altLang="zh-CN" b="1" dirty="0"/>
              <a:t>public static void </a:t>
            </a:r>
            <a:r>
              <a:rPr lang="en-US" altLang="zh-CN" dirty="0"/>
              <a:t>main(String[] args)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创建对象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Student s = </a:t>
            </a:r>
            <a:r>
              <a:rPr lang="en-US" altLang="zh-CN" b="1" dirty="0"/>
              <a:t>new </a:t>
            </a:r>
            <a:r>
              <a:rPr lang="en-US" altLang="zh-CN" dirty="0"/>
              <a:t>Student();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使用成员变量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s.</a:t>
            </a:r>
            <a:r>
              <a:rPr lang="en-US" altLang="zh-CN" b="1" dirty="0"/>
              <a:t>name </a:t>
            </a:r>
            <a:r>
              <a:rPr lang="en-US" altLang="zh-CN" dirty="0"/>
              <a:t>= </a:t>
            </a:r>
            <a:r>
              <a:rPr lang="en-US" altLang="zh-CN" b="1" dirty="0"/>
              <a:t>"</a:t>
            </a:r>
            <a:r>
              <a:rPr lang="zh-CN" altLang="en-US" b="1" dirty="0"/>
              <a:t>林青霞</a:t>
            </a:r>
            <a:r>
              <a:rPr lang="en-US" altLang="zh-CN" b="1" dirty="0"/>
              <a:t>"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s.</a:t>
            </a:r>
            <a:r>
              <a:rPr lang="en-US" altLang="zh-CN" b="1" dirty="0"/>
              <a:t>age </a:t>
            </a:r>
            <a:r>
              <a:rPr lang="en-US" altLang="zh-CN" dirty="0"/>
              <a:t>= 30;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i="1" dirty="0"/>
              <a:t>//        System.out.println(s.name);</a:t>
            </a:r>
            <a:br>
              <a:rPr lang="en-US" altLang="zh-CN" i="1" dirty="0"/>
            </a:br>
            <a:r>
              <a:rPr lang="en-US" altLang="zh-CN" i="1" dirty="0"/>
              <a:t>//        System.out.println(s.age);</a:t>
            </a:r>
            <a:br>
              <a:rPr lang="en-US" altLang="zh-CN" i="1" dirty="0"/>
            </a:br>
            <a:r>
              <a:rPr lang="en-US" altLang="zh-CN" i="1" dirty="0"/>
              <a:t>        </a:t>
            </a:r>
            <a:r>
              <a:rPr lang="en-US" altLang="zh-CN" dirty="0"/>
              <a:t>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.println(s.</a:t>
            </a:r>
            <a:r>
              <a:rPr lang="en-US" altLang="zh-CN" b="1" dirty="0"/>
              <a:t>name </a:t>
            </a:r>
            <a:r>
              <a:rPr lang="en-US" altLang="zh-CN" dirty="0"/>
              <a:t>+ </a:t>
            </a:r>
            <a:r>
              <a:rPr lang="en-US" altLang="zh-CN" b="1" dirty="0"/>
              <a:t>"," </a:t>
            </a:r>
            <a:r>
              <a:rPr lang="en-US" altLang="zh-CN" dirty="0"/>
              <a:t>+ s.</a:t>
            </a:r>
            <a:r>
              <a:rPr lang="en-US" altLang="zh-CN" b="1" dirty="0"/>
              <a:t>age</a:t>
            </a:r>
            <a:r>
              <a:rPr lang="en-US" altLang="zh-CN" dirty="0"/>
              <a:t>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使用成员方法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s.study();</a:t>
            </a:r>
            <a:br>
              <a:rPr lang="en-US" altLang="zh-CN" dirty="0"/>
            </a:br>
            <a:r>
              <a:rPr lang="en-US" altLang="zh-CN" dirty="0"/>
              <a:t>        s.doHomework();</a:t>
            </a:r>
            <a:br>
              <a:rPr lang="en-US" altLang="zh-CN" dirty="0"/>
            </a:b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F79971-94E5-4FB2-A872-A61189ABE34E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6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21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DA74BDC-F6F8-40BC-AE76-AA09F5777A02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C586AE5-1E83-44E2-9B1F-336BB6C23049}" type="slidenum">
              <a:rPr altLang="en-US" sz="1800"/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07D71E3-FD8C-4AB0-9120-379EF1B23CEA}" type="slidenum">
              <a:rPr altLang="en-US" sz="1800"/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sym typeface="+mn-ea"/>
              </a:rPr>
              <a:t>那是一个秋天 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风儿那么缠绵 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记忆中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那天爸爸骑车送我放学回家 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我的脚卡在了自行车链中 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爸爸蹬不动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他就站起来蹬</a:t>
            </a:r>
            <a:r>
              <a:rPr lang="en-US" altLang="zh-CN" dirty="0">
                <a:sym typeface="+mn-ea"/>
              </a:rPr>
              <a:t>!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819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D0E8C95-E3F5-4982-87E7-6AEE880C33B1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7653A37-8DF9-4F59-A868-33CB8510BAD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    需求 :</a:t>
            </a:r>
          </a:p>
          <a:p>
            <a:r>
              <a:t>        1 创建用户(User)对象 , 对象数据采用键盘录入而来</a:t>
            </a:r>
          </a:p>
          <a:p>
            <a:r>
              <a:t>        2 用户(User)包含的属性 :</a:t>
            </a:r>
          </a:p>
          <a:p>
            <a:r>
              <a:t>            用户名   (username)</a:t>
            </a:r>
          </a:p>
          <a:p>
            <a:r>
              <a:t>            手机号码 (phonNumber)</a:t>
            </a:r>
          </a:p>
          <a:p>
            <a:r>
              <a:t>            登录密码 (password)</a:t>
            </a:r>
          </a:p>
          <a:p>
            <a:r>
              <a:t>            确认密码 (confirm)</a:t>
            </a:r>
          </a:p>
          <a:p>
            <a:r>
              <a:t>            电子邮箱 (email)</a:t>
            </a:r>
          </a:p>
          <a:p>
            <a:r>
              <a:t>            性别     (sex)</a:t>
            </a:r>
          </a:p>
          <a:p>
            <a:r>
              <a:t>            出生日期 (birthday)</a:t>
            </a:r>
          </a:p>
          <a:p>
            <a:r>
              <a:t>        3 如果登录密码和确认密码不一致 , 重新输入</a:t>
            </a:r>
          </a:p>
          <a:p>
            <a:r>
              <a:t>        4 把用户(User)对象 ,添加到ArrayList集合中 , 打印集合对象即可</a:t>
            </a:r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167188" y="2267561"/>
            <a:ext cx="4809624" cy="6083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3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85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58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750" indent="-269875">
              <a:buFont typeface="+mj-lt"/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+mj-lt"/>
              <a:buAutoNum type="arabicPeriod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85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8686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396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128270" indent="-12827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396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57175" indent="-2571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83285" indent="-342900">
              <a:buAutoNum type="arabicPeriod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39" y="1747838"/>
            <a:ext cx="1544637" cy="1544637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39" y="1739900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39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39" y="1747838"/>
            <a:ext cx="1544637" cy="1544637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39" y="1739900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39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重点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95486"/>
            <a:ext cx="5203838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本章小结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91617" y="846362"/>
            <a:ext cx="3248335" cy="527124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91617" y="1373486"/>
            <a:ext cx="3248335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5148064" y="846362"/>
            <a:ext cx="3248335" cy="527124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148064" y="1373486"/>
            <a:ext cx="3248335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891617" y="2142506"/>
            <a:ext cx="3248335" cy="527124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891617" y="2669630"/>
            <a:ext cx="3248335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148064" y="2142506"/>
            <a:ext cx="3248335" cy="527124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5148064" y="2669630"/>
            <a:ext cx="3248335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891617" y="3389710"/>
            <a:ext cx="3248335" cy="527124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91617" y="3916834"/>
            <a:ext cx="3248335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148064" y="3389710"/>
            <a:ext cx="3248335" cy="527124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5148064" y="3916834"/>
            <a:ext cx="3248335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1131" y="2281750"/>
            <a:ext cx="734445" cy="521999"/>
            <a:chOff x="856433" y="1739900"/>
            <a:chExt cx="2184449" cy="1552575"/>
          </a:xfrm>
        </p:grpSpPr>
        <p:sp>
          <p:nvSpPr>
            <p:cNvPr id="4" name="矩形 3"/>
            <p:cNvSpPr/>
            <p:nvPr userDrawn="1"/>
          </p:nvSpPr>
          <p:spPr>
            <a:xfrm rot="2700000">
              <a:off x="1392239" y="1747838"/>
              <a:ext cx="1544637" cy="1544637"/>
            </a:xfrm>
            <a:prstGeom prst="rect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" name="矩形 4"/>
            <p:cNvSpPr/>
            <p:nvPr userDrawn="1"/>
          </p:nvSpPr>
          <p:spPr>
            <a:xfrm rot="2700000">
              <a:off x="1176339" y="1739900"/>
              <a:ext cx="1544638" cy="15446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  <p:sp>
          <p:nvSpPr>
            <p:cNvPr id="6" name="标题占位符 1"/>
            <p:cNvSpPr txBox="1">
              <a:spLocks noChangeArrowheads="1"/>
            </p:cNvSpPr>
            <p:nvPr userDrawn="1"/>
          </p:nvSpPr>
          <p:spPr bwMode="auto">
            <a:xfrm>
              <a:off x="856433" y="2166938"/>
              <a:ext cx="2184449" cy="809625"/>
            </a:xfrm>
            <a:prstGeom prst="rect">
              <a:avLst/>
            </a:prstGeom>
            <a:noFill/>
            <a:ln>
              <a:noFill/>
            </a:ln>
          </p:spPr>
          <p:txBody>
            <a:bodyPr lIns="68574" tIns="34289" rIns="68574" bIns="34289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TW" altLang="zh-CN" sz="14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实战演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47664" y="239998"/>
            <a:ext cx="5832648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实战演练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83600" cy="7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 userDrawn="1"/>
        </p:nvSpPr>
        <p:spPr>
          <a:xfrm>
            <a:off x="4932040" y="1125943"/>
            <a:ext cx="374441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zh-CN" altLang="en-US" sz="1200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62095" y="1101205"/>
            <a:ext cx="4281905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Alibaba PuHuiTi"/>
              </a:defRPr>
            </a:lvl1pPr>
          </a:lstStyle>
          <a:p>
            <a:pPr lvl="0"/>
            <a:r>
              <a:rPr lang="zh-CN" altLang="en-US"/>
              <a:t>需求说明：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45" y="1373238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45" y="1373238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27" y="1455031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85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58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69954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207269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213970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2647429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85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58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115" indent="-269240">
              <a:buFont typeface="Wingdings" panose="05000000000000000000" pitchFamily="2" charset="2"/>
              <a:buChar char="p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Wingdings" panose="05000000000000000000" pitchFamily="2" charset="2"/>
              <a:buChar char="p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3" Type="http://schemas.openxmlformats.org/officeDocument/2006/relationships/image" Target="../media/image1.emf"/><Relationship Id="rId22" Type="http://schemas.openxmlformats.org/officeDocument/2006/relationships/theme" Target="../theme/theme1.xml"/><Relationship Id="rId21" Type="http://schemas.openxmlformats.org/officeDocument/2006/relationships/image" Target="../media/image19.png"/><Relationship Id="rId20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7.emf"/><Relationship Id="rId18" Type="http://schemas.openxmlformats.org/officeDocument/2006/relationships/image" Target="../media/image16.emf"/><Relationship Id="rId17" Type="http://schemas.openxmlformats.org/officeDocument/2006/relationships/image" Target="../media/image15.emf"/><Relationship Id="rId16" Type="http://schemas.openxmlformats.org/officeDocument/2006/relationships/image" Target="../media/image14.emf"/><Relationship Id="rId15" Type="http://schemas.openxmlformats.org/officeDocument/2006/relationships/image" Target="../media/image13.emf"/><Relationship Id="rId14" Type="http://schemas.openxmlformats.org/officeDocument/2006/relationships/image" Target="../media/image12.emf"/><Relationship Id="rId13" Type="http://schemas.openxmlformats.org/officeDocument/2006/relationships/image" Target="../media/image11.emf"/><Relationship Id="rId12" Type="http://schemas.openxmlformats.org/officeDocument/2006/relationships/image" Target="../media/image10.emf"/><Relationship Id="rId11" Type="http://schemas.openxmlformats.org/officeDocument/2006/relationships/image" Target="../media/image9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19.pn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8" Type="http://schemas.openxmlformats.org/officeDocument/2006/relationships/theme" Target="../theme/theme4.xml"/><Relationship Id="rId17" Type="http://schemas.openxmlformats.org/officeDocument/2006/relationships/image" Target="../media/image19.png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9" y="641351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9" y="1065214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381751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1" y="1749426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39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lIns="68580" tIns="34290" rIns="68580" bIns="3429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89" y="1939926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9" y="1581151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4" y="1460501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/>
        </p:nvGrpSpPr>
        <p:grpSpPr bwMode="auto">
          <a:xfrm>
            <a:off x="6100764" y="1751014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1" y="3994151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/>
        </p:nvGrpSpPr>
        <p:grpSpPr bwMode="auto">
          <a:xfrm>
            <a:off x="3040064" y="546101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/>
        </p:nvGrpSpPr>
        <p:grpSpPr bwMode="auto">
          <a:xfrm>
            <a:off x="2586039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4" y="1974851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7113589" y="2630489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4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/>
        </p:nvGrpSpPr>
        <p:grpSpPr bwMode="auto">
          <a:xfrm>
            <a:off x="2327276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/>
        </p:nvGrpSpPr>
        <p:grpSpPr bwMode="auto">
          <a:xfrm>
            <a:off x="976314" y="1046164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/>
        </p:nvGrpSpPr>
        <p:grpSpPr bwMode="auto">
          <a:xfrm>
            <a:off x="1763714" y="4391026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/>
        </p:nvGrpSpPr>
        <p:grpSpPr bwMode="auto">
          <a:xfrm>
            <a:off x="1169989" y="2619376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/>
        </p:nvGrpSpPr>
        <p:grpSpPr bwMode="auto">
          <a:xfrm>
            <a:off x="7781926" y="4046539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1773239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/>
        </p:nvGrpSpPr>
        <p:grpSpPr bwMode="auto">
          <a:xfrm>
            <a:off x="6613526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/>
        </p:nvGrpSpPr>
        <p:grpSpPr bwMode="auto">
          <a:xfrm>
            <a:off x="7308851" y="912814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47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0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51" name="图片 1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27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9" tIns="34289" rIns="68579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2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9" tIns="34289" rIns="68579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8977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79" tIns="34289" rIns="68579" bIns="3428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3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98627" y="915989"/>
            <a:ext cx="936625" cy="935037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79" tIns="34289" rIns="68579" bIns="13499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None/>
              <a:defRPr/>
            </a:pPr>
            <a:r>
              <a:rPr lang="zh-CN" altLang="en-US" sz="41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41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31641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79" tIns="34289" rIns="68579" bIns="34289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1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41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7" tIns="34289" rIns="68577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28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7" tIns="34289" rIns="68577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2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7" tIns="34289" rIns="68577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1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311528" y="1347791"/>
            <a:ext cx="73025" cy="714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3311528" y="3832225"/>
            <a:ext cx="73025" cy="714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4" name="标题占位符 1"/>
          <p:cNvSpPr txBox="1">
            <a:spLocks noChangeArrowheads="1"/>
          </p:cNvSpPr>
          <p:nvPr/>
        </p:nvSpPr>
        <p:spPr bwMode="auto">
          <a:xfrm>
            <a:off x="1042990" y="1924052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1258889" y="2573339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493717" y="219077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6" tIns="34289" rIns="68576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7375529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6" tIns="34289" rIns="68576" bIns="34289"/>
          <a:lstStyle/>
          <a:p>
            <a:endParaRPr lang="zh-CN" altLang="en-US" sz="18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2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6" tIns="34289" rIns="68576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/>
        </p:nvGrpSpPr>
        <p:grpSpPr bwMode="auto">
          <a:xfrm>
            <a:off x="1944690" y="1817689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6.GI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1940244" y="2211865"/>
            <a:ext cx="52190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1">
                <a:solidFill>
                  <a:srgbClr val="262626"/>
                </a:solidFill>
                <a:latin typeface="华文楷体" panose="02010600040101010101" charset="-122"/>
                <a:ea typeface="华文楷体" panose="02010600040101010101" charset="-122"/>
              </a:rPr>
              <a:t>复习回顾，继承，抽象类</a:t>
            </a:r>
            <a:endParaRPr lang="zh-CN" altLang="en-US" sz="3600" b="1">
              <a:solidFill>
                <a:srgbClr val="262626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匿名对象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3832225" y="1911985"/>
            <a:ext cx="4222750" cy="1320165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ea typeface="Alibaba PuHuiTi"/>
              </a:rPr>
              <a:t>能过说出匿名对象的使用场景</a:t>
            </a:r>
            <a:endParaRPr lang="zh-CN">
              <a:ea typeface="Alibaba PuHuiT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Alibaba PuHuiTi"/>
              </a:rPr>
              <a:t>匿名对象</a:t>
            </a:r>
            <a:endParaRPr lang="zh-CN" altLang="en-US">
              <a:ea typeface="Alibaba PuHuiTi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ea typeface="Alibaba PuHuiTi"/>
              </a:rPr>
              <a:t>一 什么是匿名对象</a:t>
            </a:r>
            <a:endParaRPr lang="zh-CN" altLang="en-US">
              <a:ea typeface="Alibaba PuHuiTi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Char char="u"/>
            </a:pPr>
            <a:r>
              <a:rPr lang="zh-CN" altLang="en-US">
                <a:ea typeface="Alibaba PuHuiTi"/>
              </a:rPr>
              <a:t>没有对象名接收的对象，我们称为匿名对象</a:t>
            </a:r>
            <a:endParaRPr lang="en-US" altLang="zh-CN">
              <a:ea typeface="Alibaba PuHuiTi"/>
            </a:endParaRPr>
          </a:p>
          <a:p>
            <a:pPr marL="228600" indent="-228600">
              <a:buFont typeface="Wingdings" panose="05000000000000000000" pitchFamily="2" charset="2"/>
              <a:buChar char="u"/>
            </a:pPr>
            <a:r>
              <a:rPr lang="zh-CN" altLang="en-US">
                <a:ea typeface="Alibaba PuHuiTi"/>
              </a:rPr>
              <a:t>有对象名接收的对象，我们称为有名对象</a:t>
            </a:r>
            <a:endParaRPr lang="zh-CN" altLang="en-US">
              <a:ea typeface="Alibaba PuHuiTi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ea typeface="Alibaba PuHuiTi"/>
              </a:rPr>
              <a:t>二 匿名对象使用方式</a:t>
            </a:r>
            <a:endParaRPr lang="zh-CN" altLang="en-US">
              <a:ea typeface="Alibaba PuHuiTi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1560" y="2499742"/>
            <a:ext cx="3600400" cy="1796529"/>
          </a:xfrm>
        </p:spPr>
        <p:txBody>
          <a:bodyPr/>
          <a:lstStyle/>
          <a:p>
            <a:r>
              <a:rPr lang="zh-CN" altLang="en-US">
                <a:ea typeface="Alibaba PuHuiTi"/>
              </a:rPr>
              <a:t>匿名对象可以像有名对象一样使用，但是只能使用一次。具体场景如下：</a:t>
            </a:r>
            <a:endParaRPr lang="en-US" altLang="zh-CN">
              <a:ea typeface="Alibaba PuHuiT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ea typeface="Alibaba PuHuiTi"/>
              </a:rPr>
              <a:t>匿名对象直接调用成员方法</a:t>
            </a:r>
            <a:endParaRPr lang="en-US" altLang="zh-CN">
              <a:ea typeface="Alibaba PuHuiT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ea typeface="Alibaba PuHuiTi"/>
              </a:rPr>
              <a:t>匿名对象直接当做方法参数传递</a:t>
            </a:r>
            <a:endParaRPr lang="en-US" altLang="zh-CN">
              <a:ea typeface="Alibaba PuHuiT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ea typeface="Alibaba PuHuiTi"/>
              </a:rPr>
              <a:t>匿名对象直接当做返回值</a:t>
            </a:r>
            <a:endParaRPr lang="zh-CN" altLang="en-US">
              <a:ea typeface="Alibaba PuHuiTi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148064" y="1131590"/>
            <a:ext cx="3672408" cy="10156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Student s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1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=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new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Student(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“</a:t>
            </a:r>
            <a:r>
              <a:rPr lang="zh-CN" altLang="zh-CN" sz="1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尼古拉斯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.</a:t>
            </a:r>
            <a:r>
              <a:rPr lang="zh-CN" altLang="zh-CN" sz="1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赵四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”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有名对象，对象名为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s1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1000">
              <a:solidFill>
                <a:srgbClr val="FF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new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Student(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“</a:t>
            </a:r>
            <a:r>
              <a:rPr lang="zh-CN" altLang="zh-CN" sz="1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尼古拉斯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.</a:t>
            </a:r>
            <a:r>
              <a:rPr lang="zh-CN" altLang="en-US" sz="1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老王</a:t>
            </a:r>
            <a:r>
              <a:rPr lang="zh-CN" altLang="zh-CN" sz="1000" b="1">
                <a:solidFill>
                  <a:srgbClr val="008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”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 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匿名对象</a:t>
            </a:r>
            <a:endParaRPr lang="zh-CN" altLang="zh-CN" sz="1000">
              <a:solidFill>
                <a:srgbClr val="FF0000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9" name="虚尾箭头 8"/>
          <p:cNvSpPr/>
          <p:nvPr/>
        </p:nvSpPr>
        <p:spPr>
          <a:xfrm>
            <a:off x="3995936" y="3219822"/>
            <a:ext cx="936104" cy="720080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4"/>
          <p:cNvSpPr txBox="1"/>
          <p:nvPr/>
        </p:nvSpPr>
        <p:spPr>
          <a:xfrm>
            <a:off x="5220072" y="3435846"/>
            <a:ext cx="156708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代码实践</a:t>
            </a:r>
            <a:endParaRPr lang="zh-CN" altLang="en-US"/>
          </a:p>
        </p:txBody>
      </p:sp>
      <p:sp>
        <p:nvSpPr>
          <p:cNvPr id="11" name="虚尾箭头 10"/>
          <p:cNvSpPr/>
          <p:nvPr/>
        </p:nvSpPr>
        <p:spPr>
          <a:xfrm>
            <a:off x="3995936" y="1165895"/>
            <a:ext cx="936104" cy="720080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uiExpand="1" build="p"/>
      <p:bldP spid="7" grpId="0" animBg="1"/>
      <p:bldP spid="9" grpId="0" animBg="1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Alibaba PuHuiTi"/>
              </a:rPr>
              <a:t>代码实践：注册案例</a:t>
            </a:r>
            <a:endParaRPr lang="zh-CN" altLang="en-US">
              <a:ea typeface="Alibaba PuHuiTi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862095" y="1101204"/>
            <a:ext cx="4281905" cy="2622673"/>
          </a:xfrm>
        </p:spPr>
        <p:txBody>
          <a:bodyPr/>
          <a:lstStyle/>
          <a:p>
            <a:r>
              <a:rPr lang="zh-CN" altLang="en-US">
                <a:ea typeface="Alibaba PuHuiTi"/>
              </a:rPr>
              <a:t>需求说明：</a:t>
            </a:r>
            <a:endParaRPr lang="en-US" altLang="zh-CN">
              <a:ea typeface="Alibaba PuHuiT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Alibaba PuHuiTi"/>
              </a:rPr>
              <a:t>按面向对象的思想定义用户类</a:t>
            </a:r>
            <a:endParaRPr lang="en-US" altLang="zh-CN">
              <a:ea typeface="Alibaba PuHuiT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Alibaba PuHuiTi"/>
              </a:rPr>
              <a:t>写一个控制台交互的程序，可以输入用户名，手机账号，登录密码，确认密码，电子邮箱，性别，生日，模拟用户录入数据功能。</a:t>
            </a:r>
            <a:endParaRPr lang="en-US" altLang="zh-CN">
              <a:ea typeface="Alibaba PuHuiT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Alibaba PuHuiTi"/>
              </a:rPr>
              <a:t>将注册的用户保存到</a:t>
            </a:r>
            <a:r>
              <a:rPr lang="en-US" altLang="zh-CN">
                <a:ea typeface="Alibaba PuHuiTi"/>
              </a:rPr>
              <a:t>ArrayList</a:t>
            </a:r>
            <a:r>
              <a:rPr lang="zh-CN" altLang="en-US">
                <a:ea typeface="Alibaba PuHuiTi"/>
              </a:rPr>
              <a:t>集合中</a:t>
            </a:r>
            <a:endParaRPr lang="en-US" altLang="zh-CN">
              <a:ea typeface="Alibaba PuHuiTi"/>
            </a:endParaRPr>
          </a:p>
          <a:p>
            <a:endParaRPr lang="en-US" altLang="zh-CN">
              <a:ea typeface="Alibaba PuHuiTi"/>
            </a:endParaRPr>
          </a:p>
          <a:p>
            <a:pPr marL="342900" indent="-342900">
              <a:buAutoNum type="arabicPeriod"/>
            </a:pPr>
            <a:endParaRPr lang="zh-CN" altLang="en-US">
              <a:ea typeface="Alibaba PuHuiTi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99639"/>
            <a:ext cx="3096344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5076056" y="2748207"/>
            <a:ext cx="1035618" cy="369332"/>
            <a:chOff x="4260794" y="857103"/>
            <a:chExt cx="717287" cy="245741"/>
          </a:xfrm>
        </p:grpSpPr>
        <p:sp>
          <p:nvSpPr>
            <p:cNvPr id="13" name="TextBox 12"/>
            <p:cNvSpPr txBox="1"/>
            <p:nvPr/>
          </p:nvSpPr>
          <p:spPr>
            <a:xfrm>
              <a:off x="4429467" y="857103"/>
              <a:ext cx="548614" cy="24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59"/>
            <p:cNvGrpSpPr/>
            <p:nvPr/>
          </p:nvGrpSpPr>
          <p:grpSpPr>
            <a:xfrm>
              <a:off x="4260794" y="890550"/>
              <a:ext cx="168673" cy="171618"/>
              <a:chOff x="2232462" y="1228214"/>
              <a:chExt cx="234702" cy="23879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" name="Freeform 15"/>
              <p:cNvSpPr/>
              <p:nvPr/>
            </p:nvSpPr>
            <p:spPr bwMode="auto">
              <a:xfrm>
                <a:off x="2232462" y="1232310"/>
                <a:ext cx="234702" cy="234702"/>
              </a:xfrm>
              <a:custGeom>
                <a:avLst/>
                <a:gdLst>
                  <a:gd name="T0" fmla="*/ 400 w 800"/>
                  <a:gd name="T1" fmla="*/ 800 h 800"/>
                  <a:gd name="T2" fmla="*/ 0 w 800"/>
                  <a:gd name="T3" fmla="*/ 400 h 800"/>
                  <a:gd name="T4" fmla="*/ 400 w 800"/>
                  <a:gd name="T5" fmla="*/ 0 h 800"/>
                  <a:gd name="T6" fmla="*/ 624 w 800"/>
                  <a:gd name="T7" fmla="*/ 69 h 800"/>
                  <a:gd name="T8" fmla="*/ 630 w 800"/>
                  <a:gd name="T9" fmla="*/ 100 h 800"/>
                  <a:gd name="T10" fmla="*/ 599 w 800"/>
                  <a:gd name="T11" fmla="*/ 106 h 800"/>
                  <a:gd name="T12" fmla="*/ 400 w 800"/>
                  <a:gd name="T13" fmla="*/ 45 h 800"/>
                  <a:gd name="T14" fmla="*/ 45 w 800"/>
                  <a:gd name="T15" fmla="*/ 400 h 800"/>
                  <a:gd name="T16" fmla="*/ 400 w 800"/>
                  <a:gd name="T17" fmla="*/ 755 h 800"/>
                  <a:gd name="T18" fmla="*/ 755 w 800"/>
                  <a:gd name="T19" fmla="*/ 400 h 800"/>
                  <a:gd name="T20" fmla="*/ 777 w 800"/>
                  <a:gd name="T21" fmla="*/ 377 h 800"/>
                  <a:gd name="T22" fmla="*/ 800 w 800"/>
                  <a:gd name="T23" fmla="*/ 400 h 800"/>
                  <a:gd name="T24" fmla="*/ 400 w 800"/>
                  <a:gd name="T25" fmla="*/ 80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0" h="800">
                    <a:moveTo>
                      <a:pt x="400" y="800"/>
                    </a:moveTo>
                    <a:cubicBezTo>
                      <a:pt x="179" y="800"/>
                      <a:pt x="0" y="620"/>
                      <a:pt x="0" y="400"/>
                    </a:cubicBezTo>
                    <a:cubicBezTo>
                      <a:pt x="0" y="179"/>
                      <a:pt x="179" y="0"/>
                      <a:pt x="400" y="0"/>
                    </a:cubicBezTo>
                    <a:cubicBezTo>
                      <a:pt x="480" y="0"/>
                      <a:pt x="558" y="24"/>
                      <a:pt x="624" y="69"/>
                    </a:cubicBezTo>
                    <a:cubicBezTo>
                      <a:pt x="635" y="76"/>
                      <a:pt x="637" y="90"/>
                      <a:pt x="630" y="100"/>
                    </a:cubicBezTo>
                    <a:cubicBezTo>
                      <a:pt x="623" y="111"/>
                      <a:pt x="609" y="113"/>
                      <a:pt x="599" y="106"/>
                    </a:cubicBezTo>
                    <a:cubicBezTo>
                      <a:pt x="540" y="66"/>
                      <a:pt x="471" y="45"/>
                      <a:pt x="400" y="45"/>
                    </a:cubicBezTo>
                    <a:cubicBezTo>
                      <a:pt x="204" y="45"/>
                      <a:pt x="45" y="204"/>
                      <a:pt x="45" y="400"/>
                    </a:cubicBezTo>
                    <a:cubicBezTo>
                      <a:pt x="45" y="595"/>
                      <a:pt x="204" y="755"/>
                      <a:pt x="400" y="755"/>
                    </a:cubicBezTo>
                    <a:cubicBezTo>
                      <a:pt x="595" y="755"/>
                      <a:pt x="755" y="595"/>
                      <a:pt x="755" y="400"/>
                    </a:cubicBezTo>
                    <a:cubicBezTo>
                      <a:pt x="755" y="387"/>
                      <a:pt x="765" y="377"/>
                      <a:pt x="777" y="377"/>
                    </a:cubicBezTo>
                    <a:cubicBezTo>
                      <a:pt x="790" y="377"/>
                      <a:pt x="800" y="387"/>
                      <a:pt x="800" y="400"/>
                    </a:cubicBezTo>
                    <a:cubicBezTo>
                      <a:pt x="800" y="620"/>
                      <a:pt x="620" y="800"/>
                      <a:pt x="400" y="8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2383219" y="1228214"/>
                <a:ext cx="46692" cy="49051"/>
              </a:xfrm>
              <a:custGeom>
                <a:avLst/>
                <a:gdLst>
                  <a:gd name="T0" fmla="*/ 23 w 159"/>
                  <a:gd name="T1" fmla="*/ 167 h 167"/>
                  <a:gd name="T2" fmla="*/ 1 w 159"/>
                  <a:gd name="T3" fmla="*/ 147 h 167"/>
                  <a:gd name="T4" fmla="*/ 22 w 159"/>
                  <a:gd name="T5" fmla="*/ 122 h 167"/>
                  <a:gd name="T6" fmla="*/ 112 w 159"/>
                  <a:gd name="T7" fmla="*/ 115 h 167"/>
                  <a:gd name="T8" fmla="*/ 105 w 159"/>
                  <a:gd name="T9" fmla="*/ 25 h 167"/>
                  <a:gd name="T10" fmla="*/ 125 w 159"/>
                  <a:gd name="T11" fmla="*/ 1 h 167"/>
                  <a:gd name="T12" fmla="*/ 150 w 159"/>
                  <a:gd name="T13" fmla="*/ 22 h 167"/>
                  <a:gd name="T14" fmla="*/ 158 w 159"/>
                  <a:gd name="T15" fmla="*/ 134 h 167"/>
                  <a:gd name="T16" fmla="*/ 138 w 159"/>
                  <a:gd name="T17" fmla="*/ 159 h 167"/>
                  <a:gd name="T18" fmla="*/ 25 w 159"/>
                  <a:gd name="T19" fmla="*/ 167 h 167"/>
                  <a:gd name="T20" fmla="*/ 23 w 159"/>
                  <a:gd name="T2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" h="167">
                    <a:moveTo>
                      <a:pt x="23" y="167"/>
                    </a:moveTo>
                    <a:cubicBezTo>
                      <a:pt x="12" y="167"/>
                      <a:pt x="2" y="158"/>
                      <a:pt x="1" y="147"/>
                    </a:cubicBezTo>
                    <a:cubicBezTo>
                      <a:pt x="0" y="134"/>
                      <a:pt x="9" y="123"/>
                      <a:pt x="22" y="122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104" y="13"/>
                      <a:pt x="113" y="2"/>
                      <a:pt x="125" y="1"/>
                    </a:cubicBezTo>
                    <a:cubicBezTo>
                      <a:pt x="138" y="0"/>
                      <a:pt x="149" y="10"/>
                      <a:pt x="150" y="22"/>
                    </a:cubicBezTo>
                    <a:cubicBezTo>
                      <a:pt x="158" y="134"/>
                      <a:pt x="158" y="134"/>
                      <a:pt x="158" y="134"/>
                    </a:cubicBezTo>
                    <a:cubicBezTo>
                      <a:pt x="159" y="147"/>
                      <a:pt x="150" y="158"/>
                      <a:pt x="138" y="159"/>
                    </a:cubicBezTo>
                    <a:cubicBezTo>
                      <a:pt x="25" y="167"/>
                      <a:pt x="25" y="167"/>
                      <a:pt x="25" y="167"/>
                    </a:cubicBezTo>
                    <a:cubicBezTo>
                      <a:pt x="24" y="167"/>
                      <a:pt x="24" y="167"/>
                      <a:pt x="23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2340501" y="1262240"/>
                <a:ext cx="18130" cy="1825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2340501" y="1420446"/>
                <a:ext cx="18130" cy="1813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2419604" y="1342336"/>
                <a:ext cx="18255" cy="1825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20"/>
              <p:cNvSpPr>
                <a:spLocks noChangeArrowheads="1"/>
              </p:cNvSpPr>
              <p:nvPr/>
            </p:nvSpPr>
            <p:spPr bwMode="auto">
              <a:xfrm>
                <a:off x="2261522" y="1342336"/>
                <a:ext cx="18255" cy="1825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>
                <a:off x="2341867" y="1295396"/>
                <a:ext cx="15647" cy="65195"/>
              </a:xfrm>
              <a:custGeom>
                <a:avLst/>
                <a:gdLst>
                  <a:gd name="T0" fmla="*/ 26 w 53"/>
                  <a:gd name="T1" fmla="*/ 222 h 222"/>
                  <a:gd name="T2" fmla="*/ 26 w 53"/>
                  <a:gd name="T3" fmla="*/ 222 h 222"/>
                  <a:gd name="T4" fmla="*/ 0 w 53"/>
                  <a:gd name="T5" fmla="*/ 195 h 222"/>
                  <a:gd name="T6" fmla="*/ 0 w 53"/>
                  <a:gd name="T7" fmla="*/ 27 h 222"/>
                  <a:gd name="T8" fmla="*/ 26 w 53"/>
                  <a:gd name="T9" fmla="*/ 0 h 222"/>
                  <a:gd name="T10" fmla="*/ 26 w 53"/>
                  <a:gd name="T11" fmla="*/ 0 h 222"/>
                  <a:gd name="T12" fmla="*/ 53 w 53"/>
                  <a:gd name="T13" fmla="*/ 27 h 222"/>
                  <a:gd name="T14" fmla="*/ 53 w 53"/>
                  <a:gd name="T15" fmla="*/ 195 h 222"/>
                  <a:gd name="T16" fmla="*/ 26 w 53"/>
                  <a:gd name="T17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222">
                    <a:moveTo>
                      <a:pt x="26" y="222"/>
                    </a:moveTo>
                    <a:cubicBezTo>
                      <a:pt x="26" y="222"/>
                      <a:pt x="26" y="222"/>
                      <a:pt x="26" y="222"/>
                    </a:cubicBezTo>
                    <a:cubicBezTo>
                      <a:pt x="12" y="222"/>
                      <a:pt x="0" y="210"/>
                      <a:pt x="0" y="19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1" y="0"/>
                      <a:pt x="53" y="12"/>
                      <a:pt x="53" y="27"/>
                    </a:cubicBezTo>
                    <a:cubicBezTo>
                      <a:pt x="53" y="195"/>
                      <a:pt x="53" y="195"/>
                      <a:pt x="53" y="195"/>
                    </a:cubicBezTo>
                    <a:cubicBezTo>
                      <a:pt x="53" y="210"/>
                      <a:pt x="41" y="222"/>
                      <a:pt x="26" y="2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2341867" y="1344696"/>
                <a:ext cx="71652" cy="15895"/>
              </a:xfrm>
              <a:custGeom>
                <a:avLst/>
                <a:gdLst>
                  <a:gd name="T0" fmla="*/ 0 w 244"/>
                  <a:gd name="T1" fmla="*/ 27 h 54"/>
                  <a:gd name="T2" fmla="*/ 0 w 244"/>
                  <a:gd name="T3" fmla="*/ 27 h 54"/>
                  <a:gd name="T4" fmla="*/ 26 w 244"/>
                  <a:gd name="T5" fmla="*/ 0 h 54"/>
                  <a:gd name="T6" fmla="*/ 218 w 244"/>
                  <a:gd name="T7" fmla="*/ 0 h 54"/>
                  <a:gd name="T8" fmla="*/ 244 w 244"/>
                  <a:gd name="T9" fmla="*/ 27 h 54"/>
                  <a:gd name="T10" fmla="*/ 244 w 244"/>
                  <a:gd name="T11" fmla="*/ 27 h 54"/>
                  <a:gd name="T12" fmla="*/ 218 w 244"/>
                  <a:gd name="T13" fmla="*/ 54 h 54"/>
                  <a:gd name="T14" fmla="*/ 26 w 244"/>
                  <a:gd name="T15" fmla="*/ 54 h 54"/>
                  <a:gd name="T16" fmla="*/ 0 w 244"/>
                  <a:gd name="T17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54"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32" y="0"/>
                      <a:pt x="244" y="12"/>
                      <a:pt x="244" y="27"/>
                    </a:cubicBezTo>
                    <a:cubicBezTo>
                      <a:pt x="244" y="27"/>
                      <a:pt x="244" y="27"/>
                      <a:pt x="244" y="27"/>
                    </a:cubicBezTo>
                    <a:cubicBezTo>
                      <a:pt x="244" y="42"/>
                      <a:pt x="232" y="54"/>
                      <a:pt x="218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2" y="54"/>
                      <a:pt x="0" y="42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Alibaba PuHuiTi"/>
              </a:rPr>
              <a:t>本章重点小结</a:t>
            </a:r>
            <a:endParaRPr lang="zh-CN" altLang="en-US">
              <a:ea typeface="Alibaba PuHuiTi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请简述面向对象思想？</a:t>
            </a:r>
            <a:endParaRPr lang="zh-CN" altLang="en-US">
              <a:ea typeface="Alibaba PuHuiTi"/>
            </a:endParaRPr>
          </a:p>
          <a:p>
            <a:endParaRPr lang="zh-CN" altLang="en-US">
              <a:ea typeface="Alibaba PuHuiTi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ea typeface="Alibaba PuHuiTi"/>
              </a:rPr>
              <a:t>使用类来描述现实生活中的事物 </a:t>
            </a:r>
            <a:r>
              <a:rPr lang="en-US" altLang="zh-CN">
                <a:ea typeface="Alibaba PuHuiTi"/>
              </a:rPr>
              <a:t>, </a:t>
            </a:r>
            <a:r>
              <a:rPr lang="zh-CN" altLang="en-US">
                <a:ea typeface="Alibaba PuHuiTi"/>
              </a:rPr>
              <a:t>使用对象表示</a:t>
            </a:r>
            <a:r>
              <a:rPr lang="zh-CN" altLang="en-US">
                <a:ea typeface="Alibaba PuHuiTi"/>
                <a:sym typeface="+mn-ea"/>
              </a:rPr>
              <a:t>具体的</a:t>
            </a:r>
            <a:r>
              <a:rPr lang="zh-CN" altLang="en-US">
                <a:ea typeface="Alibaba PuHuiTi"/>
              </a:rPr>
              <a:t>事物。先有类，后有对象</a:t>
            </a:r>
            <a:endParaRPr lang="zh-CN" altLang="en-US">
              <a:ea typeface="Alibaba PuHuiT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148064" y="728887"/>
            <a:ext cx="3248335" cy="527124"/>
          </a:xfrm>
        </p:spPr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请简述</a:t>
            </a:r>
            <a:r>
              <a:rPr lang="en-US" altLang="zh-CN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this</a:t>
            </a: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的含义及作用？</a:t>
            </a: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Alibaba PuHuiTi"/>
            </a:endParaRPr>
          </a:p>
          <a:p>
            <a:endParaRPr lang="zh-CN" altLang="en-US">
              <a:ea typeface="Alibaba PuHuiTi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148064" y="1203598"/>
            <a:ext cx="3248335" cy="64807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Alibaba PuHuiTi"/>
              </a:rPr>
              <a:t>就是指当前类型的对象</a:t>
            </a:r>
            <a:endParaRPr lang="zh-CN" altLang="en-US">
              <a:ea typeface="Alibaba PuHuiTi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>
                <a:ea typeface="Alibaba PuHuiTi"/>
              </a:rPr>
              <a:t>在构造方法中，</a:t>
            </a:r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Alibaba PuHuiTi"/>
              </a:rPr>
              <a:t>就是当前</a:t>
            </a:r>
            <a:r>
              <a:rPr lang="en-US" altLang="zh-CN">
                <a:ea typeface="Alibaba PuHuiTi"/>
              </a:rPr>
              <a:t>new</a:t>
            </a:r>
            <a:r>
              <a:rPr lang="zh-CN" altLang="en-US">
                <a:ea typeface="Alibaba PuHuiTi"/>
              </a:rPr>
              <a:t>的对象。  </a:t>
            </a:r>
            <a:endParaRPr lang="zh-CN" altLang="en-US">
              <a:ea typeface="Alibaba PuHuiTi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>
                <a:ea typeface="Alibaba PuHuiTi"/>
              </a:rPr>
              <a:t>在成员方法中，</a:t>
            </a:r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Alibaba PuHuiTi"/>
              </a:rPr>
              <a:t>就是调用该方法的对象。</a:t>
            </a:r>
            <a:endParaRPr lang="zh-CN" altLang="en-US">
              <a:ea typeface="Alibaba PuHuiTi"/>
            </a:endParaRPr>
          </a:p>
          <a:p>
            <a:endParaRPr lang="zh-CN" altLang="en-US">
              <a:ea typeface="Alibaba PuHuiTi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请简述类中</a:t>
            </a:r>
            <a:r>
              <a:rPr lang="en-US" altLang="zh-CN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5</a:t>
            </a: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个成分？</a:t>
            </a: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Alibaba PuHuiTi"/>
            </a:endParaRPr>
          </a:p>
          <a:p>
            <a:endParaRPr lang="zh-CN" altLang="en-US">
              <a:ea typeface="Alibaba PuHuiTi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/>
          </p:nvPr>
        </p:nvSpPr>
        <p:spPr>
          <a:xfrm>
            <a:off x="891540" y="2669540"/>
            <a:ext cx="3403600" cy="527050"/>
          </a:xfrm>
        </p:spPr>
        <p:txBody>
          <a:bodyPr/>
          <a:lstStyle/>
          <a:p>
            <a:pPr indent="-285750">
              <a:defRPr/>
            </a:pPr>
            <a:r>
              <a:rPr lang="zh-CN" altLang="en-US">
                <a:ea typeface="Alibaba PuHuiTi"/>
              </a:rPr>
              <a:t>成员变量 ，成员方法，构造方法，内部类，代码块</a:t>
            </a:r>
            <a:endParaRPr lang="en-US" altLang="zh-CN">
              <a:ea typeface="Alibaba PuHuiTi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5148064" y="1972961"/>
            <a:ext cx="3248335" cy="527124"/>
          </a:xfrm>
        </p:spPr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请匿名对象的使用场景？</a:t>
            </a: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Alibaba PuHuiTi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148064" y="2499742"/>
            <a:ext cx="3248335" cy="64807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>
                <a:ea typeface="Alibaba PuHuiTi"/>
              </a:rPr>
              <a:t>匿名对象直接调用成员方法</a:t>
            </a:r>
            <a:endParaRPr lang="zh-CN" altLang="en-US">
              <a:ea typeface="Alibaba PuHuiTi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>
                <a:ea typeface="Alibaba PuHuiTi"/>
              </a:rPr>
              <a:t>匿名对象直接当做方法的参数传递</a:t>
            </a:r>
            <a:endParaRPr lang="zh-CN" altLang="en-US">
              <a:ea typeface="Alibaba PuHuiTi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>
                <a:ea typeface="Alibaba PuHuiTi"/>
              </a:rPr>
              <a:t>匿名对象直接当做返回值</a:t>
            </a:r>
            <a:endParaRPr lang="zh-CN" altLang="en-US">
              <a:ea typeface="Alibaba PuHuiTi"/>
            </a:endParaRPr>
          </a:p>
          <a:p>
            <a:endParaRPr lang="zh-CN" altLang="en-US">
              <a:ea typeface="Alibaba PuHuiTi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891617" y="3220165"/>
            <a:ext cx="3248335" cy="527124"/>
          </a:xfrm>
        </p:spPr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请简述构造器特点？</a:t>
            </a: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Alibaba PuHuiTi"/>
            </a:endParaRPr>
          </a:p>
          <a:p>
            <a:endParaRPr lang="zh-CN" altLang="en-US">
              <a:ea typeface="Alibaba PuHuiTi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9"/>
          </p:nvPr>
        </p:nvSpPr>
        <p:spPr>
          <a:xfrm>
            <a:off x="891617" y="3746946"/>
            <a:ext cx="3248335" cy="69701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>
                <a:ea typeface="Alibaba PuHuiTi"/>
              </a:rPr>
              <a:t>没有返回值类型</a:t>
            </a:r>
            <a:r>
              <a:rPr lang="en-US" altLang="zh-CN">
                <a:ea typeface="Alibaba PuHuiTi"/>
              </a:rPr>
              <a:t>,</a:t>
            </a:r>
            <a:r>
              <a:rPr lang="zh-CN" altLang="en-US">
                <a:ea typeface="Alibaba PuHuiTi"/>
              </a:rPr>
              <a:t>连</a:t>
            </a:r>
            <a:r>
              <a:rPr lang="en-US" altLang="zh-CN">
                <a:ea typeface="Alibaba PuHuiTi"/>
              </a:rPr>
              <a:t>void</a:t>
            </a:r>
            <a:r>
              <a:rPr lang="zh-CN" altLang="en-US">
                <a:ea typeface="Alibaba PuHuiTi"/>
              </a:rPr>
              <a:t>关键字都没有</a:t>
            </a:r>
            <a:endParaRPr lang="zh-CN" altLang="en-US">
              <a:ea typeface="Alibaba PuHuiTi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>
                <a:ea typeface="Alibaba PuHuiTi"/>
              </a:rPr>
              <a:t>方法名与类名保持一致</a:t>
            </a:r>
            <a:endParaRPr lang="zh-CN" altLang="en-US">
              <a:ea typeface="Alibaba PuHuiTi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>
                <a:ea typeface="Alibaba PuHuiTi"/>
              </a:rPr>
              <a:t>没有具体的返回值</a:t>
            </a:r>
            <a:endParaRPr lang="zh-CN" altLang="en-US">
              <a:ea typeface="Alibaba PuHuiTi"/>
            </a:endParaRPr>
          </a:p>
          <a:p>
            <a:endParaRPr lang="zh-CN" altLang="en-US">
              <a:ea typeface="Alibaba PuHuiT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11" grpId="0" animBg="1" uiExpand="1" build="p"/>
      <p:bldP spid="13" grpId="0" animBg="1" uiExpand="1" build="p"/>
      <p:bldP spid="15" grpId="0" animBg="1" uiExpand="1" build="p"/>
      <p:bldP spid="17" grpId="0" animBg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03650" y="1000493"/>
            <a:ext cx="4718447" cy="3142728"/>
          </a:xfrm>
        </p:spPr>
        <p:txBody>
          <a:bodyPr/>
          <a:lstStyle/>
          <a:p>
            <a:pPr marL="228600" lvl="1" indent="-228600" defTabSz="6858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</a:rPr>
              <a:t>继承入门</a:t>
            </a:r>
            <a:endParaRPr lang="en-US" altLang="zh-CN" sz="1600">
              <a:latin typeface="阿里巴巴普惠体" panose="00020600040101010101" pitchFamily="18" charset="-122"/>
              <a:ea typeface="Alibaba PuHuiTi"/>
              <a:cs typeface="阿里巴巴普惠体" panose="00020600040101010101" pitchFamily="18" charset="-122"/>
            </a:endParaRPr>
          </a:p>
          <a:p>
            <a:pPr marL="228600" lvl="1" indent="-228600" defTabSz="6858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</a:rPr>
              <a:t>继承语法特点</a:t>
            </a:r>
            <a:endParaRPr lang="en-US" altLang="zh-CN" sz="1600">
              <a:latin typeface="阿里巴巴普惠体" panose="00020600040101010101" pitchFamily="18" charset="-122"/>
              <a:ea typeface="Alibaba PuHuiTi"/>
              <a:cs typeface="阿里巴巴普惠体" panose="00020600040101010101" pitchFamily="18" charset="-122"/>
            </a:endParaRPr>
          </a:p>
          <a:p>
            <a:pPr marL="685800" lvl="2" indent="-228600" defTabSz="6858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</a:rPr>
              <a:t>继承语法特点</a:t>
            </a:r>
            <a:endParaRPr lang="en-US" altLang="zh-CN" sz="1200">
              <a:latin typeface="阿里巴巴普惠体" panose="00020600040101010101" pitchFamily="18" charset="-122"/>
              <a:ea typeface="Alibaba PuHuiTi"/>
              <a:cs typeface="阿里巴巴普惠体" panose="00020600040101010101" pitchFamily="18" charset="-122"/>
            </a:endParaRPr>
          </a:p>
          <a:p>
            <a:pPr marL="685800" lvl="2" indent="-228600" defTabSz="6858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</a:rPr>
              <a:t>继承变量访问特点</a:t>
            </a:r>
            <a:endParaRPr lang="en-US" altLang="zh-CN" sz="1200">
              <a:latin typeface="阿里巴巴普惠体" panose="00020600040101010101" pitchFamily="18" charset="-122"/>
              <a:ea typeface="Alibaba PuHuiTi"/>
              <a:cs typeface="阿里巴巴普惠体" panose="00020600040101010101" pitchFamily="18" charset="-122"/>
            </a:endParaRPr>
          </a:p>
          <a:p>
            <a:pPr marL="685800" lvl="2" indent="-228600" defTabSz="6858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</a:rPr>
              <a:t>继承中方法访问特点</a:t>
            </a:r>
            <a:endParaRPr lang="en-US" altLang="zh-CN" sz="1200">
              <a:latin typeface="阿里巴巴普惠体" panose="00020600040101010101" pitchFamily="18" charset="-122"/>
              <a:ea typeface="Alibaba PuHuiTi"/>
              <a:cs typeface="阿里巴巴普惠体" panose="00020600040101010101" pitchFamily="18" charset="-122"/>
            </a:endParaRPr>
          </a:p>
          <a:p>
            <a:pPr marL="685800" lvl="2" indent="-228600" defTabSz="6858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</a:rPr>
              <a:t>继承中方法的重写</a:t>
            </a:r>
            <a:r>
              <a:rPr lang="en-US" altLang="zh-CN" sz="12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</a:rPr>
              <a:t>	</a:t>
            </a:r>
            <a:endParaRPr lang="en-US" altLang="zh-CN" sz="1200">
              <a:latin typeface="阿里巴巴普惠体" panose="00020600040101010101" pitchFamily="18" charset="-122"/>
              <a:ea typeface="Alibaba PuHuiTi"/>
              <a:cs typeface="阿里巴巴普惠体" panose="00020600040101010101" pitchFamily="18" charset="-122"/>
            </a:endParaRPr>
          </a:p>
          <a:p>
            <a:pPr marL="685800" lvl="2" indent="-228600" defTabSz="6858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  <a:sym typeface="Wingdings" panose="05000000000000000000" pitchFamily="2" charset="2"/>
              </a:rPr>
              <a:t>继承中构造方法的使用特点</a:t>
            </a:r>
            <a:endParaRPr lang="en-US" altLang="zh-CN" sz="1200">
              <a:latin typeface="阿里巴巴普惠体" panose="00020600040101010101" pitchFamily="18" charset="-122"/>
              <a:ea typeface="Alibaba PuHuiTi"/>
              <a:cs typeface="阿里巴巴普惠体" panose="00020600040101010101" pitchFamily="18" charset="-122"/>
              <a:sym typeface="Wingdings" panose="05000000000000000000" pitchFamily="2" charset="2"/>
            </a:endParaRPr>
          </a:p>
          <a:p>
            <a:pPr marL="228600" lvl="1" indent="-228600" defTabSz="6858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  <a:sym typeface="Wingdings" panose="05000000000000000000" pitchFamily="2" charset="2"/>
              </a:rPr>
              <a:t>super</a:t>
            </a:r>
            <a:r>
              <a:rPr lang="zh-CN" altLang="en-US" sz="16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  <a:sym typeface="Wingdings" panose="05000000000000000000" pitchFamily="2" charset="2"/>
              </a:rPr>
              <a:t>和</a:t>
            </a:r>
            <a:r>
              <a:rPr lang="en-US" altLang="zh-CN" sz="16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  <a:sym typeface="Wingdings" panose="05000000000000000000" pitchFamily="2" charset="2"/>
              </a:rPr>
              <a:t>this</a:t>
            </a:r>
            <a:r>
              <a:rPr lang="zh-CN" altLang="en-US" sz="1600">
                <a:latin typeface="阿里巴巴普惠体" panose="00020600040101010101" pitchFamily="18" charset="-122"/>
                <a:ea typeface="Alibaba PuHuiTi"/>
                <a:cs typeface="阿里巴巴普惠体" panose="00020600040101010101" pitchFamily="18" charset="-122"/>
                <a:sym typeface="Wingdings" panose="05000000000000000000" pitchFamily="2" charset="2"/>
              </a:rPr>
              <a:t>关键字使用总结</a:t>
            </a:r>
            <a:endParaRPr lang="zh-CN" altLang="en-US" sz="1600">
              <a:latin typeface="阿里巴巴普惠体" panose="00020600040101010101" pitchFamily="18" charset="-122"/>
              <a:ea typeface="Alibaba PuHuiTi"/>
              <a:cs typeface="阿里巴巴普惠体" panose="00020600040101010101" pitchFamily="18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zh-CN">
                <a:solidFill>
                  <a:srgbClr val="000000"/>
                </a:solidFill>
                <a:latin typeface="阿里巴巴普惠体"/>
                <a:ea typeface="Alibaba PuHuiTi"/>
                <a:cs typeface="阿里巴巴普惠体"/>
              </a:rPr>
              <a:t>二 继承</a:t>
            </a:r>
            <a:endParaRPr lang="zh-CN" altLang="en-US">
              <a:ea typeface="Alibaba PuHuiT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ea typeface="Alibaba PuHuiTi"/>
              </a:rPr>
              <a:t>理解继承的好处</a:t>
            </a:r>
            <a:endParaRPr lang="en-US" altLang="zh-CN">
              <a:ea typeface="Alibaba PuHuiTi"/>
            </a:endParaRPr>
          </a:p>
          <a:p>
            <a:r>
              <a:rPr lang="zh-CN" altLang="en-US">
                <a:ea typeface="Alibaba PuHuiTi"/>
              </a:rPr>
              <a:t>能够熟悉继承格式</a:t>
            </a:r>
            <a:endParaRPr lang="en-US" altLang="zh-CN">
              <a:ea typeface="Alibaba PuHuiTi"/>
            </a:endParaRPr>
          </a:p>
          <a:p>
            <a:r>
              <a:rPr lang="zh-CN" altLang="en-US">
                <a:ea typeface="Alibaba PuHuiTi"/>
              </a:rPr>
              <a:t>能够使用继承的规范设计类</a:t>
            </a:r>
            <a:endParaRPr lang="en-US" altLang="zh-CN">
              <a:ea typeface="Alibaba PuHuiTi"/>
            </a:endParaRPr>
          </a:p>
          <a:p>
            <a:r>
              <a:rPr lang="zh-CN" altLang="en-US">
                <a:ea typeface="Alibaba PuHuiTi"/>
              </a:rPr>
              <a:t>能够理解继承后子类对象原理</a:t>
            </a:r>
            <a:endParaRPr lang="zh-CN" altLang="en-US">
              <a:ea typeface="Alibaba PuHuiTi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eaLnBrk="0" hangingPunct="0"/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继承入门</a:t>
            </a:r>
            <a:endParaRPr lang="zh-CN" altLang="zh-CN">
              <a:effectLst/>
              <a:ea typeface="Alibaba PuHuiT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 bwMode="auto">
          <a:xfrm>
            <a:off x="322584" y="1584276"/>
            <a:ext cx="3241304" cy="3486150"/>
            <a:chOff x="755650" y="1707653"/>
            <a:chExt cx="3385269" cy="4461515"/>
          </a:xfrm>
        </p:grpSpPr>
        <p:sp>
          <p:nvSpPr>
            <p:cNvPr id="12" name="矩形 11"/>
            <p:cNvSpPr/>
            <p:nvPr/>
          </p:nvSpPr>
          <p:spPr bwMode="auto">
            <a:xfrm>
              <a:off x="755650" y="1707653"/>
              <a:ext cx="3385269" cy="436254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" name="TextBox 3"/>
            <p:cNvSpPr txBox="1"/>
            <p:nvPr/>
          </p:nvSpPr>
          <p:spPr>
            <a:xfrm>
              <a:off x="912773" y="1733910"/>
              <a:ext cx="3228146" cy="44352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en-US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Student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int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study(){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System.</a:t>
              </a:r>
              <a:r>
                <a:rPr lang="zh-CN" altLang="zh-CN" sz="1050" b="1" i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out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.println(</a:t>
              </a:r>
              <a:r>
                <a:rPr lang="zh-CN" altLang="zh-CN" sz="105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"努力学习"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);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getName()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setName(String name)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name;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getAge()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setAge(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age)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age;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5434334" y="1563638"/>
            <a:ext cx="3386138" cy="3506788"/>
            <a:chOff x="755650" y="1707653"/>
            <a:chExt cx="3385269" cy="4307347"/>
          </a:xfrm>
        </p:grpSpPr>
        <p:sp>
          <p:nvSpPr>
            <p:cNvPr id="15" name="矩形 14"/>
            <p:cNvSpPr/>
            <p:nvPr/>
          </p:nvSpPr>
          <p:spPr bwMode="auto">
            <a:xfrm>
              <a:off x="755650" y="1707653"/>
              <a:ext cx="3385269" cy="421180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6" name="TextBox 3"/>
            <p:cNvSpPr txBox="1"/>
            <p:nvPr/>
          </p:nvSpPr>
          <p:spPr>
            <a:xfrm>
              <a:off x="912773" y="1734952"/>
              <a:ext cx="3228146" cy="42800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Teacher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int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defRPr/>
              </a:pP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teach(){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System.</a:t>
              </a:r>
              <a:r>
                <a:rPr lang="zh-CN" altLang="zh-CN" sz="1050" b="1" i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out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.println(</a:t>
              </a:r>
              <a:r>
                <a:rPr lang="zh-CN" altLang="zh-CN" sz="105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"教书育人"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);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defRPr/>
              </a:pP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getName()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setName(String name)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name;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getAge()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setAge(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age)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age;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770259" y="1808113"/>
            <a:ext cx="1439863" cy="320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8672" y="2886026"/>
            <a:ext cx="2362200" cy="1962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66134" y="1808113"/>
            <a:ext cx="1441450" cy="320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66134" y="2886026"/>
            <a:ext cx="2362200" cy="1962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3923034" y="1696988"/>
            <a:ext cx="136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相同的属性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"/>
          <p:cNvSpPr txBox="1">
            <a:spLocks noChangeArrowheads="1"/>
          </p:cNvSpPr>
          <p:nvPr/>
        </p:nvSpPr>
        <p:spPr bwMode="auto">
          <a:xfrm>
            <a:off x="3850009" y="3646438"/>
            <a:ext cx="13652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相同的方法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50009" y="1766838"/>
            <a:ext cx="1436688" cy="398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813497" y="3698826"/>
            <a:ext cx="1460500" cy="3984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51668" y="573643"/>
            <a:ext cx="51826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要点思考：</a:t>
            </a:r>
            <a:br>
              <a:rPr lang="en-US" altLang="zh-CN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假如现在为教务系统定义角色类，如下设计存在的问题是什么？</a:t>
            </a:r>
            <a:endParaRPr lang="zh-CN" altLang="en-US" sz="14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38" idx="1"/>
          </p:cNvCxnSpPr>
          <p:nvPr/>
        </p:nvCxnSpPr>
        <p:spPr>
          <a:xfrm flipH="1">
            <a:off x="2210122" y="1966863"/>
            <a:ext cx="1639887" cy="7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8" idx="3"/>
            <a:endCxn id="23" idx="1"/>
          </p:cNvCxnSpPr>
          <p:nvPr/>
        </p:nvCxnSpPr>
        <p:spPr>
          <a:xfrm>
            <a:off x="5286697" y="1966863"/>
            <a:ext cx="579437" cy="1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9" idx="1"/>
            <a:endCxn id="23" idx="1"/>
          </p:cNvCxnSpPr>
          <p:nvPr/>
        </p:nvCxnSpPr>
        <p:spPr>
          <a:xfrm flipH="1" flipV="1">
            <a:off x="3130872" y="3898851"/>
            <a:ext cx="682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9" idx="3"/>
            <a:endCxn id="23" idx="1"/>
          </p:cNvCxnSpPr>
          <p:nvPr/>
        </p:nvCxnSpPr>
        <p:spPr>
          <a:xfrm flipV="1">
            <a:off x="5273997" y="3898851"/>
            <a:ext cx="5921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继承入门</a:t>
            </a:r>
            <a:r>
              <a:rPr lang="en-US" altLang="zh-CN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-</a:t>
            </a: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引入</a:t>
            </a: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5292094" y="974202"/>
            <a:ext cx="2808312" cy="460375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答：代码重复内容过多</a:t>
            </a:r>
            <a:endParaRPr lang="zh-CN" altLang="en-US" sz="16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2" grpId="0" bldLvl="0" animBg="1"/>
      <p:bldP spid="23" grpId="0" bldLvl="0" animBg="1"/>
      <p:bldP spid="24" grpId="0" bldLvl="0" animBg="1"/>
      <p:bldP spid="25" grpId="0"/>
      <p:bldP spid="36" grpId="0"/>
      <p:bldP spid="38" grpId="0" bldLvl="0" animBg="1"/>
      <p:bldP spid="39" grpId="0" bldLvl="0" animBg="1"/>
      <p:bldP spid="2" grpId="0"/>
      <p:bldP spid="2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组合 9"/>
          <p:cNvGrpSpPr/>
          <p:nvPr/>
        </p:nvGrpSpPr>
        <p:grpSpPr bwMode="auto">
          <a:xfrm>
            <a:off x="323850" y="1590675"/>
            <a:ext cx="3386138" cy="3429000"/>
            <a:chOff x="755650" y="1707653"/>
            <a:chExt cx="3385269" cy="4363271"/>
          </a:xfrm>
        </p:grpSpPr>
        <p:sp>
          <p:nvSpPr>
            <p:cNvPr id="12" name="矩形 11"/>
            <p:cNvSpPr/>
            <p:nvPr/>
          </p:nvSpPr>
          <p:spPr bwMode="auto">
            <a:xfrm>
              <a:off x="755650" y="1707653"/>
              <a:ext cx="3385269" cy="43632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" name="TextBox 3"/>
            <p:cNvSpPr txBox="1"/>
            <p:nvPr/>
          </p:nvSpPr>
          <p:spPr>
            <a:xfrm>
              <a:off x="912773" y="1733914"/>
              <a:ext cx="3228146" cy="42804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Student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int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study(){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System.</a:t>
              </a:r>
              <a:r>
                <a:rPr lang="zh-CN" altLang="zh-CN" sz="1050" b="1" i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out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.println(</a:t>
              </a:r>
              <a:r>
                <a:rPr lang="zh-CN" altLang="zh-CN" sz="105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"努力学习"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);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getName()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setName(String name)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name;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getAge()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setAge(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age)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age;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grpSp>
        <p:nvGrpSpPr>
          <p:cNvPr id="50181" name="组合 13"/>
          <p:cNvGrpSpPr/>
          <p:nvPr/>
        </p:nvGrpSpPr>
        <p:grpSpPr bwMode="auto">
          <a:xfrm>
            <a:off x="5435600" y="1590675"/>
            <a:ext cx="3386138" cy="3506788"/>
            <a:chOff x="755650" y="1707653"/>
            <a:chExt cx="3385269" cy="4307347"/>
          </a:xfrm>
        </p:grpSpPr>
        <p:sp>
          <p:nvSpPr>
            <p:cNvPr id="15" name="矩形 14"/>
            <p:cNvSpPr/>
            <p:nvPr/>
          </p:nvSpPr>
          <p:spPr bwMode="auto">
            <a:xfrm>
              <a:off x="755650" y="1707653"/>
              <a:ext cx="3385269" cy="421180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6" name="TextBox 3"/>
            <p:cNvSpPr txBox="1"/>
            <p:nvPr/>
          </p:nvSpPr>
          <p:spPr>
            <a:xfrm>
              <a:off x="912773" y="1734952"/>
              <a:ext cx="3228146" cy="42800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Teacher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int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defRPr/>
              </a:pP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teach(){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System.</a:t>
              </a:r>
              <a:r>
                <a:rPr lang="zh-CN" altLang="zh-CN" sz="1050" b="1" i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out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.println(</a:t>
              </a:r>
              <a:r>
                <a:rPr lang="zh-CN" altLang="zh-CN" sz="105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"教书育人"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);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defRPr/>
              </a:pP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getName()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setName(String name)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name;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getAge()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setAge(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age)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age;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771525" y="1835150"/>
            <a:ext cx="1439863" cy="320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9938" y="2913063"/>
            <a:ext cx="2362200" cy="1962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67400" y="1835150"/>
            <a:ext cx="1441450" cy="320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67400" y="2913063"/>
            <a:ext cx="2362200" cy="1962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3924300" y="1724025"/>
            <a:ext cx="136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相同的属性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20" idx="3"/>
          </p:cNvCxnSpPr>
          <p:nvPr/>
        </p:nvCxnSpPr>
        <p:spPr>
          <a:xfrm>
            <a:off x="2211388" y="1995488"/>
            <a:ext cx="1639887" cy="0"/>
          </a:xfrm>
          <a:prstGeom prst="straightConnector1">
            <a:avLst/>
          </a:prstGeom>
          <a:ln w="19050">
            <a:solidFill>
              <a:srgbClr val="FD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3"/>
          </p:cNvCxnSpPr>
          <p:nvPr/>
        </p:nvCxnSpPr>
        <p:spPr>
          <a:xfrm flipH="1">
            <a:off x="5289550" y="1995488"/>
            <a:ext cx="577850" cy="0"/>
          </a:xfrm>
          <a:prstGeom prst="straightConnector1">
            <a:avLst/>
          </a:prstGeom>
          <a:ln w="19050">
            <a:solidFill>
              <a:srgbClr val="FD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3"/>
          </p:cNvCxnSpPr>
          <p:nvPr/>
        </p:nvCxnSpPr>
        <p:spPr>
          <a:xfrm>
            <a:off x="3132138" y="3795713"/>
            <a:ext cx="719137" cy="0"/>
          </a:xfrm>
          <a:prstGeom prst="straightConnector1">
            <a:avLst/>
          </a:prstGeom>
          <a:ln w="19050">
            <a:solidFill>
              <a:srgbClr val="FD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" idx="3"/>
          </p:cNvCxnSpPr>
          <p:nvPr/>
        </p:nvCxnSpPr>
        <p:spPr>
          <a:xfrm flipH="1">
            <a:off x="5311775" y="3786188"/>
            <a:ext cx="555625" cy="6350"/>
          </a:xfrm>
          <a:prstGeom prst="straightConnector1">
            <a:avLst/>
          </a:prstGeom>
          <a:ln w="19050">
            <a:solidFill>
              <a:srgbClr val="FD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"/>
          <p:cNvSpPr txBox="1">
            <a:spLocks noChangeArrowheads="1"/>
          </p:cNvSpPr>
          <p:nvPr/>
        </p:nvSpPr>
        <p:spPr bwMode="auto">
          <a:xfrm>
            <a:off x="3922713" y="3530600"/>
            <a:ext cx="13652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相同的方法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51275" y="1793875"/>
            <a:ext cx="1436688" cy="398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851275" y="3594100"/>
            <a:ext cx="1460500" cy="398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660400" y="1822450"/>
            <a:ext cx="1933575" cy="4000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70563" y="1822450"/>
            <a:ext cx="1933575" cy="4000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754688" y="2857500"/>
            <a:ext cx="2617787" cy="211931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15963" y="2879725"/>
            <a:ext cx="2619375" cy="21177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23850" y="650875"/>
            <a:ext cx="77038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黑体" panose="02010609060101010101" pitchFamily="49" charset="-122"/>
              </a:rPr>
              <a:t>解决方案</a:t>
            </a:r>
            <a:r>
              <a:rPr lang="zh-CN" altLang="en-US" sz="1400" b="1">
                <a:solidFill>
                  <a:srgbClr val="40404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黑体" panose="02010609060101010101" pitchFamily="49" charset="-122"/>
              </a:rPr>
              <a:t>：把相同的属性和行为抽取出来，就可以降低重复代码的书写，抽取出来放到何处呢？</a:t>
            </a:r>
            <a:endParaRPr lang="zh-CN" altLang="en-US" sz="1400">
              <a:solidFill>
                <a:srgbClr val="595959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继承入门</a:t>
            </a:r>
            <a:r>
              <a:rPr lang="en-US" altLang="zh-CN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-</a:t>
            </a: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引入</a:t>
            </a:r>
            <a:endParaRPr lang="zh-CN" altLang="en-US">
              <a:solidFill>
                <a:srgbClr val="000000"/>
              </a:solidFill>
              <a:latin typeface="阿里巴巴普惠体"/>
              <a:ea typeface="Alibaba PuHuiTi"/>
              <a:cs typeface="阿里巴巴普惠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 bwMode="auto">
          <a:xfrm>
            <a:off x="323850" y="1590675"/>
            <a:ext cx="3386138" cy="3506788"/>
            <a:chOff x="755650" y="1707653"/>
            <a:chExt cx="3385269" cy="4461478"/>
          </a:xfrm>
        </p:grpSpPr>
        <p:sp>
          <p:nvSpPr>
            <p:cNvPr id="33" name="矩形 32"/>
            <p:cNvSpPr/>
            <p:nvPr/>
          </p:nvSpPr>
          <p:spPr bwMode="auto">
            <a:xfrm>
              <a:off x="755650" y="1707653"/>
              <a:ext cx="3385269" cy="4362513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4" name="TextBox 3"/>
            <p:cNvSpPr txBox="1"/>
            <p:nvPr/>
          </p:nvSpPr>
          <p:spPr>
            <a:xfrm>
              <a:off x="912773" y="1733910"/>
              <a:ext cx="3228146" cy="4435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Student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study(){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System.</a:t>
              </a:r>
              <a:r>
                <a:rPr lang="zh-CN" altLang="zh-CN" sz="1050" b="1" i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out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.println(</a:t>
              </a:r>
              <a:r>
                <a:rPr lang="zh-CN" altLang="zh-CN" sz="105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"努力学习"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);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5435600" y="1590675"/>
            <a:ext cx="3386138" cy="3506788"/>
            <a:chOff x="755650" y="1707653"/>
            <a:chExt cx="3385269" cy="4307347"/>
          </a:xfrm>
        </p:grpSpPr>
        <p:sp>
          <p:nvSpPr>
            <p:cNvPr id="36" name="矩形 35"/>
            <p:cNvSpPr/>
            <p:nvPr/>
          </p:nvSpPr>
          <p:spPr bwMode="auto">
            <a:xfrm>
              <a:off x="755650" y="1707653"/>
              <a:ext cx="3385269" cy="421180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"/>
            <p:cNvSpPr txBox="1"/>
            <p:nvPr/>
          </p:nvSpPr>
          <p:spPr>
            <a:xfrm>
              <a:off x="912773" y="1734952"/>
              <a:ext cx="3228146" cy="42800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Teacher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teach(){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System.</a:t>
              </a:r>
              <a:r>
                <a:rPr lang="zh-CN" altLang="zh-CN" sz="1050" b="1" i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out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.println(</a:t>
              </a:r>
              <a:r>
                <a:rPr lang="zh-CN" altLang="zh-CN" sz="105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"教书育人"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);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323850" y="4011613"/>
            <a:ext cx="3386138" cy="923925"/>
            <a:chOff x="755650" y="1707653"/>
            <a:chExt cx="3385269" cy="4363271"/>
          </a:xfrm>
        </p:grpSpPr>
        <p:sp>
          <p:nvSpPr>
            <p:cNvPr id="50" name="矩形 49"/>
            <p:cNvSpPr/>
            <p:nvPr/>
          </p:nvSpPr>
          <p:spPr bwMode="auto">
            <a:xfrm>
              <a:off x="755650" y="1707653"/>
              <a:ext cx="3385269" cy="43632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1" name="TextBox 3"/>
            <p:cNvSpPr txBox="1"/>
            <p:nvPr/>
          </p:nvSpPr>
          <p:spPr>
            <a:xfrm>
              <a:off x="912773" y="1737641"/>
              <a:ext cx="3228146" cy="11395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Student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study(){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System.</a:t>
              </a:r>
              <a:r>
                <a:rPr lang="zh-CN" altLang="zh-CN" sz="1050" b="1" i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out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.println(</a:t>
              </a:r>
              <a:r>
                <a:rPr lang="zh-CN" altLang="zh-CN" sz="105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"努力学习"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);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5435600" y="4011613"/>
            <a:ext cx="3386138" cy="923925"/>
            <a:chOff x="755650" y="1707653"/>
            <a:chExt cx="3385269" cy="4211626"/>
          </a:xfrm>
        </p:grpSpPr>
        <p:sp>
          <p:nvSpPr>
            <p:cNvPr id="53" name="矩形 52"/>
            <p:cNvSpPr/>
            <p:nvPr/>
          </p:nvSpPr>
          <p:spPr bwMode="auto">
            <a:xfrm>
              <a:off x="755650" y="1707653"/>
              <a:ext cx="3385269" cy="421162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4" name="TextBox 3"/>
            <p:cNvSpPr txBox="1"/>
            <p:nvPr/>
          </p:nvSpPr>
          <p:spPr>
            <a:xfrm>
              <a:off x="912773" y="1736599"/>
              <a:ext cx="3228146" cy="10999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Teacher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teach(){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System.</a:t>
              </a:r>
              <a:r>
                <a:rPr lang="zh-CN" altLang="zh-CN" sz="1050" b="1" i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out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.println(</a:t>
              </a:r>
              <a:r>
                <a:rPr lang="zh-CN" altLang="zh-CN" sz="105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"教书育人"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);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2614613" y="1216025"/>
            <a:ext cx="3386137" cy="2693988"/>
            <a:chOff x="755650" y="1707653"/>
            <a:chExt cx="3385269" cy="4282309"/>
          </a:xfrm>
        </p:grpSpPr>
        <p:sp>
          <p:nvSpPr>
            <p:cNvPr id="57" name="矩形 56"/>
            <p:cNvSpPr/>
            <p:nvPr/>
          </p:nvSpPr>
          <p:spPr bwMode="auto">
            <a:xfrm>
              <a:off x="755650" y="1707653"/>
              <a:ext cx="3385269" cy="4211652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3"/>
            <p:cNvSpPr txBox="1"/>
            <p:nvPr/>
          </p:nvSpPr>
          <p:spPr>
            <a:xfrm>
              <a:off x="912772" y="1735412"/>
              <a:ext cx="3228147" cy="42545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People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int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getName()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setName(String name)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name;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getAge()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setAge(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age)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age;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sp>
        <p:nvSpPr>
          <p:cNvPr id="59" name="对话气泡: 椭圆形 58"/>
          <p:cNvSpPr/>
          <p:nvPr/>
        </p:nvSpPr>
        <p:spPr>
          <a:xfrm>
            <a:off x="481013" y="3176588"/>
            <a:ext cx="1193800" cy="785812"/>
          </a:xfrm>
          <a:prstGeom prst="wedgeEllipseCallout">
            <a:avLst>
              <a:gd name="adj1" fmla="val 61518"/>
              <a:gd name="adj2" fmla="val 7630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15963" y="3429000"/>
            <a:ext cx="858837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爸爸！！！</a:t>
            </a:r>
            <a:endParaRPr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对话气泡: 椭圆形 36"/>
          <p:cNvSpPr/>
          <p:nvPr/>
        </p:nvSpPr>
        <p:spPr>
          <a:xfrm>
            <a:off x="7253288" y="2997200"/>
            <a:ext cx="1338262" cy="785813"/>
          </a:xfrm>
          <a:prstGeom prst="wedgeEllipseCallout">
            <a:avLst>
              <a:gd name="adj1" fmla="val -76443"/>
              <a:gd name="adj2" fmla="val 7630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7732713" y="3263900"/>
            <a:ext cx="858837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爸爸！！！</a:t>
            </a:r>
            <a:endParaRPr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连接符: 肘形 4"/>
          <p:cNvCxnSpPr/>
          <p:nvPr/>
        </p:nvCxnSpPr>
        <p:spPr>
          <a:xfrm rot="16200000">
            <a:off x="1462088" y="1489075"/>
            <a:ext cx="2997200" cy="2327275"/>
          </a:xfrm>
          <a:prstGeom prst="bentConnector3">
            <a:avLst>
              <a:gd name="adj1" fmla="val 968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/>
          <p:cNvCxnSpPr/>
          <p:nvPr/>
        </p:nvCxnSpPr>
        <p:spPr>
          <a:xfrm rot="16200000" flipV="1">
            <a:off x="4219575" y="1298576"/>
            <a:ext cx="2809875" cy="2520950"/>
          </a:xfrm>
          <a:prstGeom prst="bentConnector3">
            <a:avLst>
              <a:gd name="adj1" fmla="val 962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对话气泡: 椭圆形 15"/>
          <p:cNvSpPr/>
          <p:nvPr/>
        </p:nvSpPr>
        <p:spPr>
          <a:xfrm flipV="1">
            <a:off x="5197475" y="315913"/>
            <a:ext cx="1687513" cy="774700"/>
          </a:xfrm>
          <a:prstGeom prst="wedgeEllipseCallout">
            <a:avLst>
              <a:gd name="adj1" fmla="val -103069"/>
              <a:gd name="adj2" fmla="val -4273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351463" y="495300"/>
            <a:ext cx="1531937" cy="41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你俩什么身份啊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我的东西你俩说用就用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546100" y="633412"/>
            <a:ext cx="2157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继承（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）关系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继承入门</a:t>
            </a:r>
            <a:r>
              <a:rPr lang="en-US" altLang="zh-CN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-</a:t>
            </a: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引入</a:t>
            </a:r>
            <a:endParaRPr lang="zh-CN" altLang="en-US">
              <a:ea typeface="Alibaba PuHuiT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60" grpId="0"/>
      <p:bldP spid="61" grpId="0" bldLvl="0" animBg="1"/>
      <p:bldP spid="62" grpId="0"/>
      <p:bldP spid="65" grpId="0" bldLvl="0" animBg="1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10" name="TextBox 3"/>
          <p:cNvSpPr txBox="1"/>
          <p:nvPr/>
        </p:nvSpPr>
        <p:spPr>
          <a:xfrm>
            <a:off x="647065" y="2860675"/>
            <a:ext cx="4211955" cy="2755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public class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子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类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名 </a:t>
            </a:r>
            <a:r>
              <a:rPr lang="en-US" altLang="zh-CN" sz="1200" b="1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extends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父类名 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{ ... }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54280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96" y="935883"/>
            <a:ext cx="2786062" cy="1335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继承入门</a:t>
            </a:r>
            <a:endParaRPr lang="zh-CN" altLang="en-US">
              <a:ea typeface="Alibaba PuHuiTi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28651" y="671602"/>
            <a:ext cx="3727325" cy="387893"/>
          </a:xfrm>
        </p:spPr>
        <p:txBody>
          <a:bodyPr/>
          <a:lstStyle/>
          <a:p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</a:rPr>
              <a:t>什么是继承？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28651" y="1059582"/>
            <a:ext cx="5527525" cy="932433"/>
          </a:xfrm>
        </p:spPr>
        <p:txBody>
          <a:bodyPr/>
          <a:lstStyle/>
          <a:p>
            <a:pPr marL="171450" indent="-171450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继承是将多个类的相同属性和行为抽取到单独一个类中，那么多个类无需再定义这些共性属性和行为，只要继承这个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单独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类即可继承这些属性和行为了。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多个类称为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子类（派生类）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，单独的这个类称为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父类(基类 或超类)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602035" y="2133223"/>
            <a:ext cx="3727325" cy="387893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继承的格式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02035" y="2488183"/>
            <a:ext cx="4392488" cy="428377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 中，继承的关键字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“extends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格式如下：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5"/>
          <p:cNvSpPr txBox="1"/>
          <p:nvPr/>
        </p:nvSpPr>
        <p:spPr>
          <a:xfrm>
            <a:off x="646136" y="3472776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继承的优点总结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7"/>
          <p:cNvSpPr txBox="1"/>
          <p:nvPr/>
        </p:nvSpPr>
        <p:spPr>
          <a:xfrm>
            <a:off x="646430" y="3925570"/>
            <a:ext cx="5798185" cy="881380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提高代码的复用性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提高代码的维护性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让类与类产生了关系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是多态的前提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10" grpId="0" animBg="1"/>
      <p:bldP spid="6" grpId="0" build="p"/>
      <p:bldP spid="8" grpId="0" build="p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63570" y="1373505"/>
            <a:ext cx="4718685" cy="2581275"/>
          </a:xfrm>
        </p:spPr>
        <p:txBody>
          <a:bodyPr/>
          <a:lstStyle/>
          <a:p>
            <a:pPr marL="556895" indent="-342900">
              <a:lnSpc>
                <a:spcPct val="150000"/>
              </a:lnSpc>
            </a:pPr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面向对象思想</a:t>
            </a:r>
            <a:endParaRPr lang="en-US" altLang="zh-CN" sz="1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556895" indent="-342900">
              <a:lnSpc>
                <a:spcPct val="150000"/>
              </a:lnSpc>
            </a:pPr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类的定义及对象的创建</a:t>
            </a:r>
            <a:endParaRPr lang="en-US" altLang="zh-CN" sz="1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556895" indent="-342900">
              <a:lnSpc>
                <a:spcPct val="150000"/>
              </a:lnSpc>
            </a:pPr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封装</a:t>
            </a:r>
            <a:endParaRPr lang="en-US" altLang="zh-CN" sz="1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556895" indent="-342900">
              <a:lnSpc>
                <a:spcPct val="150000"/>
              </a:lnSpc>
            </a:pPr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构造方法</a:t>
            </a:r>
            <a:endParaRPr lang="en-US" altLang="zh-CN" sz="1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556895" indent="-342900">
              <a:lnSpc>
                <a:spcPct val="150000"/>
              </a:lnSpc>
            </a:pPr>
            <a:r>
              <a:rPr lang="en-US" altLang="zh-CN" sz="16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this</a:t>
            </a:r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关键字</a:t>
            </a:r>
            <a:endParaRPr lang="en-US" altLang="zh-CN" sz="1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556895" indent="-342900">
              <a:lnSpc>
                <a:spcPct val="150000"/>
              </a:lnSpc>
            </a:pPr>
            <a:r>
              <a:rPr lang="zh-CN" altLang="en-US" sz="16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匿名对象</a:t>
            </a:r>
            <a:endParaRPr lang="en-US" altLang="zh-CN" sz="1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23215" y="195580"/>
            <a:ext cx="6309360" cy="44259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Alibaba PuHuiTi"/>
              </a:rPr>
              <a:t>一 面向对象回顾</a:t>
            </a:r>
            <a:endParaRPr lang="en-US" altLang="zh-CN">
              <a:ea typeface="Alibaba PuHuiT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继承入门</a:t>
            </a:r>
            <a:r>
              <a:rPr lang="en-US" altLang="zh-CN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-</a:t>
            </a: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使用规范</a:t>
            </a:r>
            <a:endParaRPr lang="zh-CN" altLang="en-US">
              <a:ea typeface="Alibaba PuHuiTi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工作中该如何遵循继承的规范设计类呢？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28652" y="1131590"/>
            <a:ext cx="3672407" cy="788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把多个类中的共性成员放入父类中进行定义</a:t>
            </a:r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 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让子类进行继承 </a:t>
            </a:r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子类只要定义自己特有的成员即可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</a:t>
            </a:r>
            <a:endParaRPr lang="en-US" altLang="zh-CN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628705" y="2934216"/>
            <a:ext cx="3727325" cy="387893"/>
          </a:xfrm>
        </p:spPr>
        <p:txBody>
          <a:bodyPr/>
          <a:lstStyle/>
          <a:p>
            <a:r>
              <a:rPr lang="zh-CN" altLang="en-US"/>
              <a:t>为什么子类特有的功能不能放到父类中？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706" y="3368169"/>
            <a:ext cx="3672408" cy="8640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如果子类的特有的成员定义在父类中，会导致父类的其他子类也会拥有这些属性和行为，这与</a:t>
            </a:r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Java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严谨性违背。</a:t>
            </a:r>
            <a:endParaRPr lang="en-US" altLang="zh-CN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395470" y="487680"/>
            <a:ext cx="4497071" cy="2424430"/>
            <a:chOff x="4472509" y="771550"/>
            <a:chExt cx="4551067" cy="2937894"/>
          </a:xfrm>
        </p:grpSpPr>
        <p:sp>
          <p:nvSpPr>
            <p:cNvPr id="3" name="文本框 2"/>
            <p:cNvSpPr txBox="1"/>
            <p:nvPr/>
          </p:nvSpPr>
          <p:spPr>
            <a:xfrm>
              <a:off x="4644090" y="2355920"/>
              <a:ext cx="4379486" cy="13535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fontAlgn="auto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在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传智教育的</a:t>
              </a:r>
              <a:r>
                <a:rPr lang="en-US" altLang="zh-CN" sz="1100" dirty="0" err="1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tlias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教学质量管理系统中，存在</a:t>
              </a:r>
              <a:r>
                <a:rPr lang="zh-CN" altLang="en-US" sz="110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如下角色会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进入系统：学生、老师。不同角色类存在独有属性和行为，请看</a:t>
              </a:r>
              <a:r>
                <a:rPr lang="zh-CN" altLang="en-US" sz="110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清单。</a:t>
              </a:r>
              <a:endPara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 eaLnBrk="0" fontAlgn="auto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角色属性和功能简要清单：</a:t>
              </a:r>
              <a:endParaRPr lang="en-US" altLang="zh-CN" sz="1200" b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 marL="171450" indent="-171450" eaLnBrk="0" fontAlgn="auto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学生（</a:t>
              </a:r>
              <a:r>
                <a:rPr lang="zh-CN" altLang="en-US" sz="1100" dirty="0">
                  <a:solidFill>
                    <a:srgbClr val="FF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姓名</a:t>
              </a:r>
              <a:r>
                <a:rPr lang="zh-CN" altLang="en-US" sz="1100" dirty="0">
                  <a:solidFill>
                    <a:srgbClr val="FF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，课程名称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</a:t>
              </a:r>
              <a:r>
                <a:rPr lang="zh-CN" altLang="en-US" sz="1100" dirty="0">
                  <a:solidFill>
                    <a:srgbClr val="00B0F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所在班级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</a:t>
              </a:r>
              <a:r>
                <a:rPr lang="zh-CN" altLang="en-US" sz="1100" dirty="0">
                  <a:solidFill>
                    <a:srgbClr val="FF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查看课表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</a:t>
              </a:r>
              <a:r>
                <a:rPr lang="zh-CN" altLang="en-US" sz="1100" dirty="0">
                  <a:solidFill>
                    <a:srgbClr val="00B0F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填写反馈数据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）</a:t>
              </a:r>
              <a:endPara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 marL="171450" indent="-171450" eaLnBrk="0" fontAlgn="auto" hangingPunc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老师（</a:t>
              </a:r>
              <a:r>
                <a:rPr lang="zh-CN" altLang="en-US" sz="1100" dirty="0">
                  <a:solidFill>
                    <a:srgbClr val="FF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ea"/>
                </a:rPr>
                <a:t>姓名</a:t>
              </a:r>
              <a:r>
                <a:rPr lang="zh-CN" altLang="en-US" sz="1100" dirty="0">
                  <a:solidFill>
                    <a:srgbClr val="FF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，课程名称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</a:t>
              </a:r>
              <a:r>
                <a:rPr lang="zh-CN" altLang="en-US" sz="1100" dirty="0">
                  <a:solidFill>
                    <a:srgbClr val="00B0F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部门名称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</a:t>
              </a:r>
              <a:r>
                <a:rPr lang="zh-CN" altLang="en-US" sz="1100" dirty="0">
                  <a:solidFill>
                    <a:srgbClr val="FF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查看课表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</a:t>
              </a:r>
              <a:r>
                <a:rPr lang="zh-CN" altLang="en-US" sz="1100" dirty="0">
                  <a:solidFill>
                    <a:srgbClr val="00B0F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发布</a:t>
              </a:r>
              <a:r>
                <a:rPr lang="zh-CN" altLang="en-US" sz="1100">
                  <a:solidFill>
                    <a:srgbClr val="00B0F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试题</a:t>
              </a:r>
              <a:r>
                <a:rPr lang="zh-CN" altLang="en-US" sz="110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）</a:t>
              </a:r>
              <a:endPara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472509" y="771550"/>
              <a:ext cx="4419971" cy="1593245"/>
              <a:chOff x="4472509" y="771550"/>
              <a:chExt cx="4419971" cy="1593245"/>
            </a:xfrm>
          </p:grpSpPr>
          <p:sp>
            <p:nvSpPr>
              <p:cNvPr id="10" name="云形 9"/>
              <p:cNvSpPr/>
              <p:nvPr/>
            </p:nvSpPr>
            <p:spPr>
              <a:xfrm rot="19041161">
                <a:off x="4472509" y="1286916"/>
                <a:ext cx="1490805" cy="976423"/>
              </a:xfrm>
              <a:prstGeom prst="cloud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举例</a:t>
                </a:r>
                <a:endParaRPr lang="zh-CN" altLang="en-US" sz="2000" b="1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6096" y="771550"/>
                <a:ext cx="3456384" cy="1593245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" name="折角形 10"/>
          <p:cNvSpPr/>
          <p:nvPr/>
        </p:nvSpPr>
        <p:spPr>
          <a:xfrm>
            <a:off x="4644008" y="3835762"/>
            <a:ext cx="4248472" cy="1080120"/>
          </a:xfrm>
          <a:prstGeom prst="foldedCorner">
            <a:avLst>
              <a:gd name="adj" fmla="val 286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/>
              <a:t>父类：</a:t>
            </a:r>
            <a:endParaRPr lang="en-US" altLang="zh-CN" sz="1200"/>
          </a:p>
          <a:p>
            <a:r>
              <a:rPr lang="en-US" altLang="zh-CN" sz="1200"/>
              <a:t>      </a:t>
            </a:r>
            <a:r>
              <a:rPr lang="zh-CN" altLang="en-US" sz="1200"/>
              <a:t>用户类（</a:t>
            </a:r>
            <a:r>
              <a:rPr lang="zh-CN" altLang="en-US" sz="120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名称，课程名称，查看课表</a:t>
            </a:r>
            <a:r>
              <a:rPr lang="zh-CN" altLang="en-US" sz="1200"/>
              <a:t>）</a:t>
            </a:r>
            <a:endParaRPr lang="en-US" altLang="zh-CN" sz="1200"/>
          </a:p>
          <a:p>
            <a:r>
              <a:rPr lang="zh-CN" altLang="en-US" sz="1200"/>
              <a:t>子类：</a:t>
            </a:r>
            <a:endParaRPr lang="en-US" altLang="zh-CN" sz="1200"/>
          </a:p>
          <a:p>
            <a:r>
              <a:rPr lang="zh-CN" altLang="en-US" sz="12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学生（</a:t>
            </a:r>
            <a:r>
              <a:rPr lang="zh-CN" altLang="en-US" sz="120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所在班级</a:t>
            </a:r>
            <a:r>
              <a:rPr lang="zh-CN" altLang="en-US" sz="12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zh-CN" altLang="en-US" sz="120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填写反馈数据</a:t>
            </a:r>
            <a:r>
              <a:rPr lang="zh-CN" altLang="en-US" sz="12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sz="12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12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老师（</a:t>
            </a:r>
            <a:r>
              <a:rPr lang="zh-CN" altLang="en-US" sz="120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部门名称</a:t>
            </a:r>
            <a:r>
              <a:rPr lang="zh-CN" altLang="en-US" sz="12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zh-CN" altLang="en-US" sz="120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发布试题</a:t>
            </a:r>
            <a:r>
              <a:rPr lang="zh-CN" altLang="en-US" sz="12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sz="12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2672" y="3484612"/>
            <a:ext cx="4171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请同学们思考讨论如何通过继承规范设计相关类！</a:t>
            </a:r>
            <a:endParaRPr lang="en-US" altLang="zh-CN" sz="11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uiExpand="1" build="p"/>
      <p:bldP spid="7" grpId="0" build="p"/>
      <p:bldP spid="8" grpId="0" animBg="1" uiExpand="1" build="p"/>
      <p:bldP spid="11" grpId="0" bldLvl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</a:rPr>
              <a:t>继承入门小结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90905" y="1041400"/>
            <a:ext cx="3248025" cy="480060"/>
          </a:xfrm>
        </p:spPr>
        <p:txBody>
          <a:bodyPr/>
          <a:lstStyle/>
          <a:p>
            <a:r>
              <a:rPr lang="zh-CN" altLang="en-US"/>
              <a:t>继承的使用格式？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请简述继承的优点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90905" y="2644140"/>
            <a:ext cx="3248660" cy="574675"/>
          </a:xfrm>
        </p:spPr>
        <p:txBody>
          <a:bodyPr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提高代码的复用性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提高代码的维护性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让类与类产生关系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是多态的前提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请简述如何使用继承规范设计类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/>
              <a:t>子类共性属性集行为抽取到父类中，子类特有属性，行为定义在具体子类中</a:t>
            </a:r>
            <a:endParaRPr lang="zh-CN" altLang="en-US"/>
          </a:p>
        </p:txBody>
      </p:sp>
      <p:sp>
        <p:nvSpPr>
          <p:cNvPr id="15" name="TextBox 3"/>
          <p:cNvSpPr txBox="1">
            <a:spLocks noGrp="1"/>
          </p:cNvSpPr>
          <p:nvPr>
            <p:ph type="body" sz="quarter" idx="11"/>
          </p:nvPr>
        </p:nvSpPr>
        <p:spPr>
          <a:xfrm>
            <a:off x="891540" y="1521460"/>
            <a:ext cx="3750945" cy="621030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public  class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子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类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名  </a:t>
            </a:r>
            <a:r>
              <a:rPr lang="en-US" altLang="zh-CN" sz="1200" b="1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extends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父类名 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{  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defRPr/>
            </a:pP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}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animBg="1" uiExpand="1" build="p"/>
      <p:bldP spid="11" grpId="0" uiExpand="1" build="p"/>
      <p:bldP spid="12" grpId="0" animBg="1" uiExpand="1" build="p"/>
      <p:bldP spid="15" grpId="0" animBg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672330" cy="239712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掌握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中类与类之间的继承关系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以及继承的特点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/>
        </p:nvSpPr>
        <p:spPr>
          <a:xfrm>
            <a:off x="683260" y="123825"/>
            <a:ext cx="6537325" cy="57340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Java中类的继承特点</a:t>
            </a:r>
            <a:endParaRPr lang="zh-CN" altLang="en-US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继承的特点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88" name="Rectangle 6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779588"/>
            <a:ext cx="4130675" cy="252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marR="0" indent="-1714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Java中的类只支持</a:t>
            </a:r>
            <a:r>
              <a:rPr kumimoji="0" lang="zh-CN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单继承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，不支持</a:t>
            </a:r>
            <a:r>
              <a:rPr kumimoji="0" lang="zh-CN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多继承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，但是可以</a:t>
            </a:r>
            <a:r>
              <a:rPr kumimoji="0" lang="zh-CN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多层继承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。</a:t>
            </a:r>
            <a:r>
              <a:rPr kumimoji="0" lang="zh-CN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643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838" y="2919413"/>
            <a:ext cx="3662362" cy="174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00113" y="2589213"/>
            <a:ext cx="2825750" cy="252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单继承：子类只能继承一个父类</a:t>
            </a:r>
            <a:endParaRPr kumimoji="0" lang="zh-CN" altLang="en-US" sz="1050" b="1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6813" y="2582863"/>
            <a:ext cx="27432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不支持多继承：子类不能同时继承多个父类</a:t>
            </a:r>
            <a:endParaRPr kumimoji="0" lang="zh-CN" altLang="en-US" sz="1050" b="1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644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3022600"/>
            <a:ext cx="2120900" cy="1601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2"/>
          <p:cNvSpPr>
            <a:spLocks noGrp="1"/>
          </p:cNvSpPr>
          <p:nvPr/>
        </p:nvSpPr>
        <p:spPr>
          <a:xfrm>
            <a:off x="683260" y="123825"/>
            <a:ext cx="6537325" cy="57340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Java中类的继承特点</a:t>
            </a:r>
            <a:endParaRPr lang="zh-CN" altLang="en-US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继承的特点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412" name="Rectangle 6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779588"/>
            <a:ext cx="36306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marR="0" indent="-1714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Java只支持</a:t>
            </a:r>
            <a:r>
              <a:rPr kumimoji="0" lang="zh-CN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单继承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，不支持</a:t>
            </a:r>
            <a:r>
              <a:rPr kumimoji="0" lang="zh-CN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多继承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，但支持</a:t>
            </a:r>
            <a:r>
              <a:rPr kumimoji="0" lang="zh-CN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多层继承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。</a:t>
            </a:r>
            <a:r>
              <a:rPr kumimoji="0" lang="zh-CN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375" y="2317750"/>
            <a:ext cx="60483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多层继承：子类 </a:t>
            </a:r>
            <a:r>
              <a:rPr kumimoji="0" lang="en-US" altLang="zh-CN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r>
              <a:rPr kumimoji="0" lang="zh-CN" altLang="en-US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继承父类 </a:t>
            </a:r>
            <a:r>
              <a:rPr kumimoji="0" lang="en-US" altLang="zh-CN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 </a:t>
            </a:r>
            <a:r>
              <a:rPr kumimoji="0" lang="zh-CN" altLang="en-US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，父类</a:t>
            </a:r>
            <a:r>
              <a:rPr kumimoji="0" lang="en-US" altLang="zh-CN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 </a:t>
            </a:r>
            <a:r>
              <a:rPr kumimoji="0" lang="zh-CN" altLang="en-US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 继承父类 </a:t>
            </a:r>
            <a:r>
              <a:rPr kumimoji="0" lang="en-US" altLang="zh-CN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endParaRPr kumimoji="0" lang="zh-CN" altLang="en-US" sz="1050" b="1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463" y="3292475"/>
            <a:ext cx="833437" cy="1408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667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3" y="2787650"/>
            <a:ext cx="1301750" cy="1957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667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3" y="2995613"/>
            <a:ext cx="1400175" cy="1763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2"/>
          <p:cNvSpPr>
            <a:spLocks noGrp="1"/>
          </p:cNvSpPr>
          <p:nvPr/>
        </p:nvSpPr>
        <p:spPr>
          <a:xfrm>
            <a:off x="683260" y="123825"/>
            <a:ext cx="6537325" cy="57340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Java中类的继承特点</a:t>
            </a:r>
            <a:endParaRPr lang="zh-CN" altLang="en-US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继承的特点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6" name="Rectangle 6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779588"/>
            <a:ext cx="36306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marR="0" indent="-1714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Java只支持</a:t>
            </a:r>
            <a:r>
              <a:rPr kumimoji="0" lang="zh-CN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单继承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，不支持</a:t>
            </a:r>
            <a:r>
              <a:rPr kumimoji="0" lang="zh-CN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多继承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，但支持</a:t>
            </a:r>
            <a:r>
              <a:rPr kumimoji="0" lang="zh-CN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多层继承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。</a:t>
            </a:r>
            <a:r>
              <a:rPr kumimoji="0" lang="zh-CN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1375" y="2095500"/>
            <a:ext cx="6408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问题：为什么不支持多继承？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0" y="1196975"/>
            <a:ext cx="862013" cy="1204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872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809875"/>
            <a:ext cx="681038" cy="74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921125"/>
            <a:ext cx="1189037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2051050" y="2463800"/>
            <a:ext cx="3457575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父类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A {</a:t>
            </a:r>
            <a:b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method(){</a:t>
            </a:r>
            <a:b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0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复习数学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000" dirty="0">
              <a:latin typeface="Calibri" panose="020F0502020204030204" pitchFamily="34" charset="0"/>
            </a:endParaRPr>
          </a:p>
        </p:txBody>
      </p:sp>
      <p:sp>
        <p:nvSpPr>
          <p:cNvPr id="18443" name="Rectangle 3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3" name="对话气泡: 椭圆形 12"/>
          <p:cNvSpPr/>
          <p:nvPr/>
        </p:nvSpPr>
        <p:spPr>
          <a:xfrm>
            <a:off x="1652588" y="2355850"/>
            <a:ext cx="3421063" cy="1144588"/>
          </a:xfrm>
          <a:prstGeom prst="wedgeEllipseCallout">
            <a:avLst>
              <a:gd name="adj1" fmla="val -51190"/>
              <a:gd name="adj2" fmla="val 3338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78525" y="2364105"/>
            <a:ext cx="2828925" cy="12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</a:t>
            </a: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class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父类</a:t>
            </a:r>
            <a:r>
              <a:rPr kumimoji="0" lang="en-US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{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method(){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System.</a:t>
            </a:r>
            <a:r>
              <a:rPr kumimoji="0" lang="zh-CN" altLang="zh-CN" sz="105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复习语文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对话气泡: 椭圆形 14"/>
          <p:cNvSpPr/>
          <p:nvPr/>
        </p:nvSpPr>
        <p:spPr>
          <a:xfrm>
            <a:off x="5472430" y="2349500"/>
            <a:ext cx="3260090" cy="976630"/>
          </a:xfrm>
          <a:prstGeom prst="wedgeEllipseCallout">
            <a:avLst>
              <a:gd name="adj1" fmla="val -43815"/>
              <a:gd name="adj2" fmla="val -727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66950" y="4084638"/>
            <a:ext cx="3311525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class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子类 </a:t>
            </a: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extends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父类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父类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 {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20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8" name="Rectangle 4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5048250" y="3910013"/>
            <a:ext cx="3486150" cy="9239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Test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{</a:t>
            </a:r>
            <a:endParaRPr kumimoji="0" lang="en-US" altLang="zh-CN" sz="90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main(String[] args) {</a:t>
            </a:r>
            <a:endParaRPr kumimoji="0" lang="en-US" altLang="zh-CN" sz="90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子类 z =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new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子类();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  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z.method();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en-US" altLang="zh-CN" sz="90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kumimoji="0" lang="zh-CN" altLang="en-US" sz="90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复习啥？懵了！</a:t>
            </a:r>
            <a:endParaRPr kumimoji="0" lang="en-US" altLang="zh-CN" sz="900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90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0" name="Rectangle 5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0" name="乘号 19"/>
          <p:cNvSpPr/>
          <p:nvPr/>
        </p:nvSpPr>
        <p:spPr>
          <a:xfrm>
            <a:off x="3635375" y="4168775"/>
            <a:ext cx="963613" cy="974725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标题 2"/>
          <p:cNvSpPr>
            <a:spLocks noGrp="1"/>
          </p:cNvSpPr>
          <p:nvPr/>
        </p:nvSpPr>
        <p:spPr>
          <a:xfrm>
            <a:off x="654050" y="123825"/>
            <a:ext cx="6537325" cy="57340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Java中类的继承特点</a:t>
            </a:r>
            <a:endParaRPr lang="zh-CN" altLang="en-US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bldLvl="0" animBg="1"/>
      <p:bldP spid="14" grpId="0"/>
      <p:bldP spid="15" grpId="0" bldLvl="0" animBg="1"/>
      <p:bldP spid="17" grpId="0"/>
      <p:bldP spid="2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3965" y="1428115"/>
            <a:ext cx="4935855" cy="748030"/>
          </a:xfrm>
        </p:spPr>
        <p:txBody>
          <a:bodyPr/>
          <a:p>
            <a:r>
              <a:rPr lang="en-US" altLang="zh-CN"/>
              <a:t>Java</a:t>
            </a:r>
            <a:r>
              <a:rPr lang="zh-CN" altLang="en-US"/>
              <a:t>中类与类只支持单继承</a:t>
            </a:r>
            <a:r>
              <a:rPr lang="en-US" altLang="zh-CN"/>
              <a:t>,</a:t>
            </a:r>
            <a:r>
              <a:rPr lang="zh-CN" altLang="en-US"/>
              <a:t>不能多继承</a:t>
            </a:r>
            <a:r>
              <a:rPr lang="en-US" altLang="zh-CN"/>
              <a:t> , </a:t>
            </a:r>
            <a:r>
              <a:rPr lang="zh-CN" altLang="en-US"/>
              <a:t>可以多层继承</a:t>
            </a:r>
            <a:endParaRPr lang="zh-CN" altLang="en-US"/>
          </a:p>
        </p:txBody>
      </p:sp>
      <p:sp>
        <p:nvSpPr>
          <p:cNvPr id="4" name="标题 2"/>
          <p:cNvSpPr>
            <a:spLocks noGrp="1"/>
          </p:cNvSpPr>
          <p:nvPr/>
        </p:nvSpPr>
        <p:spPr>
          <a:xfrm>
            <a:off x="683260" y="123825"/>
            <a:ext cx="6537325" cy="57340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Java中类的继承特点</a:t>
            </a:r>
            <a:endParaRPr lang="zh-CN" altLang="en-US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熟悉在继承中变量访问特点，能够按需访问变量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195580"/>
            <a:ext cx="7886700" cy="440055"/>
          </a:xfrm>
          <a:prstGeom prst="rect">
            <a:avLst/>
          </a:prstGeom>
        </p:spPr>
        <p:txBody>
          <a:bodyPr/>
          <a:p>
            <a:r>
              <a:rPr lang="zh-CN" altLang="en-US" sz="1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继承中变量访问特点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28689" y="2787773"/>
            <a:ext cx="8191783" cy="2169825"/>
            <a:chOff x="628689" y="2787773"/>
            <a:chExt cx="8191783" cy="2169825"/>
          </a:xfrm>
        </p:grpSpPr>
        <p:sp>
          <p:nvSpPr>
            <p:cNvPr id="14" name="TextBox 3"/>
            <p:cNvSpPr txBox="1"/>
            <p:nvPr/>
          </p:nvSpPr>
          <p:spPr>
            <a:xfrm>
              <a:off x="628689" y="3796333"/>
              <a:ext cx="3744416" cy="75931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auto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class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Fu {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int </a:t>
              </a:r>
              <a:r>
                <a:rPr lang="zh-CN" altLang="zh-CN" sz="1000" b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num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= </a:t>
              </a:r>
              <a:r>
                <a:rPr lang="zh-CN" altLang="zh-CN" sz="1000">
                  <a:solidFill>
                    <a:srgbClr val="0000FF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10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;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}</a:t>
              </a:r>
              <a:endParaRPr lang="zh-CN" altLang="zh-CN" sz="1200">
                <a:latin typeface="Arial" panose="020B0604020202020204" pitchFamily="34" charset="0"/>
                <a:cs typeface="宋体" panose="02010600030101010101" pitchFamily="2" charset="-122"/>
              </a:endParaRPr>
            </a:p>
          </p:txBody>
        </p:sp>
        <p:sp>
          <p:nvSpPr>
            <p:cNvPr id="20" name="TextBox 3"/>
            <p:cNvSpPr txBox="1"/>
            <p:nvPr/>
          </p:nvSpPr>
          <p:spPr>
            <a:xfrm>
              <a:off x="4860032" y="2787773"/>
              <a:ext cx="3960440" cy="216982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auto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class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Zi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extends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Fu {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int </a:t>
              </a:r>
              <a:r>
                <a:rPr lang="zh-CN" altLang="zh-CN" sz="1000" b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num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= </a:t>
              </a:r>
              <a:r>
                <a:rPr lang="zh-CN" altLang="zh-CN" sz="1000">
                  <a:solidFill>
                    <a:srgbClr val="0000FF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20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;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public void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test() {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int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num = </a:t>
              </a:r>
              <a:r>
                <a:rPr lang="zh-CN" altLang="zh-CN" sz="1000">
                  <a:solidFill>
                    <a:srgbClr val="0000FF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30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;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System.</a:t>
              </a:r>
              <a:r>
                <a:rPr lang="zh-CN" altLang="zh-CN" sz="1000" b="1" i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out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.println(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      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);</a:t>
              </a: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</a:t>
              </a:r>
              <a:r>
                <a:rPr lang="zh-CN" altLang="zh-CN" sz="1000" i="1">
                  <a:solidFill>
                    <a:srgbClr val="D2700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局部变量</a:t>
              </a: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30</a:t>
              </a:r>
              <a:b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System.</a:t>
              </a:r>
              <a:r>
                <a:rPr lang="zh-CN" altLang="zh-CN" sz="1000" b="1" i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out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.println(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      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);</a:t>
              </a: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</a:t>
              </a:r>
              <a:r>
                <a:rPr lang="zh-CN" altLang="zh-CN" sz="1000" i="1">
                  <a:solidFill>
                    <a:srgbClr val="D2700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本类成员变量</a:t>
              </a: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20</a:t>
              </a:r>
              <a:b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System.</a:t>
              </a:r>
              <a:r>
                <a:rPr lang="zh-CN" altLang="zh-CN" sz="1000" b="1" i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out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.println(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      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);</a:t>
              </a: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</a:t>
              </a:r>
              <a:r>
                <a:rPr lang="zh-CN" altLang="zh-CN" sz="1000" i="1">
                  <a:solidFill>
                    <a:srgbClr val="D2700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父类成员变量</a:t>
              </a: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10</a:t>
              </a:r>
              <a:b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}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}</a:t>
              </a:r>
              <a:endParaRPr lang="zh-CN" altLang="zh-CN" sz="1200">
                <a:latin typeface="Arial" panose="020B0604020202020204" pitchFamily="34" charset="0"/>
                <a:cs typeface="宋体" panose="02010600030101010101" pitchFamily="2" charset="-122"/>
              </a:endParaRPr>
            </a:p>
          </p:txBody>
        </p:sp>
      </p:grpSp>
      <p:sp>
        <p:nvSpPr>
          <p:cNvPr id="73730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子类继承父类后成员变量的访问特点是怎样的？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46101" y="1059583"/>
            <a:ext cx="3709876" cy="12961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000"/>
              <a:t>在子类方法中访问一个变量规则：</a:t>
            </a:r>
            <a:r>
              <a:rPr lang="zh-CN" altLang="en-US" sz="1000" b="1">
                <a:solidFill>
                  <a:srgbClr val="FF0000"/>
                </a:solidFill>
              </a:rPr>
              <a:t>就近原则</a:t>
            </a:r>
            <a:endParaRPr lang="zh-CN" altLang="en-US" sz="1000" b="1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/>
              <a:t>先在子类局部范围找</a:t>
            </a:r>
            <a:endParaRPr lang="zh-CN" altLang="en-US" sz="1000"/>
          </a:p>
          <a:p>
            <a:pPr marL="228600" indent="-228600">
              <a:buFont typeface="+mj-lt"/>
              <a:buAutoNum type="arabicPeriod"/>
            </a:pPr>
            <a:r>
              <a:rPr lang="zh-CN" altLang="en-US" sz="1000"/>
              <a:t>然后子类成员范围找</a:t>
            </a:r>
            <a:endParaRPr lang="zh-CN" altLang="en-US" sz="1000"/>
          </a:p>
          <a:p>
            <a:pPr marL="228600" indent="-228600">
              <a:buFont typeface="+mj-lt"/>
              <a:buAutoNum type="arabicPeriod"/>
            </a:pPr>
            <a:r>
              <a:rPr lang="zh-CN" altLang="en-US" sz="1000"/>
              <a:t>然后父类成员范围找，如果父类范围还没有找到则报错。</a:t>
            </a:r>
            <a:endParaRPr lang="en-US" altLang="zh-CN" sz="1000"/>
          </a:p>
          <a:p>
            <a:r>
              <a:rPr lang="zh-CN" altLang="en-US" sz="1000"/>
              <a:t>注意：父类中私有的成员子类不能直接访问。</a:t>
            </a:r>
            <a:endParaRPr lang="zh-CN" altLang="en-US" sz="10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52604" y="771550"/>
            <a:ext cx="3727325" cy="387893"/>
          </a:xfrm>
        </p:spPr>
        <p:txBody>
          <a:bodyPr/>
          <a:lstStyle/>
          <a:p>
            <a:r>
              <a:rPr lang="zh-CN" altLang="en-US"/>
              <a:t>局部变量，本类成员变量，父类成员变量重名如何区分？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860032" y="1347614"/>
            <a:ext cx="3960440" cy="100444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50"/>
              <a:t>局部变量直接访问</a:t>
            </a:r>
            <a:endParaRPr lang="en-US" altLang="zh-CN" sz="1050"/>
          </a:p>
          <a:p>
            <a:pPr marL="228600" indent="-228600">
              <a:buFont typeface="+mj-lt"/>
              <a:buAutoNum type="arabicPeriod"/>
            </a:pPr>
            <a:r>
              <a:rPr lang="zh-CN" altLang="en-US" sz="1050"/>
              <a:t>本类成员变量，使用</a:t>
            </a:r>
            <a:r>
              <a:rPr lang="en-US" altLang="zh-CN" sz="1050"/>
              <a:t>this</a:t>
            </a:r>
            <a:r>
              <a:rPr lang="zh-CN" altLang="en-US" sz="1050"/>
              <a:t>访问：</a:t>
            </a:r>
            <a:r>
              <a:rPr lang="en-US" altLang="zh-CN" sz="1050">
                <a:solidFill>
                  <a:srgbClr val="FF0000"/>
                </a:solidFill>
              </a:rPr>
              <a:t>this.</a:t>
            </a:r>
            <a:r>
              <a:rPr lang="zh-CN" altLang="en-US" sz="1050">
                <a:solidFill>
                  <a:srgbClr val="FF0000"/>
                </a:solidFill>
              </a:rPr>
              <a:t>本类成员变量</a:t>
            </a:r>
            <a:endParaRPr lang="en-US" altLang="zh-CN" sz="105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50"/>
              <a:t>父类成员变量，使用</a:t>
            </a:r>
            <a:r>
              <a:rPr lang="en-US" altLang="zh-CN" sz="1050"/>
              <a:t>super</a:t>
            </a:r>
            <a:r>
              <a:rPr lang="zh-CN" altLang="en-US" sz="1050"/>
              <a:t>访问：</a:t>
            </a:r>
            <a:r>
              <a:rPr lang="en-US" altLang="zh-CN" sz="1050">
                <a:solidFill>
                  <a:srgbClr val="FF0000"/>
                </a:solidFill>
              </a:rPr>
              <a:t>super.</a:t>
            </a:r>
            <a:r>
              <a:rPr lang="zh-CN" altLang="en-US" sz="1050">
                <a:solidFill>
                  <a:srgbClr val="FF0000"/>
                </a:solidFill>
              </a:rPr>
              <a:t>父类成员变量</a:t>
            </a:r>
            <a:endParaRPr lang="zh-CN" altLang="en-US" sz="105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1560" y="2643758"/>
            <a:ext cx="8208912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261" y="2787773"/>
            <a:ext cx="3678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练习：</a:t>
            </a:r>
            <a:endParaRPr lang="en-US" altLang="zh-CN" sz="1400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请在子类中完善代码</a:t>
            </a:r>
            <a:r>
              <a:rPr lang="en-US" altLang="zh-CN"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打印正确输出的结果</a:t>
            </a:r>
            <a:endParaRPr lang="zh-CN" altLang="en-US" sz="1400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69233" y="3795886"/>
            <a:ext cx="486054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2060"/>
                </a:solidFill>
              </a:rPr>
              <a:t>num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69233" y="4007118"/>
            <a:ext cx="648072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2060"/>
                </a:solidFill>
              </a:rPr>
              <a:t>this.num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9233" y="4247549"/>
            <a:ext cx="783087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2060"/>
                </a:solidFill>
              </a:rPr>
              <a:t>super.num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28650" y="195580"/>
            <a:ext cx="7886700" cy="440055"/>
          </a:xfrm>
          <a:prstGeom prst="rect">
            <a:avLst/>
          </a:prstGeom>
        </p:spPr>
        <p:txBody>
          <a:bodyPr/>
          <a:p>
            <a:r>
              <a:rPr lang="zh-CN" altLang="en-US" sz="1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继承中方法访问特点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p"/>
      <p:bldP spid="7" grpId="0" animBg="1" uiExpand="1" build="p"/>
      <p:bldP spid="15" grpId="0"/>
      <p:bldP spid="17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3965" y="1428115"/>
            <a:ext cx="4320540" cy="1275080"/>
          </a:xfrm>
        </p:spPr>
        <p:txBody>
          <a:bodyPr/>
          <a:p>
            <a:r>
              <a:rPr lang="en-US" altLang="zh-CN"/>
              <a:t>Java</a:t>
            </a:r>
            <a:r>
              <a:rPr lang="zh-CN" altLang="en-US"/>
              <a:t>继承中成员变量的访问特点是</a:t>
            </a:r>
            <a:r>
              <a:rPr lang="en-US" altLang="zh-CN"/>
              <a:t> 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就近原则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195580"/>
            <a:ext cx="7886700" cy="440055"/>
          </a:xfrm>
          <a:prstGeom prst="rect">
            <a:avLst/>
          </a:prstGeom>
        </p:spPr>
        <p:txBody>
          <a:bodyPr/>
          <a:p>
            <a:r>
              <a:rPr lang="zh-CN" altLang="en-US" sz="1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继承中方法访问特点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32225" y="1911985"/>
            <a:ext cx="4222750" cy="132016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回顾面向对象基础知识点</a:t>
            </a:r>
            <a:endParaRPr lang="en-US" altLang="zh-CN">
              <a:ea typeface="Alibaba PuHuiTi"/>
            </a:endParaRPr>
          </a:p>
          <a:p>
            <a:r>
              <a:rPr lang="zh-CN" altLang="en-US">
                <a:ea typeface="Alibaba PuHuiTi"/>
              </a:rPr>
              <a:t>能够熟悉匿名对象的使用场景</a:t>
            </a:r>
            <a:endParaRPr lang="zh-CN" altLang="en-US">
              <a:ea typeface="Alibaba PuHuiT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熟悉在继承中方法访问特点，能够按需访问方法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23825"/>
            <a:ext cx="5535295" cy="378460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继承中方法访问特点</a:t>
            </a:r>
            <a:endParaRPr lang="zh-CN" altLang="en-US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860032" y="1071139"/>
            <a:ext cx="3727325" cy="10765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如果子父类中，出现了重名的成员方法，会优先使用子类的，要访问父类相同方法可以使用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super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关键字，如：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050" b="1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+mn-cs"/>
                <a:sym typeface="+mn-ea"/>
              </a:rPr>
              <a:t>super.</a:t>
            </a:r>
            <a:r>
              <a:rPr lang="zh-CN" altLang="en-US" sz="1050" b="1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+mn-cs"/>
                <a:sym typeface="+mn-ea"/>
              </a:rPr>
              <a:t>父类成员方法</a:t>
            </a:r>
            <a:endParaRPr lang="zh-CN" altLang="zh-CN" sz="1050" b="1">
              <a:solidFill>
                <a:srgbClr val="000080"/>
              </a:solidFill>
              <a:highlight>
                <a:srgbClr val="FFFF00"/>
              </a:highlight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8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61204" y="627281"/>
            <a:ext cx="3727325" cy="387893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继承后成员方法的访问特点是什么样的？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7564" y="1071138"/>
            <a:ext cx="3727325" cy="10765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 R" panose="00020600040101010101" pitchFamily="18" charset="-122"/>
              </a:rPr>
              <a:t>通过子类对象访问一个方法：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  <a:cs typeface="阿里巴巴普惠体 R" panose="00020600040101010101" pitchFamily="18" charset="-122"/>
              </a:rPr>
              <a:t>就近原则</a:t>
            </a:r>
            <a:endParaRPr lang="en-US" altLang="zh-CN" b="1">
              <a:solidFill>
                <a:srgbClr val="FF0000"/>
              </a:solidFill>
              <a:latin typeface="+mn-ea"/>
              <a:ea typeface="+mn-ea"/>
              <a:cs typeface="阿里巴巴普惠体 R" panose="00020600040101010101" pitchFamily="18" charset="-122"/>
            </a:endParaRPr>
          </a:p>
          <a:p>
            <a:pPr marL="268605" indent="-268605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 R" panose="00020600040101010101" pitchFamily="18" charset="-122"/>
              </a:rPr>
              <a:t>子类成员范围找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阿里巴巴普惠体 R" panose="00020600040101010101" pitchFamily="18" charset="-122"/>
            </a:endParaRPr>
          </a:p>
          <a:p>
            <a:pPr marL="268605" indent="-268605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 R" panose="00020600040101010101" pitchFamily="18" charset="-122"/>
              </a:rPr>
              <a:t>父类成员范围找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阿里巴巴普惠体 R" panose="00020600040101010101" pitchFamily="18" charset="-122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 R" panose="00020600040101010101" pitchFamily="18" charset="-122"/>
              </a:rPr>
              <a:t>注意：不能直接访问父类中私有成员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阿里巴巴普惠体 R" panose="00020600040101010101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794341" y="627534"/>
            <a:ext cx="3727325" cy="387893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如果子父类中出现同名同参数的方法，先使用谁的？如何指定访问父类的？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67544" y="2211710"/>
            <a:ext cx="8208912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4150" y="2341878"/>
            <a:ext cx="8486885" cy="2606136"/>
            <a:chOff x="184150" y="2341878"/>
            <a:chExt cx="8486885" cy="2606136"/>
          </a:xfrm>
        </p:grpSpPr>
        <p:sp>
          <p:nvSpPr>
            <p:cNvPr id="17" name="TextBox 3"/>
            <p:cNvSpPr txBox="1"/>
            <p:nvPr/>
          </p:nvSpPr>
          <p:spPr>
            <a:xfrm>
              <a:off x="2601386" y="2355726"/>
              <a:ext cx="3143823" cy="132796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public class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Demo02 {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public static void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main(String[] args) {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Cat cat = </a:t>
              </a:r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new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Cat();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cat.test1();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cat.test2();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cat.test3();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cat.show();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1100">
                <a:latin typeface="Arial" panose="020B0604020202020204" pitchFamily="34" charset="0"/>
              </a:endParaRPr>
            </a:p>
          </p:txBody>
        </p:sp>
        <p:sp>
          <p:nvSpPr>
            <p:cNvPr id="22" name="TextBox 3"/>
            <p:cNvSpPr txBox="1"/>
            <p:nvPr/>
          </p:nvSpPr>
          <p:spPr>
            <a:xfrm>
              <a:off x="2601386" y="3747685"/>
              <a:ext cx="3143823" cy="1200329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class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Animal{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test1() {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System.</a:t>
              </a:r>
              <a:r>
                <a:rPr lang="zh-CN" altLang="zh-CN" sz="900" b="1" i="1">
                  <a:solidFill>
                    <a:srgbClr val="660E7A"/>
                  </a:solidFill>
                  <a:latin typeface="Consolas" panose="020B0609020204030204" pitchFamily="49" charset="0"/>
                </a:rPr>
                <a:t>out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.println(</a:t>
              </a:r>
              <a:r>
                <a:rPr lang="zh-CN" altLang="zh-CN" sz="900" b="1">
                  <a:solidFill>
                    <a:srgbClr val="008000"/>
                  </a:solidFill>
                  <a:latin typeface="Consolas" panose="020B0609020204030204" pitchFamily="49" charset="0"/>
                </a:rPr>
                <a:t>"test1 Animal"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test2() {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System.</a:t>
              </a:r>
              <a:r>
                <a:rPr lang="zh-CN" altLang="zh-CN" sz="900" b="1" i="1">
                  <a:solidFill>
                    <a:srgbClr val="660E7A"/>
                  </a:solidFill>
                  <a:latin typeface="Consolas" panose="020B0609020204030204" pitchFamily="49" charset="0"/>
                </a:rPr>
                <a:t>out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.println(</a:t>
              </a:r>
              <a:r>
                <a:rPr lang="zh-CN" altLang="zh-CN" sz="900" b="1">
                  <a:solidFill>
                    <a:srgbClr val="008000"/>
                  </a:solidFill>
                  <a:latin typeface="Consolas" panose="020B0609020204030204" pitchFamily="49" charset="0"/>
                </a:rPr>
                <a:t>"test2 Animal"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1100">
                <a:latin typeface="Arial" panose="020B0604020202020204" pitchFamily="34" charset="0"/>
              </a:endParaRPr>
            </a:p>
          </p:txBody>
        </p:sp>
        <p:sp>
          <p:nvSpPr>
            <p:cNvPr id="24" name="TextBox 3"/>
            <p:cNvSpPr txBox="1"/>
            <p:nvPr/>
          </p:nvSpPr>
          <p:spPr>
            <a:xfrm>
              <a:off x="5936007" y="2341878"/>
              <a:ext cx="2735028" cy="258532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class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Cat </a:t>
              </a:r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extends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Animal {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test1() {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System.</a:t>
              </a:r>
              <a:r>
                <a:rPr lang="zh-CN" altLang="zh-CN" sz="900" b="1" i="1">
                  <a:solidFill>
                    <a:srgbClr val="660E7A"/>
                  </a:solidFill>
                  <a:latin typeface="Consolas" panose="020B0609020204030204" pitchFamily="49" charset="0"/>
                </a:rPr>
                <a:t>out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.println(</a:t>
              </a:r>
              <a:r>
                <a:rPr lang="zh-CN" altLang="zh-CN" sz="900" b="1">
                  <a:solidFill>
                    <a:srgbClr val="008000"/>
                  </a:solidFill>
                  <a:latin typeface="Consolas" panose="020B0609020204030204" pitchFamily="49" charset="0"/>
                </a:rPr>
                <a:t>"test1 Cat"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test3() {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System.</a:t>
              </a:r>
              <a:r>
                <a:rPr lang="zh-CN" altLang="zh-CN" sz="900" b="1" i="1">
                  <a:solidFill>
                    <a:srgbClr val="660E7A"/>
                  </a:solidFill>
                  <a:latin typeface="Consolas" panose="020B0609020204030204" pitchFamily="49" charset="0"/>
                </a:rPr>
                <a:t>out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.println(</a:t>
              </a:r>
              <a:r>
                <a:rPr lang="zh-CN" altLang="zh-CN" sz="900" b="1">
                  <a:solidFill>
                    <a:srgbClr val="008000"/>
                  </a:solidFill>
                  <a:latin typeface="Consolas" panose="020B0609020204030204" pitchFamily="49" charset="0"/>
                </a:rPr>
                <a:t>"test3 Cat"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900" b="1">
                  <a:solidFill>
                    <a:srgbClr val="000080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show() {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zh-CN" sz="900" i="1">
                  <a:solidFill>
                    <a:srgbClr val="D2700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调用本类</a:t>
              </a:r>
              <a: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test1</a:t>
              </a:r>
              <a:endParaRPr lang="en-US" altLang="zh-CN" sz="900" i="1">
                <a:solidFill>
                  <a:srgbClr val="D27009"/>
                </a:solidFill>
                <a:latin typeface="Consolas" panose="020B0609020204030204" pitchFamily="49" charset="0"/>
              </a:endParaRPr>
            </a:p>
            <a:p>
              <a:pPr lvl="0" eaLnBrk="0" hangingPunct="0"/>
              <a:r>
                <a:rPr lang="en-US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        </a:t>
              </a:r>
              <a:b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</a:br>
              <a: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        //</a:t>
              </a:r>
              <a:r>
                <a:rPr lang="zh-CN" altLang="zh-CN" sz="900" i="1">
                  <a:solidFill>
                    <a:srgbClr val="D2700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调用父类</a:t>
              </a:r>
              <a: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test1</a:t>
              </a:r>
              <a:endParaRPr lang="en-US" altLang="zh-CN" sz="900" i="1">
                <a:solidFill>
                  <a:srgbClr val="D27009"/>
                </a:solidFill>
                <a:latin typeface="Consolas" panose="020B0609020204030204" pitchFamily="49" charset="0"/>
              </a:endParaRPr>
            </a:p>
            <a:p>
              <a:pPr lvl="0" eaLnBrk="0" hangingPunct="0"/>
              <a:b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</a:br>
              <a: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        //</a:t>
              </a:r>
              <a:r>
                <a:rPr lang="zh-CN" altLang="zh-CN" sz="900" i="1">
                  <a:solidFill>
                    <a:srgbClr val="D2700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调用父类</a:t>
              </a:r>
              <a: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test2</a:t>
              </a:r>
              <a:endParaRPr lang="en-US" altLang="zh-CN" sz="900" i="1">
                <a:solidFill>
                  <a:srgbClr val="D27009"/>
                </a:solidFill>
                <a:latin typeface="Consolas" panose="020B0609020204030204" pitchFamily="49" charset="0"/>
              </a:endParaRPr>
            </a:p>
            <a:p>
              <a:pPr lvl="0" eaLnBrk="0" hangingPunct="0"/>
              <a:b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</a:br>
              <a: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        //</a:t>
              </a:r>
              <a:r>
                <a:rPr lang="zh-CN" altLang="zh-CN" sz="900" i="1">
                  <a:solidFill>
                    <a:srgbClr val="D2700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调用本类</a:t>
              </a:r>
              <a: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test3</a:t>
              </a:r>
              <a:endParaRPr lang="en-US" altLang="zh-CN" sz="900" i="1">
                <a:solidFill>
                  <a:srgbClr val="D27009"/>
                </a:solidFill>
                <a:latin typeface="Consolas" panose="020B0609020204030204" pitchFamily="49" charset="0"/>
              </a:endParaRPr>
            </a:p>
            <a:p>
              <a:pPr lvl="0" eaLnBrk="0" hangingPunct="0"/>
              <a:b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</a:br>
              <a:r>
                <a:rPr lang="zh-CN" altLang="zh-CN" sz="900" i="1">
                  <a:solidFill>
                    <a:srgbClr val="D27009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9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1100">
                <a:latin typeface="Arial" panose="020B0604020202020204" pitchFamily="34" charset="0"/>
              </a:endParaRPr>
            </a:p>
          </p:txBody>
        </p:sp>
        <p:sp>
          <p:nvSpPr>
            <p:cNvPr id="26" name="文本占位符 4"/>
            <p:cNvSpPr txBox="1"/>
            <p:nvPr/>
          </p:nvSpPr>
          <p:spPr>
            <a:xfrm>
              <a:off x="251520" y="2355726"/>
              <a:ext cx="792088" cy="387893"/>
            </a:xfrm>
            <a:prstGeom prst="rect">
              <a:avLst/>
            </a:prstGeom>
          </p:spPr>
          <p:txBody>
            <a:bodyPr lIns="68574" tIns="34289" rIns="68574" bIns="34289" anchor="ctr" anchorCtr="0"/>
            <a:lstStyle>
              <a:lvl1pPr marL="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练习：</a:t>
              </a:r>
              <a:endPara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4150" y="2783445"/>
              <a:ext cx="215906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根据右侧提供的代码，请说出测试类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main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方法中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test1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test2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test3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方法执行的结果。</a:t>
              </a: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marL="228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marL="228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按要求完善子类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Cat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中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show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方法的代码。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6660232" y="3593693"/>
            <a:ext cx="1154357" cy="149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rgbClr val="002060"/>
                </a:solidFill>
              </a:rPr>
              <a:t>test1()</a:t>
            </a:r>
            <a:r>
              <a:rPr lang="zh-CN" altLang="en-US" sz="800">
                <a:solidFill>
                  <a:srgbClr val="002060"/>
                </a:solidFill>
              </a:rPr>
              <a:t>；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60232" y="3877852"/>
            <a:ext cx="1154357" cy="149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rgbClr val="002060"/>
                </a:solidFill>
              </a:rPr>
              <a:t>super.test1()</a:t>
            </a:r>
            <a:r>
              <a:rPr lang="zh-CN" altLang="en-US" sz="800">
                <a:solidFill>
                  <a:srgbClr val="002060"/>
                </a:solidFill>
              </a:rPr>
              <a:t>；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60232" y="4162011"/>
            <a:ext cx="1154357" cy="149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rgbClr val="002060"/>
                </a:solidFill>
              </a:rPr>
              <a:t>test2();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60232" y="4438970"/>
            <a:ext cx="1154357" cy="149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rgbClr val="002060"/>
                </a:solidFill>
              </a:rPr>
              <a:t>test3()</a:t>
            </a:r>
            <a:r>
              <a:rPr lang="zh-CN" altLang="en-US" sz="800">
                <a:solidFill>
                  <a:srgbClr val="002060"/>
                </a:solidFill>
              </a:rPr>
              <a:t>；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5714" y="2787774"/>
            <a:ext cx="1154357" cy="149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>
                <a:solidFill>
                  <a:srgbClr val="002060"/>
                </a:solidFill>
              </a:rPr>
              <a:t>子类，优先访问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5715" y="2941065"/>
            <a:ext cx="1586405" cy="149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>
                <a:solidFill>
                  <a:srgbClr val="002060"/>
                </a:solidFill>
              </a:rPr>
              <a:t>不冲突，直接访问父类方法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65714" y="3090069"/>
            <a:ext cx="1586405" cy="149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>
                <a:solidFill>
                  <a:srgbClr val="002060"/>
                </a:solidFill>
              </a:rPr>
              <a:t>不冲突，直接访问子类方法</a:t>
            </a:r>
            <a:endParaRPr lang="zh-CN" altLang="en-US" sz="800">
              <a:solidFill>
                <a:srgbClr val="00206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23825"/>
            <a:ext cx="5535295" cy="378460"/>
          </a:xfrm>
          <a:prstGeom prst="rect">
            <a:avLst/>
          </a:prstGeom>
        </p:spPr>
        <p:txBody>
          <a:bodyPr/>
          <a:p>
            <a:r>
              <a:rPr lang="zh-CN" altLang="en-US" sz="1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继承中方法访问特点</a:t>
            </a:r>
            <a:endParaRPr lang="zh-CN" altLang="en-US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/>
      <p:bldP spid="6" grpId="0" animBg="1" build="p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91617" y="809322"/>
            <a:ext cx="3248335" cy="527124"/>
          </a:xfrm>
        </p:spPr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继承中变量和方法的访问特点是什么？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91617" y="1373486"/>
            <a:ext cx="3248335" cy="76902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就近原则：</a:t>
            </a:r>
            <a:r>
              <a:rPr lang="zh-CN" altLang="en-US"/>
              <a:t>先找本类，本类没有找父类。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注意：父类中私有的成员子类不能直接访问。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148064" y="846362"/>
            <a:ext cx="3248335" cy="7690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继承中子类和父类有相同的方法，在子类内部如何访问父类的方法？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145401" y="1614803"/>
            <a:ext cx="3248335" cy="452891"/>
          </a:xfrm>
        </p:spPr>
        <p:txBody>
          <a:bodyPr/>
          <a:lstStyle/>
          <a:p>
            <a:r>
              <a:rPr lang="en-US" altLang="zh-CN"/>
              <a:t>super.</a:t>
            </a:r>
            <a:r>
              <a:rPr lang="zh-CN" altLang="en-US"/>
              <a:t>父类方法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>
          <a:xfrm>
            <a:off x="891617" y="2706670"/>
            <a:ext cx="3248335" cy="8731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如何访问冲突的局部变量，本类成员变量，父类成员变量？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1"/>
          </p:nvPr>
        </p:nvSpPr>
        <p:spPr>
          <a:xfrm>
            <a:off x="891617" y="3616900"/>
            <a:ext cx="3248335" cy="680237"/>
          </a:xfrm>
        </p:spPr>
        <p:txBody>
          <a:bodyPr/>
          <a:lstStyle/>
          <a:p>
            <a:r>
              <a:rPr lang="zh-CN" altLang="en-US"/>
              <a:t>局部变量直接访问</a:t>
            </a:r>
            <a:endParaRPr lang="en-US" altLang="zh-CN"/>
          </a:p>
          <a:p>
            <a:r>
              <a:rPr lang="zh-CN" altLang="en-US"/>
              <a:t>本类成员变量：</a:t>
            </a:r>
            <a:r>
              <a:rPr lang="en-US" altLang="zh-CN"/>
              <a:t>this.</a:t>
            </a:r>
            <a:r>
              <a:rPr lang="zh-CN" altLang="en-US"/>
              <a:t>成员变量</a:t>
            </a:r>
            <a:endParaRPr lang="en-US" altLang="zh-CN"/>
          </a:p>
          <a:p>
            <a:r>
              <a:rPr lang="zh-CN" altLang="en-US"/>
              <a:t>父类成员变量：</a:t>
            </a:r>
            <a:r>
              <a:rPr lang="en-US" altLang="zh-CN"/>
              <a:t>super.</a:t>
            </a:r>
            <a:r>
              <a:rPr lang="zh-CN" altLang="en-US"/>
              <a:t>成员变量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05" y="195580"/>
            <a:ext cx="5535295" cy="378460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继承中变量和方法访问特点</a:t>
            </a:r>
            <a:endParaRPr lang="zh-CN" altLang="en-US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11" grpId="0" animBg="1" uiExpand="1" build="p"/>
      <p:bldP spid="19" grpId="0" animBg="1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熟悉重写的语法</a:t>
            </a:r>
            <a:endParaRPr lang="en-US" altLang="zh-CN"/>
          </a:p>
          <a:p>
            <a:r>
              <a:rPr lang="zh-CN" altLang="en-US"/>
              <a:t>理解方法重写的使用场景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05" y="123825"/>
            <a:ext cx="4468495" cy="571500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阿里巴巴普惠体"/>
                <a:cs typeface="阿里巴巴普惠体" panose="00020600040101010101" pitchFamily="18" charset="-122"/>
              </a:rPr>
              <a:t>继承中方法的重写</a:t>
            </a:r>
            <a:endParaRPr lang="zh-CN" altLang="en-US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阿里巴巴普惠体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8650" y="656590"/>
            <a:ext cx="7752080" cy="410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什么是方法重写？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子类和父类出现了一模一样的方法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什么时候方法需要重写？（应用场景）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当子类需要父类的功能，但父类的该功能不完全满足自己的需求时，子类可以重写父类中的方法，这样，即沿袭了父类的功能，又定义了子类特有的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如何快速重写一个方法？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声明不变，重新实现！</a:t>
            </a:r>
            <a:b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重写时方法名和参数列表需保持一致，对方法体进行重新定义</a:t>
            </a:r>
            <a:endParaRPr lang="zh-CN" altLang="en-US" sz="1050"/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en-US" altLang="zh-CN" sz="1050" b="1" dirty="0">
              <a:solidFill>
                <a:srgbClr val="8C8C8C"/>
              </a:solidFill>
              <a:latin typeface="宋体" panose="02010600030101010101" pitchFamily="2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旧手机功能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的打电话，发信息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新手功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基本的打电话下支持</a:t>
            </a: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视频通话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的发信息下支持发送语音和</a:t>
            </a: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图片。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    定义就手机类，实现打电话，发信息功能。定义新手机类继承老手机，重写打电话和发信息功能。</a:t>
            </a:r>
            <a:endParaRPr lang="zh-CN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52" name="Rectangle 1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继承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中方法的重写</a:t>
            </a:r>
            <a:endParaRPr lang="zh-CN" altLang="en-US">
              <a:ea typeface="Alibaba PuHuiT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8650" y="1807845"/>
            <a:ext cx="8120380" cy="1095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方法重写的注意事项和要求是什么？</a:t>
            </a:r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indent="-269875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方法的名称和形参列表必须与被重写方法名称和参数列表一致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indent="-269875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私有方法不能被重写。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子类重写父类方法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时，子类方法访问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权限必须大于或者等于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父类方法权限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暂时了解 ：</a:t>
            </a:r>
            <a:r>
              <a:rPr 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&gt; protected &gt;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private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3" name="TextBox 10"/>
          <p:cNvSpPr txBox="1"/>
          <p:nvPr/>
        </p:nvSpPr>
        <p:spPr>
          <a:xfrm>
            <a:off x="628649" y="771550"/>
            <a:ext cx="675481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注解是做什么的，有什么用？</a:t>
            </a:r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是放在重写后的方法上，作为重写是否正确的校验注解，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加上该注解后如果重写错误，编译阶段会出现错误提示。建议重写方法都加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注解，代码安全，优雅！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继承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中方法的重写</a:t>
            </a:r>
            <a:endParaRPr lang="zh-CN" altLang="en-US">
              <a:ea typeface="Alibaba PuHuiT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继承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中方法的重写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什么是方法重写，怎么重写？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91540" y="1419860"/>
            <a:ext cx="3289935" cy="463550"/>
          </a:xfrm>
        </p:spPr>
        <p:txBody>
          <a:bodyPr/>
          <a:lstStyle/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重写就是子类对父类的方法逻辑进行重新编写。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重写时子类方法声明不变，方法体重新实现。</a:t>
            </a:r>
            <a:endParaRPr lang="zh-CN" altLang="en-US" sz="105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方法重写的注意事项和要求是什么？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147945" y="1373505"/>
            <a:ext cx="3248025" cy="1704975"/>
          </a:xfrm>
        </p:spPr>
        <p:txBody>
          <a:bodyPr/>
          <a:lstStyle/>
          <a:p>
            <a:pPr marL="269875" indent="-2698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重写方法与被重写方法的名称和参数列表需要保持一致（一般声明不变，重新实现）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子类重写父类方法时，子类方法访问权限必须大于或者等于父类方法权限 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暂时了解 ：缺省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protected &lt; public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私有方法不能被重写。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什么时候会用到方法的重写？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当父类的方法不能满足子类需要时，子类就可以对该方法进行重写，重新定义业务逻辑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/>
              <a:t>重写注解。一个方法加上了这个注解，规范修饰的方法必须是重写父类的方法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uiExpand="1" build="p"/>
      <p:bldP spid="8" grpId="0" animBg="1" uiExpand="1" build="p"/>
      <p:bldP spid="12" grpId="0" animBg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能够理解继承中构造方法执行的流程</a:t>
            </a:r>
            <a:endParaRPr lang="en-US" altLang="zh-CN"/>
          </a:p>
          <a:p>
            <a:r>
              <a:rPr lang="zh-CN" altLang="en-US"/>
              <a:t>能够使用</a:t>
            </a:r>
            <a:r>
              <a:rPr lang="en-US" altLang="zh-CN"/>
              <a:t>super</a:t>
            </a:r>
            <a:r>
              <a:rPr lang="zh-CN" altLang="en-US"/>
              <a:t>调用父类构造方法初始父类属性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605" y="123825"/>
            <a:ext cx="5492115" cy="344170"/>
          </a:xfrm>
          <a:prstGeom prst="rect">
            <a:avLst/>
          </a:prstGeom>
        </p:spPr>
        <p:txBody>
          <a:bodyPr/>
          <a:lstStyle/>
          <a:p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继承中构造方法的使用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Alibaba PuHuiTi"/>
              <a:cs typeface="阿里巴巴普惠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继承中构造方法的访问特点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41375" y="1663700"/>
            <a:ext cx="7762875" cy="2030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子类中所有的构造方法默认都会访问父类中无参的构造方法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为什么？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子类在初始化的时候，有可能会使用到父类中的数据，如果父类没有完成初始化，子类将无法使用父类的数据。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子类初始化之前，一定要先完成父类初始化。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怎么初始化？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构造方法的第一条语句默认都是：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super()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注意：如果我们编写的类，没有手动指定父类，系统也会自动继承</a:t>
            </a: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Object 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继承体系中的最顶层父类）</a:t>
            </a:r>
            <a:endParaRPr kumimoji="0" lang="en-US" altLang="zh-CN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2"/>
          <p:cNvSpPr>
            <a:spLocks noGrp="1"/>
          </p:cNvSpPr>
          <p:nvPr/>
        </p:nvSpPr>
        <p:spPr>
          <a:xfrm>
            <a:off x="683260" y="195580"/>
            <a:ext cx="5492115" cy="34417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继承中构造方法的使用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Alibaba PuHuiTi"/>
              <a:cs typeface="阿里巴巴普惠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4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继承中构造方法的访问特点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41375" y="1663700"/>
            <a:ext cx="7762875" cy="1303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如果父类中没有空参构造方法，只有带参构造方法，会出现什么现象呢？</a:t>
            </a:r>
            <a:endParaRPr kumimoji="0" lang="zh-CN" altLang="zh-CN" sz="140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子类通过</a:t>
            </a: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super</a:t>
            </a:r>
            <a:r>
              <a:rPr kumimoji="0" lang="zh-CN" altLang="en-US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，手动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调用父类的带参的构造方法</a:t>
            </a: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, </a:t>
            </a:r>
            <a:r>
              <a:rPr kumimoji="0" lang="zh-CN" altLang="en-US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推荐</a:t>
            </a:r>
            <a:endParaRPr kumimoji="0" lang="en-US" altLang="zh-CN" sz="1050" kern="1200" cap="none" spc="0" normalizeH="0" baseline="0" noProof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子类通过</a:t>
            </a: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this</a:t>
            </a: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去调用本类的其他构造方法，本类其他构造方法</a:t>
            </a:r>
            <a:r>
              <a:rPr kumimoji="0" lang="zh-CN" altLang="en-US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再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通过</a:t>
            </a: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super</a:t>
            </a: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去</a:t>
            </a:r>
            <a:r>
              <a:rPr kumimoji="0" lang="zh-CN" altLang="en-US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手动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调用父类的带参的构造方法</a:t>
            </a: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, </a:t>
            </a:r>
            <a:r>
              <a:rPr kumimoji="0" lang="zh-CN" altLang="en-US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不推荐</a:t>
            </a:r>
            <a:endParaRPr kumimoji="0" lang="en-US" altLang="zh-CN" sz="1050" kern="1200" cap="none" spc="0" normalizeH="0" baseline="0" noProof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注意：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this(…)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super(…)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必须放在构造方法的第一行有效语句，并且二者不能共存。</a:t>
            </a:r>
            <a:endParaRPr kumimoji="0" lang="en-US" altLang="zh-CN" sz="1050" kern="1200" cap="none" spc="0" normalizeH="0" baseline="0" noProof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" name="标题 2"/>
          <p:cNvSpPr>
            <a:spLocks noGrp="1"/>
          </p:cNvSpPr>
          <p:nvPr/>
        </p:nvSpPr>
        <p:spPr>
          <a:xfrm>
            <a:off x="683260" y="195580"/>
            <a:ext cx="5492115" cy="34417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继承中构造方法的使用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Alibaba PuHuiTi"/>
              <a:cs typeface="阿里巴巴普惠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11560" y="1431305"/>
            <a:ext cx="747236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用代码模拟现实生活中的事物 ，比如学生类表示学生事物 </a:t>
            </a:r>
            <a:r>
              <a:rPr lang="en-US" altLang="zh-CN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学生对象表示具体的学生。</a:t>
            </a:r>
            <a:endParaRPr lang="en-US" altLang="zh-CN" sz="12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有了类、对象就可以描述万千世界所有的事物了。</a:t>
            </a:r>
            <a:endParaRPr lang="en-US" altLang="zh-CN" sz="12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2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988" y="1016000"/>
            <a:ext cx="4195762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面向对象核心思想是什么？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面向对象思想</a:t>
            </a:r>
            <a:endParaRPr lang="zh-CN" altLang="en-US" sz="2400">
              <a:ea typeface="Alibaba PuHuiTi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628704" y="2427734"/>
            <a:ext cx="7472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思考：先有类还是先有对象？</a:t>
            </a:r>
            <a:endParaRPr lang="en-US" altLang="zh-CN" sz="12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对象是根据类创建而来的，因此先有类然后才有对象。</a:t>
            </a:r>
            <a:endParaRPr lang="en-US" altLang="zh-CN" sz="12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41375" y="1707515"/>
            <a:ext cx="7762875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构造方法总结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子类中所有的构造方法，默认都会通过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super()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访问父类中无参的构造方法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每一个子类构造方法的第一条语句默认都是：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super()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this(…)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super(…)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必须放在构造方法的第一行有效语句，并且二者不能共存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2"/>
          <p:cNvSpPr>
            <a:spLocks noGrp="1"/>
          </p:cNvSpPr>
          <p:nvPr/>
        </p:nvSpPr>
        <p:spPr>
          <a:xfrm>
            <a:off x="683260" y="195580"/>
            <a:ext cx="5492115" cy="34417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继承中构造方法的使用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Alibaba PuHuiTi"/>
              <a:cs typeface="阿里巴巴普惠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175125" cy="1786255"/>
          </a:xfrm>
        </p:spPr>
        <p:txBody>
          <a:bodyPr/>
          <a:lstStyle/>
          <a:p>
            <a:r>
              <a:rPr lang="zh-CN" altLang="en-US"/>
              <a:t>能够理解继承中构造方法执行的流程</a:t>
            </a:r>
            <a:endParaRPr lang="en-US" altLang="zh-CN"/>
          </a:p>
          <a:p>
            <a:r>
              <a:rPr lang="zh-CN" altLang="en-US"/>
              <a:t>能够使用</a:t>
            </a:r>
            <a:r>
              <a:rPr lang="en-US" altLang="zh-CN"/>
              <a:t>super</a:t>
            </a:r>
            <a:r>
              <a:rPr lang="zh-CN" altLang="en-US"/>
              <a:t>调用父类构造方法初始父类属性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4005" y="163830"/>
            <a:ext cx="4337050" cy="415925"/>
          </a:xfrm>
          <a:prstGeom prst="rect">
            <a:avLst/>
          </a:prstGeom>
        </p:spPr>
        <p:txBody>
          <a:bodyPr/>
          <a:lstStyle/>
          <a:p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继承中构造方法内存图解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Alibaba PuHuiTi"/>
              <a:cs typeface="阿里巴巴普惠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Box 2"/>
          <p:cNvSpPr txBox="1"/>
          <p:nvPr/>
        </p:nvSpPr>
        <p:spPr>
          <a:xfrm>
            <a:off x="857250" y="11064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内存图解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176213" y="1676400"/>
            <a:ext cx="3308350" cy="27241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Person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private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String 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private int 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age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Person() {}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Person(String name,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age)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name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 name;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age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 age;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String getName()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return 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setName(String name)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name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 name;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...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show(){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System.</a:t>
            </a:r>
            <a:r>
              <a:rPr kumimoji="0" lang="zh-CN" altLang="zh-CN" sz="90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name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"..."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age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3563938" y="1679575"/>
            <a:ext cx="3579813" cy="20304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Student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extends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Person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private int 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score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Student() {}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Student(String name,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age,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score)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super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(name, age);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score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 score;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int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getScore()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return 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score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setScore(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score)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score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 score;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2"/>
          <p:cNvSpPr/>
          <p:nvPr/>
        </p:nvSpPr>
        <p:spPr>
          <a:xfrm>
            <a:off x="15875" y="190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grpSp>
        <p:nvGrpSpPr>
          <p:cNvPr id="35" name="组合 22"/>
          <p:cNvGrpSpPr/>
          <p:nvPr/>
        </p:nvGrpSpPr>
        <p:grpSpPr>
          <a:xfrm>
            <a:off x="-323850" y="3578225"/>
            <a:ext cx="9293225" cy="1370013"/>
            <a:chOff x="5314080" y="1298938"/>
            <a:chExt cx="2972670" cy="3135603"/>
          </a:xfrm>
        </p:grpSpPr>
        <p:sp>
          <p:nvSpPr>
            <p:cNvPr id="36" name="矩形 35"/>
            <p:cNvSpPr/>
            <p:nvPr/>
          </p:nvSpPr>
          <p:spPr>
            <a:xfrm>
              <a:off x="6557686" y="1840312"/>
              <a:ext cx="1729064" cy="2594229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02" name="TextBox 2"/>
            <p:cNvSpPr txBox="1"/>
            <p:nvPr/>
          </p:nvSpPr>
          <p:spPr>
            <a:xfrm>
              <a:off x="5314080" y="1298938"/>
              <a:ext cx="659571" cy="3609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762375" y="4179888"/>
            <a:ext cx="12969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 name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age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80" name="Rectangle 36"/>
          <p:cNvSpPr/>
          <p:nvPr/>
        </p:nvSpPr>
        <p:spPr>
          <a:xfrm>
            <a:off x="15875" y="19050"/>
            <a:ext cx="185738" cy="3698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8681" name="Rectangle 37"/>
          <p:cNvSpPr/>
          <p:nvPr/>
        </p:nvSpPr>
        <p:spPr>
          <a:xfrm>
            <a:off x="15875" y="19050"/>
            <a:ext cx="185738" cy="3698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0325" y="4578350"/>
            <a:ext cx="8778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zh-CN" altLang="en-US" b="1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3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6019800" y="2647950"/>
            <a:ext cx="3041650" cy="9239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TestExtends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main(String[] args)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Student stu =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new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Student(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张三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zh-CN" sz="900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23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zh-CN" sz="900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5" name="Rectangle 2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87763" y="3913188"/>
            <a:ext cx="4389438" cy="936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8313" y="3925888"/>
            <a:ext cx="4349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001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3488" y="4011613"/>
            <a:ext cx="2886075" cy="70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62375" y="4011613"/>
            <a:ext cx="17589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super : 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父类成员存储空间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68850" y="4162425"/>
            <a:ext cx="4222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95838" y="4422775"/>
            <a:ext cx="2635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53025" y="4162425"/>
            <a:ext cx="4540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张三</a:t>
            </a:r>
            <a:endParaRPr kumimoji="0" lang="zh-CN" altLang="en-US" sz="1050" kern="1200" cap="none" spc="0" normalizeH="0" baseline="0" noProof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164138" y="4441825"/>
            <a:ext cx="341313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kern="1200" cap="none" spc="0" normalizeH="0" baseline="0" noProof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59563" y="4454525"/>
            <a:ext cx="73660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score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42188" y="4400550"/>
            <a:ext cx="2635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612063" y="4400550"/>
            <a:ext cx="420688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endParaRPr kumimoji="0" lang="zh-CN" altLang="en-US" sz="1050" kern="1200" cap="none" spc="0" normalizeH="0" baseline="0" noProof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868863" y="4279900"/>
            <a:ext cx="166688" cy="173038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875213" y="4503738"/>
            <a:ext cx="149225" cy="15240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389813" y="4503738"/>
            <a:ext cx="150813" cy="15240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2"/>
          <p:cNvSpPr>
            <a:spLocks noGrp="1"/>
          </p:cNvSpPr>
          <p:nvPr/>
        </p:nvSpPr>
        <p:spPr>
          <a:xfrm>
            <a:off x="687705" y="195580"/>
            <a:ext cx="4337050" cy="4159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继承中构造方法内存图解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Alibaba PuHuiTi"/>
              <a:cs typeface="阿里巴巴普惠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48" grpId="0"/>
      <p:bldP spid="4" grpId="0"/>
      <p:bldP spid="40" grpId="0" bldLvl="0" animBg="1"/>
      <p:bldP spid="7" grpId="0" bldLvl="0" animBg="1"/>
      <p:bldP spid="8" grpId="0"/>
      <p:bldP spid="9" grpId="0" bldLvl="0" animBg="1"/>
      <p:bldP spid="46" grpId="0"/>
      <p:bldP spid="53" grpId="0"/>
      <p:bldP spid="54" grpId="0"/>
      <p:bldP spid="58" grpId="0"/>
      <p:bldP spid="19" grpId="0"/>
      <p:bldP spid="59" grpId="0"/>
      <p:bldP spid="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能够区分</a:t>
            </a:r>
            <a:r>
              <a:rPr lang="en-US" altLang="zh-CN"/>
              <a:t>super</a:t>
            </a:r>
            <a:r>
              <a:rPr lang="zh-CN" altLang="en-US"/>
              <a:t>和</a:t>
            </a:r>
            <a:r>
              <a:rPr lang="en-US" altLang="zh-CN"/>
              <a:t>this</a:t>
            </a:r>
            <a:r>
              <a:rPr lang="zh-CN" altLang="en-US"/>
              <a:t>的用法</a:t>
            </a:r>
            <a:endParaRPr lang="en-US" altLang="zh-CN"/>
          </a:p>
          <a:p>
            <a:r>
              <a:rPr lang="zh-CN" altLang="en-US"/>
              <a:t>能够熟悉使用</a:t>
            </a:r>
            <a:r>
              <a:rPr lang="en-US" altLang="zh-CN"/>
              <a:t>this</a:t>
            </a:r>
            <a:r>
              <a:rPr lang="zh-CN" altLang="en-US"/>
              <a:t>访问本类构造方法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3260" y="195580"/>
            <a:ext cx="5375910" cy="387985"/>
          </a:xfrm>
        </p:spPr>
        <p:txBody>
          <a:bodyPr/>
          <a:lstStyle/>
          <a:p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super和this关键字使用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Alibaba PuHuiTi"/>
              <a:cs typeface="阿里巴巴普惠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9" name="TextBox 10"/>
          <p:cNvSpPr txBox="1"/>
          <p:nvPr/>
        </p:nvSpPr>
        <p:spPr>
          <a:xfrm>
            <a:off x="628650" y="843401"/>
            <a:ext cx="7975798" cy="1095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同属于对象，区别在于：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：代表本类对象的引用；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：代表父类存储空间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可以看做成父类对象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8602" y="2211729"/>
          <a:ext cx="6397626" cy="1493839"/>
        </p:xfrm>
        <a:graphic>
          <a:graphicData uri="http://schemas.openxmlformats.org/drawingml/2006/table">
            <a:tbl>
              <a:tblPr/>
              <a:tblGrid>
                <a:gridCol w="852864"/>
                <a:gridCol w="1799777"/>
                <a:gridCol w="1872175"/>
                <a:gridCol w="1872810"/>
              </a:tblGrid>
              <a:tr h="396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访问成员变量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访问成员方法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访问构造方法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548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this.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成员变量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访问本类成员变量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this.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成员方法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(…)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访问本类成员方法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this(…)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访问本类构器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548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super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super.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成员变量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访问父类成员变量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super.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成员方法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(…)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访问父类成员方法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super(…)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访问父类构造器</a:t>
                      </a: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260" y="195580"/>
            <a:ext cx="5375910" cy="387985"/>
          </a:xfrm>
        </p:spPr>
        <p:txBody>
          <a:bodyPr/>
          <a:lstStyle/>
          <a:p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Alibaba PuHuiTi"/>
                <a:cs typeface="阿里巴巴普惠体"/>
              </a:rPr>
              <a:t>super和this关键字使用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Alibaba PuHuiTi"/>
              <a:cs typeface="阿里巴巴普惠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抽象类</a:t>
            </a:r>
            <a:endParaRPr lang="en-US" altLang="zh-CN"/>
          </a:p>
          <a:p>
            <a:r>
              <a:rPr lang="zh-CN" altLang="en-US"/>
              <a:t>模板方法设计模式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掌握抽象类和抽象方法的定义格式</a:t>
            </a:r>
            <a:endParaRPr lang="en-US" altLang="zh-CN"/>
          </a:p>
          <a:p>
            <a:r>
              <a:rPr lang="zh-CN" altLang="en-US"/>
              <a:t>抽象类使用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3260" y="195580"/>
            <a:ext cx="6085840" cy="440690"/>
          </a:xfrm>
        </p:spPr>
        <p:txBody>
          <a:bodyPr/>
          <a:p>
            <a:r>
              <a:rPr lang="zh-CN" altLang="en-US"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zh-CN" altLang="en-US" sz="18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0" y="1995805"/>
            <a:ext cx="7741285" cy="658495"/>
          </a:xfrm>
        </p:spPr>
        <p:txBody>
          <a:bodyPr/>
          <a:p>
            <a:r>
              <a:rPr lang="zh-CN" altLang="en-US"/>
              <a:t>思考</a:t>
            </a:r>
            <a:r>
              <a:rPr lang="en-US" altLang="zh-CN"/>
              <a:t> : </a:t>
            </a:r>
            <a:r>
              <a:rPr lang="zh-CN" altLang="en-US"/>
              <a:t>定义一个动物类</a:t>
            </a:r>
            <a:r>
              <a:rPr lang="en-US" altLang="zh-CN"/>
              <a:t> , </a:t>
            </a:r>
            <a:r>
              <a:rPr lang="zh-CN" altLang="en-US"/>
              <a:t>存在吃东西功能</a:t>
            </a:r>
            <a:r>
              <a:rPr lang="en-US" altLang="zh-CN"/>
              <a:t> ,</a:t>
            </a:r>
            <a:r>
              <a:rPr lang="zh-CN" altLang="en-US"/>
              <a:t>每个子类吃的东西是不一样的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那么吃东西功能如何进行编写</a:t>
            </a:r>
            <a:r>
              <a:rPr lang="en-US" altLang="zh-CN"/>
              <a:t> ?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3260" y="195580"/>
            <a:ext cx="6085840" cy="440690"/>
          </a:xfrm>
        </p:spPr>
        <p:txBody>
          <a:bodyPr/>
          <a:lstStyle/>
          <a:p>
            <a:r>
              <a:rPr lang="zh-CN" altLang="en-US"/>
              <a:t>抽象类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4" name="文本框 4"/>
          <p:cNvSpPr txBox="1"/>
          <p:nvPr/>
        </p:nvSpPr>
        <p:spPr>
          <a:xfrm>
            <a:off x="5003800" y="866140"/>
            <a:ext cx="3819525" cy="2076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2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当父类定义一个方法时，每个子类对该方法的具体实现的逻辑都不一样，那么父类定义该方法时就可以定义成抽象的方法，这个类就必须是抽象类了。</a:t>
            </a:r>
            <a:endParaRPr lang="zh-CN" altLang="en-US" sz="12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2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抽象类也是类，也能定义类中的</a:t>
            </a:r>
            <a:r>
              <a:rPr lang="en-US" altLang="zh-CN" sz="12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大成分（成员变量，成员方法，构造方法，代码块，内部类）</a:t>
            </a:r>
            <a:br>
              <a:rPr lang="en-US" altLang="zh-CN" sz="12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特别注意的是，有抽象方法的类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一定是一个抽象类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99117" y="699581"/>
            <a:ext cx="3727325" cy="387893"/>
          </a:xfrm>
        </p:spPr>
        <p:txBody>
          <a:bodyPr/>
          <a:lstStyle/>
          <a:p>
            <a:r>
              <a:rPr lang="zh-CN" altLang="en-US"/>
              <a:t>什么是抽象类，如何定义？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44199" y="1024376"/>
            <a:ext cx="3751924" cy="9464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关键字修饰的类称为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673511" y="2554930"/>
            <a:ext cx="3727325" cy="387893"/>
          </a:xfrm>
        </p:spPr>
        <p:txBody>
          <a:bodyPr/>
          <a:lstStyle/>
          <a:p>
            <a:r>
              <a:rPr lang="zh-CN" altLang="en-US"/>
              <a:t>什么是抽象方法，如何定义？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730749" y="2935778"/>
            <a:ext cx="3727325" cy="118615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关键字修饰且没有具体实现的方法就是一个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668796" y="1419622"/>
            <a:ext cx="3710235" cy="5512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抽象类格式：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abstract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class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}</a:t>
            </a:r>
            <a:endParaRPr lang="zh-CN" altLang="zh-CN" sz="1200" dirty="0"/>
          </a:p>
        </p:txBody>
      </p:sp>
      <p:sp>
        <p:nvSpPr>
          <p:cNvPr id="18" name="TextBox 3"/>
          <p:cNvSpPr txBox="1"/>
          <p:nvPr/>
        </p:nvSpPr>
        <p:spPr>
          <a:xfrm>
            <a:off x="730749" y="3549561"/>
            <a:ext cx="3727326" cy="5512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抽象方法的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abstract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返回值类型 方法名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参数列表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zh-CN" altLang="zh-CN" sz="12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0885" y="123825"/>
            <a:ext cx="6085840" cy="440690"/>
          </a:xfrm>
        </p:spPr>
        <p:txBody>
          <a:bodyPr/>
          <a:lstStyle/>
          <a:p>
            <a:r>
              <a:rPr lang="zh-CN" altLang="en-US"/>
              <a:t>抽象类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 uiExpand="1" build="p"/>
      <p:bldP spid="13" grpId="0" animBg="1" uiExpand="1" build="p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什么是抽象类，怎么定义抽象类？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891617" y="1373486"/>
            <a:ext cx="3248335" cy="83822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关键字修饰的类称为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b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abstract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class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类名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}</a:t>
            </a:r>
            <a:endParaRPr lang="zh-CN" altLang="zh-CN" sz="140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891617" y="2211710"/>
            <a:ext cx="3248335" cy="527124"/>
          </a:xfrm>
        </p:spPr>
        <p:txBody>
          <a:bodyPr/>
          <a:lstStyle/>
          <a:p>
            <a:r>
              <a:rPr lang="zh-CN" altLang="en-US"/>
              <a:t>什么是抽象方法，怎么定义抽象方法？</a:t>
            </a:r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899795" y="2669540"/>
            <a:ext cx="3240405" cy="83820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关键字修饰且没有具体实现的方法就是一个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/>
              <a:t>格式：</a:t>
            </a:r>
            <a:br>
              <a:rPr lang="en-US" altLang="zh-CN"/>
            </a:b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abstract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返回值类型 方法名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参数列表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zh-CN" altLang="zh-CN" sz="1400"/>
          </a:p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/>
          </p:nvPr>
        </p:nvSpPr>
        <p:spPr>
          <a:xfrm>
            <a:off x="5076309" y="1373521"/>
            <a:ext cx="3248335" cy="527124"/>
          </a:xfrm>
        </p:spPr>
        <p:txBody>
          <a:bodyPr/>
          <a:lstStyle/>
          <a:p>
            <a:r>
              <a:rPr lang="zh-CN" altLang="en-US"/>
              <a:t>抽象类注意事项？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7"/>
          </p:nvPr>
        </p:nvSpPr>
        <p:spPr>
          <a:xfrm>
            <a:off x="5076190" y="1900555"/>
            <a:ext cx="3756660" cy="1216660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抽象类和抽象方法需用</a:t>
            </a:r>
            <a:r>
              <a:rPr lang="en-US" altLang="zh-CN"/>
              <a:t>abstract</a:t>
            </a:r>
            <a:r>
              <a:rPr lang="zh-CN" altLang="en-US"/>
              <a:t>关键字修饰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抽象类，不能创建对象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抽象类中可以有抽象方法也可以有非抽象方法</a:t>
            </a:r>
            <a:r>
              <a:rPr lang="en-US" altLang="zh-CN"/>
              <a:t>,</a:t>
            </a:r>
            <a:r>
              <a:rPr lang="zh-CN" altLang="en-US"/>
              <a:t>抽象方法</a:t>
            </a:r>
            <a:r>
              <a:rPr lang="en-US" altLang="zh-CN"/>
              <a:t>  </a:t>
            </a:r>
            <a:r>
              <a:rPr lang="zh-CN" altLang="en-US"/>
              <a:t>必须存在抽象类中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抽象类的子类要么重写抽象类中所有的抽象方法</a:t>
            </a:r>
            <a:r>
              <a:rPr lang="en-US" altLang="zh-CN"/>
              <a:t>,</a:t>
            </a:r>
            <a:r>
              <a:rPr lang="zh-CN" altLang="en-US"/>
              <a:t>要么子类是一个抽象类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/>
          </p:nvPr>
        </p:nvSpPr>
        <p:spPr>
          <a:xfrm>
            <a:off x="891617" y="3556794"/>
            <a:ext cx="3248335" cy="527124"/>
          </a:xfrm>
        </p:spPr>
        <p:txBody>
          <a:bodyPr/>
          <a:lstStyle/>
          <a:p>
            <a:r>
              <a:rPr lang="zh-CN" altLang="en-US"/>
              <a:t>抽象类抽象方法使用的场景？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891617" y="4083918"/>
            <a:ext cx="3248335" cy="720080"/>
          </a:xfrm>
        </p:spPr>
        <p:txBody>
          <a:bodyPr/>
          <a:lstStyle/>
          <a:p>
            <a:r>
              <a:rPr lang="zh-CN" altLang="en-US"/>
              <a:t>当父类定义一个方法时，每个子类对该方法的具体实现的逻辑都不一样，那么父类定义该功能时就可以定义成抽象的方法，这个类就必须是抽象类了。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260" y="123825"/>
            <a:ext cx="4328795" cy="440690"/>
          </a:xfrm>
        </p:spPr>
        <p:txBody>
          <a:bodyPr/>
          <a:lstStyle/>
          <a:p>
            <a:r>
              <a:rPr lang="zh-CN" altLang="en-US"/>
              <a:t>抽象类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uiExpand="1" build="p"/>
      <p:bldP spid="15" grpId="0" animBg="1" uiExpand="1" build="p"/>
      <p:bldP spid="17" grpId="0" animBg="1" uiExpand="1" build="p"/>
      <p:bldP spid="19" grpId="0" animBg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419872" y="3795888"/>
            <a:ext cx="33507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Print" panose="02000600000000000000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84168" y="1993568"/>
            <a:ext cx="2378894" cy="2607310"/>
            <a:chOff x="5976032" y="1104121"/>
            <a:chExt cx="1908336" cy="2607310"/>
          </a:xfrm>
        </p:grpSpPr>
        <p:sp>
          <p:nvSpPr>
            <p:cNvPr id="9" name="TextBox 3"/>
            <p:cNvSpPr txBox="1"/>
            <p:nvPr/>
          </p:nvSpPr>
          <p:spPr>
            <a:xfrm>
              <a:off x="5976032" y="1358121"/>
              <a:ext cx="1908336" cy="235331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zh-CN" sz="1050">
                  <a:solidFill>
                    <a:srgbClr val="0033B3"/>
                  </a:solidFill>
                  <a:latin typeface="Arial Unicode MS" panose="020B0604020202020204" charset="-122"/>
                </a:rPr>
                <a:t>public </a:t>
              </a:r>
              <a:r>
                <a:rPr lang="zh-CN" altLang="zh-CN" sz="1050" dirty="0">
                  <a:solidFill>
                    <a:srgbClr val="0033B3"/>
                  </a:solidFill>
                  <a:latin typeface="Arial Unicode MS" panose="020B0604020202020204" charset="-122"/>
                </a:rPr>
                <a:t>class </a:t>
              </a:r>
              <a:r>
                <a:rPr lang="zh-CN" altLang="zh-CN" sz="1050">
                  <a:solidFill>
                    <a:srgbClr val="000000"/>
                  </a:solidFill>
                  <a:latin typeface="Arial Unicode MS" panose="020B0604020202020204" charset="-122"/>
                </a:rPr>
                <a:t>Student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{</a:t>
              </a: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1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、成员变量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1050" dirty="0">
                  <a:solidFill>
                    <a:srgbClr val="0033B3"/>
                  </a:solidFill>
                  <a:latin typeface="Arial Unicode MS" panose="020B0604020202020204" charset="-122"/>
                </a:rPr>
                <a:t>private </a:t>
              </a:r>
              <a:r>
                <a:rPr lang="zh-CN" altLang="zh-CN" sz="1050" dirty="0">
                  <a:solidFill>
                    <a:srgbClr val="000000"/>
                  </a:solidFill>
                  <a:latin typeface="Arial Unicode MS" panose="020B0604020202020204" charset="-122"/>
                </a:rPr>
                <a:t>String </a:t>
              </a:r>
              <a:r>
                <a:rPr lang="zh-CN" altLang="zh-CN" sz="1050" dirty="0">
                  <a:solidFill>
                    <a:srgbClr val="871094"/>
                  </a:solidFill>
                  <a:latin typeface="Arial Unicode MS" panose="020B0604020202020204" charset="-122"/>
                </a:rPr>
                <a:t>name</a:t>
              </a: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;</a:t>
              </a: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2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、构造器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en-US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1050" dirty="0">
                  <a:solidFill>
                    <a:srgbClr val="0033B3"/>
                  </a:solidFill>
                  <a:latin typeface="Arial Unicode MS" panose="020B0604020202020204" charset="-122"/>
                </a:rPr>
                <a:t>public </a:t>
              </a:r>
              <a:r>
                <a:rPr lang="zh-CN" altLang="zh-CN" sz="1050">
                  <a:solidFill>
                    <a:srgbClr val="00627A"/>
                  </a:solidFill>
                  <a:latin typeface="Arial Unicode MS" panose="020B0604020202020204" charset="-122"/>
                </a:rPr>
                <a:t>Student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()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{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}</a:t>
              </a: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3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、方法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en-US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1050" dirty="0">
                  <a:solidFill>
                    <a:srgbClr val="0033B3"/>
                  </a:solidFill>
                  <a:latin typeface="Arial Unicode MS" panose="020B0604020202020204" charset="-122"/>
                </a:rPr>
                <a:t>public void </a:t>
              </a:r>
              <a:r>
                <a:rPr lang="zh-CN" altLang="zh-CN" sz="1050">
                  <a:solidFill>
                    <a:srgbClr val="00627A"/>
                  </a:solidFill>
                  <a:latin typeface="Arial Unicode MS" panose="020B0604020202020204" charset="-122"/>
                </a:rPr>
                <a:t>run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(){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}</a:t>
              </a: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4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、代码块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1050">
                  <a:solidFill>
                    <a:srgbClr val="0033B3"/>
                  </a:solidFill>
                  <a:latin typeface="Arial Unicode MS" panose="020B0604020202020204" charset="-122"/>
                </a:rPr>
                <a:t>static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{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 }</a:t>
              </a: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5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、内部类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1050" dirty="0">
                  <a:solidFill>
                    <a:srgbClr val="0033B3"/>
                  </a:solidFill>
                  <a:latin typeface="Arial Unicode MS" panose="020B0604020202020204" charset="-122"/>
                </a:rPr>
                <a:t>public class </a:t>
              </a:r>
              <a:r>
                <a:rPr lang="zh-CN" altLang="zh-CN" sz="1050">
                  <a:solidFill>
                    <a:srgbClr val="000000"/>
                  </a:solidFill>
                  <a:latin typeface="Arial Unicode MS" panose="020B0604020202020204" charset="-122"/>
                </a:rPr>
                <a:t>Heart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{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 }</a:t>
              </a:r>
              <a:endParaRPr lang="en-US" altLang="zh-CN" sz="1050">
                <a:solidFill>
                  <a:srgbClr val="080808"/>
                </a:solidFill>
                <a:latin typeface="Arial Unicode MS" panose="020B0604020202020204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}</a:t>
              </a:r>
              <a:endParaRPr lang="zh-CN" altLang="zh-CN" sz="2400" dirty="0"/>
            </a:p>
            <a:p>
              <a:pPr>
                <a:defRPr/>
              </a:pPr>
              <a:endParaRPr lang="en-US" altLang="zh-CN" sz="105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76032" y="1104121"/>
              <a:ext cx="858837" cy="254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rgbClr val="FF0000"/>
                  </a:solidFill>
                  <a:latin typeface="+mn-lt"/>
                  <a:ea typeface="+mn-ea"/>
                </a:rPr>
                <a:t>类成分示例</a:t>
              </a:r>
              <a:endParaRPr lang="zh-CN" altLang="en-US" sz="1050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类的定义及对象的创建</a:t>
            </a:r>
            <a:endParaRPr lang="zh-CN" altLang="en-US">
              <a:ea typeface="Alibaba PuHuiTi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"/>
                <a:sym typeface="+mn-ea"/>
              </a:rPr>
              <a:t>一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"/>
                <a:sym typeface="+mn-ea"/>
              </a:rPr>
              <a:t> Java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"/>
                <a:sym typeface="+mn-ea"/>
              </a:rPr>
              <a:t>类的创建</a:t>
            </a:r>
            <a:endParaRPr lang="zh-CN" altLang="en-US">
              <a:latin typeface="宋体" panose="02010600030101010101" pitchFamily="2" charset="-122"/>
              <a:ea typeface="Alibaba PuHuiTi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8651" y="1275606"/>
            <a:ext cx="5006661" cy="1296144"/>
          </a:xfrm>
        </p:spPr>
        <p:txBody>
          <a:bodyPr/>
          <a:lstStyle/>
          <a:p>
            <a:pPr marL="228600" indent="-228600" eaLnBrk="0" hangingPunct="0"/>
            <a:r>
              <a:rPr lang="zh-CN" altLang="en-US">
                <a:latin typeface="微软雅黑" panose="020B0503020204020204" pitchFamily="34" charset="-122"/>
                <a:ea typeface="Alibaba PuHuiTi"/>
              </a:rPr>
              <a:t>类名建议使用大驼峰命名法 , 每个单词首字母需要大写</a:t>
            </a:r>
            <a:endParaRPr lang="zh-CN" altLang="en-US">
              <a:latin typeface="微软雅黑" panose="020B0503020204020204" pitchFamily="34" charset="-122"/>
              <a:ea typeface="Alibaba PuHuiTi"/>
            </a:endParaRPr>
          </a:p>
          <a:p>
            <a:pPr marL="228600" indent="-228600" eaLnBrk="0" hangingPunct="0"/>
            <a:r>
              <a:rPr lang="zh-CN" altLang="en-US">
                <a:latin typeface="微软雅黑" panose="020B0503020204020204" pitchFamily="34" charset="-122"/>
                <a:ea typeface="Alibaba PuHuiTi"/>
              </a:rPr>
              <a:t>一个</a:t>
            </a:r>
            <a:r>
              <a:rPr lang="en-US" altLang="zh-CN">
                <a:latin typeface="微软雅黑" panose="020B0503020204020204" pitchFamily="34" charset="-122"/>
                <a:ea typeface="Alibaba PuHuiTi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Alibaba PuHuiTi"/>
              </a:rPr>
              <a:t>文件中可以定义多个类，但是只能有一个类是用</a:t>
            </a:r>
            <a:r>
              <a:rPr lang="en-US" altLang="zh-CN">
                <a:latin typeface="微软雅黑" panose="020B0503020204020204" pitchFamily="34" charset="-122"/>
                <a:ea typeface="Alibaba PuHuiTi"/>
              </a:rPr>
              <a:t>public</a:t>
            </a:r>
            <a:r>
              <a:rPr lang="zh-CN" altLang="en-US">
                <a:latin typeface="微软雅黑" panose="020B0503020204020204" pitchFamily="34" charset="-122"/>
                <a:ea typeface="Alibaba PuHuiTi"/>
              </a:rPr>
              <a:t>修饰的，</a:t>
            </a:r>
            <a:r>
              <a:rPr lang="en-US" altLang="zh-CN">
                <a:latin typeface="微软雅黑" panose="020B0503020204020204" pitchFamily="34" charset="-122"/>
                <a:ea typeface="Alibaba PuHuiTi"/>
              </a:rPr>
              <a:t>public</a:t>
            </a:r>
            <a:r>
              <a:rPr lang="zh-CN" altLang="en-US">
                <a:latin typeface="微软雅黑" panose="020B0503020204020204" pitchFamily="34" charset="-122"/>
                <a:ea typeface="Alibaba PuHuiTi"/>
              </a:rPr>
              <a:t>修饰的类名必须</a:t>
            </a:r>
            <a:r>
              <a:rPr lang="zh-CN">
                <a:latin typeface="微软雅黑" panose="020B0503020204020204" pitchFamily="34" charset="-122"/>
                <a:ea typeface="宋体" panose="02010600030101010101" pitchFamily="2" charset="-122"/>
              </a:rPr>
              <a:t>和所在的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宋体" panose="02010600030101010101" pitchFamily="2" charset="-122"/>
              </a:rPr>
              <a:t>文件保持同名</a:t>
            </a:r>
            <a:r>
              <a:rPr lang="zh-CN" altLang="en-US">
                <a:latin typeface="微软雅黑" panose="020B0503020204020204" pitchFamily="34" charset="-122"/>
                <a:ea typeface="Alibaba PuHuiTi"/>
              </a:rPr>
              <a:t>。</a:t>
            </a:r>
            <a:endParaRPr lang="zh-CN" altLang="en-US">
              <a:latin typeface="微软雅黑" panose="020B0503020204020204" pitchFamily="34" charset="-122"/>
              <a:ea typeface="Alibaba PuHuiTi"/>
            </a:endParaRPr>
          </a:p>
          <a:p>
            <a:pPr marL="228600" indent="-228600" eaLnBrk="0" hangingPunct="0"/>
            <a:r>
              <a:rPr lang="zh-CN" altLang="en-US">
                <a:latin typeface="微软雅黑" panose="020B0503020204020204" pitchFamily="34" charset="-122"/>
                <a:ea typeface="Alibaba PuHuiTi"/>
              </a:rPr>
              <a:t>按照规范：在实际工作时，建议一个</a:t>
            </a:r>
            <a:r>
              <a:rPr lang="en-US" altLang="zh-CN">
                <a:latin typeface="微软雅黑" panose="020B0503020204020204" pitchFamily="34" charset="-122"/>
                <a:ea typeface="Alibaba PuHuiTi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Alibaba PuHuiTi"/>
              </a:rPr>
              <a:t>文件只定义一个类。</a:t>
            </a:r>
            <a:endParaRPr lang="zh-CN" altLang="zh-CN">
              <a:latin typeface="微软雅黑" panose="020B0503020204020204" pitchFamily="34" charset="-122"/>
              <a:ea typeface="Alibaba PuHuiTi"/>
            </a:endParaRPr>
          </a:p>
          <a:p>
            <a:endParaRPr lang="zh-CN" altLang="en-US">
              <a:ea typeface="Alibaba PuHuiTi"/>
            </a:endParaRPr>
          </a:p>
        </p:txBody>
      </p:sp>
      <p:sp>
        <p:nvSpPr>
          <p:cNvPr id="6" name="虚尾箭头 5"/>
          <p:cNvSpPr/>
          <p:nvPr/>
        </p:nvSpPr>
        <p:spPr>
          <a:xfrm>
            <a:off x="4555192" y="3538343"/>
            <a:ext cx="1080120" cy="792088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14" name="文本占位符 1"/>
          <p:cNvSpPr txBox="1"/>
          <p:nvPr/>
        </p:nvSpPr>
        <p:spPr>
          <a:xfrm>
            <a:off x="611560" y="2787774"/>
            <a:ext cx="7384256" cy="32057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</a:rPr>
              <a:t>二 类中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</a:rPr>
              <a:t>5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</a:rPr>
              <a:t>大组成成分</a:t>
            </a:r>
            <a:endParaRPr lang="en-US" altLang="zh-CN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Print" panose="02000600000000000000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683260" y="3147695"/>
            <a:ext cx="3798570" cy="1614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100"/>
              <a:t>修饰符 </a:t>
            </a:r>
            <a:r>
              <a:rPr lang="en-US" altLang="zh-CN" sz="1100" dirty="0"/>
              <a:t>class </a:t>
            </a:r>
            <a:r>
              <a:rPr lang="zh-CN" altLang="en-US" sz="1100" dirty="0"/>
              <a:t>类</a:t>
            </a:r>
            <a:r>
              <a:rPr lang="zh-CN" altLang="en-US" sz="1100"/>
              <a:t>名</a:t>
            </a:r>
            <a:r>
              <a:rPr lang="en-US" altLang="zh-CN" sz="1100"/>
              <a:t>{</a:t>
            </a:r>
            <a:endParaRPr lang="en-US" altLang="zh-CN" sz="1100"/>
          </a:p>
          <a:p>
            <a:pPr>
              <a:defRPr/>
            </a:pPr>
            <a:endParaRPr lang="en-US" altLang="zh-CN" sz="1100" dirty="0"/>
          </a:p>
          <a:p>
            <a:pPr marL="685800" lvl="1" indent="-228600">
              <a:buFont typeface="+mj-ea"/>
              <a:buAutoNum type="circleNumDbPlain"/>
              <a:defRPr/>
            </a:pPr>
            <a:r>
              <a:rPr lang="zh-CN" altLang="en-US" sz="1100" b="1">
                <a:solidFill>
                  <a:srgbClr val="FF0000"/>
                </a:solidFill>
              </a:rPr>
              <a:t>成员变量 </a:t>
            </a:r>
            <a:r>
              <a:rPr lang="en-US" altLang="zh-CN" sz="1100" b="1">
                <a:solidFill>
                  <a:srgbClr val="FF0000"/>
                </a:solidFill>
              </a:rPr>
              <a:t>Field </a:t>
            </a:r>
            <a:r>
              <a:rPr lang="zh-CN" altLang="en-US" sz="1100" dirty="0"/>
              <a:t>：描述事物的</a:t>
            </a:r>
            <a:r>
              <a:rPr lang="zh-CN" altLang="en-US" sz="1100"/>
              <a:t>属性信息</a:t>
            </a:r>
            <a:endParaRPr lang="en-US" altLang="zh-CN" sz="1100"/>
          </a:p>
          <a:p>
            <a:pPr marL="685800" lvl="1" indent="-228600">
              <a:buFont typeface="+mj-ea"/>
              <a:buAutoNum type="circleNumDbPlain"/>
              <a:defRPr/>
            </a:pPr>
            <a:r>
              <a:rPr lang="zh-CN" altLang="en-US" sz="1100" b="1">
                <a:solidFill>
                  <a:srgbClr val="FF0000"/>
                </a:solidFill>
              </a:rPr>
              <a:t>成员方法</a:t>
            </a:r>
            <a:r>
              <a:rPr lang="en-US" altLang="zh-CN" sz="1100" b="1">
                <a:solidFill>
                  <a:srgbClr val="FF0000"/>
                </a:solidFill>
              </a:rPr>
              <a:t> Method </a:t>
            </a:r>
            <a:r>
              <a:rPr lang="en-US" altLang="zh-CN" sz="1100"/>
              <a:t>: </a:t>
            </a:r>
            <a:r>
              <a:rPr lang="zh-CN" altLang="en-US" sz="1100"/>
              <a:t>描述事物的行为的</a:t>
            </a:r>
            <a:endParaRPr lang="zh-CN" altLang="en-US" sz="1100"/>
          </a:p>
          <a:p>
            <a:pPr marL="685800" lvl="1" indent="-228600">
              <a:buFont typeface="+mj-ea"/>
              <a:buAutoNum type="circleNumDbPlain"/>
              <a:defRPr/>
            </a:pPr>
            <a:r>
              <a:rPr lang="zh-CN" altLang="en-US" sz="1100" b="1">
                <a:solidFill>
                  <a:srgbClr val="FF0000"/>
                </a:solidFill>
              </a:rPr>
              <a:t>构造方法</a:t>
            </a:r>
            <a:r>
              <a:rPr lang="en-US" altLang="zh-CN" sz="1100" b="1">
                <a:solidFill>
                  <a:srgbClr val="FF0000"/>
                </a:solidFill>
              </a:rPr>
              <a:t> </a:t>
            </a:r>
            <a:r>
              <a:rPr lang="en-US" altLang="zh-CN" sz="1100" b="1" dirty="0">
                <a:solidFill>
                  <a:srgbClr val="FF0000"/>
                </a:solidFill>
              </a:rPr>
              <a:t>Constructor</a:t>
            </a:r>
            <a:r>
              <a:rPr lang="en-US" altLang="zh-CN" sz="1100" dirty="0"/>
              <a:t>: </a:t>
            </a:r>
            <a:r>
              <a:rPr lang="zh-CN" altLang="en-US" sz="1100" dirty="0"/>
              <a:t>用于初始化一个类的对象</a:t>
            </a:r>
            <a:endParaRPr lang="zh-CN" altLang="en-US" sz="1100" dirty="0"/>
          </a:p>
          <a:p>
            <a:pPr marL="685800" lvl="1" indent="-228600">
              <a:buFont typeface="+mj-ea"/>
              <a:buAutoNum type="circleNumDbPlain"/>
              <a:defRPr/>
            </a:pPr>
            <a:r>
              <a:rPr lang="zh-CN" altLang="en-US" sz="1100" b="1">
                <a:solidFill>
                  <a:srgbClr val="FF0000"/>
                </a:solidFill>
              </a:rPr>
              <a:t>内</a:t>
            </a:r>
            <a:r>
              <a:rPr lang="zh-CN" altLang="en-US" sz="1100" b="1" dirty="0">
                <a:solidFill>
                  <a:srgbClr val="FF0000"/>
                </a:solidFill>
              </a:rPr>
              <a:t>部类</a:t>
            </a:r>
            <a:r>
              <a:rPr lang="zh-CN" altLang="en-US" sz="1100" dirty="0"/>
              <a:t>：</a:t>
            </a:r>
            <a:r>
              <a:rPr lang="zh-CN" altLang="en-US" sz="1100" b="1" dirty="0"/>
              <a:t>还</a:t>
            </a:r>
            <a:r>
              <a:rPr lang="zh-CN" altLang="en-US" sz="1100" b="1"/>
              <a:t>没有学习</a:t>
            </a:r>
            <a:endParaRPr lang="zh-CN" altLang="en-US" sz="1100" b="1" dirty="0"/>
          </a:p>
          <a:p>
            <a:pPr marL="685800" lvl="1" indent="-228600">
              <a:buFont typeface="+mj-ea"/>
              <a:buAutoNum type="circleNumDbPlain"/>
              <a:defRPr/>
            </a:pPr>
            <a:r>
              <a:rPr lang="zh-CN" altLang="en-US" sz="1100" b="1">
                <a:solidFill>
                  <a:srgbClr val="FF0000"/>
                </a:solidFill>
              </a:rPr>
              <a:t>代码</a:t>
            </a:r>
            <a:r>
              <a:rPr lang="zh-CN" altLang="en-US" sz="1100" b="1" dirty="0">
                <a:solidFill>
                  <a:srgbClr val="FF0000"/>
                </a:solidFill>
              </a:rPr>
              <a:t>块</a:t>
            </a:r>
            <a:r>
              <a:rPr lang="zh-CN" altLang="en-US" sz="1100" dirty="0"/>
              <a:t>：</a:t>
            </a:r>
            <a:r>
              <a:rPr lang="zh-CN" altLang="en-US" sz="1100" b="1" dirty="0"/>
              <a:t>还</a:t>
            </a:r>
            <a:r>
              <a:rPr lang="zh-CN" altLang="en-US" sz="1100" b="1"/>
              <a:t>没有学习</a:t>
            </a:r>
            <a:endParaRPr lang="en-US" altLang="zh-CN" sz="1100" b="1"/>
          </a:p>
          <a:p>
            <a:pPr marL="685800" lvl="1" indent="-228600">
              <a:buFont typeface="+mj-ea"/>
              <a:buAutoNum type="circleNumDbPlain"/>
              <a:defRPr/>
            </a:pPr>
            <a:endParaRPr lang="en-US" altLang="zh-CN" sz="1100" b="1"/>
          </a:p>
          <a:p>
            <a:pPr>
              <a:defRPr/>
            </a:pPr>
            <a:r>
              <a:rPr lang="en-US" altLang="zh-CN" sz="1100"/>
              <a:t>}</a:t>
            </a:r>
            <a:endParaRPr lang="en-US" altLang="zh-CN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6" grpId="0" animBg="1"/>
      <p:bldP spid="14" grpId="0"/>
      <p:bldP spid="16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11505" y="-31115"/>
            <a:ext cx="5383213" cy="80962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抽象类案例</a:t>
            </a:r>
            <a:endParaRPr kumimoji="0" lang="zh-CN" altLang="en-US" sz="1800" b="1" i="0" u="none" strike="noStrike" cap="none" spc="0" normalizeH="0" baseline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grpSp>
        <p:nvGrpSpPr>
          <p:cNvPr id="34819" name="组合 10"/>
          <p:cNvGrpSpPr/>
          <p:nvPr/>
        </p:nvGrpSpPr>
        <p:grpSpPr>
          <a:xfrm>
            <a:off x="920750" y="1076325"/>
            <a:ext cx="3146425" cy="390525"/>
            <a:chOff x="920022" y="1562487"/>
            <a:chExt cx="3148717" cy="389081"/>
          </a:xfrm>
        </p:grpSpPr>
        <p:sp>
          <p:nvSpPr>
            <p:cNvPr id="34822" name="TextBox 2"/>
            <p:cNvSpPr txBox="1"/>
            <p:nvPr/>
          </p:nvSpPr>
          <p:spPr>
            <a:xfrm>
              <a:off x="1280384" y="1562487"/>
              <a:ext cx="2788355" cy="3756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案例：猫和狗</a:t>
              </a:r>
              <a:endPara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823" name="Picture 9" descr="C:\Users\admin\Desktop\案例图标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0022" y="1591206"/>
              <a:ext cx="360362" cy="3603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879475" y="1751013"/>
            <a:ext cx="7364413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需求：定义猫类（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）和狗类（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Dog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猫类成员方法：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eat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（猫吃鱼）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drink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（喝水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狗类成员方法：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eat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（狗吃肉）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drink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（喝水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79475" y="2826385"/>
            <a:ext cx="7364413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猫类和狗类中存在共性内容，应向上抽取出一个动物类（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Animal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父类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Animal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中，无法将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eat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方法具体实现描述清楚，所以定义为抽象方法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抽象方法需要存活在抽象类中，将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Animal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定义为抽象类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Cat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Dog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分别继承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Animal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，重写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eat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测试类中创建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Cat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Dog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对象，调用方法测试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3786527" y="2571750"/>
            <a:ext cx="4222863" cy="1280310"/>
          </a:xfrm>
        </p:spPr>
        <p:txBody>
          <a:bodyPr/>
          <a:lstStyle/>
          <a:p>
            <a:r>
              <a:rPr lang="zh-CN" altLang="en-US"/>
              <a:t>能够使用抽象类写模板方法设计模式代码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786527" y="1491630"/>
            <a:ext cx="4601897" cy="566737"/>
            <a:chOff x="5399459" y="3465618"/>
            <a:chExt cx="4601897" cy="566737"/>
          </a:xfrm>
        </p:grpSpPr>
        <p:sp>
          <p:nvSpPr>
            <p:cNvPr id="22" name="文本框 1"/>
            <p:cNvSpPr txBox="1">
              <a:spLocks noChangeArrowheads="1"/>
            </p:cNvSpPr>
            <p:nvPr/>
          </p:nvSpPr>
          <p:spPr bwMode="auto">
            <a:xfrm>
              <a:off x="6083572" y="3549561"/>
              <a:ext cx="39177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200" b="1">
                  <a:ea typeface="黑体" panose="02010609060101010101" pitchFamily="49" charset="-122"/>
                </a:rPr>
                <a:t>抽象类学习完了，还能有其他的使用方式么？</a:t>
              </a:r>
              <a:endParaRPr lang="zh-CN" altLang="en-US" sz="1200" b="1">
                <a:ea typeface="黑体" panose="02010609060101010101" pitchFamily="49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399459" y="3465618"/>
              <a:ext cx="566737" cy="566737"/>
              <a:chOff x="4893567" y="3480666"/>
              <a:chExt cx="566737" cy="566737"/>
            </a:xfrm>
          </p:grpSpPr>
          <p:sp>
            <p:nvSpPr>
              <p:cNvPr id="24" name="Rectangle: Rounded Corners 33"/>
              <p:cNvSpPr/>
              <p:nvPr/>
            </p:nvSpPr>
            <p:spPr>
              <a:xfrm rot="2700000">
                <a:off x="4893567" y="3480666"/>
                <a:ext cx="566737" cy="56673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defRPr/>
                </a:pPr>
                <a:endParaRPr lang="zh-CN" altLang="zh-CN"/>
              </a:p>
            </p:txBody>
          </p:sp>
          <p:grpSp>
            <p:nvGrpSpPr>
              <p:cNvPr id="25" name="组合 54"/>
              <p:cNvGrpSpPr/>
              <p:nvPr/>
            </p:nvGrpSpPr>
            <p:grpSpPr>
              <a:xfrm>
                <a:off x="5027281" y="3535668"/>
                <a:ext cx="299309" cy="436305"/>
                <a:chOff x="3444447" y="1274455"/>
                <a:chExt cx="297965" cy="434347"/>
              </a:xfrm>
              <a:solidFill>
                <a:srgbClr val="FF0000"/>
              </a:solidFill>
            </p:grpSpPr>
            <p:sp>
              <p:nvSpPr>
                <p:cNvPr id="26" name="Freeform: Shape 19"/>
                <p:cNvSpPr/>
                <p:nvPr/>
              </p:nvSpPr>
              <p:spPr bwMode="auto">
                <a:xfrm>
                  <a:off x="3444447" y="1274455"/>
                  <a:ext cx="297965" cy="43434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5386" y="14175"/>
                      </a:moveTo>
                      <a:lnTo>
                        <a:pt x="6223" y="14175"/>
                      </a:lnTo>
                      <a:cubicBezTo>
                        <a:pt x="5734" y="13446"/>
                        <a:pt x="5147" y="12716"/>
                        <a:pt x="4568" y="12003"/>
                      </a:cubicBezTo>
                      <a:cubicBezTo>
                        <a:pt x="3287" y="10427"/>
                        <a:pt x="1963" y="8797"/>
                        <a:pt x="1963" y="7425"/>
                      </a:cubicBezTo>
                      <a:cubicBezTo>
                        <a:pt x="1963" y="4075"/>
                        <a:pt x="5927" y="1350"/>
                        <a:pt x="10800" y="1350"/>
                      </a:cubicBezTo>
                      <a:cubicBezTo>
                        <a:pt x="15672" y="1350"/>
                        <a:pt x="19636" y="4075"/>
                        <a:pt x="19636" y="7425"/>
                      </a:cubicBezTo>
                      <a:cubicBezTo>
                        <a:pt x="19636" y="8787"/>
                        <a:pt x="18312" y="10425"/>
                        <a:pt x="17029" y="12011"/>
                      </a:cubicBezTo>
                      <a:cubicBezTo>
                        <a:pt x="16455" y="12723"/>
                        <a:pt x="15873" y="13449"/>
                        <a:pt x="15386" y="14175"/>
                      </a:cubicBezTo>
                      <a:moveTo>
                        <a:pt x="10800" y="20249"/>
                      </a:moveTo>
                      <a:cubicBezTo>
                        <a:pt x="9805" y="20249"/>
                        <a:pt x="9347" y="20171"/>
                        <a:pt x="8839" y="19406"/>
                      </a:cubicBezTo>
                      <a:lnTo>
                        <a:pt x="13000" y="19048"/>
                      </a:lnTo>
                      <a:cubicBezTo>
                        <a:pt x="12398" y="20164"/>
                        <a:pt x="11959" y="20249"/>
                        <a:pt x="10800" y="20249"/>
                      </a:cubicBezTo>
                      <a:moveTo>
                        <a:pt x="7595" y="16813"/>
                      </a:moveTo>
                      <a:cubicBezTo>
                        <a:pt x="7417" y="16407"/>
                        <a:pt x="7215" y="15978"/>
                        <a:pt x="6991" y="15525"/>
                      </a:cubicBezTo>
                      <a:lnTo>
                        <a:pt x="14616" y="15525"/>
                      </a:lnTo>
                      <a:cubicBezTo>
                        <a:pt x="14496" y="15767"/>
                        <a:pt x="14375" y="16010"/>
                        <a:pt x="14270" y="16239"/>
                      </a:cubicBezTo>
                      <a:cubicBezTo>
                        <a:pt x="14270" y="16239"/>
                        <a:pt x="7595" y="16813"/>
                        <a:pt x="7595" y="16813"/>
                      </a:cubicBezTo>
                      <a:close/>
                      <a:moveTo>
                        <a:pt x="13345" y="18343"/>
                      </a:moveTo>
                      <a:lnTo>
                        <a:pt x="8476" y="18762"/>
                      </a:lnTo>
                      <a:cubicBezTo>
                        <a:pt x="8303" y="18416"/>
                        <a:pt x="8116" y="18011"/>
                        <a:pt x="7890" y="17483"/>
                      </a:cubicBezTo>
                      <a:cubicBezTo>
                        <a:pt x="7887" y="17477"/>
                        <a:pt x="7883" y="17469"/>
                        <a:pt x="7881" y="17462"/>
                      </a:cubicBezTo>
                      <a:lnTo>
                        <a:pt x="13957" y="16941"/>
                      </a:lnTo>
                      <a:cubicBezTo>
                        <a:pt x="13871" y="17140"/>
                        <a:pt x="13778" y="17350"/>
                        <a:pt x="13698" y="17537"/>
                      </a:cubicBezTo>
                      <a:cubicBezTo>
                        <a:pt x="13569" y="17841"/>
                        <a:pt x="13453" y="18104"/>
                        <a:pt x="13345" y="18343"/>
                      </a:cubicBezTo>
                      <a:moveTo>
                        <a:pt x="10800" y="0"/>
                      </a:moveTo>
                      <a:cubicBezTo>
                        <a:pt x="4835" y="0"/>
                        <a:pt x="0" y="3324"/>
                        <a:pt x="0" y="7425"/>
                      </a:cubicBezTo>
                      <a:cubicBezTo>
                        <a:pt x="0" y="10146"/>
                        <a:pt x="3621" y="13029"/>
                        <a:pt x="4939" y="15562"/>
                      </a:cubicBezTo>
                      <a:cubicBezTo>
                        <a:pt x="6906" y="19339"/>
                        <a:pt x="6688" y="21599"/>
                        <a:pt x="10800" y="21599"/>
                      </a:cubicBezTo>
                      <a:cubicBezTo>
                        <a:pt x="14972" y="21599"/>
                        <a:pt x="14692" y="19349"/>
                        <a:pt x="16660" y="15577"/>
                      </a:cubicBezTo>
                      <a:cubicBezTo>
                        <a:pt x="17983" y="13039"/>
                        <a:pt x="21600" y="10124"/>
                        <a:pt x="21600" y="7425"/>
                      </a:cubicBezTo>
                      <a:cubicBezTo>
                        <a:pt x="21600" y="332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Freeform: Shape 20"/>
                <p:cNvSpPr/>
                <p:nvPr/>
              </p:nvSpPr>
              <p:spPr bwMode="auto">
                <a:xfrm>
                  <a:off x="3505227" y="1347614"/>
                  <a:ext cx="88203" cy="8820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38" y="0"/>
                      </a:moveTo>
                      <a:cubicBezTo>
                        <a:pt x="8943" y="0"/>
                        <a:pt x="0" y="8942"/>
                        <a:pt x="0" y="19938"/>
                      </a:cubicBezTo>
                      <a:cubicBezTo>
                        <a:pt x="0" y="20855"/>
                        <a:pt x="743" y="21600"/>
                        <a:pt x="1661" y="21600"/>
                      </a:cubicBezTo>
                      <a:cubicBezTo>
                        <a:pt x="2579" y="21600"/>
                        <a:pt x="3323" y="20855"/>
                        <a:pt x="3323" y="19938"/>
                      </a:cubicBezTo>
                      <a:cubicBezTo>
                        <a:pt x="3323" y="10777"/>
                        <a:pt x="10777" y="3323"/>
                        <a:pt x="19938" y="3323"/>
                      </a:cubicBezTo>
                      <a:cubicBezTo>
                        <a:pt x="20856" y="3323"/>
                        <a:pt x="21600" y="2578"/>
                        <a:pt x="21600" y="1661"/>
                      </a:cubicBezTo>
                      <a:cubicBezTo>
                        <a:pt x="21600" y="744"/>
                        <a:pt x="20856" y="0"/>
                        <a:pt x="19938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29" name="文本框 1"/>
          <p:cNvSpPr txBox="1">
            <a:spLocks noChangeArrowheads="1"/>
          </p:cNvSpPr>
          <p:nvPr/>
        </p:nvSpPr>
        <p:spPr bwMode="auto">
          <a:xfrm>
            <a:off x="4470640" y="2021232"/>
            <a:ext cx="391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200">
                <a:ea typeface="黑体" panose="02010609060101010101" pitchFamily="49" charset="-122"/>
              </a:rPr>
              <a:t>还能用来构建模板方法设计模式代码</a:t>
            </a:r>
            <a:endParaRPr lang="zh-CN" altLang="en-US" sz="1200">
              <a:ea typeface="黑体" panose="02010609060101010101" pitchFamily="49" charset="-122"/>
            </a:endParaRPr>
          </a:p>
        </p:txBody>
      </p:sp>
      <p:sp>
        <p:nvSpPr>
          <p:cNvPr id="3" name="标题 18"/>
          <p:cNvSpPr>
            <a:spLocks noGrp="1"/>
          </p:cNvSpPr>
          <p:nvPr/>
        </p:nvSpPr>
        <p:spPr>
          <a:xfrm>
            <a:off x="683260" y="123825"/>
            <a:ext cx="5561965" cy="51244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模板方法设计模式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模板设计模式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916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38917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3755" y="1708150"/>
            <a:ext cx="7334250" cy="818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设计模式（Design pattern）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是一套被反复使用、多数人知晓的、经过分类编目的、代码设计经验的总结。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使用设计模式是为了可重用代码、让代码更容易被他人理解、保证代码可靠性、程序的重用性。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简单来说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就是一套良好的编码风格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通过众多开发人员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长时间测试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经验总结而来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不同的设计模式也有不同的好处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3438" y="2508250"/>
            <a:ext cx="5878513" cy="54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模板</a:t>
            </a:r>
            <a:r>
              <a:rPr kumimoji="0" lang="zh-CN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设计模式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：</a:t>
            </a:r>
            <a:r>
              <a:rPr kumimoji="0" lang="zh-CN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把抽象类整体就可以看做成一个模板，模板中不能决定的东西定义成抽象方法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让使用模板的类（继承抽象类的类）去重写抽象方法实现需求</a:t>
            </a:r>
            <a:r>
              <a:rPr kumimoji="0" lang="zh-CN" altLang="zh-CN" sz="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100" y="4659313"/>
            <a:ext cx="6283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marR="0" indent="-1714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小结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：</a:t>
            </a:r>
            <a:r>
              <a:rPr kumimoji="0" lang="zh-CN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模板设计模式的优势，模板已经定义了通用结构，使用者只需要关心自己需要实现的功能即可</a:t>
            </a:r>
            <a:endParaRPr kumimoji="0" lang="zh-CN" altLang="zh-CN" sz="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3295650"/>
            <a:ext cx="1184275" cy="118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3851275" y="3436938"/>
            <a:ext cx="1873250" cy="901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&lt;&lt;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我的爸爸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&gt;&gt;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… 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啊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这就是我的爸爸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思想气泡: 云 15"/>
          <p:cNvSpPr/>
          <p:nvPr/>
        </p:nvSpPr>
        <p:spPr>
          <a:xfrm>
            <a:off x="3429000" y="3208338"/>
            <a:ext cx="2438400" cy="1379538"/>
          </a:xfrm>
          <a:prstGeom prst="cloudCallout">
            <a:avLst>
              <a:gd name="adj1" fmla="val -67849"/>
              <a:gd name="adj2" fmla="val -4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标题 18"/>
          <p:cNvSpPr>
            <a:spLocks noGrp="1"/>
          </p:cNvSpPr>
          <p:nvPr/>
        </p:nvSpPr>
        <p:spPr>
          <a:xfrm>
            <a:off x="683260" y="123825"/>
            <a:ext cx="5561965" cy="51244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模板方法设计模式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5" grpId="0"/>
      <p:bldP spid="16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类的定义及对象的创建</a:t>
            </a:r>
            <a:endParaRPr lang="zh-CN" altLang="en-US">
              <a:ea typeface="Alibaba PuHuiTi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8651" y="878685"/>
            <a:ext cx="2647205" cy="387893"/>
          </a:xfrm>
        </p:spPr>
        <p:txBody>
          <a:bodyPr/>
          <a:lstStyle/>
          <a:p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Alibaba PuHuiTi"/>
                <a:cs typeface="Segoe Print" panose="02000600000000000000" charset="0"/>
              </a:rPr>
              <a:t>三 对象的创建和使用</a:t>
            </a: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Alibaba PuHuiTi"/>
              <a:cs typeface="Segoe Print" panose="02000600000000000000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28651" y="1491858"/>
            <a:ext cx="4951461" cy="3164681"/>
          </a:xfrm>
        </p:spPr>
        <p:txBody>
          <a:bodyPr/>
          <a:lstStyle/>
          <a:p>
            <a:r>
              <a:rPr lang="zh-CN" altLang="en-US">
                <a:ea typeface="Alibaba PuHuiTi"/>
              </a:rPr>
              <a:t>创建对象所使用关键字</a:t>
            </a:r>
            <a:endParaRPr lang="en-US" altLang="zh-CN">
              <a:ea typeface="Alibaba PuHuiTi"/>
            </a:endParaRPr>
          </a:p>
          <a:p>
            <a:pPr marL="270510" lvl="1" indent="0">
              <a:buNone/>
            </a:pPr>
            <a:endParaRPr lang="en-US" altLang="zh-CN">
              <a:ea typeface="Alibaba PuHuiTi"/>
            </a:endParaRPr>
          </a:p>
          <a:p>
            <a:pPr marL="270510" lvl="1" indent="0">
              <a:buNone/>
            </a:pPr>
            <a:endParaRPr lang="en-US" altLang="zh-CN">
              <a:ea typeface="Alibaba PuHuiTi"/>
            </a:endParaRPr>
          </a:p>
          <a:p>
            <a:r>
              <a:rPr lang="zh-CN" altLang="en-US">
                <a:ea typeface="Alibaba PuHuiTi"/>
              </a:rPr>
              <a:t>创建对象的格式</a:t>
            </a:r>
            <a:endParaRPr lang="en-US" altLang="zh-CN">
              <a:ea typeface="Alibaba PuHuiTi"/>
            </a:endParaRPr>
          </a:p>
          <a:p>
            <a:endParaRPr lang="en-US" altLang="zh-CN">
              <a:ea typeface="Alibaba PuHuiTi"/>
            </a:endParaRPr>
          </a:p>
          <a:p>
            <a:pPr marL="0" indent="0">
              <a:buNone/>
            </a:pPr>
            <a:endParaRPr lang="en-US" altLang="zh-CN">
              <a:ea typeface="Alibaba PuHuiTi"/>
            </a:endParaRPr>
          </a:p>
          <a:p>
            <a:pPr marL="270510" lvl="1" indent="0">
              <a:buNone/>
            </a:pPr>
            <a:endParaRPr lang="en-US" altLang="zh-CN">
              <a:ea typeface="Alibaba PuHuiTi"/>
            </a:endParaRPr>
          </a:p>
          <a:p>
            <a:r>
              <a:rPr lang="zh-CN" altLang="en-US">
                <a:ea typeface="Alibaba PuHuiTi"/>
              </a:rPr>
              <a:t>对象的非私有成员调用方式</a:t>
            </a:r>
            <a:endParaRPr lang="en-US" altLang="zh-CN">
              <a:ea typeface="Alibaba PuHuiTi"/>
            </a:endParaRPr>
          </a:p>
          <a:p>
            <a:pPr marL="270510" lvl="1" indent="0">
              <a:buNone/>
            </a:pPr>
            <a:endParaRPr lang="en-US" altLang="zh-CN">
              <a:ea typeface="Alibaba PuHuiTi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0152" y="1415470"/>
            <a:ext cx="2378894" cy="3416404"/>
            <a:chOff x="5976032" y="1104121"/>
            <a:chExt cx="1908336" cy="3416404"/>
          </a:xfrm>
        </p:grpSpPr>
        <p:sp>
          <p:nvSpPr>
            <p:cNvPr id="6" name="TextBox 3"/>
            <p:cNvSpPr txBox="1"/>
            <p:nvPr/>
          </p:nvSpPr>
          <p:spPr>
            <a:xfrm>
              <a:off x="5976032" y="1358121"/>
              <a:ext cx="1908336" cy="316240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zh-CN" sz="1050">
                  <a:solidFill>
                    <a:srgbClr val="0033B3"/>
                  </a:solidFill>
                  <a:latin typeface="Arial Unicode MS" panose="020B0604020202020204" charset="-122"/>
                </a:rPr>
                <a:t>public </a:t>
              </a:r>
              <a:r>
                <a:rPr lang="zh-CN" altLang="zh-CN" sz="1050" dirty="0">
                  <a:solidFill>
                    <a:srgbClr val="0033B3"/>
                  </a:solidFill>
                  <a:latin typeface="Arial Unicode MS" panose="020B0604020202020204" charset="-122"/>
                </a:rPr>
                <a:t>class </a:t>
              </a:r>
              <a:r>
                <a:rPr lang="zh-CN" altLang="zh-CN" sz="1050">
                  <a:solidFill>
                    <a:srgbClr val="000000"/>
                  </a:solidFill>
                  <a:latin typeface="Arial Unicode MS" panose="020B0604020202020204" charset="-122"/>
                </a:rPr>
                <a:t>Student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{</a:t>
              </a:r>
              <a:endParaRPr lang="en-US" altLang="zh-CN" sz="1050">
                <a:solidFill>
                  <a:srgbClr val="080808"/>
                </a:solidFill>
                <a:latin typeface="Arial Unicode MS" panose="020B0604020202020204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1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、成员变量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zh-CN" altLang="zh-CN" sz="1050" b="1">
                  <a:solidFill>
                    <a:srgbClr val="8C8C8C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050" b="1">
                  <a:solidFill>
                    <a:srgbClr val="8C8C8C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zh-CN" sz="1050">
                  <a:solidFill>
                    <a:srgbClr val="0033B3"/>
                  </a:solidFill>
                  <a:latin typeface="Arial Unicode MS" panose="020B0604020202020204" charset="-122"/>
                </a:rPr>
                <a:t>public </a:t>
              </a:r>
              <a:r>
                <a:rPr lang="zh-CN" altLang="zh-CN" sz="1050">
                  <a:solidFill>
                    <a:srgbClr val="000000"/>
                  </a:solidFill>
                  <a:latin typeface="Arial Unicode MS" panose="020B0604020202020204" charset="-122"/>
                </a:rPr>
                <a:t>String </a:t>
              </a:r>
              <a:r>
                <a:rPr lang="zh-CN" altLang="zh-CN" sz="1050">
                  <a:solidFill>
                    <a:srgbClr val="871094"/>
                  </a:solidFill>
                  <a:latin typeface="Arial Unicode MS" panose="020B0604020202020204" charset="-122"/>
                </a:rPr>
                <a:t>name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;</a:t>
              </a:r>
              <a:endParaRPr lang="en-US" altLang="zh-CN" sz="1050">
                <a:solidFill>
                  <a:srgbClr val="080808"/>
                </a:solidFill>
                <a:latin typeface="Arial Unicode MS" panose="020B0604020202020204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2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、构造器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en-US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1050" dirty="0">
                  <a:solidFill>
                    <a:srgbClr val="0033B3"/>
                  </a:solidFill>
                  <a:latin typeface="Arial Unicode MS" panose="020B0604020202020204" charset="-122"/>
                </a:rPr>
                <a:t>public </a:t>
              </a:r>
              <a:r>
                <a:rPr lang="zh-CN" altLang="zh-CN" sz="1050">
                  <a:solidFill>
                    <a:srgbClr val="00627A"/>
                  </a:solidFill>
                  <a:latin typeface="Arial Unicode MS" panose="020B0604020202020204" charset="-122"/>
                </a:rPr>
                <a:t>Student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()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{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 }</a:t>
              </a:r>
              <a:endParaRPr lang="en-US" altLang="zh-CN" sz="1050">
                <a:solidFill>
                  <a:srgbClr val="080808"/>
                </a:solidFill>
                <a:latin typeface="Arial Unicode MS" panose="020B0604020202020204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3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、方法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en-US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1050" dirty="0">
                  <a:solidFill>
                    <a:srgbClr val="0033B3"/>
                  </a:solidFill>
                  <a:latin typeface="Arial Unicode MS" panose="020B0604020202020204" charset="-122"/>
                </a:rPr>
                <a:t>public void </a:t>
              </a:r>
              <a:r>
                <a:rPr lang="zh-CN" altLang="zh-CN" sz="1050">
                  <a:solidFill>
                    <a:srgbClr val="00627A"/>
                  </a:solidFill>
                  <a:latin typeface="Arial Unicode MS" panose="020B0604020202020204" charset="-122"/>
                </a:rPr>
                <a:t>run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(){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 }</a:t>
              </a:r>
              <a:endParaRPr lang="en-US" altLang="zh-CN" sz="1050">
                <a:solidFill>
                  <a:srgbClr val="080808"/>
                </a:solidFill>
                <a:latin typeface="Arial Unicode MS" panose="020B0604020202020204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4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、代码块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1050">
                  <a:solidFill>
                    <a:srgbClr val="0033B3"/>
                  </a:solidFill>
                  <a:latin typeface="Arial Unicode MS" panose="020B0604020202020204" charset="-122"/>
                </a:rPr>
                <a:t>static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{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 }</a:t>
              </a:r>
              <a:endParaRPr lang="en-US" altLang="zh-CN" sz="1050">
                <a:solidFill>
                  <a:srgbClr val="080808"/>
                </a:solidFill>
                <a:latin typeface="Arial Unicode MS" panose="020B0604020202020204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    </a:t>
              </a:r>
              <a:r>
                <a:rPr lang="zh-CN" altLang="zh-CN" sz="1050" b="1" dirty="0">
                  <a:solidFill>
                    <a:srgbClr val="8C8C8C"/>
                  </a:solidFill>
                  <a:latin typeface="Arial Unicode MS" panose="020B0604020202020204" charset="-122"/>
                </a:rPr>
                <a:t>// 5</a:t>
              </a: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、内部类</a:t>
              </a:r>
              <a:b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</a:br>
              <a:r>
                <a:rPr lang="zh-CN" altLang="zh-CN" sz="1050" b="1" dirty="0">
                  <a:solidFill>
                    <a:srgbClr val="8C8C8C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1050" dirty="0">
                  <a:solidFill>
                    <a:srgbClr val="0033B3"/>
                  </a:solidFill>
                  <a:latin typeface="Arial Unicode MS" panose="020B0604020202020204" charset="-122"/>
                </a:rPr>
                <a:t>public class </a:t>
              </a:r>
              <a:r>
                <a:rPr lang="zh-CN" altLang="zh-CN" sz="1050">
                  <a:solidFill>
                    <a:srgbClr val="000000"/>
                  </a:solidFill>
                  <a:latin typeface="Arial Unicode MS" panose="020B0604020202020204" charset="-122"/>
                </a:rPr>
                <a:t>Heart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{</a:t>
              </a:r>
              <a:r>
                <a:rPr lang="en-US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</a:t>
              </a:r>
              <a:r>
                <a:rPr lang="zh-CN" altLang="zh-CN" sz="1050">
                  <a:solidFill>
                    <a:srgbClr val="080808"/>
                  </a:solidFill>
                  <a:latin typeface="Arial Unicode MS" panose="020B0604020202020204" charset="-122"/>
                </a:rPr>
                <a:t>    }</a:t>
              </a:r>
              <a:endParaRPr lang="en-US" altLang="zh-CN" sz="1050">
                <a:solidFill>
                  <a:srgbClr val="080808"/>
                </a:solidFill>
                <a:latin typeface="Arial Unicode MS" panose="020B0604020202020204" charset="-122"/>
              </a:endParaRPr>
            </a:p>
            <a:p>
              <a:pPr>
                <a:defRPr/>
              </a:pPr>
              <a:b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</a:br>
              <a:r>
                <a:rPr lang="zh-CN" altLang="zh-CN" sz="1050" dirty="0">
                  <a:solidFill>
                    <a:srgbClr val="080808"/>
                  </a:solidFill>
                  <a:latin typeface="Arial Unicode MS" panose="020B0604020202020204" charset="-122"/>
                </a:rPr>
                <a:t>}</a:t>
              </a:r>
              <a:endParaRPr lang="zh-CN" altLang="zh-CN" sz="2400" dirty="0"/>
            </a:p>
            <a:p>
              <a:pPr>
                <a:defRPr/>
              </a:pPr>
              <a:endParaRPr lang="en-US" altLang="zh-CN" sz="1050" dirty="0"/>
            </a:p>
          </p:txBody>
        </p:sp>
        <p:sp>
          <p:nvSpPr>
            <p:cNvPr id="7" name="文本框 7"/>
            <p:cNvSpPr txBox="1"/>
            <p:nvPr/>
          </p:nvSpPr>
          <p:spPr>
            <a:xfrm>
              <a:off x="5976032" y="1104121"/>
              <a:ext cx="364172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>
                  <a:solidFill>
                    <a:srgbClr val="FF0000"/>
                  </a:solidFill>
                  <a:latin typeface="+mn-lt"/>
                  <a:ea typeface="+mn-ea"/>
                </a:rPr>
                <a:t>类例</a:t>
              </a:r>
              <a:endParaRPr lang="zh-CN" altLang="en-US" sz="1050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" name="TextBox 3"/>
          <p:cNvSpPr txBox="1"/>
          <p:nvPr/>
        </p:nvSpPr>
        <p:spPr>
          <a:xfrm>
            <a:off x="971600" y="1923678"/>
            <a:ext cx="3600399" cy="2616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100" b="1">
                <a:solidFill>
                  <a:srgbClr val="FF0000"/>
                </a:solidFill>
              </a:rPr>
              <a:t>new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971600" y="2571750"/>
            <a:ext cx="3600399" cy="769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100"/>
              <a:t>类名  对象名  </a:t>
            </a:r>
            <a:r>
              <a:rPr lang="en-US" altLang="zh-CN" sz="1100"/>
              <a:t>= </a:t>
            </a:r>
            <a:r>
              <a:rPr lang="en-US" altLang="zh-CN" sz="1100" b="1">
                <a:solidFill>
                  <a:srgbClr val="7030A0"/>
                </a:solidFill>
              </a:rPr>
              <a:t>new  </a:t>
            </a:r>
            <a:r>
              <a:rPr lang="zh-CN" altLang="en-US" sz="1100"/>
              <a:t>类名</a:t>
            </a:r>
            <a:r>
              <a:rPr lang="en-US" altLang="zh-CN" sz="1100"/>
              <a:t>(</a:t>
            </a:r>
            <a:r>
              <a:rPr lang="zh-CN" altLang="en-US" sz="1100"/>
              <a:t>参数</a:t>
            </a:r>
            <a:r>
              <a:rPr lang="en-US" altLang="zh-CN" sz="1100"/>
              <a:t>);</a:t>
            </a:r>
            <a:endParaRPr lang="en-US" altLang="zh-CN" sz="1100"/>
          </a:p>
          <a:p>
            <a:pPr>
              <a:defRPr/>
            </a:pPr>
            <a:endParaRPr lang="en-US" altLang="zh-CN" sz="1100"/>
          </a:p>
          <a:p>
            <a:pPr>
              <a:defRPr/>
            </a:pPr>
            <a:r>
              <a:rPr lang="zh-CN" altLang="en-US" sz="1100"/>
              <a:t>例如：</a:t>
            </a:r>
            <a:endParaRPr lang="en-US" altLang="zh-CN" sz="1100"/>
          </a:p>
          <a:p>
            <a:pPr>
              <a:defRPr/>
            </a:pPr>
            <a:r>
              <a:rPr lang="en-US" altLang="zh-CN" sz="1100"/>
              <a:t>Student stu = </a:t>
            </a:r>
            <a:r>
              <a:rPr lang="en-US" altLang="zh-CN" sz="1100" b="1">
                <a:solidFill>
                  <a:srgbClr val="7030A0"/>
                </a:solidFill>
              </a:rPr>
              <a:t>new</a:t>
            </a:r>
            <a:r>
              <a:rPr lang="en-US" altLang="zh-CN" sz="1100"/>
              <a:t> Student ();</a:t>
            </a:r>
            <a:endParaRPr lang="en-US" altLang="zh-CN" sz="1100" dirty="0"/>
          </a:p>
        </p:txBody>
      </p:sp>
      <p:sp>
        <p:nvSpPr>
          <p:cNvPr id="12" name="TextBox 3"/>
          <p:cNvSpPr txBox="1"/>
          <p:nvPr/>
        </p:nvSpPr>
        <p:spPr>
          <a:xfrm>
            <a:off x="971600" y="3723878"/>
            <a:ext cx="3600399" cy="7683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  <a:defRPr/>
            </a:pPr>
            <a:r>
              <a:rPr lang="zh-CN" altLang="en-US" sz="1100"/>
              <a:t>调用变量</a:t>
            </a:r>
            <a:r>
              <a:rPr lang="en-US" altLang="zh-CN" sz="1100"/>
              <a:t> : </a:t>
            </a:r>
            <a:r>
              <a:rPr lang="zh-CN" altLang="en-US" sz="1100"/>
              <a:t>对象名</a:t>
            </a:r>
            <a:r>
              <a:rPr lang="en-US" altLang="zh-CN" sz="1100"/>
              <a:t>.</a:t>
            </a:r>
            <a:r>
              <a:rPr lang="zh-CN" altLang="en-US" sz="1100"/>
              <a:t>成员变量名</a:t>
            </a:r>
            <a:endParaRPr lang="en-US" altLang="zh-CN" sz="1100"/>
          </a:p>
          <a:p>
            <a:pPr lvl="1">
              <a:defRPr/>
            </a:pPr>
            <a:r>
              <a:rPr lang="en-US" altLang="zh-CN" sz="1100"/>
              <a:t>stu.name = </a:t>
            </a:r>
            <a:r>
              <a:rPr lang="en-US" altLang="zh-CN" sz="1100">
                <a:solidFill>
                  <a:srgbClr val="00B050"/>
                </a:solidFill>
              </a:rPr>
              <a:t>“</a:t>
            </a:r>
            <a:r>
              <a:rPr lang="zh-CN" altLang="en-US" sz="1100">
                <a:solidFill>
                  <a:srgbClr val="00B050"/>
                </a:solidFill>
              </a:rPr>
              <a:t>张三</a:t>
            </a:r>
            <a:r>
              <a:rPr lang="en-US" altLang="zh-CN" sz="1100">
                <a:solidFill>
                  <a:srgbClr val="00B050"/>
                </a:solidFill>
              </a:rPr>
              <a:t>”</a:t>
            </a:r>
            <a:r>
              <a:rPr lang="en-US" altLang="zh-CN" sz="1100"/>
              <a:t>;</a:t>
            </a:r>
            <a:endParaRPr lang="en-US" altLang="zh-CN" sz="1100"/>
          </a:p>
          <a:p>
            <a:pPr marL="228600" indent="-228600">
              <a:buFont typeface="+mj-ea"/>
              <a:buAutoNum type="circleNumDbPlain"/>
              <a:defRPr/>
            </a:pPr>
            <a:r>
              <a:rPr lang="zh-CN" altLang="en-US" sz="1100"/>
              <a:t>调用方法</a:t>
            </a:r>
            <a:r>
              <a:rPr lang="en-US" altLang="zh-CN" sz="1100"/>
              <a:t> : </a:t>
            </a:r>
            <a:r>
              <a:rPr lang="zh-CN" altLang="en-US" sz="1100"/>
              <a:t>对象名</a:t>
            </a:r>
            <a:r>
              <a:rPr lang="en-US" altLang="zh-CN" sz="1100"/>
              <a:t>.</a:t>
            </a:r>
            <a:r>
              <a:rPr lang="zh-CN" altLang="en-US" sz="1100"/>
              <a:t>成员方法名</a:t>
            </a:r>
            <a:r>
              <a:rPr lang="en-US" altLang="zh-CN" sz="1100"/>
              <a:t>(</a:t>
            </a:r>
            <a:r>
              <a:rPr lang="zh-CN" altLang="en-US" sz="1100"/>
              <a:t>参数</a:t>
            </a:r>
            <a:r>
              <a:rPr lang="en-US" altLang="zh-CN" sz="1100"/>
              <a:t>)</a:t>
            </a:r>
            <a:endParaRPr lang="en-US" altLang="zh-CN" sz="1100"/>
          </a:p>
          <a:p>
            <a:pPr lvl="1">
              <a:defRPr/>
            </a:pPr>
            <a:r>
              <a:rPr lang="en-US" altLang="zh-CN" sz="1100"/>
              <a:t>stu.study();</a:t>
            </a:r>
            <a:endParaRPr lang="en-US" altLang="zh-CN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animBg="1"/>
      <p:bldP spid="11" grpId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构造方法</a:t>
            </a: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1" y="699542"/>
            <a:ext cx="3675037" cy="387893"/>
          </a:xfrm>
        </p:spPr>
        <p:txBody>
          <a:bodyPr/>
          <a:lstStyle/>
          <a:p>
            <a:r>
              <a:rPr lang="zh-CN" altLang="en-US">
                <a:ea typeface="Alibaba PuHuiTi"/>
              </a:rPr>
              <a:t>一 构造方法的定义格式</a:t>
            </a:r>
            <a:endParaRPr lang="zh-CN" altLang="en-US">
              <a:ea typeface="Alibaba PuHuiTi"/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703289" y="2355726"/>
            <a:ext cx="3600399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269875" indent="-26987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115" indent="-26924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/>
              <a:t>没有返回值类型</a:t>
            </a:r>
            <a:r>
              <a:rPr lang="en-US" altLang="zh-CN"/>
              <a:t>,</a:t>
            </a:r>
            <a:r>
              <a:rPr lang="zh-CN" altLang="en-US"/>
              <a:t>连</a:t>
            </a:r>
            <a:r>
              <a:rPr lang="en-US" altLang="zh-CN"/>
              <a:t>void</a:t>
            </a:r>
            <a:r>
              <a:t>都没有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方法名与类名保持一致</a:t>
            </a:r>
            <a:endParaRPr lang="zh-CN" altLang="en-US"/>
          </a:p>
          <a:p>
            <a:pPr marL="228600" indent="-228600">
              <a:buAutoNum type="arabicPeriod"/>
            </a:pPr>
            <a:r>
              <a:rPr lang="zh-CN" altLang="en-US"/>
              <a:t>不能有具体的返回值</a:t>
            </a:r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703289" y="1095153"/>
            <a:ext cx="3600399" cy="7540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1100"/>
              <a:t>修饰符 类名 </a:t>
            </a:r>
            <a:r>
              <a:rPr lang="en-US" altLang="zh-CN" sz="1100"/>
              <a:t>( </a:t>
            </a:r>
            <a:r>
              <a:rPr lang="zh-CN" altLang="en-US" sz="1100"/>
              <a:t>形参 </a:t>
            </a:r>
            <a:r>
              <a:rPr lang="en-US" altLang="zh-CN" sz="1100"/>
              <a:t>) {</a:t>
            </a:r>
            <a:endParaRPr lang="en-US" altLang="zh-CN" sz="110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100"/>
              <a:t>    </a:t>
            </a:r>
            <a:r>
              <a:rPr lang="en-US" altLang="zh-CN" sz="1100"/>
              <a:t>  </a:t>
            </a:r>
            <a:r>
              <a:rPr lang="zh-CN" altLang="en-US" sz="1100"/>
              <a:t>给成员变量初始化值</a:t>
            </a:r>
            <a:endParaRPr lang="zh-CN" altLang="en-US" sz="110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100"/>
              <a:t>}</a:t>
            </a:r>
            <a:endParaRPr lang="zh-CN" altLang="en-US" sz="110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1" y="1995686"/>
            <a:ext cx="3675037" cy="387893"/>
          </a:xfrm>
        </p:spPr>
        <p:txBody>
          <a:bodyPr/>
          <a:lstStyle/>
          <a:p>
            <a:r>
              <a:rPr lang="zh-CN" altLang="en-US">
                <a:ea typeface="Alibaba PuHuiTi"/>
              </a:rPr>
              <a:t>二 定义构造方法注意事项</a:t>
            </a:r>
            <a:endParaRPr lang="zh-CN" altLang="en-US">
              <a:ea typeface="Alibaba PuHuiTi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04048" y="491261"/>
            <a:ext cx="3528392" cy="2953030"/>
            <a:chOff x="6219649" y="968467"/>
            <a:chExt cx="1989542" cy="2839979"/>
          </a:xfrm>
        </p:grpSpPr>
        <p:sp>
          <p:nvSpPr>
            <p:cNvPr id="10" name="TextBox 3"/>
            <p:cNvSpPr txBox="1"/>
            <p:nvPr/>
          </p:nvSpPr>
          <p:spPr>
            <a:xfrm>
              <a:off x="6300855" y="1205073"/>
              <a:ext cx="1908336" cy="260337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eaLnBrk="1" hangingPunct="1"/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public class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Student {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public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String </a:t>
              </a:r>
              <a:r>
                <a:rPr lang="zh-CN" altLang="zh-CN" sz="1000" b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name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;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public int </a:t>
              </a:r>
              <a:r>
                <a:rPr lang="zh-CN" altLang="zh-CN" sz="1000" b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age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;</a:t>
              </a:r>
              <a:endParaRPr lang="en-US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endParaRPr>
            </a:p>
            <a:p>
              <a:pPr lvl="0" eaLnBrk="1" hangingPunct="1"/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</a:t>
              </a: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</a:t>
              </a:r>
              <a: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无参构造</a:t>
              </a:r>
              <a:b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public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Student() {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}</a:t>
              </a:r>
              <a:endParaRPr lang="zh-CN" altLang="zh-CN" sz="10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endParaRPr>
            </a:p>
            <a:p>
              <a:pPr lvl="0" eaLnBrk="1" hangingPunct="1"/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</a:t>
              </a: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</a:t>
              </a:r>
              <a: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有</a:t>
              </a:r>
              <a: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参构造</a:t>
              </a:r>
              <a:b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public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Student(String name) {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this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.</a:t>
              </a:r>
              <a:r>
                <a:rPr lang="zh-CN" altLang="zh-CN" sz="1000" b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name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= name;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}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</a:t>
              </a:r>
              <a:r>
                <a:rPr lang="zh-CN" altLang="zh-CN" sz="1000" i="1">
                  <a:solidFill>
                    <a:srgbClr val="D27009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//全</a:t>
              </a:r>
              <a: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参构造</a:t>
              </a:r>
              <a:b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zh-CN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1000" i="1">
                  <a:solidFill>
                    <a:srgbClr val="D270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public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Student(String name,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int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age) {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this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.</a:t>
              </a:r>
              <a:r>
                <a:rPr lang="zh-CN" altLang="zh-CN" sz="1000" b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name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= name;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   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this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.</a:t>
              </a:r>
              <a:r>
                <a:rPr lang="zh-CN" altLang="zh-CN" sz="1000" b="1">
                  <a:solidFill>
                    <a:srgbClr val="660E7A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age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= age;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   }</a:t>
              </a:r>
              <a:b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</a:b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}</a:t>
              </a:r>
              <a:endParaRPr lang="zh-CN" altLang="zh-CN" sz="1000">
                <a:latin typeface="Arial" panose="020B0604020202020204" pitchFamily="34" charset="0"/>
                <a:cs typeface="宋体" panose="02010600030101010101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6219649" y="968467"/>
              <a:ext cx="364172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>
                  <a:solidFill>
                    <a:srgbClr val="FF0000"/>
                  </a:solidFill>
                  <a:latin typeface="+mn-lt"/>
                  <a:ea typeface="+mn-ea"/>
                </a:rPr>
                <a:t>类例</a:t>
              </a:r>
              <a:endParaRPr lang="zh-CN" altLang="en-US" sz="1050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占位符 3"/>
          <p:cNvSpPr txBox="1"/>
          <p:nvPr/>
        </p:nvSpPr>
        <p:spPr>
          <a:xfrm>
            <a:off x="703289" y="3939902"/>
            <a:ext cx="3600399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269875" indent="-26987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115" indent="-26924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605" indent="-268605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无参数构造器：初始化对象数据为默认值。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有参数构造器：初始化对象的时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同时为对象的数据赋值。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1" y="3579862"/>
            <a:ext cx="3675037" cy="387893"/>
          </a:xfrm>
        </p:spPr>
        <p:txBody>
          <a:bodyPr/>
          <a:lstStyle/>
          <a:p>
            <a:r>
              <a:rPr lang="zh-CN" altLang="en-US">
                <a:ea typeface="Alibaba PuHuiTi"/>
              </a:rPr>
              <a:t>三 构造方法作用</a:t>
            </a:r>
            <a:endParaRPr lang="zh-CN" altLang="en-US">
              <a:ea typeface="Alibaba PuHuiTi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5148064" y="3768010"/>
            <a:ext cx="3384376" cy="11079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Student s1 =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new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Student();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Alibaba PuHuiTi"/>
              <a:cs typeface="宋体" panose="02010600030101010101" pitchFamily="2" charset="-122"/>
            </a:endParaRPr>
          </a:p>
          <a:p>
            <a:pPr lvl="0" eaLnBrk="1" hangingPunct="1"/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age=?  name=?</a:t>
            </a:r>
            <a:br>
              <a:rPr lang="zh-CN" altLang="zh-CN" sz="1100">
                <a:solidFill>
                  <a:srgbClr val="FF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Student s2 =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new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Student(</a:t>
            </a:r>
            <a:r>
              <a:rPr lang="zh-CN" altLang="zh-CN" sz="1100" b="1">
                <a:solidFill>
                  <a:srgbClr val="008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"</a:t>
            </a:r>
            <a:r>
              <a:rPr lang="zh-CN" altLang="zh-CN" sz="1100" b="1">
                <a:solidFill>
                  <a:srgbClr val="008000"/>
                </a:solidFill>
                <a:latin typeface="Courier New" panose="02070309020205020404" pitchFamily="49" charset="0"/>
                <a:ea typeface="Alibaba PuHuiTi"/>
                <a:cs typeface="Courier New" panose="02070309020205020404" pitchFamily="49" charset="0"/>
              </a:rPr>
              <a:t>蔡徐坤</a:t>
            </a:r>
            <a:r>
              <a:rPr lang="zh-CN" altLang="zh-CN" sz="1100" b="1">
                <a:solidFill>
                  <a:srgbClr val="008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"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);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Alibaba PuHuiTi"/>
              <a:cs typeface="宋体" panose="02010600030101010101" pitchFamily="2" charset="-122"/>
            </a:endParaRPr>
          </a:p>
          <a:p>
            <a:pPr lvl="0" eaLnBrk="1" hangingPunct="1"/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age=?  name=?</a:t>
            </a:r>
            <a:b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Student 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3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=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new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Student(</a:t>
            </a:r>
            <a:r>
              <a:rPr lang="zh-CN" altLang="zh-CN" sz="1100" b="1">
                <a:solidFill>
                  <a:srgbClr val="008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“</a:t>
            </a:r>
            <a:r>
              <a:rPr lang="zh-CN" altLang="zh-CN" sz="1100" b="1">
                <a:solidFill>
                  <a:srgbClr val="008000"/>
                </a:solidFill>
                <a:latin typeface="Courier New" panose="02070309020205020404" pitchFamily="49" charset="0"/>
                <a:ea typeface="Alibaba PuHuiTi"/>
                <a:cs typeface="Courier New" panose="02070309020205020404" pitchFamily="49" charset="0"/>
              </a:rPr>
              <a:t>蔡徐坤</a:t>
            </a:r>
            <a:r>
              <a:rPr lang="zh-CN" altLang="zh-CN" sz="1100" b="1">
                <a:solidFill>
                  <a:srgbClr val="008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”</a:t>
            </a:r>
            <a:r>
              <a:rPr lang="zh-CN" altLang="en-US" sz="1100" b="1">
                <a:solidFill>
                  <a:srgbClr val="008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，</a:t>
            </a:r>
            <a:r>
              <a:rPr lang="en-US" altLang="zh-CN" sz="1100" b="1">
                <a:solidFill>
                  <a:srgbClr val="008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18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);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Alibaba PuHuiTi"/>
              <a:cs typeface="宋体" panose="02010600030101010101" pitchFamily="2" charset="-122"/>
            </a:endParaRPr>
          </a:p>
          <a:p>
            <a:pPr lvl="0" eaLnBrk="1" hangingPunct="1"/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</a:t>
            </a:r>
            <a:r>
              <a:rPr lang="en-US" altLang="zh-CN" sz="1100">
                <a:solidFill>
                  <a:srgbClr val="FF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age=?  name=?</a:t>
            </a:r>
            <a:endParaRPr lang="zh-CN" altLang="zh-CN" sz="1100">
              <a:solidFill>
                <a:srgbClr val="FF0000"/>
              </a:solidFill>
              <a:latin typeface="Arial" panose="020B0604020202020204" pitchFamily="34" charset="0"/>
              <a:ea typeface="Alibaba PuHuiTi"/>
              <a:cs typeface="宋体" panose="02010600030101010101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45435" y="3480001"/>
            <a:ext cx="3387005" cy="31588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050">
                <a:solidFill>
                  <a:schemeClr val="bg1"/>
                </a:solidFill>
                <a:ea typeface="Alibaba PuHuiTi"/>
              </a:rPr>
              <a:t>思考以下三个对象中</a:t>
            </a:r>
            <a:r>
              <a:rPr lang="en-US" altLang="zh-CN" sz="1050">
                <a:solidFill>
                  <a:schemeClr val="bg1"/>
                </a:solidFill>
                <a:ea typeface="Alibaba PuHuiTi"/>
              </a:rPr>
              <a:t>name</a:t>
            </a:r>
            <a:r>
              <a:rPr lang="zh-CN" altLang="en-US" sz="1050">
                <a:solidFill>
                  <a:schemeClr val="bg1"/>
                </a:solidFill>
                <a:ea typeface="Alibaba PuHuiTi"/>
              </a:rPr>
              <a:t>和</a:t>
            </a:r>
            <a:r>
              <a:rPr lang="en-US" altLang="zh-CN" sz="1050">
                <a:solidFill>
                  <a:schemeClr val="bg1"/>
                </a:solidFill>
                <a:ea typeface="Alibaba PuHuiTi"/>
              </a:rPr>
              <a:t>age</a:t>
            </a:r>
            <a:r>
              <a:rPr lang="zh-CN" altLang="en-US" sz="1050">
                <a:solidFill>
                  <a:schemeClr val="bg1"/>
                </a:solidFill>
                <a:ea typeface="Alibaba PuHuiTi"/>
              </a:rPr>
              <a:t>的值分别是多少？</a:t>
            </a:r>
            <a:endParaRPr lang="zh-CN" altLang="en-US" sz="1050">
              <a:solidFill>
                <a:schemeClr val="bg1"/>
              </a:solidFill>
              <a:ea typeface="Alibaba PuHuiT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build="p"/>
      <p:bldP spid="15" grpId="0" animBg="1"/>
      <p:bldP spid="16" grpId="0" build="p"/>
      <p:bldP spid="17" grpId="0" animBg="1"/>
      <p:bldP spid="21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71600" y="2067694"/>
            <a:ext cx="396044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：隐藏细节，提供公共的访问方式。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：提高代码的安全性，提高代码的复用性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 </a:t>
            </a: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"/>
              </a:rPr>
              <a:t>封装</a:t>
            </a:r>
            <a:endParaRPr lang="zh-CN" altLang="en-US">
              <a:ea typeface="Alibaba PuHuiTi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1" y="878685"/>
            <a:ext cx="4519413" cy="387893"/>
          </a:xfrm>
        </p:spPr>
        <p:txBody>
          <a:bodyPr/>
          <a:lstStyle/>
          <a:p>
            <a:r>
              <a:rPr lang="zh-CN" altLang="en-US">
                <a:ea typeface="Alibaba PuHuiTi"/>
              </a:rPr>
              <a:t>一 面向对象的三大特征</a:t>
            </a:r>
            <a:endParaRPr lang="zh-CN" altLang="en-US">
              <a:ea typeface="Alibaba PuHuiTi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71599" y="1275606"/>
            <a:ext cx="3528393" cy="359811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Alibaba PuHuiTi"/>
              </a:rPr>
              <a:t>封装</a:t>
            </a:r>
            <a:r>
              <a:rPr lang="zh-CN" altLang="en-US">
                <a:latin typeface="微软雅黑" panose="020B0503020204020204" pitchFamily="34" charset="-122"/>
                <a:ea typeface="Alibaba PuHuiTi"/>
              </a:rPr>
              <a:t>、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Alibaba PuHuiTi"/>
              </a:rPr>
              <a:t>继承</a:t>
            </a:r>
            <a:r>
              <a:rPr lang="zh-CN" altLang="en-US">
                <a:latin typeface="微软雅黑" panose="020B0503020204020204" pitchFamily="34" charset="-122"/>
                <a:ea typeface="Alibaba PuHuiTi"/>
              </a:rPr>
              <a:t>、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Alibaba PuHuiTi"/>
              </a:rPr>
              <a:t>多态</a:t>
            </a:r>
            <a:endParaRPr lang="zh-CN" altLang="en-US">
              <a:ea typeface="Alibaba PuHuiTi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581025" y="1751809"/>
            <a:ext cx="4639444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</a:t>
            </a:r>
            <a:r>
              <a:rPr lang="zh-CN" altLang="en-US"/>
              <a:t>二 封装思想及其作用 </a:t>
            </a:r>
            <a:endParaRPr lang="zh-CN" altLang="en-US"/>
          </a:p>
        </p:txBody>
      </p:sp>
      <p:sp>
        <p:nvSpPr>
          <p:cNvPr id="9" name="文本框 17"/>
          <p:cNvSpPr txBox="1"/>
          <p:nvPr/>
        </p:nvSpPr>
        <p:spPr>
          <a:xfrm>
            <a:off x="973402" y="3075806"/>
            <a:ext cx="244647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第一步：先把成变量使用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第二步：提供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2"/>
          <p:cNvSpPr txBox="1"/>
          <p:nvPr/>
        </p:nvSpPr>
        <p:spPr>
          <a:xfrm>
            <a:off x="686775" y="2760690"/>
            <a:ext cx="4533694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三 封装的步骤</a:t>
            </a:r>
            <a:endParaRPr lang="zh-CN" altLang="en-US"/>
          </a:p>
        </p:txBody>
      </p:sp>
      <p:sp>
        <p:nvSpPr>
          <p:cNvPr id="11" name="TextBox 3"/>
          <p:cNvSpPr txBox="1"/>
          <p:nvPr/>
        </p:nvSpPr>
        <p:spPr>
          <a:xfrm>
            <a:off x="3420110" y="2891790"/>
            <a:ext cx="1727835" cy="7372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zh-CN" sz="1050">
                <a:solidFill>
                  <a:srgbClr val="0033B3"/>
                </a:solidFill>
                <a:latin typeface="Arial Unicode MS" panose="020B0604020202020204" charset="-122"/>
              </a:rPr>
              <a:t>public </a:t>
            </a: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charset="-122"/>
              </a:rPr>
              <a:t>class </a:t>
            </a:r>
            <a:r>
              <a:rPr lang="zh-CN" altLang="zh-CN" sz="1050" dirty="0">
                <a:solidFill>
                  <a:srgbClr val="000000"/>
                </a:solidFill>
                <a:latin typeface="Arial Unicode MS" panose="020B0604020202020204" charset="-122"/>
              </a:rPr>
              <a:t>Student 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charset="-122"/>
              </a:rPr>
              <a:t>{</a:t>
            </a:r>
            <a:br>
              <a:rPr lang="zh-CN" altLang="zh-CN" sz="1050">
                <a:solidFill>
                  <a:srgbClr val="080808"/>
                </a:solidFill>
                <a:latin typeface="Arial Unicode MS" panose="020B0604020202020204" charset="-122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 panose="020B0604020202020204" charset="-122"/>
              </a:rPr>
              <a:t>  </a:t>
            </a:r>
            <a:r>
              <a:rPr lang="zh-CN" altLang="zh-CN" sz="1050" b="1">
                <a:solidFill>
                  <a:srgbClr val="8C8C8C"/>
                </a:solidFill>
                <a:latin typeface="Arial Unicode MS" panose="020B0604020202020204" charset="-122"/>
              </a:rPr>
              <a:t>// </a:t>
            </a:r>
            <a:r>
              <a:rPr lang="zh-CN" altLang="zh-CN" sz="1050" b="1">
                <a:solidFill>
                  <a:srgbClr val="8C8C8C"/>
                </a:solidFill>
                <a:latin typeface="宋体" panose="02010600030101010101" pitchFamily="2" charset="-122"/>
              </a:rPr>
              <a:t>成员变量</a:t>
            </a:r>
            <a:br>
              <a:rPr lang="zh-CN" altLang="zh-CN" sz="1050" b="1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050" b="1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050">
                <a:solidFill>
                  <a:srgbClr val="000000"/>
                </a:solidFill>
                <a:latin typeface="Arial Unicode MS" panose="020B0604020202020204" charset="-122"/>
              </a:rPr>
              <a:t>String </a:t>
            </a:r>
            <a:r>
              <a:rPr lang="zh-CN" altLang="zh-CN" sz="1050">
                <a:solidFill>
                  <a:srgbClr val="871094"/>
                </a:solidFill>
                <a:latin typeface="Arial Unicode MS" panose="020B0604020202020204" charset="-122"/>
              </a:rPr>
              <a:t>name</a:t>
            </a:r>
            <a:r>
              <a:rPr lang="zh-CN" altLang="zh-CN" sz="1050">
                <a:solidFill>
                  <a:srgbClr val="080808"/>
                </a:solidFill>
                <a:latin typeface="Arial Unicode MS" panose="020B0604020202020204" charset="-122"/>
              </a:rPr>
              <a:t>;</a:t>
            </a:r>
            <a:br>
              <a:rPr lang="zh-CN" altLang="zh-CN" sz="1050">
                <a:solidFill>
                  <a:srgbClr val="080808"/>
                </a:solidFill>
                <a:latin typeface="Arial Unicode MS" panose="020B0604020202020204" charset="-122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 panose="020B0604020202020204" charset="-122"/>
              </a:rPr>
              <a:t>}</a:t>
            </a:r>
            <a:endParaRPr lang="zh-CN" altLang="zh-CN" sz="2400" dirty="0"/>
          </a:p>
        </p:txBody>
      </p:sp>
      <p:sp>
        <p:nvSpPr>
          <p:cNvPr id="6" name="虚尾箭头 5"/>
          <p:cNvSpPr/>
          <p:nvPr/>
        </p:nvSpPr>
        <p:spPr>
          <a:xfrm>
            <a:off x="5076056" y="2982142"/>
            <a:ext cx="648072" cy="51346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Alibaba PuHuiTi"/>
              </a:rPr>
              <a:t>封装</a:t>
            </a:r>
            <a:endParaRPr lang="zh-CN" altLang="en-US" sz="1000">
              <a:ea typeface="Alibaba PuHuiTi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5723656" y="2067694"/>
            <a:ext cx="3126110" cy="235449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zh-CN" altLang="zh-CN" sz="1050" b="1">
                <a:solidFill>
                  <a:srgbClr val="00008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public class </a:t>
            </a: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Student {</a:t>
            </a:r>
            <a:endParaRPr lang="en-US" altLang="zh-CN" sz="1050">
              <a:solidFill>
                <a:srgbClr val="000000"/>
              </a:solidFill>
              <a:latin typeface="Consolas" panose="020B0609020204030204" pitchFamily="49" charset="0"/>
              <a:ea typeface="Alibaba PuHuiTi"/>
              <a:cs typeface="宋体" panose="02010600030101010101" pitchFamily="2" charset="-122"/>
            </a:endParaRPr>
          </a:p>
          <a:p>
            <a:pPr lvl="0" eaLnBrk="1" hangingPunct="1"/>
            <a:endParaRPr lang="en-US" altLang="zh-CN" sz="1050">
              <a:solidFill>
                <a:srgbClr val="000000"/>
              </a:solidFill>
              <a:latin typeface="Consolas" panose="020B0609020204030204" pitchFamily="49" charset="0"/>
              <a:ea typeface="Alibaba PuHuiTi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 </a:t>
            </a:r>
            <a:r>
              <a:rPr lang="en-US" altLang="zh-CN" sz="1050">
                <a:solidFill>
                  <a:srgbClr val="00B05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//1.</a:t>
            </a:r>
            <a:r>
              <a:rPr lang="zh-CN" altLang="en-US" sz="1050">
                <a:solidFill>
                  <a:srgbClr val="00B050"/>
                </a:solidFill>
                <a:latin typeface="微软雅黑" panose="020B0503020204020204" pitchFamily="34" charset="-122"/>
                <a:ea typeface="Alibaba PuHuiTi"/>
              </a:rPr>
              <a:t>先把成变量使用</a:t>
            </a:r>
            <a:r>
              <a:rPr lang="en-US" altLang="zh-CN" sz="1050">
                <a:solidFill>
                  <a:srgbClr val="00B050"/>
                </a:solidFill>
                <a:latin typeface="微软雅黑" panose="020B0503020204020204" pitchFamily="34" charset="-122"/>
                <a:ea typeface="Alibaba PuHuiTi"/>
              </a:rPr>
              <a:t>private</a:t>
            </a:r>
            <a:r>
              <a:rPr lang="zh-CN" altLang="en-US" sz="1050">
                <a:solidFill>
                  <a:srgbClr val="00B050"/>
                </a:solidFill>
                <a:latin typeface="微软雅黑" panose="020B0503020204020204" pitchFamily="34" charset="-122"/>
                <a:ea typeface="Alibaba PuHuiTi"/>
              </a:rPr>
              <a:t>封装</a:t>
            </a:r>
            <a:r>
              <a:rPr lang="en-US" altLang="zh-CN" sz="1050">
                <a:solidFill>
                  <a:srgbClr val="00B050"/>
                </a:solidFill>
                <a:latin typeface="微软雅黑" panose="020B0503020204020204" pitchFamily="34" charset="-122"/>
                <a:ea typeface="Alibaba PuHuiTi"/>
              </a:rPr>
              <a:t> 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 </a:t>
            </a:r>
            <a:r>
              <a:rPr lang="zh-CN" altLang="zh-CN" sz="1050" b="1">
                <a:solidFill>
                  <a:srgbClr val="00008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private </a:t>
            </a: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String </a:t>
            </a:r>
            <a:r>
              <a:rPr lang="zh-CN" altLang="zh-CN" sz="1050" b="1">
                <a:solidFill>
                  <a:srgbClr val="660E7A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name</a:t>
            </a: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;</a:t>
            </a:r>
            <a:endParaRPr lang="en-US" altLang="zh-CN" sz="1050">
              <a:solidFill>
                <a:srgbClr val="000000"/>
              </a:solidFill>
              <a:latin typeface="Consolas" panose="020B0609020204030204" pitchFamily="49" charset="0"/>
              <a:ea typeface="Alibaba PuHuiTi"/>
              <a:cs typeface="宋体" panose="02010600030101010101" pitchFamily="2" charset="-122"/>
            </a:endParaRPr>
          </a:p>
          <a:p>
            <a:pPr eaLnBrk="1" hangingPunct="1"/>
            <a:endParaRPr lang="en-US" altLang="zh-CN" sz="1050">
              <a:solidFill>
                <a:srgbClr val="000000"/>
              </a:solidFill>
              <a:latin typeface="Consolas" panose="020B0609020204030204" pitchFamily="49" charset="0"/>
              <a:ea typeface="Alibaba PuHuiTi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 </a:t>
            </a:r>
            <a:r>
              <a:rPr lang="en-US" altLang="zh-CN" sz="1050">
                <a:solidFill>
                  <a:srgbClr val="00B05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//2.</a:t>
            </a:r>
            <a:r>
              <a:rPr lang="zh-CN" altLang="en-US" sz="1050">
                <a:solidFill>
                  <a:srgbClr val="00B050"/>
                </a:solidFill>
                <a:latin typeface="微软雅黑" panose="020B0503020204020204" pitchFamily="34" charset="-122"/>
                <a:ea typeface="Alibaba PuHuiTi"/>
              </a:rPr>
              <a:t>提供</a:t>
            </a:r>
            <a:r>
              <a:rPr lang="en-US" altLang="zh-CN" sz="1050">
                <a:solidFill>
                  <a:srgbClr val="00B050"/>
                </a:solidFill>
                <a:latin typeface="微软雅黑" panose="020B0503020204020204" pitchFamily="34" charset="-122"/>
                <a:ea typeface="Alibaba PuHuiTi"/>
              </a:rPr>
              <a:t>getter</a:t>
            </a:r>
            <a:r>
              <a:rPr lang="zh-CN" altLang="en-US" sz="1050">
                <a:solidFill>
                  <a:srgbClr val="00B050"/>
                </a:solidFill>
                <a:latin typeface="微软雅黑" panose="020B0503020204020204" pitchFamily="34" charset="-122"/>
                <a:ea typeface="Alibaba PuHuiTi"/>
              </a:rPr>
              <a:t>、</a:t>
            </a:r>
            <a:r>
              <a:rPr lang="en-US" altLang="zh-CN" sz="1050">
                <a:solidFill>
                  <a:srgbClr val="00B050"/>
                </a:solidFill>
                <a:latin typeface="微软雅黑" panose="020B0503020204020204" pitchFamily="34" charset="-122"/>
                <a:ea typeface="Alibaba PuHuiTi"/>
              </a:rPr>
              <a:t>setter</a:t>
            </a:r>
            <a:r>
              <a:rPr lang="zh-CN" altLang="en-US" sz="1050">
                <a:solidFill>
                  <a:srgbClr val="00B050"/>
                </a:solidFill>
                <a:latin typeface="微软雅黑" panose="020B0503020204020204" pitchFamily="34" charset="-122"/>
                <a:ea typeface="Alibaba PuHuiTi"/>
              </a:rPr>
              <a:t>方法</a:t>
            </a:r>
            <a:br>
              <a:rPr lang="zh-CN" altLang="zh-CN" sz="1050">
                <a:solidFill>
                  <a:srgbClr val="00B05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</a:t>
            </a:r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</a:t>
            </a:r>
            <a:r>
              <a:rPr lang="zh-CN" altLang="zh-CN" sz="1050" b="1">
                <a:solidFill>
                  <a:srgbClr val="00008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public </a:t>
            </a: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String getName() {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     </a:t>
            </a:r>
            <a:r>
              <a:rPr lang="zh-CN" altLang="zh-CN" sz="1050" b="1">
                <a:solidFill>
                  <a:srgbClr val="00008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return </a:t>
            </a:r>
            <a:r>
              <a:rPr lang="zh-CN" altLang="zh-CN" sz="1050" b="1">
                <a:solidFill>
                  <a:srgbClr val="660E7A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name</a:t>
            </a: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;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 }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 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</a:t>
            </a:r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</a:t>
            </a:r>
            <a:r>
              <a:rPr lang="zh-CN" altLang="zh-CN" sz="1050" b="1">
                <a:solidFill>
                  <a:srgbClr val="00008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public void </a:t>
            </a: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setName(String name) {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     </a:t>
            </a:r>
            <a:r>
              <a:rPr lang="zh-CN" altLang="zh-CN" sz="1050" b="1">
                <a:solidFill>
                  <a:srgbClr val="00008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this</a:t>
            </a: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.</a:t>
            </a:r>
            <a:r>
              <a:rPr lang="zh-CN" altLang="zh-CN" sz="1050" b="1">
                <a:solidFill>
                  <a:srgbClr val="660E7A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name </a:t>
            </a: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= name;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    }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Alibaba PuHuiTi"/>
                <a:cs typeface="宋体" panose="02010600030101010101" pitchFamily="2" charset="-122"/>
              </a:rPr>
              <a:t>}</a:t>
            </a:r>
            <a:endParaRPr lang="zh-CN" altLang="zh-CN" sz="1400">
              <a:latin typeface="Arial" panose="020B0604020202020204" pitchFamily="34" charset="0"/>
              <a:ea typeface="Alibaba PuHuiTi"/>
              <a:cs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44506" y="4110218"/>
            <a:ext cx="2923438" cy="477756"/>
            <a:chOff x="1000489" y="4110218"/>
            <a:chExt cx="2923438" cy="47775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489" y="4110218"/>
              <a:ext cx="864096" cy="462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864584" y="4157087"/>
              <a:ext cx="2059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Alibaba PuHuiTi"/>
                </a:rPr>
                <a:t>IDEA</a:t>
              </a: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Alibaba PuHuiTi"/>
                </a:rPr>
                <a:t>生成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Alibaba PuHuiTi"/>
                </a:rPr>
                <a:t>getter/settter</a:t>
              </a: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Alibaba PuHuiTi"/>
                </a:rPr>
                <a:t>方法</a:t>
              </a: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"/>
                </a:rPr>
                <a:t>快捷键：</a:t>
              </a: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"/>
                </a:rPr>
                <a:t>Alt+Insert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libaba PuHuiT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build="p"/>
      <p:bldP spid="5" grpId="0" build="p"/>
      <p:bldP spid="8" grpId="0"/>
      <p:bldP spid="9" grpId="0"/>
      <p:bldP spid="10" grpId="0"/>
      <p:bldP spid="11" grpId="0" bldLvl="0" animBg="1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Alibaba PuHuiTi"/>
              </a:rPr>
              <a:t>关键字</a:t>
            </a:r>
            <a:endParaRPr lang="zh-CN" altLang="en-US">
              <a:ea typeface="Alibaba PuHuiTi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8651" y="627152"/>
            <a:ext cx="3727325" cy="387893"/>
          </a:xfrm>
        </p:spPr>
        <p:txBody>
          <a:bodyPr/>
          <a:lstStyle/>
          <a:p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Alibaba PuHuiTi"/>
              </a:rPr>
              <a:t>的含义</a:t>
            </a:r>
            <a:endParaRPr lang="zh-CN" altLang="en-US">
              <a:ea typeface="Alibaba PuHuiTi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28651" y="987192"/>
            <a:ext cx="3367285" cy="788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宋体" panose="02010600030101010101" pitchFamily="2" charset="-122"/>
              </a:rPr>
              <a:t>指的是</a:t>
            </a:r>
            <a:r>
              <a:rPr lang="zh-CN" altLang="en-US">
                <a:ea typeface="Alibaba PuHuiTi"/>
              </a:rPr>
              <a:t>当前所在类的对象</a:t>
            </a:r>
            <a:endParaRPr lang="en-US" altLang="zh-CN">
              <a:ea typeface="Alibaba PuHuiTi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ea typeface="Alibaba PuHuiTi"/>
              </a:rPr>
              <a:t>在构造方法中，</a:t>
            </a:r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Alibaba PuHuiTi"/>
              </a:rPr>
              <a:t>就是当前</a:t>
            </a:r>
            <a:r>
              <a:rPr lang="en-US" altLang="zh-CN">
                <a:ea typeface="Alibaba PuHuiTi"/>
              </a:rPr>
              <a:t>new</a:t>
            </a:r>
            <a:r>
              <a:rPr lang="zh-CN" altLang="en-US">
                <a:ea typeface="Alibaba PuHuiTi"/>
              </a:rPr>
              <a:t>的对象。  </a:t>
            </a:r>
            <a:endParaRPr lang="en-US" altLang="zh-CN">
              <a:ea typeface="Alibaba PuHuiTi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ea typeface="Alibaba PuHuiTi"/>
              </a:rPr>
              <a:t>在成员方法中，</a:t>
            </a:r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Alibaba PuHuiTi"/>
              </a:rPr>
              <a:t>就是调用该方法的对象。</a:t>
            </a:r>
            <a:endParaRPr lang="zh-CN" altLang="en-US">
              <a:ea typeface="Alibaba PuHuiTi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611560" y="1995686"/>
            <a:ext cx="3727325" cy="387893"/>
          </a:xfrm>
        </p:spPr>
        <p:txBody>
          <a:bodyPr/>
          <a:lstStyle/>
          <a:p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Alibaba PuHuiTi"/>
              </a:rPr>
              <a:t>关键字的作用</a:t>
            </a:r>
            <a:endParaRPr lang="zh-CN" altLang="en-US">
              <a:ea typeface="Alibaba PuHuiTi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706" y="2321550"/>
            <a:ext cx="3384376" cy="5003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ea typeface="Alibaba PuHuiTi"/>
              </a:rPr>
              <a:t>this</a:t>
            </a:r>
            <a:r>
              <a:rPr lang="zh-CN" altLang="en-US">
                <a:ea typeface="Alibaba PuHuiTi"/>
              </a:rPr>
              <a:t>关键字就是为了解决局部变量和成员变量同名的问题</a:t>
            </a:r>
            <a:endParaRPr lang="en-US" altLang="zh-CN">
              <a:ea typeface="Alibaba PuHuiTi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572000" y="627556"/>
            <a:ext cx="4176464" cy="278537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public class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Student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private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String </a:t>
            </a:r>
            <a:r>
              <a:rPr lang="zh-CN" altLang="zh-CN" sz="1100" b="1">
                <a:solidFill>
                  <a:srgbClr val="660E7A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name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;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public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Student(String name) {</a:t>
            </a:r>
            <a:r>
              <a:rPr lang="zh-CN" altLang="en-US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构造方法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zh-CN" altLang="zh-CN" sz="1600" b="1">
                <a:solidFill>
                  <a:srgbClr val="00B05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this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name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= name;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}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public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String getName()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return </a:t>
            </a:r>
            <a:r>
              <a:rPr lang="zh-CN" altLang="zh-CN" sz="1100" b="1">
                <a:solidFill>
                  <a:srgbClr val="660E7A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name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;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}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lang="zh-CN" altLang="zh-CN" sz="1100" b="1">
                <a:solidFill>
                  <a:srgbClr val="00008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public void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setName(String name) {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//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实例方法</a:t>
            </a:r>
            <a:br>
              <a:rPr lang="zh-CN" altLang="zh-CN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lang="zh-CN" altLang="zh-CN" sz="1600" b="1">
                <a:solidFill>
                  <a:srgbClr val="00B05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this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name </a:t>
            </a: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= name;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   }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endParaRPr lang="zh-CN" altLang="zh-CN" sz="1600"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9552" y="3397148"/>
            <a:ext cx="8208912" cy="1444923"/>
            <a:chOff x="539552" y="3397148"/>
            <a:chExt cx="8208912" cy="1444923"/>
          </a:xfrm>
        </p:grpSpPr>
        <p:sp>
          <p:nvSpPr>
            <p:cNvPr id="11" name="TextBox 3"/>
            <p:cNvSpPr txBox="1"/>
            <p:nvPr/>
          </p:nvSpPr>
          <p:spPr>
            <a:xfrm>
              <a:off x="4572000" y="3651870"/>
              <a:ext cx="4176464" cy="10147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eaLnBrk="1" hangingPunct="1">
                <a:lnSpc>
                  <a:spcPct val="120000"/>
                </a:lnSpc>
              </a:pP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Student s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1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=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new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Student(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“</a:t>
              </a:r>
              <a:r>
                <a:rPr lang="zh-CN" altLang="zh-CN" sz="10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尼古拉斯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.</a:t>
              </a:r>
              <a:r>
                <a:rPr lang="zh-CN" altLang="zh-CN" sz="10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赵四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”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);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// </a:t>
              </a:r>
              <a:r>
                <a:rPr lang="en-US" altLang="zh-CN" sz="1000">
                  <a:solidFill>
                    <a:srgbClr val="FF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this</a:t>
              </a:r>
              <a:r>
                <a:rPr lang="zh-CN" altLang="en-US" sz="1000">
                  <a:solidFill>
                    <a:srgbClr val="FF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是？</a:t>
              </a:r>
              <a:r>
                <a:rPr lang="en-US" altLang="zh-CN" sz="1000">
                  <a:solidFill>
                    <a:srgbClr val="FF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</a:t>
              </a:r>
              <a:endParaRPr lang="en-US" altLang="zh-CN" sz="1000">
                <a:solidFill>
                  <a:srgbClr val="FF0000"/>
                </a:solidFill>
                <a:latin typeface="Consolas" panose="020B0609020204030204" pitchFamily="49" charset="0"/>
                <a:cs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Student s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2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= </a:t>
              </a:r>
              <a:r>
                <a:rPr lang="zh-CN" altLang="zh-CN" sz="1000" b="1">
                  <a:solidFill>
                    <a:srgbClr val="00008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new 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Student(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"</a:t>
              </a:r>
              <a:r>
                <a:rPr lang="zh-CN" altLang="zh-CN" sz="10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尼古拉斯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.</a:t>
              </a:r>
              <a:r>
                <a:rPr lang="zh-CN" altLang="en-US" sz="10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老王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"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);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 // </a:t>
              </a:r>
              <a:r>
                <a:rPr lang="en-US" altLang="zh-CN" sz="1000">
                  <a:solidFill>
                    <a:srgbClr val="FF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this</a:t>
              </a:r>
              <a:r>
                <a:rPr lang="zh-CN" altLang="en-US" sz="1000">
                  <a:solidFill>
                    <a:srgbClr val="FF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是？</a:t>
              </a:r>
              <a:endParaRPr lang="zh-CN" altLang="zh-CN" sz="1000">
                <a:solidFill>
                  <a:srgbClr val="FF0000"/>
                </a:solidFill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lvl="0" eaLnBrk="1" hangingPunct="1">
                <a:lnSpc>
                  <a:spcPct val="120000"/>
                </a:lnSpc>
              </a:pPr>
              <a:endParaRPr lang="en-US" altLang="zh-CN" sz="1000"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lvl="0" eaLnBrk="1" hangingPunct="1">
                <a:lnSpc>
                  <a:spcPct val="120000"/>
                </a:lnSpc>
              </a:pP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s1.setName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(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"</a:t>
              </a:r>
              <a:r>
                <a:rPr lang="zh-CN" altLang="en-US" sz="10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小四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"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); // </a:t>
              </a:r>
              <a:r>
                <a:rPr lang="en-US" altLang="zh-CN" sz="1000">
                  <a:solidFill>
                    <a:srgbClr val="FF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this</a:t>
              </a:r>
              <a:r>
                <a:rPr lang="zh-CN" altLang="en-US" sz="1000">
                  <a:solidFill>
                    <a:srgbClr val="FF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是？</a:t>
              </a:r>
              <a:endParaRPr lang="en-US" altLang="zh-CN" sz="1000">
                <a:solidFill>
                  <a:srgbClr val="FF0000"/>
                </a:solidFill>
                <a:latin typeface="Arial" panose="020B0604020202020204" pitchFamily="34" charset="0"/>
                <a:cs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s2.setName</a:t>
              </a:r>
              <a:r>
                <a:rPr lang="zh-CN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(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"</a:t>
              </a:r>
              <a:r>
                <a:rPr lang="zh-CN" altLang="en-US" sz="10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小王</a:t>
              </a:r>
              <a:r>
                <a:rPr lang="zh-CN" altLang="zh-CN" sz="1000" b="1">
                  <a:solidFill>
                    <a:srgbClr val="008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"</a:t>
              </a:r>
              <a:r>
                <a:rPr lang="en-US" altLang="zh-CN" sz="1000">
                  <a:solidFill>
                    <a:srgbClr val="00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); // </a:t>
              </a:r>
              <a:r>
                <a:rPr lang="en-US" altLang="zh-CN" sz="1000">
                  <a:solidFill>
                    <a:srgbClr val="FF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this</a:t>
              </a:r>
              <a:r>
                <a:rPr lang="zh-CN" altLang="en-US" sz="1000">
                  <a:solidFill>
                    <a:srgbClr val="FF0000"/>
                  </a:solidFill>
                  <a:latin typeface="Consolas" panose="020B0609020204030204" pitchFamily="49" charset="0"/>
                  <a:cs typeface="宋体" panose="02010600030101010101" pitchFamily="2" charset="-122"/>
                </a:rPr>
                <a:t>是？</a:t>
              </a:r>
              <a:endParaRPr lang="en-US" altLang="zh-CN" sz="1000">
                <a:solidFill>
                  <a:srgbClr val="FF0000"/>
                </a:solidFill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9552" y="3397148"/>
              <a:ext cx="3888432" cy="1444923"/>
              <a:chOff x="539552" y="3397148"/>
              <a:chExt cx="3888432" cy="1444923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3543997"/>
                <a:ext cx="1089455" cy="1298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云形标注 13"/>
              <p:cNvSpPr/>
              <p:nvPr/>
            </p:nvSpPr>
            <p:spPr>
              <a:xfrm>
                <a:off x="2123728" y="3397148"/>
                <a:ext cx="2304256" cy="1362718"/>
              </a:xfrm>
              <a:prstGeom prst="cloudCallout">
                <a:avLst>
                  <a:gd name="adj1" fmla="val -76791"/>
                  <a:gd name="adj2" fmla="val -10242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100" b="1">
                    <a:ea typeface="Alibaba PuHuiTi"/>
                  </a:rPr>
                  <a:t>在右侧代码中，</a:t>
                </a:r>
                <a:endParaRPr lang="en-US" altLang="zh-CN" sz="1100" b="1">
                  <a:ea typeface="Alibaba PuHuiTi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100" b="1">
                    <a:ea typeface="宋体" panose="02010600030101010101" pitchFamily="2" charset="-122"/>
                  </a:rPr>
                  <a:t>所出现的</a:t>
                </a:r>
                <a:r>
                  <a:rPr lang="en-US" altLang="zh-CN" sz="1100" b="1">
                    <a:ea typeface="Alibaba PuHuiTi"/>
                  </a:rPr>
                  <a:t>this</a:t>
                </a:r>
                <a:r>
                  <a:rPr lang="zh-CN" altLang="en-US" sz="1100" b="1">
                    <a:ea typeface="Alibaba PuHuiTi"/>
                  </a:rPr>
                  <a:t>，分别指的是哪一个对象</a:t>
                </a:r>
                <a:r>
                  <a:rPr lang="en-US" altLang="zh-CN" sz="1100" b="1">
                    <a:ea typeface="Alibaba PuHuiTi"/>
                  </a:rPr>
                  <a:t> ?</a:t>
                </a:r>
                <a:endParaRPr lang="en-US" altLang="zh-CN" sz="1100" b="1">
                  <a:ea typeface="Alibaba PuHuiT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uiExpand="1" build="p"/>
      <p:bldP spid="7" grpId="0" build="p"/>
      <p:bldP spid="8" grpId="0" animBg="1" build="p"/>
      <p:bldP spid="10" grpId="0" animBg="1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UNIT_TABLE_BEAUTIFY" val="smartTable{e82e57d8-5a53-4699-8a72-30a006ffa904}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12877</Words>
  <Application>WPS 演示</Application>
  <PresentationFormat>全屏显示(16:9)</PresentationFormat>
  <Paragraphs>844</Paragraphs>
  <Slides>53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83" baseType="lpstr">
      <vt:lpstr>Arial</vt:lpstr>
      <vt:lpstr>宋体</vt:lpstr>
      <vt:lpstr>Wingdings</vt:lpstr>
      <vt:lpstr>Calibri</vt:lpstr>
      <vt:lpstr>Segoe UI</vt:lpstr>
      <vt:lpstr>微软雅黑</vt:lpstr>
      <vt:lpstr>黑体</vt:lpstr>
      <vt:lpstr>阿里巴巴普惠体</vt:lpstr>
      <vt:lpstr>Segoe UI Light</vt:lpstr>
      <vt:lpstr>微软雅黑 Light</vt:lpstr>
      <vt:lpstr>阿里巴巴普惠体 M</vt:lpstr>
      <vt:lpstr>Alibaba PuHuiTi</vt:lpstr>
      <vt:lpstr>Alibaba PuHuiTi</vt:lpstr>
      <vt:lpstr>华文楷体</vt:lpstr>
      <vt:lpstr>Segoe Print</vt:lpstr>
      <vt:lpstr>Arial Unicode MS</vt:lpstr>
      <vt:lpstr>Consolas</vt:lpstr>
      <vt:lpstr>Courier New</vt:lpstr>
      <vt:lpstr>Arial Unicode MS</vt:lpstr>
      <vt:lpstr>阿里巴巴普惠体</vt:lpstr>
      <vt:lpstr>阿里巴巴普惠体 R</vt:lpstr>
      <vt:lpstr>Wingdings</vt:lpstr>
      <vt:lpstr>Open Sans</vt:lpstr>
      <vt:lpstr>阿里巴巴普惠体 B</vt:lpstr>
      <vt:lpstr>Microsoft JhengHei</vt:lpstr>
      <vt:lpstr>1_课程标题页</vt:lpstr>
      <vt:lpstr>2_目录设计方案</vt:lpstr>
      <vt:lpstr>3_目标设计方案</vt:lpstr>
      <vt:lpstr>4_正文设计方案</vt:lpstr>
      <vt:lpstr>5_结束页设计方案</vt:lpstr>
      <vt:lpstr>PowerPoint 演示文稿</vt:lpstr>
      <vt:lpstr>一 面向对象回顾</vt:lpstr>
      <vt:lpstr>PowerPoint 演示文稿</vt:lpstr>
      <vt:lpstr>面向对象思想</vt:lpstr>
      <vt:lpstr>类的定义及对象的创建</vt:lpstr>
      <vt:lpstr>类的定义及对象的创建</vt:lpstr>
      <vt:lpstr> 构造方法</vt:lpstr>
      <vt:lpstr> 封装</vt:lpstr>
      <vt:lpstr>this关键字</vt:lpstr>
      <vt:lpstr>匿名对象</vt:lpstr>
      <vt:lpstr>匿名对象</vt:lpstr>
      <vt:lpstr>代码实践：注册案例</vt:lpstr>
      <vt:lpstr>本章重点小结</vt:lpstr>
      <vt:lpstr>二 继承</vt:lpstr>
      <vt:lpstr>继承入门</vt:lpstr>
      <vt:lpstr>继承入门-引入</vt:lpstr>
      <vt:lpstr>继承入门-引入</vt:lpstr>
      <vt:lpstr>继承入门-引入</vt:lpstr>
      <vt:lpstr>继承入门</vt:lpstr>
      <vt:lpstr>继承入门-使用规范</vt:lpstr>
      <vt:lpstr>继承入门小结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继承中方法访问特点</vt:lpstr>
      <vt:lpstr>继承中方法访问特点</vt:lpstr>
      <vt:lpstr>继承中方法访问特点</vt:lpstr>
      <vt:lpstr>继承中方法访问特点</vt:lpstr>
      <vt:lpstr>继承中方法访问特点</vt:lpstr>
      <vt:lpstr>继承中变量和方法访问特点</vt:lpstr>
      <vt:lpstr>继承中方法的重写</vt:lpstr>
      <vt:lpstr>继承中方法的重写</vt:lpstr>
      <vt:lpstr>继承中方法的重写</vt:lpstr>
      <vt:lpstr>继承中方法的重写</vt:lpstr>
      <vt:lpstr>继承中构造方法的使用</vt:lpstr>
      <vt:lpstr>PowerPoint 演示文稿</vt:lpstr>
      <vt:lpstr>PowerPoint 演示文稿</vt:lpstr>
      <vt:lpstr>PowerPoint 演示文稿</vt:lpstr>
      <vt:lpstr>继承中构造方法内存图解</vt:lpstr>
      <vt:lpstr>PowerPoint 演示文稿</vt:lpstr>
      <vt:lpstr>super和this关键字使用</vt:lpstr>
      <vt:lpstr>super和this关键字使用</vt:lpstr>
      <vt:lpstr>PowerPoint 演示文稿</vt:lpstr>
      <vt:lpstr>抽象类</vt:lpstr>
      <vt:lpstr>抽象类</vt:lpstr>
      <vt:lpstr>抽象类</vt:lpstr>
      <vt:lpstr>抽象类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关键我叫大可乐</cp:lastModifiedBy>
  <cp:revision>2553</cp:revision>
  <dcterms:created xsi:type="dcterms:W3CDTF">2015-06-29T07:19:00Z</dcterms:created>
  <dcterms:modified xsi:type="dcterms:W3CDTF">2021-12-25T06:21:19Z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5AD3C40D0C2545FB97689AB3AB099ED0</vt:lpwstr>
  </property>
</Properties>
</file>