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  <p:sldMasterId id="2147483657" r:id="rId5"/>
    <p:sldMasterId id="2147483675" r:id="rId6"/>
  </p:sldMasterIdLst>
  <p:notesMasterIdLst>
    <p:notesMasterId r:id="rId8"/>
  </p:notesMasterIdLst>
  <p:handoutMasterIdLst>
    <p:handoutMasterId r:id="rId61"/>
  </p:handoutMasterIdLst>
  <p:sldIdLst>
    <p:sldId id="281" r:id="rId7"/>
    <p:sldId id="697" r:id="rId9"/>
    <p:sldId id="698" r:id="rId10"/>
    <p:sldId id="699" r:id="rId11"/>
    <p:sldId id="758" r:id="rId12"/>
    <p:sldId id="807" r:id="rId13"/>
    <p:sldId id="760" r:id="rId14"/>
    <p:sldId id="706" r:id="rId15"/>
    <p:sldId id="855" r:id="rId16"/>
    <p:sldId id="906" r:id="rId17"/>
    <p:sldId id="903" r:id="rId18"/>
    <p:sldId id="904" r:id="rId19"/>
    <p:sldId id="905" r:id="rId20"/>
    <p:sldId id="700" r:id="rId21"/>
    <p:sldId id="707" r:id="rId22"/>
    <p:sldId id="708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61" r:id="rId31"/>
    <p:sldId id="762" r:id="rId32"/>
    <p:sldId id="763" r:id="rId33"/>
    <p:sldId id="947" r:id="rId34"/>
    <p:sldId id="764" r:id="rId35"/>
    <p:sldId id="907" r:id="rId36"/>
    <p:sldId id="973" r:id="rId37"/>
    <p:sldId id="765" r:id="rId38"/>
    <p:sldId id="766" r:id="rId39"/>
    <p:sldId id="767" r:id="rId40"/>
    <p:sldId id="768" r:id="rId41"/>
    <p:sldId id="769" r:id="rId42"/>
    <p:sldId id="770" r:id="rId43"/>
    <p:sldId id="771" r:id="rId44"/>
    <p:sldId id="772" r:id="rId45"/>
    <p:sldId id="948" r:id="rId46"/>
    <p:sldId id="773" r:id="rId47"/>
    <p:sldId id="738" r:id="rId48"/>
    <p:sldId id="739" r:id="rId49"/>
    <p:sldId id="740" r:id="rId50"/>
    <p:sldId id="744" r:id="rId51"/>
    <p:sldId id="748" r:id="rId52"/>
    <p:sldId id="745" r:id="rId53"/>
    <p:sldId id="746" r:id="rId54"/>
    <p:sldId id="747" r:id="rId55"/>
    <p:sldId id="749" r:id="rId56"/>
    <p:sldId id="750" r:id="rId57"/>
    <p:sldId id="751" r:id="rId58"/>
    <p:sldId id="752" r:id="rId59"/>
    <p:sldId id="753" r:id="rId6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面向对象高级" id="{A7B884C1-8803-40B7-9244-AAC223EAC879}">
          <p14:sldIdLst>
            <p14:sldId id="281"/>
            <p14:sldId id="697"/>
          </p14:sldIdLst>
        </p14:section>
        <p14:section name="一 Java关键字" id="{A5C4E87A-2118-4DA2-A82B-53AD0F606B98}">
          <p14:sldIdLst>
            <p14:sldId id="698"/>
          </p14:sldIdLst>
        </p14:section>
        <p14:section name="1.1static关键字" id="{E6881F3D-6D21-4FAB-BA1F-DBFD7F5608A2}">
          <p14:sldIdLst>
            <p14:sldId id="758"/>
            <p14:sldId id="855"/>
            <p14:sldId id="699"/>
            <p14:sldId id="807"/>
            <p14:sldId id="760"/>
            <p14:sldId id="706"/>
            <p14:sldId id="906"/>
            <p14:sldId id="905"/>
            <p14:sldId id="903"/>
            <p14:sldId id="904"/>
          </p14:sldIdLst>
        </p14:section>
        <p14:section name="1.2 权限修饰符" id="{91877BA7-1AD9-438D-8BBD-1E536D35A508}">
          <p14:sldIdLst>
            <p14:sldId id="700"/>
            <p14:sldId id="707"/>
            <p14:sldId id="708"/>
          </p14:sldIdLst>
        </p14:section>
        <p14:section name="二 代码块" id="{363F5957-91FB-4E7F-BDD6-34EC3733FB4D}">
          <p14:sldIdLst>
            <p14:sldId id="716"/>
            <p14:sldId id="718"/>
            <p14:sldId id="719"/>
            <p14:sldId id="720"/>
            <p14:sldId id="717"/>
          </p14:sldIdLst>
        </p14:section>
        <p14:section name="三 接口" id="{4CA4D4A8-406B-4EB9-AED0-A4DD6B398F53}">
          <p14:sldIdLst>
            <p14:sldId id="721"/>
          </p14:sldIdLst>
        </p14:section>
        <p14:section name="3.1接口的定义" id="{F9122671-9BF2-47F8-A43C-94FB8A28B69D}">
          <p14:sldIdLst>
            <p14:sldId id="722"/>
            <p14:sldId id="761"/>
            <p14:sldId id="762"/>
            <p14:sldId id="763"/>
            <p14:sldId id="907"/>
            <p14:sldId id="767"/>
            <p14:sldId id="768"/>
            <p14:sldId id="770"/>
            <p14:sldId id="771"/>
            <p14:sldId id="948"/>
            <p14:sldId id="973"/>
            <p14:sldId id="947"/>
            <p14:sldId id="764"/>
            <p14:sldId id="766"/>
            <p14:sldId id="765"/>
            <p14:sldId id="769"/>
            <p14:sldId id="772"/>
            <p14:sldId id="773"/>
          </p14:sldIdLst>
        </p14:section>
        <p14:section name="3.6 接口和抽象类的使用区别" id="{BDBA2CBD-83AA-4E9D-B0CD-3DED86DABC70}">
          <p14:sldIdLst>
            <p14:sldId id="738"/>
            <p14:sldId id="739"/>
            <p14:sldId id="740"/>
          </p14:sldIdLst>
        </p14:section>
        <p14:section name="四 枚举" id="{D7546AB2-C7E2-45D8-8FA6-81B7143F7524}">
          <p14:sldIdLst>
            <p14:sldId id="744"/>
          </p14:sldIdLst>
        </p14:section>
        <p14:section name="4.1枚举的定义和使用" id="{B6CAF1C4-AE9B-4090-9BF8-CB42F6F8601E}">
          <p14:sldIdLst>
            <p14:sldId id="748"/>
            <p14:sldId id="745"/>
            <p14:sldId id="746"/>
            <p14:sldId id="747"/>
          </p14:sldIdLst>
        </p14:section>
        <p14:section name="4.2 枚举中定义其他成分" id="{CBA39824-C430-41B1-BD0C-B7D8FE260875}">
          <p14:sldIdLst>
            <p14:sldId id="749"/>
            <p14:sldId id="752"/>
            <p14:sldId id="753"/>
            <p14:sldId id="750"/>
            <p14:sldId id="7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D5D5"/>
    <a:srgbClr val="EBD9FF"/>
    <a:srgbClr val="17375E"/>
    <a:srgbClr val="EBF5FF"/>
    <a:srgbClr val="EFF7FF"/>
    <a:srgbClr val="B3D9FF"/>
    <a:srgbClr val="79AF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9" autoAdjust="0"/>
    <p:restoredTop sz="93421" autoAdjust="0"/>
  </p:normalViewPr>
  <p:slideViewPr>
    <p:cSldViewPr>
      <p:cViewPr varScale="1">
        <p:scale>
          <a:sx n="103" d="100"/>
          <a:sy n="103" d="100"/>
        </p:scale>
        <p:origin x="108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716"/>
    </p:cViewPr>
  </p:sorterViewPr>
  <p:notesViewPr>
    <p:cSldViewPr>
      <p:cViewPr varScale="1">
        <p:scale>
          <a:sx n="77" d="100"/>
          <a:sy n="77" d="100"/>
        </p:scale>
        <p:origin x="24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handoutMaster" Target="handoutMasters/handoutMaster1.xml"/><Relationship Id="rId60" Type="http://schemas.openxmlformats.org/officeDocument/2006/relationships/slide" Target="slides/slide53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B0E6A4-1317-4A39-9788-6EB0AEF32B4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/>
            </a:lvl1pPr>
          </a:lstStyle>
          <a:p>
            <a:fld id="{7CBBB35B-DB85-4820-9B10-7BDA873291C6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C5F53D-05B9-4E0E-BA65-F981666020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/>
            </a:lvl1pPr>
          </a:lstStyle>
          <a:p>
            <a:fld id="{C6624777-789B-4BBC-A541-6AF6BC19B9C0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B8AAE70-AE6C-4508-A8AD-2A8689C361E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接下来，我们来学习接口的特点。关于接口的特点，我们先到代码中演示，再回来总结</a:t>
            </a:r>
            <a:endParaRPr lang="en-US" altLang="zh-CN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红：</a:t>
            </a:r>
            <a:r>
              <a:rPr lang="en-US" altLang="zh-CN"/>
              <a:t>red</a:t>
            </a:r>
            <a:endParaRPr lang="en-US" altLang="zh-CN"/>
          </a:p>
          <a:p>
            <a:r>
              <a:rPr lang="zh-CN" altLang="en-US"/>
              <a:t>黄：</a:t>
            </a:r>
            <a:r>
              <a:rPr lang="en-US" altLang="zh-CN"/>
              <a:t>yellow</a:t>
            </a:r>
            <a:endParaRPr lang="en-US" altLang="zh-CN"/>
          </a:p>
          <a:p>
            <a:r>
              <a:rPr lang="zh-CN" altLang="en-US"/>
              <a:t>绿：</a:t>
            </a:r>
            <a:r>
              <a:rPr lang="en-US" altLang="zh-CN"/>
              <a:t>green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24777-789B-4BBC-A541-6AF6BC19B9C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 API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提供给我们使用的类，这些类将底层的实现封装了起来，我们不需要关心这些类是如何实现的，只需要学习这些类如何使用。</a:t>
            </a:r>
            <a:endParaRPr lang="zh-CN" altLang="zh-CN" dirty="0"/>
          </a:p>
          <a:p>
            <a:pPr lvl="0"/>
            <a:r>
              <a:rPr lang="zh-CN" altLang="zh-CN" dirty="0"/>
              <a:t>我们可以通过查帮助文档来了解</a:t>
            </a:r>
            <a:r>
              <a:rPr lang="en-US" altLang="zh-CN" dirty="0"/>
              <a:t>Java</a:t>
            </a:r>
            <a:r>
              <a:rPr lang="zh-CN" altLang="zh-CN" dirty="0"/>
              <a:t>提供的</a:t>
            </a:r>
            <a:r>
              <a:rPr lang="en-US" altLang="zh-CN" dirty="0"/>
              <a:t>API</a:t>
            </a:r>
            <a:r>
              <a:rPr lang="zh-CN" altLang="zh-CN" dirty="0"/>
              <a:t>如何使用</a:t>
            </a:r>
            <a:endParaRPr lang="zh-CN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095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先看有什么，姓名，年龄，性别，出生年月，籍贯等很多信息，我们这里只选择姓名和年龄</a:t>
            </a:r>
            <a:endParaRPr lang="en-US" altLang="zh-CN" dirty="0"/>
          </a:p>
          <a:p>
            <a:pPr lvl="0"/>
            <a:r>
              <a:rPr lang="zh-CN" altLang="en-US" dirty="0"/>
              <a:t>在看能做什么，学习，做作业，吃饭，睡觉等很多，我们这里只选择学习和做作业</a:t>
            </a:r>
            <a:endParaRPr lang="en-US" altLang="zh-CN" dirty="0"/>
          </a:p>
          <a:p>
            <a:pPr lvl="0"/>
            <a:r>
              <a:rPr lang="en-US" altLang="zh-CN" b="1" dirty="0"/>
              <a:t>public static void </a:t>
            </a:r>
            <a:r>
              <a:rPr lang="en-US" altLang="zh-CN" dirty="0"/>
              <a:t>main(String[] args)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创建对象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Student s = </a:t>
            </a:r>
            <a:r>
              <a:rPr lang="en-US" altLang="zh-CN" b="1" dirty="0"/>
              <a:t>new </a:t>
            </a:r>
            <a:r>
              <a:rPr lang="en-US" altLang="zh-CN" dirty="0"/>
              <a:t>Student();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使用成员变量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</a:t>
            </a:r>
            <a:r>
              <a:rPr lang="en-US" altLang="zh-CN" b="1" dirty="0"/>
              <a:t>name </a:t>
            </a:r>
            <a:r>
              <a:rPr lang="en-US" altLang="zh-CN" dirty="0"/>
              <a:t>= </a:t>
            </a:r>
            <a:r>
              <a:rPr lang="en-US" altLang="zh-CN" b="1" dirty="0"/>
              <a:t>"</a:t>
            </a:r>
            <a:r>
              <a:rPr lang="zh-CN" altLang="en-US" b="1" dirty="0"/>
              <a:t>林青霞</a:t>
            </a:r>
            <a:r>
              <a:rPr lang="en-US" altLang="zh-CN" b="1" dirty="0"/>
              <a:t>"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s.</a:t>
            </a:r>
            <a:r>
              <a:rPr lang="en-US" altLang="zh-CN" b="1" dirty="0"/>
              <a:t>age </a:t>
            </a:r>
            <a:r>
              <a:rPr lang="en-US" altLang="zh-CN" dirty="0"/>
              <a:t>= 30;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i="1" dirty="0"/>
              <a:t>//        System.out.println(s.name);</a:t>
            </a:r>
            <a:br>
              <a:rPr lang="en-US" altLang="zh-CN" i="1" dirty="0"/>
            </a:br>
            <a:r>
              <a:rPr lang="en-US" altLang="zh-CN" i="1" dirty="0"/>
              <a:t>//        System.out.println(s.age);</a:t>
            </a:r>
            <a:br>
              <a:rPr lang="en-US" altLang="zh-CN" i="1" dirty="0"/>
            </a:br>
            <a:r>
              <a:rPr lang="en-US" altLang="zh-CN" i="1" dirty="0"/>
              <a:t>        </a:t>
            </a:r>
            <a:r>
              <a:rPr lang="en-US" altLang="zh-CN" dirty="0"/>
              <a:t>System.</a:t>
            </a:r>
            <a:r>
              <a:rPr lang="en-US" altLang="zh-CN" b="1" i="1" dirty="0"/>
              <a:t>out</a:t>
            </a:r>
            <a:r>
              <a:rPr lang="en-US" altLang="zh-CN" dirty="0"/>
              <a:t>.println(s.</a:t>
            </a:r>
            <a:r>
              <a:rPr lang="en-US" altLang="zh-CN" b="1" dirty="0"/>
              <a:t>name </a:t>
            </a:r>
            <a:r>
              <a:rPr lang="en-US" altLang="zh-CN" dirty="0"/>
              <a:t>+ </a:t>
            </a:r>
            <a:r>
              <a:rPr lang="en-US" altLang="zh-CN" b="1" dirty="0"/>
              <a:t>"," </a:t>
            </a:r>
            <a:r>
              <a:rPr lang="en-US" altLang="zh-CN" dirty="0"/>
              <a:t>+ s.</a:t>
            </a:r>
            <a:r>
              <a:rPr lang="en-US" altLang="zh-CN" b="1" dirty="0"/>
              <a:t>age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i="1" dirty="0"/>
              <a:t>//</a:t>
            </a:r>
            <a:r>
              <a:rPr lang="zh-CN" altLang="en-US" i="1" dirty="0"/>
              <a:t>使用成员方法</a:t>
            </a:r>
            <a:br>
              <a:rPr lang="zh-CN" altLang="en-US" i="1" dirty="0"/>
            </a:br>
            <a:r>
              <a:rPr lang="zh-CN" altLang="en-US" i="1" dirty="0"/>
              <a:t>        </a:t>
            </a:r>
            <a:r>
              <a:rPr lang="en-US" altLang="zh-CN" dirty="0"/>
              <a:t>s.study();</a:t>
            </a:r>
            <a:br>
              <a:rPr lang="en-US" altLang="zh-CN" dirty="0"/>
            </a:br>
            <a:r>
              <a:rPr lang="en-US" altLang="zh-CN" dirty="0"/>
              <a:t>        s.doHomework();</a:t>
            </a:r>
            <a:br>
              <a:rPr lang="en-US" altLang="zh-CN" dirty="0"/>
            </a:br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1105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r>
              <a:rPr lang="en-US" altLang="zh-CN" dirty="0"/>
              <a:t>Java API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提供给我们使用的类，这些类将底层的实现封装了起来，我们不需要关心这些类是如何实现的，只需要学习这些类如何使用。</a:t>
            </a:r>
            <a:endParaRPr lang="zh-CN" altLang="zh-CN" dirty="0"/>
          </a:p>
          <a:p>
            <a:pPr lvl="0"/>
            <a:r>
              <a:rPr lang="zh-CN" altLang="zh-CN" dirty="0"/>
              <a:t>我们可以通过查帮助文档来了解</a:t>
            </a:r>
            <a:r>
              <a:rPr lang="en-US" altLang="zh-CN" dirty="0"/>
              <a:t>Java</a:t>
            </a:r>
            <a:r>
              <a:rPr lang="zh-CN" altLang="zh-CN" dirty="0"/>
              <a:t>提供的</a:t>
            </a:r>
            <a:r>
              <a:rPr lang="en-US" altLang="zh-CN" dirty="0"/>
              <a:t>API</a:t>
            </a:r>
            <a:r>
              <a:rPr lang="zh-CN" altLang="zh-CN" dirty="0"/>
              <a:t>如何使用</a:t>
            </a:r>
            <a:endParaRPr lang="zh-CN" altLang="zh-CN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116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29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i="1" dirty="0"/>
              <a:t>先介绍，</a:t>
            </a:r>
            <a:r>
              <a:rPr lang="en-US" altLang="zh-CN" i="1" dirty="0"/>
              <a:t>final</a:t>
            </a:r>
            <a:r>
              <a:rPr lang="zh-CN" altLang="en-US" i="1" dirty="0"/>
              <a:t>是什么，可以干什么，修饰这些内容有哪些特点呢，我们先到代码中演示，再回来总结</a:t>
            </a:r>
            <a:endParaRPr lang="en-US" altLang="zh-CN" i="1" dirty="0"/>
          </a:p>
          <a:p>
            <a:pPr lvl="0"/>
            <a:r>
              <a:rPr lang="zh-CN" altLang="en-US" i="1" dirty="0"/>
              <a:t>好了，关于</a:t>
            </a:r>
            <a:r>
              <a:rPr lang="en-US" altLang="zh-CN" i="1" dirty="0"/>
              <a:t>final</a:t>
            </a:r>
            <a:r>
              <a:rPr lang="zh-CN" altLang="en-US" i="1" dirty="0"/>
              <a:t>的基本使用我们就讲到这里</a:t>
            </a:r>
            <a:endParaRPr lang="en-US" altLang="zh-CN" dirty="0"/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167188" y="2267561"/>
            <a:ext cx="4809624" cy="60837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3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750" indent="-269875">
              <a:buFont typeface="+mj-lt"/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+mj-lt"/>
              <a:buAutoNum type="arabicPeriod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868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39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128270" indent="-12827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879396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57175" indent="-25717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83285" indent="-342900">
              <a:buAutoNum type="arabicPeriod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269875" lvl="0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39" y="1747838"/>
            <a:ext cx="1544637" cy="154463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39" y="1739900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39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18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392239" y="1747838"/>
            <a:ext cx="1544637" cy="1544637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176339" y="1739900"/>
            <a:ext cx="1544638" cy="1544637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9" rIns="68574" bIns="34289" anchor="ctr"/>
          <a:lstStyle/>
          <a:p>
            <a:pPr algn="ctr">
              <a:defRPr/>
            </a:pPr>
            <a:endParaRPr lang="zh-CN" altLang="en-US" sz="18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166938"/>
            <a:ext cx="3829050" cy="809625"/>
          </a:xfrm>
          <a:prstGeom prst="rect">
            <a:avLst/>
          </a:prstGeom>
          <a:noFill/>
          <a:ln>
            <a:noFill/>
          </a:ln>
        </p:spPr>
        <p:txBody>
          <a:bodyPr lIns="68574" tIns="34289" rIns="68574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4171" y="1427939"/>
            <a:ext cx="4320404" cy="2397029"/>
          </a:xfrm>
          <a:prstGeom prst="rect">
            <a:avLst/>
          </a:prstGeom>
        </p:spPr>
        <p:txBody>
          <a:bodyPr lIns="68574" tIns="34289" rIns="68574" bIns="34289"/>
          <a:lstStyle>
            <a:lvl1pPr marL="257175" marR="0" indent="-25717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章重点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11560" y="195486"/>
            <a:ext cx="5203838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本章小结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91617" y="846362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 </a:t>
            </a:r>
            <a:endParaRPr lang="en-US" altLang="zh-CN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91617" y="1375371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4932042" y="846362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2" y="1375371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891617" y="2671515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2042" y="2671515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91617" y="3918719"/>
            <a:ext cx="3320342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4932042" y="3916834"/>
            <a:ext cx="3464358" cy="5271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lIns="68574" tIns="34289" rIns="68574" bIns="34289" anchor="ctr"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请输小结内容</a:t>
            </a:r>
            <a:endParaRPr lang="en-US" altLang="zh-CN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1131" y="2281750"/>
            <a:ext cx="734445" cy="521999"/>
            <a:chOff x="856433" y="1739900"/>
            <a:chExt cx="2184449" cy="1552575"/>
          </a:xfrm>
        </p:grpSpPr>
        <p:sp>
          <p:nvSpPr>
            <p:cNvPr id="4" name="矩形 3"/>
            <p:cNvSpPr/>
            <p:nvPr userDrawn="1"/>
          </p:nvSpPr>
          <p:spPr>
            <a:xfrm rot="2700000">
              <a:off x="1392239" y="1747838"/>
              <a:ext cx="1544637" cy="1544637"/>
            </a:xfrm>
            <a:prstGeom prst="rect">
              <a:avLst/>
            </a:prstGeom>
            <a:noFill/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/>
            </a:p>
          </p:txBody>
        </p:sp>
        <p:sp>
          <p:nvSpPr>
            <p:cNvPr id="5" name="矩形 4"/>
            <p:cNvSpPr/>
            <p:nvPr userDrawn="1"/>
          </p:nvSpPr>
          <p:spPr>
            <a:xfrm rot="2700000">
              <a:off x="1176339" y="1739900"/>
              <a:ext cx="1544638" cy="154463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4" tIns="34289" rIns="68574" bIns="34289" anchor="ctr"/>
            <a:lstStyle/>
            <a:p>
              <a:pPr algn="ctr">
                <a:defRPr/>
              </a:pPr>
              <a:endParaRPr lang="zh-CN" altLang="en-US" sz="1800" dirty="0"/>
            </a:p>
          </p:txBody>
        </p:sp>
        <p:sp>
          <p:nvSpPr>
            <p:cNvPr id="6" name="标题占位符 1"/>
            <p:cNvSpPr txBox="1">
              <a:spLocks noChangeArrowheads="1"/>
            </p:cNvSpPr>
            <p:nvPr userDrawn="1"/>
          </p:nvSpPr>
          <p:spPr bwMode="auto">
            <a:xfrm>
              <a:off x="856433" y="2166938"/>
              <a:ext cx="2184449" cy="809625"/>
            </a:xfrm>
            <a:prstGeom prst="rect">
              <a:avLst/>
            </a:prstGeom>
            <a:noFill/>
            <a:ln>
              <a:noFill/>
            </a:ln>
          </p:spPr>
          <p:txBody>
            <a:bodyPr lIns="68574" tIns="34289" rIns="68574" bIns="34289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TW" altLang="zh-CN" sz="14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891617" y="2140224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5" name="文本占位符 3"/>
          <p:cNvSpPr>
            <a:spLocks noGrp="1"/>
          </p:cNvSpPr>
          <p:nvPr>
            <p:ph type="body" sz="quarter" idx="23" hasCustomPrompt="1"/>
          </p:nvPr>
        </p:nvSpPr>
        <p:spPr>
          <a:xfrm>
            <a:off x="891617" y="3362847"/>
            <a:ext cx="3320342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4932041" y="3362847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/>
              <a:t>请输入小结标题</a:t>
            </a:r>
            <a:endParaRPr lang="en-US" altLang="zh-CN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5" hasCustomPrompt="1"/>
          </p:nvPr>
        </p:nvSpPr>
        <p:spPr>
          <a:xfrm>
            <a:off x="4932041" y="2140224"/>
            <a:ext cx="3464358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marR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defRPr lang="en-US" altLang="zh-CN" sz="14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marL="0" marR="0" lvl="0" indent="0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zh-CN" altLang="en-US"/>
              <a:t>请输入小结标题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实战演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47664" y="239998"/>
            <a:ext cx="5832648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/>
              <a:t>实战演练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83600" cy="7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 txBox="1"/>
          <p:nvPr userDrawn="1"/>
        </p:nvSpPr>
        <p:spPr>
          <a:xfrm>
            <a:off x="4932040" y="1125943"/>
            <a:ext cx="374441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1200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862095" y="1101205"/>
            <a:ext cx="4281905" cy="1301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Alibaba PuHuiTi"/>
              </a:defRPr>
            </a:lvl1pPr>
          </a:lstStyle>
          <a:p>
            <a:pPr lvl="0"/>
            <a:r>
              <a:rPr lang="zh-CN" altLang="en-US"/>
              <a:t>需求说明：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 2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45" y="1373238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45" y="1373238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1.5倍行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3645" y="1373238"/>
            <a:ext cx="4718447" cy="2397029"/>
          </a:xfrm>
          <a:prstGeom prst="rect">
            <a:avLst/>
          </a:prstGeom>
        </p:spPr>
        <p:txBody>
          <a:bodyPr lIns="68577" tIns="34289" rIns="68577" bIns="34289"/>
          <a:lstStyle>
            <a:lvl1pPr marL="213995" marR="0" indent="-213995" algn="l" defTabSz="6858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27" y="1455031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6527" y="1455031"/>
            <a:ext cx="4222863" cy="2397029"/>
          </a:xfrm>
          <a:prstGeom prst="rect">
            <a:avLst/>
          </a:prstGeom>
        </p:spPr>
        <p:txBody>
          <a:bodyPr lIns="68576" tIns="34289" rIns="68576" bIns="34289"/>
          <a:lstStyle>
            <a:lvl1pPr marL="213995" marR="0" indent="-213995" algn="l" defTabSz="6858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69954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207269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611560" y="213970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2647429"/>
            <a:ext cx="3727325" cy="788417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>
              <a:lnSpc>
                <a:spcPct val="150000"/>
              </a:lnSpc>
              <a:buNone/>
              <a:defRPr sz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878685"/>
            <a:ext cx="738425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>
              <a:buNone/>
              <a:defRPr sz="14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1" y="1491858"/>
            <a:ext cx="7384256" cy="3164681"/>
          </a:xfrm>
          <a:prstGeom prst="rect">
            <a:avLst/>
          </a:prstGeom>
        </p:spPr>
        <p:txBody>
          <a:bodyPr lIns="68574" tIns="34289" rIns="68574" bIns="34289"/>
          <a:lstStyle>
            <a:lvl1pPr marL="269875" indent="-26987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2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539115" indent="-269240">
              <a:buFont typeface="Wingdings" panose="05000000000000000000" pitchFamily="2" charset="2"/>
              <a:buChar char="p"/>
              <a:defRPr lang="en-US" altLang="zh-CN" sz="12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809625" indent="-269240">
              <a:buFont typeface="Wingdings" panose="05000000000000000000" pitchFamily="2" charset="2"/>
              <a:buChar char="p"/>
              <a:defRPr lang="zh-CN" altLang="en-US" sz="12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539750" lvl="1" indent="-2698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809625" lvl="2" indent="-26924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image" Target="../media/image1.emf"/><Relationship Id="rId22" Type="http://schemas.openxmlformats.org/officeDocument/2006/relationships/theme" Target="../theme/theme1.xml"/><Relationship Id="rId21" Type="http://schemas.openxmlformats.org/officeDocument/2006/relationships/image" Target="../media/image19.png"/><Relationship Id="rId20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7.emf"/><Relationship Id="rId18" Type="http://schemas.openxmlformats.org/officeDocument/2006/relationships/image" Target="../media/image16.emf"/><Relationship Id="rId17" Type="http://schemas.openxmlformats.org/officeDocument/2006/relationships/image" Target="../media/image15.emf"/><Relationship Id="rId16" Type="http://schemas.openxmlformats.org/officeDocument/2006/relationships/image" Target="../media/image14.emf"/><Relationship Id="rId15" Type="http://schemas.openxmlformats.org/officeDocument/2006/relationships/image" Target="../media/image13.emf"/><Relationship Id="rId14" Type="http://schemas.openxmlformats.org/officeDocument/2006/relationships/image" Target="../media/image12.emf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image" Target="../media/image9.emf"/><Relationship Id="rId10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9" Type="http://schemas.openxmlformats.org/officeDocument/2006/relationships/theme" Target="../theme/theme4.xml"/><Relationship Id="rId18" Type="http://schemas.openxmlformats.org/officeDocument/2006/relationships/image" Target="../media/image19.png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641351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9" y="1065214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6381751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451101" y="1749426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/>
        </p:nvSpPr>
        <p:spPr bwMode="auto">
          <a:xfrm>
            <a:off x="5240339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lIns="68580" tIns="34290" rIns="68580" bIns="3429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265489" y="1939926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9" y="1581151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4" y="1460501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/>
        </p:nvGrpSpPr>
        <p:grpSpPr bwMode="auto">
          <a:xfrm>
            <a:off x="6100764" y="1751014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1" y="3994151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/>
        </p:nvGrpSpPr>
        <p:grpSpPr bwMode="auto">
          <a:xfrm>
            <a:off x="3040064" y="546101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/>
        </p:nvGrpSpPr>
        <p:grpSpPr bwMode="auto">
          <a:xfrm>
            <a:off x="2586039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4" y="1974851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/>
        </p:nvSpPr>
        <p:spPr bwMode="auto">
          <a:xfrm>
            <a:off x="7113589" y="2630489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80" tIns="34290" rIns="68580" bIns="34290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4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/>
        </p:nvGrpSpPr>
        <p:grpSpPr bwMode="auto">
          <a:xfrm>
            <a:off x="2327276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/>
        </p:nvGrpSpPr>
        <p:grpSpPr bwMode="auto">
          <a:xfrm>
            <a:off x="976314" y="1046164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/>
        </p:nvGrpSpPr>
        <p:grpSpPr bwMode="auto">
          <a:xfrm>
            <a:off x="1763714" y="4391026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/>
        </p:nvGrpSpPr>
        <p:grpSpPr bwMode="auto">
          <a:xfrm>
            <a:off x="1169989" y="2619376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/>
        </p:nvGrpSpPr>
        <p:grpSpPr bwMode="auto">
          <a:xfrm>
            <a:off x="7781926" y="4046539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1773239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/>
        </p:nvGrpSpPr>
        <p:grpSpPr bwMode="auto">
          <a:xfrm>
            <a:off x="6613526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/>
        </p:nvGrpSpPr>
        <p:grpSpPr bwMode="auto">
          <a:xfrm>
            <a:off x="7308851" y="912814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18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47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8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50" name="圆角矩形 3"/>
          <p:cNvSpPr>
            <a:spLocks noChangeArrowheads="1"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1180531 w 1180531"/>
              <a:gd name="T1" fmla="*/ 0 h 577560"/>
              <a:gd name="T2" fmla="*/ 1180531 w 1180531"/>
              <a:gd name="T3" fmla="*/ 462045 h 577560"/>
              <a:gd name="T4" fmla="*/ 1065016 w 1180531"/>
              <a:gd name="T5" fmla="*/ 577560 h 577560"/>
              <a:gd name="T6" fmla="*/ 115515 w 1180531"/>
              <a:gd name="T7" fmla="*/ 577560 h 577560"/>
              <a:gd name="T8" fmla="*/ 0 w 1180531"/>
              <a:gd name="T9" fmla="*/ 462045 h 577560"/>
              <a:gd name="T10" fmla="*/ 0 w 1180531"/>
              <a:gd name="T11" fmla="*/ 0 h 577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pic>
        <p:nvPicPr>
          <p:cNvPr id="51" name="图片 1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27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9" tIns="34289" rIns="68579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9" tIns="34289" rIns="68579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58977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79" tIns="34289" rIns="68579" bIns="342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3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98627" y="915989"/>
            <a:ext cx="936625" cy="935037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79" tIns="34289" rIns="68579" bIns="134997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None/>
              <a:defRPr/>
            </a:pPr>
            <a:r>
              <a:rPr lang="zh-CN" altLang="en-US" sz="41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41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31641" y="1759696"/>
            <a:ext cx="734366" cy="734366"/>
          </a:xfrm>
          <a:prstGeom prst="ellipse">
            <a:avLst/>
          </a:prstGeom>
          <a:noFill/>
          <a:ln>
            <a:noFill/>
          </a:ln>
        </p:spPr>
        <p:txBody>
          <a:bodyPr lIns="68579" tIns="34289" rIns="68579" bIns="34289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1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41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7" tIns="34289" rIns="68577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/>
        </p:nvSpPr>
        <p:spPr bwMode="auto">
          <a:xfrm>
            <a:off x="7375528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7" tIns="34289" rIns="68577" bIns="34289"/>
          <a:lstStyle/>
          <a:p>
            <a:endParaRPr lang="zh-CN" altLang="en-US" sz="1800"/>
          </a:p>
        </p:txBody>
      </p:sp>
      <p:pic>
        <p:nvPicPr>
          <p:cNvPr id="3076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7" tIns="34289" rIns="68577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48038" y="1384301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311528" y="1347791"/>
            <a:ext cx="73025" cy="714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2" name="椭圆 11"/>
          <p:cNvSpPr/>
          <p:nvPr/>
        </p:nvSpPr>
        <p:spPr>
          <a:xfrm>
            <a:off x="3311528" y="3832225"/>
            <a:ext cx="73025" cy="714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14" name="标题占位符 1"/>
          <p:cNvSpPr txBox="1">
            <a:spLocks noChangeArrowheads="1"/>
          </p:cNvSpPr>
          <p:nvPr/>
        </p:nvSpPr>
        <p:spPr bwMode="auto">
          <a:xfrm>
            <a:off x="1042990" y="1924052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3200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/>
        </p:nvSpPr>
        <p:spPr bwMode="auto">
          <a:xfrm>
            <a:off x="1258889" y="2573339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7" tIns="34289" rIns="68577" bIns="34289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 spd="slow">
    <p:push dir="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/>
        </p:nvGrpSpPr>
        <p:grpSpPr bwMode="auto">
          <a:xfrm>
            <a:off x="493717" y="219077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/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8167689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6" tIns="34289" rIns="68576" bIns="34289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/>
        </p:nvSpPr>
        <p:spPr bwMode="auto">
          <a:xfrm>
            <a:off x="7375529" y="-19049"/>
            <a:ext cx="1281113" cy="627063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76" tIns="34289" rIns="68576" bIns="34289"/>
          <a:lstStyle/>
          <a:p>
            <a:endParaRPr lang="zh-CN" altLang="en-US" sz="1800"/>
          </a:p>
        </p:txBody>
      </p:sp>
      <p:pic>
        <p:nvPicPr>
          <p:cNvPr id="2053" name="图片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2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lIns="68576" tIns="34289" rIns="68576" bIns="34289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/>
        </p:nvGrpSpPr>
        <p:grpSpPr bwMode="auto">
          <a:xfrm>
            <a:off x="1944690" y="1817689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2.xml"/><Relationship Id="rId4" Type="http://schemas.openxmlformats.org/officeDocument/2006/relationships/image" Target="../media/image34.jpe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png"/><Relationship Id="rId3" Type="http://schemas.openxmlformats.org/officeDocument/2006/relationships/image" Target="../media/image34.jpe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rtl="0" eaLnBrk="1" fontAlgn="base" hangingPunct="1"/>
            <a:r>
              <a:rPr lang="zh-CN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关键字</a:t>
            </a:r>
            <a:r>
              <a:rPr lang="en-US" altLang="zh-CN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接口</a:t>
            </a:r>
            <a:r>
              <a:rPr lang="en-US" altLang="zh-CN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代码块</a:t>
            </a:r>
            <a:r>
              <a:rPr lang="en-US" altLang="zh-CN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,</a:t>
            </a:r>
            <a:r>
              <a:rPr lang="zh-CN" altLang="en-US"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枚举</a:t>
            </a:r>
            <a:endParaRPr lang="zh-CN" altLang="en-US">
              <a:effectLst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0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39941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862013" y="1779588"/>
            <a:ext cx="4718050" cy="2516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作文的模板类</a:t>
            </a: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abstract class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CompositionTemplate {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write() 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标题</a:t>
            </a: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"&lt;&lt;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我的爸爸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&gt;&gt;"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作文的正文</a:t>
            </a: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body();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结束语</a:t>
            </a: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啊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这就是我的爸爸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...."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zh-CN" altLang="zh-CN" sz="1050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作文的正文的抽象方法</a:t>
            </a:r>
            <a:br>
              <a:rPr kumimoji="0" lang="zh-CN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CN" sz="1050" i="1" kern="1200" cap="none" spc="0" normalizeH="0" baseline="0" noProof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abstract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body();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2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450" y="2211388"/>
            <a:ext cx="3870325" cy="151288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1500" y="2355850"/>
            <a:ext cx="34115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模板方法一般都是去定义骨架(结构)，是不允许更改的</a:t>
            </a:r>
            <a:r>
              <a:rPr kumimoji="0" lang="zh-CN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51500" y="2841625"/>
            <a:ext cx="2878138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思考：子类重写了这个方法，会有什么后果？</a:t>
            </a:r>
            <a:endParaRPr kumimoji="0" lang="zh-CN" altLang="zh-CN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final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1" grpId="0" bldLvl="0" animBg="1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0430" y="1590675"/>
            <a:ext cx="7482840" cy="251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关键字是最终的意思，可以</a:t>
            </a:r>
            <a:r>
              <a:rPr kumimoji="0" lang="zh-CN" altLang="en-US" sz="105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修饰（方法，变量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05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修饰的特点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修饰方法：表明该方法是最终方法，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不能被重写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使用场景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此方法不想被重写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修饰变量：表明该变量是常量，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不能再次被赋值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	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使用场景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该变量不想被改变,其实就是一个常量值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修饰的变量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名字每个字母需要大写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多个单词之间用下划线分割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修饰类：表明该类是最终类，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不能被继承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	</a:t>
            </a:r>
            <a:r>
              <a:rPr lang="zh-CN" altLang="en-US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使用场景</a:t>
            </a:r>
            <a:r>
              <a:rPr lang="en-US" altLang="zh-CN" sz="105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: </a:t>
            </a:r>
            <a:r>
              <a:rPr lang="zh-CN" altLang="en-US" sz="10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</a:t>
            </a:r>
            <a:r>
              <a:rPr lang="zh-CN" altLang="en-US" sz="10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所写的类不想被扩</a:t>
            </a:r>
            <a:r>
              <a:rPr lang="zh-CN" altLang="en-US" sz="105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展继承，就可以使用该关键字进行修饰了。比如所定义的工具类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final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375" y="1643063"/>
            <a:ext cx="7272338" cy="1303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变量是基本类型：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修饰指的是基本类型的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数据值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不能发生改变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变量是引用类型：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修饰指的是引用类型的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地址值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不能发生改变，但是地址里面的内容是可以发生改变的</a:t>
            </a:r>
            <a:endParaRPr kumimoji="0" lang="zh-CN" altLang="en-US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修饰成员变量初始化时机</a:t>
            </a:r>
            <a:endParaRPr kumimoji="0" lang="zh-CN" altLang="en-US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5805" marR="0" lvl="1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直接给变量赋值</a:t>
            </a:r>
            <a:endParaRPr kumimoji="0" lang="zh-CN" altLang="en-US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25805" marR="0" lvl="1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在构造方法执行完毕前赋值</a:t>
            </a:r>
            <a:endParaRPr kumimoji="0" lang="zh-CN" altLang="en-US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final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27405" y="1136333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endParaRPr kumimoji="0" lang="en-US" altLang="zh-CN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375" y="1643063"/>
            <a:ext cx="7272338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abstract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可以和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final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共存吗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? 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0" y="2139950"/>
            <a:ext cx="4755515" cy="737235"/>
          </a:xfrm>
          <a:prstGeom prst="rect">
            <a:avLst/>
          </a:prstGeom>
          <a:noFill/>
        </p:spPr>
        <p:txBody>
          <a:bodyPr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不可以</a:t>
            </a:r>
            <a:r>
              <a:rPr lang="en-US" altLang="zh-CN" sz="1050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!</a:t>
            </a:r>
            <a:endParaRPr lang="en-US" altLang="zh-CN" sz="1050" b="1" noProof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b="1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在类中  , abstract是希望子类继承 , 而final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关键字是阻止继承</a:t>
            </a:r>
            <a:endParaRPr lang="zh-CN" altLang="en-US" sz="10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在方法中</a:t>
            </a:r>
            <a:r>
              <a:rPr lang="en-US" altLang="zh-CN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abstract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是希望子类重写</a:t>
            </a:r>
            <a:r>
              <a:rPr lang="en-US" altLang="zh-CN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关键字是阻止重写</a:t>
            </a:r>
            <a:endParaRPr lang="zh-CN" altLang="en-US" sz="10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final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熟悉四种权限的使用及访问特点</a:t>
            </a:r>
            <a:endParaRPr lang="en-US" altLang="zh-CN"/>
          </a:p>
          <a:p>
            <a:r>
              <a:rPr lang="zh-CN" altLang="en-US"/>
              <a:t>能够理解权限的使用特点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权限修饰符关键字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627534"/>
            <a:ext cx="3727325" cy="387893"/>
          </a:xfrm>
        </p:spPr>
        <p:txBody>
          <a:bodyPr/>
          <a:lstStyle/>
          <a:p>
            <a:r>
              <a:rPr lang="zh-CN" altLang="en-US"/>
              <a:t>权限修饰符关键字有哪些，各有什么含义？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60" y="2499742"/>
            <a:ext cx="3727325" cy="387893"/>
          </a:xfrm>
        </p:spPr>
        <p:txBody>
          <a:bodyPr/>
          <a:lstStyle/>
          <a:p>
            <a:r>
              <a:rPr lang="zh-CN" altLang="en-US"/>
              <a:t>各自权限访问特点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00659" y="1059582"/>
            <a:ext cx="7094909" cy="14222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CN"/>
              <a:t>public</a:t>
            </a:r>
            <a:r>
              <a:rPr lang="zh-CN" altLang="en-US"/>
              <a:t>：公共的，当前模块内都可以访问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en-US" altLang="zh-CN"/>
              <a:t>protected</a:t>
            </a:r>
            <a:r>
              <a:rPr lang="zh-CN" altLang="en-US"/>
              <a:t>：受保护的，同一个包下都可以 ，其他包下只有子类可以访问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zh-CN" altLang="en-US"/>
              <a:t>默认权限（</a:t>
            </a:r>
            <a:r>
              <a:rPr lang="en-US" altLang="zh-CN"/>
              <a:t>package-private</a:t>
            </a:r>
            <a:r>
              <a:rPr lang="zh-CN" altLang="en-US"/>
              <a:t>）：也称作为</a:t>
            </a:r>
            <a:r>
              <a:rPr lang="en-US" altLang="zh-CN"/>
              <a:t>”</a:t>
            </a:r>
            <a:r>
              <a:rPr lang="zh-CN" altLang="en-US"/>
              <a:t>包私有</a:t>
            </a:r>
            <a:r>
              <a:rPr lang="en-US" altLang="zh-CN"/>
              <a:t>”</a:t>
            </a:r>
            <a:r>
              <a:rPr lang="zh-CN" altLang="en-US"/>
              <a:t> ，同一个包下可以</a:t>
            </a:r>
            <a:r>
              <a:rPr lang="en-US" altLang="zh-CN"/>
              <a:t>, </a:t>
            </a:r>
            <a:r>
              <a:rPr lang="zh-CN" altLang="en-US"/>
              <a:t>其他包不允许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en-US" altLang="zh-CN"/>
              <a:t>private</a:t>
            </a:r>
            <a:r>
              <a:rPr lang="zh-CN" altLang="en-US"/>
              <a:t>：只能本类访问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83568" y="4547939"/>
            <a:ext cx="7112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>
                <a:solidFill>
                  <a:srgbClr val="FF0000"/>
                </a:solidFill>
                <a:latin typeface="+mn-lt"/>
                <a:ea typeface="+mn-ea"/>
              </a:rPr>
              <a:t>权限大小排行 ：</a:t>
            </a:r>
            <a:r>
              <a:rPr lang="en-US" altLang="zh-CN" sz="1400" b="1">
                <a:solidFill>
                  <a:srgbClr val="FF0000"/>
                </a:solidFill>
                <a:latin typeface="+mn-lt"/>
                <a:ea typeface="+mn-ea"/>
              </a:rPr>
              <a:t>public &gt; protected &gt; </a:t>
            </a:r>
            <a:r>
              <a:rPr lang="zh-CN" altLang="en-US" sz="1400" b="1">
                <a:solidFill>
                  <a:srgbClr val="FF0000"/>
                </a:solidFill>
                <a:latin typeface="+mn-lt"/>
              </a:rPr>
              <a:t>默认权限 </a:t>
            </a:r>
            <a:r>
              <a:rPr lang="en-US" altLang="zh-CN" sz="1400" b="1">
                <a:solidFill>
                  <a:srgbClr val="FF0000"/>
                </a:solidFill>
                <a:latin typeface="+mn-lt"/>
                <a:ea typeface="+mn-ea"/>
              </a:rPr>
              <a:t>&gt; private</a:t>
            </a:r>
            <a:endParaRPr lang="zh-CN" altLang="en-US" sz="1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2887345"/>
            <a:ext cx="3860165" cy="151701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权限修饰符关键字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uiExpand="1" build="p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日常工作学习中我们怎么合理使用权限呢？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55650" y="1106170"/>
            <a:ext cx="6696710" cy="11004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常用的权限修饰符就两种 </a:t>
            </a:r>
            <a:r>
              <a:rPr lang="en-US" altLang="zh-CN"/>
              <a:t>: </a:t>
            </a:r>
            <a:r>
              <a:rPr lang="zh-CN" altLang="en-US"/>
              <a:t>第一个是</a:t>
            </a:r>
            <a:r>
              <a:rPr lang="en-US" altLang="zh-CN"/>
              <a:t>public , </a:t>
            </a:r>
            <a:r>
              <a:rPr lang="zh-CN" altLang="en-US"/>
              <a:t>第二个是</a:t>
            </a:r>
            <a:r>
              <a:rPr lang="en-US" altLang="zh-CN"/>
              <a:t>private</a:t>
            </a:r>
            <a:r>
              <a:rPr lang="en-US" altLang="zh-CN"/>
              <a:t> 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/>
              <a:t>public</a:t>
            </a:r>
            <a:r>
              <a:rPr lang="zh-CN" altLang="en-US"/>
              <a:t>常用于修饰成员方法</a:t>
            </a:r>
            <a:endParaRPr lang="zh-CN" altLang="en-US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/>
              <a:t>private</a:t>
            </a:r>
            <a:r>
              <a:rPr lang="zh-CN" altLang="en-US"/>
              <a:t>常用于封装修饰成员变量 </a:t>
            </a:r>
            <a:r>
              <a:rPr lang="en-US" altLang="zh-CN"/>
              <a:t>, </a:t>
            </a:r>
            <a:r>
              <a:rPr lang="zh-CN" altLang="en-US"/>
              <a:t>或者修饰构造</a:t>
            </a:r>
            <a:r>
              <a:rPr lang="en-US" altLang="zh-CN"/>
              <a:t>(</a:t>
            </a:r>
            <a:r>
              <a:rPr lang="zh-CN" altLang="en-US"/>
              <a:t>目的</a:t>
            </a:r>
            <a:r>
              <a:rPr lang="zh-CN" altLang="en-US">
                <a:sym typeface="+mn-ea"/>
              </a:rPr>
              <a:t>防止外界创建本类对象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755576" y="2447395"/>
            <a:ext cx="6696744" cy="23083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en-US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这是</a:t>
            </a:r>
            <a:r>
              <a:rPr lang="en-US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JDK</a:t>
            </a:r>
            <a:r>
              <a:rPr lang="zh-CN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中 </a:t>
            </a:r>
            <a:r>
              <a:rPr lang="en-US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java.lang.Math </a:t>
            </a:r>
            <a:r>
              <a:rPr lang="zh-CN" altLang="en-US" sz="1200" b="1">
                <a:solidFill>
                  <a:srgbClr val="000080"/>
                </a:solidFill>
                <a:latin typeface="Consolas" panose="020B0609020204030204" pitchFamily="49" charset="0"/>
              </a:rPr>
              <a:t>数学工具类</a:t>
            </a:r>
            <a:endParaRPr lang="en-US" altLang="zh-CN" sz="1200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final class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Math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  <a:t>/**</a:t>
            </a:r>
            <a:b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  <a:t>     * Don't let anyone instantiate this class.</a:t>
            </a:r>
            <a:endParaRPr lang="en-US" altLang="zh-CN" sz="1200" i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1200" i="1">
                <a:solidFill>
                  <a:srgbClr val="808080"/>
                </a:solidFill>
                <a:latin typeface="Consolas" panose="020B0609020204030204" pitchFamily="49" charset="0"/>
              </a:rPr>
              <a:t>* 不能让任何人实例化这个类</a:t>
            </a:r>
            <a:b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  <a:t>     */</a:t>
            </a:r>
            <a:b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zh-CN" altLang="zh-CN" sz="1200" i="1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Math() {}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static int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max(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a,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b)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(a &gt;= b) ? a : b;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  <a:p>
            <a:pPr lvl="0"/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权限修饰符关键字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能够定义构造代码块，并知道执行特点</a:t>
            </a:r>
            <a:endParaRPr lang="en-US" altLang="zh-CN"/>
          </a:p>
          <a:p>
            <a:r>
              <a:rPr lang="zh-CN" altLang="en-US"/>
              <a:t>能够定义静态代码块，并知道执行特点</a:t>
            </a:r>
            <a:endParaRPr lang="en-US" altLang="zh-CN"/>
          </a:p>
          <a:p>
            <a:r>
              <a:rPr lang="zh-CN" altLang="en-US"/>
              <a:t>能够定义局部代码块，并知道执行特点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代码块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构造代码块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627534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怎么写构造代码块？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1" y="987574"/>
            <a:ext cx="3727325" cy="38789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在类中方法外定义一个大括号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004048" y="555526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构造代码块的执行特点，及作用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004048" y="915566"/>
            <a:ext cx="3716957" cy="100811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/>
              <a:t>执行特点：</a:t>
            </a:r>
            <a:r>
              <a:rPr lang="zh-CN" altLang="en-US"/>
              <a:t>会在每一个构造方法执行前，执行一次</a:t>
            </a:r>
            <a:endParaRPr lang="en-US" altLang="zh-CN"/>
          </a:p>
          <a:p>
            <a:r>
              <a:rPr lang="zh-CN" altLang="en-US" b="1"/>
              <a:t>作用：</a:t>
            </a:r>
            <a:r>
              <a:rPr lang="zh-CN" altLang="en-US"/>
              <a:t>如果每个构造方法有重复的逻辑时。比如可以给自定义常量赋值</a:t>
            </a:r>
            <a:r>
              <a:rPr lang="en-US" altLang="zh-CN"/>
              <a:t>,</a:t>
            </a:r>
            <a:r>
              <a:rPr lang="zh-CN" altLang="en-US"/>
              <a:t>或者抽取构造方法中共性内容</a:t>
            </a:r>
            <a:endParaRPr lang="zh-CN" altLang="en-US"/>
          </a:p>
        </p:txBody>
      </p:sp>
      <p:sp>
        <p:nvSpPr>
          <p:cNvPr id="7" name="TextBox 3"/>
          <p:cNvSpPr txBox="1"/>
          <p:nvPr/>
        </p:nvSpPr>
        <p:spPr>
          <a:xfrm>
            <a:off x="656109" y="1412071"/>
            <a:ext cx="3672408" cy="10156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构造代码块</a:t>
            </a:r>
            <a:br>
              <a:rPr lang="zh-CN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200"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5004048" y="2717507"/>
            <a:ext cx="3672408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/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 stu =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Student();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 stu2 =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zh-CN" altLang="zh-CN" sz="12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656109" y="1419036"/>
            <a:ext cx="3672408" cy="360098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private final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sz="1200" b="1">
                <a:solidFill>
                  <a:srgbClr val="660E7A"/>
                </a:solidFill>
                <a:latin typeface="Consolas" panose="020B0609020204030204" pitchFamily="49" charset="0"/>
              </a:rPr>
              <a:t>SCHOOL_NAME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private int </a:t>
            </a:r>
            <a:r>
              <a:rPr lang="zh-CN" altLang="zh-CN" sz="1200" b="1">
                <a:solidFill>
                  <a:srgbClr val="660E7A"/>
                </a:solidFill>
                <a:latin typeface="Consolas" panose="020B0609020204030204" pitchFamily="49" charset="0"/>
              </a:rPr>
              <a:t>age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660E7A"/>
                </a:solidFill>
                <a:latin typeface="Consolas" panose="020B0609020204030204" pitchFamily="49" charset="0"/>
              </a:rPr>
              <a:t>SCHOOL_NAME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黑马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2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2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Student()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age) {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2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sz="1200" b="1">
                <a:solidFill>
                  <a:srgbClr val="660E7A"/>
                </a:solidFill>
                <a:latin typeface="Consolas" panose="020B0609020204030204" pitchFamily="49" charset="0"/>
              </a:rPr>
              <a:t>age </a:t>
            </a: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= age;</a:t>
            </a:r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zh-CN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文本占位符 4"/>
          <p:cNvSpPr txBox="1"/>
          <p:nvPr/>
        </p:nvSpPr>
        <p:spPr>
          <a:xfrm>
            <a:off x="5004048" y="2355726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请说出面两句代码执行后，控制台打印结果？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004048" y="3801451"/>
            <a:ext cx="4104456" cy="1290579"/>
            <a:chOff x="4683763" y="890619"/>
            <a:chExt cx="4104456" cy="1290579"/>
          </a:xfrm>
        </p:grpSpPr>
        <p:pic>
          <p:nvPicPr>
            <p:cNvPr id="17" name="图片 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 flipH="1">
              <a:off x="7348059" y="1380173"/>
              <a:ext cx="1440160" cy="80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对话气泡: 椭圆形 17"/>
            <p:cNvSpPr/>
            <p:nvPr/>
          </p:nvSpPr>
          <p:spPr>
            <a:xfrm>
              <a:off x="4683763" y="890619"/>
              <a:ext cx="3063739" cy="1074555"/>
            </a:xfrm>
            <a:prstGeom prst="wedgeEllipseCallout">
              <a:avLst>
                <a:gd name="adj1" fmla="val 62302"/>
                <a:gd name="adj2" fmla="val 1785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A</a:t>
              </a:r>
              <a:endParaRPr lang="en-US" altLang="zh-CN" sz="1400"/>
            </a:p>
            <a:p>
              <a:pPr algn="ctr"/>
              <a:r>
                <a:rPr lang="en-US" altLang="zh-CN" sz="1400"/>
                <a:t>B</a:t>
              </a:r>
              <a:endParaRPr lang="en-US" altLang="zh-CN" sz="1400"/>
            </a:p>
            <a:p>
              <a:pPr algn="ctr"/>
              <a:r>
                <a:rPr lang="en-US" altLang="zh-CN" sz="1400"/>
                <a:t>A</a:t>
              </a:r>
              <a:endParaRPr lang="en-US" altLang="zh-CN" sz="1400"/>
            </a:p>
            <a:p>
              <a:pPr algn="ctr"/>
              <a:r>
                <a:rPr lang="en-US" altLang="zh-CN" sz="1400"/>
                <a:t>C</a:t>
              </a:r>
              <a:endParaRPr lang="zh-CN" altLang="en-US" sz="1400"/>
            </a:p>
          </p:txBody>
        </p:sp>
      </p:grpSp>
      <p:sp>
        <p:nvSpPr>
          <p:cNvPr id="19" name="矩形 18"/>
          <p:cNvSpPr/>
          <p:nvPr/>
        </p:nvSpPr>
        <p:spPr>
          <a:xfrm>
            <a:off x="1115616" y="2355726"/>
            <a:ext cx="3168352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r"/>
            <a:r>
              <a:rPr lang="zh-CN" altLang="en-US" sz="1400" b="1"/>
              <a:t>常量赋值</a:t>
            </a:r>
            <a:endParaRPr lang="zh-CN" altLang="en-US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6" grpId="0" animBg="1" uiExpand="1" build="p"/>
      <p:bldP spid="7" grpId="0" animBg="1"/>
      <p:bldP spid="11" grpId="0" animBg="1"/>
      <p:bldP spid="13" grpId="0" animBg="1"/>
      <p:bldP spid="14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静态代码块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28651" y="627534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怎么写静态代码块？</a:t>
            </a:r>
            <a:endParaRPr lang="zh-CN" altLang="en-US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004048" y="599341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静态代码块的执行特点，及作用</a:t>
            </a:r>
            <a:endParaRPr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147945" y="1059815"/>
            <a:ext cx="3648710" cy="102552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b="1"/>
              <a:t>执行特点：</a:t>
            </a:r>
            <a:r>
              <a:rPr lang="zh-CN" altLang="en-US"/>
              <a:t>随着类加载到内存，会执行一次。（类加载到方法区初始化的时候就会执行静态代码块）</a:t>
            </a:r>
            <a:endParaRPr lang="en-US" altLang="zh-CN"/>
          </a:p>
          <a:p>
            <a:r>
              <a:rPr lang="zh-CN" altLang="en-US" b="1"/>
              <a:t>作用：</a:t>
            </a:r>
            <a:r>
              <a:rPr lang="zh-CN" altLang="en-US"/>
              <a:t>可以对静态数据进行初始化</a:t>
            </a:r>
            <a:endParaRPr lang="zh-CN" altLang="en-US"/>
          </a:p>
          <a:p>
            <a:endParaRPr lang="en-US" altLang="zh-CN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8650" y="987425"/>
            <a:ext cx="3727450" cy="38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直接在构造代码块上加上static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560830"/>
            <a:ext cx="3735705" cy="2309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uiExpand="1" build="p"/>
      <p:bldP spid="13" grpId="0" animBg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96055" y="1373505"/>
            <a:ext cx="3498215" cy="212598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 JAVA</a:t>
            </a:r>
            <a:r>
              <a:rPr lang="zh-CN" altLang="en-US"/>
              <a:t>关键字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代码块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接口</a:t>
            </a:r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枚举</a:t>
            </a:r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面向对象高级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局部代码块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23528" y="627534"/>
            <a:ext cx="3727325" cy="387893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怎么定义局部代码块？</a:t>
            </a:r>
            <a:r>
              <a:rPr lang="zh-CN" altLang="zh-CN" sz="700" b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zh-CN" sz="20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占位符 4"/>
          <p:cNvSpPr txBox="1"/>
          <p:nvPr/>
        </p:nvSpPr>
        <p:spPr>
          <a:xfrm>
            <a:off x="323528" y="2787774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2 </a:t>
            </a:r>
            <a:r>
              <a:rPr lang="zh-CN" altLang="en-US"/>
              <a:t>局部代码块作用？</a:t>
            </a:r>
            <a:endParaRPr lang="zh-CN" altLang="en-US"/>
          </a:p>
        </p:txBody>
      </p:sp>
      <p:sp>
        <p:nvSpPr>
          <p:cNvPr id="9" name="文本占位符 5"/>
          <p:cNvSpPr txBox="1"/>
          <p:nvPr/>
        </p:nvSpPr>
        <p:spPr>
          <a:xfrm>
            <a:off x="323528" y="3191969"/>
            <a:ext cx="4353768" cy="3878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可以限定变量的作用域 </a:t>
            </a:r>
            <a:r>
              <a:rPr lang="en-US" altLang="zh-CN"/>
              <a:t>, </a:t>
            </a:r>
            <a:r>
              <a:rPr lang="zh-CN" altLang="en-US"/>
              <a:t>在代码块执行完毕</a:t>
            </a:r>
            <a:r>
              <a:rPr lang="en-US" altLang="zh-CN"/>
              <a:t>, </a:t>
            </a:r>
            <a:r>
              <a:rPr lang="zh-CN" altLang="en-US"/>
              <a:t>及时释放内存</a:t>
            </a:r>
            <a:endParaRPr lang="zh-CN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23215" y="1067118"/>
            <a:ext cx="4470400" cy="6451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333333"/>
                </a:solidFill>
                <a:latin typeface="+mn-ea"/>
                <a:ea typeface="+mn-ea"/>
              </a:rPr>
              <a:t>任何局部代码位置都可以定义局部代码块 ，就是一对大括号。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latin typeface="+mn-ea"/>
                <a:ea typeface="+mn-ea"/>
              </a:rPr>
              <a:t>静态代码块，构造代码块，方法中，构造方法中都可以定义局部代码块。相比之下在方法中定义局部代码块稍多一些</a:t>
            </a:r>
            <a:endParaRPr kumimoji="0" lang="zh-CN" altLang="zh-CN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6378" y="1059582"/>
            <a:ext cx="4038600" cy="3733800"/>
          </a:xfrm>
          <a:prstGeom prst="rect">
            <a:avLst/>
          </a:prstGeom>
        </p:spPr>
      </p:pic>
      <p:sp>
        <p:nvSpPr>
          <p:cNvPr id="19" name="文本占位符 4"/>
          <p:cNvSpPr txBox="1"/>
          <p:nvPr/>
        </p:nvSpPr>
        <p:spPr>
          <a:xfrm>
            <a:off x="323528" y="3611633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怎么找一个变量的作用域？</a:t>
            </a:r>
            <a:endParaRPr lang="zh-CN" altLang="en-US"/>
          </a:p>
        </p:txBody>
      </p:sp>
      <p:sp>
        <p:nvSpPr>
          <p:cNvPr id="20" name="文本占位符 5"/>
          <p:cNvSpPr txBox="1"/>
          <p:nvPr/>
        </p:nvSpPr>
        <p:spPr>
          <a:xfrm>
            <a:off x="323215" y="4000500"/>
            <a:ext cx="4353560" cy="454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变量所在的那对大括号即是作用域范围</a:t>
            </a:r>
            <a:endParaRPr lang="en-US" altLang="zh-CN"/>
          </a:p>
        </p:txBody>
      </p:sp>
      <p:sp>
        <p:nvSpPr>
          <p:cNvPr id="22" name="左大括号 21"/>
          <p:cNvSpPr/>
          <p:nvPr/>
        </p:nvSpPr>
        <p:spPr>
          <a:xfrm>
            <a:off x="5148064" y="1702346"/>
            <a:ext cx="288032" cy="2448272"/>
          </a:xfrm>
          <a:prstGeom prst="leftBrace">
            <a:avLst>
              <a:gd name="adj1" fmla="val 51069"/>
              <a:gd name="adj2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5609840" y="2635096"/>
            <a:ext cx="288032" cy="582771"/>
          </a:xfrm>
          <a:prstGeom prst="leftBrace">
            <a:avLst>
              <a:gd name="adj1" fmla="val 14438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948264" y="1560154"/>
            <a:ext cx="1772089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请问 </a:t>
            </a:r>
            <a:r>
              <a:rPr lang="en-US" altLang="zh-CN" sz="1050" b="1">
                <a:solidFill>
                  <a:srgbClr val="FF0000"/>
                </a:solidFill>
                <a:latin typeface="+mn-lt"/>
                <a:ea typeface="+mn-ea"/>
              </a:rPr>
              <a:t>i1 </a:t>
            </a: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变量作用域在哪儿？</a:t>
            </a:r>
            <a:endParaRPr lang="zh-CN" altLang="en-US" sz="105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76375" y="2568558"/>
            <a:ext cx="1772089" cy="2539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请问 </a:t>
            </a:r>
            <a:r>
              <a:rPr lang="en-US" altLang="zh-CN" sz="1050" b="1">
                <a:solidFill>
                  <a:srgbClr val="FF0000"/>
                </a:solidFill>
                <a:latin typeface="+mn-lt"/>
                <a:ea typeface="+mn-ea"/>
              </a:rPr>
              <a:t>i2 </a:t>
            </a: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变量作用域在哪儿？</a:t>
            </a:r>
            <a:endParaRPr lang="zh-CN" altLang="en-US" sz="105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2639" y="3805579"/>
            <a:ext cx="1561361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请问 </a:t>
            </a:r>
            <a:r>
              <a:rPr lang="en-US" altLang="zh-CN" sz="1050" b="1">
                <a:solidFill>
                  <a:srgbClr val="FF0000"/>
                </a:solidFill>
                <a:latin typeface="+mn-lt"/>
                <a:ea typeface="+mn-ea"/>
              </a:rPr>
              <a:t>i2 </a:t>
            </a: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变量</a:t>
            </a:r>
            <a:r>
              <a:rPr lang="zh-CN" altLang="en-US" sz="1050" b="1">
                <a:solidFill>
                  <a:srgbClr val="FF0000"/>
                </a:solidFill>
              </a:rPr>
              <a:t>为什么出错</a:t>
            </a:r>
            <a:r>
              <a:rPr lang="zh-CN" altLang="en-US" sz="1050" b="1">
                <a:solidFill>
                  <a:srgbClr val="FF0000"/>
                </a:solidFill>
                <a:latin typeface="+mn-lt"/>
                <a:ea typeface="+mn-ea"/>
              </a:rPr>
              <a:t>？</a:t>
            </a:r>
            <a:endParaRPr lang="zh-CN" altLang="en-US" sz="105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" name="TextBox 3"/>
          <p:cNvSpPr txBox="1"/>
          <p:nvPr/>
        </p:nvSpPr>
        <p:spPr>
          <a:xfrm>
            <a:off x="323528" y="1772111"/>
            <a:ext cx="4353768" cy="10156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test(){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zh-CN" altLang="zh-CN" sz="10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zh-CN" sz="1000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局部变量</a:t>
            </a:r>
            <a:b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000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局部代码块</a:t>
            </a:r>
            <a:b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sz="1000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200">
              <a:latin typeface="Arial" panose="020B0604020202020204" pitchFamily="34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uiExpand="1" build="p"/>
      <p:bldP spid="11" grpId="0" animBg="1" uiExpand="1" build="p"/>
      <p:bldP spid="20" grpId="0" animBg="1" uiExpand="1" build="p"/>
      <p:bldP spid="22" grpId="0" animBg="1"/>
      <p:bldP spid="23" grpId="0" animBg="1"/>
      <p:bldP spid="24" grpId="0" animBg="1"/>
      <p:bldP spid="25" grpId="0" animBg="1"/>
      <p:bldP spid="26" grpId="0" bldLvl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代码块总结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20986" y="1012083"/>
            <a:ext cx="4003078" cy="527124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构造代码块怎么定义，怎么执行的，怎么用？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20750" y="1466215"/>
            <a:ext cx="3680460" cy="1051560"/>
          </a:xfrm>
        </p:spPr>
        <p:txBody>
          <a:bodyPr/>
          <a:lstStyle/>
          <a:p>
            <a:r>
              <a:rPr lang="zh-CN" altLang="en-US" b="1"/>
              <a:t>定义：</a:t>
            </a:r>
            <a:r>
              <a:rPr lang="zh-CN" altLang="en-US"/>
              <a:t>在类中方法外定义一个大括号</a:t>
            </a:r>
            <a:endParaRPr lang="zh-CN" altLang="en-US"/>
          </a:p>
          <a:p>
            <a:r>
              <a:rPr lang="zh-CN" altLang="en-US" b="1"/>
              <a:t>执行特点：</a:t>
            </a:r>
            <a:r>
              <a:rPr lang="zh-CN" altLang="en-US"/>
              <a:t>会在每一个构造方法执行前，执行一次</a:t>
            </a:r>
            <a:endParaRPr lang="en-US" altLang="zh-CN"/>
          </a:p>
          <a:p>
            <a:r>
              <a:rPr lang="zh-CN" altLang="en-US" b="1"/>
              <a:t>作用：</a:t>
            </a:r>
            <a:r>
              <a:rPr lang="zh-CN" altLang="en-US"/>
              <a:t>如果每个构造方法有重复的逻辑时。可以抽取到构造代码块中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212080" y="1136650"/>
            <a:ext cx="3752215" cy="670560"/>
          </a:xfrm>
        </p:spPr>
        <p:txBody>
          <a:bodyPr/>
          <a:lstStyle/>
          <a:p>
            <a:r>
              <a:rPr lang="zh-CN" altLang="en-US" sz="1200"/>
              <a:t>3 局部代码块怎么定义，怎么执行的，怎么用？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212097" y="1889177"/>
            <a:ext cx="3752391" cy="1046046"/>
          </a:xfrm>
        </p:spPr>
        <p:txBody>
          <a:bodyPr/>
          <a:lstStyle/>
          <a:p>
            <a:pPr lvl="0">
              <a:spcBef>
                <a:spcPct val="0"/>
              </a:spcBef>
            </a:pPr>
            <a:endParaRPr lang="zh-CN" altLang="en-US" sz="1400"/>
          </a:p>
          <a:p>
            <a:pPr lvl="0">
              <a:spcBef>
                <a:spcPct val="0"/>
              </a:spcBef>
            </a:pPr>
            <a:r>
              <a:rPr lang="zh-CN" altLang="en-US" sz="1050" b="1">
                <a:solidFill>
                  <a:srgbClr val="333333"/>
                </a:solidFill>
                <a:latin typeface="+mn-ea"/>
              </a:rPr>
              <a:t>定义：</a:t>
            </a:r>
            <a:r>
              <a:rPr lang="zh-CN" altLang="en-US" sz="1050">
                <a:solidFill>
                  <a:srgbClr val="333333"/>
                </a:solidFill>
                <a:latin typeface="+mn-ea"/>
              </a:rPr>
              <a:t>任何局部代码位置都可以定义局部代码块 ，就是一对大括号。</a:t>
            </a:r>
            <a:endParaRPr lang="en-US" altLang="zh-CN" sz="1050">
              <a:solidFill>
                <a:srgbClr val="333333"/>
              </a:solidFill>
              <a:latin typeface="+mn-ea"/>
            </a:endParaRPr>
          </a:p>
          <a:p>
            <a:pPr lvl="0">
              <a:spcBef>
                <a:spcPct val="0"/>
              </a:spcBef>
            </a:pPr>
            <a:r>
              <a:rPr lang="zh-CN" altLang="en-US" sz="1050">
                <a:latin typeface="+mn-ea"/>
              </a:rPr>
              <a:t>静态代码块，构造代码块，方法中，构造方法中都可以定义局部代码块。</a:t>
            </a:r>
            <a:endParaRPr lang="en-US" altLang="zh-CN" sz="1050">
              <a:latin typeface="+mn-ea"/>
            </a:endParaRPr>
          </a:p>
          <a:p>
            <a:pPr lvl="0">
              <a:spcBef>
                <a:spcPct val="0"/>
              </a:spcBef>
            </a:pPr>
            <a:endParaRPr lang="en-US" altLang="zh-CN" sz="105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zh-CN" altLang="en-US" sz="1050" b="1">
                <a:latin typeface="+mn-ea"/>
              </a:rPr>
              <a:t>作用：</a:t>
            </a:r>
            <a:r>
              <a:rPr lang="zh-CN" altLang="en-US" sz="1050"/>
              <a:t>可以限定变量的作用域</a:t>
            </a:r>
            <a:endParaRPr lang="zh-CN" altLang="zh-CN" sz="1050">
              <a:latin typeface="+mn-ea"/>
            </a:endParaRPr>
          </a:p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956546" y="3348055"/>
            <a:ext cx="3680383" cy="970178"/>
          </a:xfrm>
        </p:spPr>
        <p:txBody>
          <a:bodyPr/>
          <a:lstStyle/>
          <a:p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定义：</a:t>
            </a:r>
            <a:r>
              <a:rPr lang="zh-CN" altLang="zh-CN"/>
              <a:t>直接在构造代码块上加上static </a:t>
            </a:r>
            <a:endParaRPr lang="en-US" altLang="zh-CN"/>
          </a:p>
          <a:p>
            <a:r>
              <a:rPr lang="zh-CN" altLang="en-US" b="1"/>
              <a:t>执行特点：</a:t>
            </a:r>
            <a:r>
              <a:rPr lang="zh-CN" altLang="en-US"/>
              <a:t>随着类加载到内存，会执行一次。（类加载到方法区初始化的时候就会执行静态代码块）</a:t>
            </a:r>
            <a:endParaRPr lang="en-US" altLang="zh-CN"/>
          </a:p>
          <a:p>
            <a:r>
              <a:rPr lang="zh-CN" altLang="en-US" b="1"/>
              <a:t>作用：</a:t>
            </a:r>
            <a:r>
              <a:rPr lang="zh-CN" altLang="en-US"/>
              <a:t>可以对静态变量，或者静态常量进行初始化值</a:t>
            </a:r>
            <a:endParaRPr lang="en-US" altLang="zh-CN"/>
          </a:p>
          <a:p>
            <a:endParaRPr lang="zh-CN" altLang="zh-CN" sz="1400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4294967295"/>
          </p:nvPr>
        </p:nvSpPr>
        <p:spPr>
          <a:xfrm>
            <a:off x="920986" y="2643766"/>
            <a:ext cx="3752391" cy="5271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 静态代码块怎么定义，怎么执行的，怎么用？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6" grpId="0" animBg="1" uiExpand="1" build="p"/>
      <p:bldP spid="8" grpId="0" animBg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接口概述</a:t>
            </a:r>
            <a:endParaRPr lang="en-US" altLang="zh-CN"/>
          </a:p>
          <a:p>
            <a:r>
              <a:rPr lang="en-US" altLang="zh-CN"/>
              <a:t>JDK8</a:t>
            </a:r>
            <a:r>
              <a:rPr lang="zh-CN" altLang="en-US"/>
              <a:t>以前接口的基本使用</a:t>
            </a:r>
            <a:endParaRPr lang="en-US" altLang="zh-CN"/>
          </a:p>
          <a:p>
            <a:r>
              <a:rPr lang="en-US" altLang="zh-CN"/>
              <a:t>JDK8</a:t>
            </a:r>
            <a:r>
              <a:rPr lang="zh-CN" altLang="en-US"/>
              <a:t>接口新增方法</a:t>
            </a:r>
            <a:endParaRPr lang="en-US" altLang="zh-CN"/>
          </a:p>
          <a:p>
            <a:r>
              <a:rPr lang="en-US" altLang="zh-CN"/>
              <a:t>JDK9</a:t>
            </a:r>
            <a:r>
              <a:rPr lang="zh-CN" altLang="en-US"/>
              <a:t>接口新增方法</a:t>
            </a:r>
            <a:endParaRPr lang="en-US" altLang="zh-CN"/>
          </a:p>
          <a:p>
            <a:r>
              <a:rPr lang="zh-CN" altLang="en-US"/>
              <a:t>接口和抽象类的使用区别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理解接口</a:t>
            </a:r>
            <a:endParaRPr lang="en-US" altLang="zh-CN"/>
          </a:p>
          <a:p>
            <a:r>
              <a:rPr lang="zh-CN" altLang="en-US"/>
              <a:t>能够定义接口类型</a:t>
            </a:r>
            <a:endParaRPr lang="en-US" altLang="zh-CN"/>
          </a:p>
          <a:p>
            <a:r>
              <a:rPr lang="zh-CN" altLang="en-US"/>
              <a:t>熟悉接口中成分</a:t>
            </a:r>
            <a:endParaRPr lang="en-US" altLang="zh-CN"/>
          </a:p>
          <a:p>
            <a:r>
              <a:rPr lang="zh-CN" altLang="en-US"/>
              <a:t>熟悉常量的定义和使用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接口概述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接口介绍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1375" y="1708150"/>
            <a:ext cx="6459855" cy="57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当一个类中的所有方法都是抽象方法的时候，此类就是定义规则的类</a:t>
            </a: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,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我们就可以将其定义为</a:t>
            </a:r>
            <a:r>
              <a:rPr kumimoji="0" lang="zh-CN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接口</a:t>
            </a:r>
            <a:endParaRPr kumimoji="0" lang="en-US" altLang="zh-CN" sz="1050" b="1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接口也是一种引用数据类型，它比抽象类还要抽象</a:t>
            </a:r>
            <a:r>
              <a:rPr kumimoji="0" lang="zh-CN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1375" y="2382838"/>
            <a:ext cx="5329238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接口存在的两个重要意义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的定义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</a:t>
            </a:r>
            <a:r>
              <a:rPr kumimoji="0" lang="zh-CN" altLang="en-US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扩展性</a:t>
            </a:r>
            <a:endParaRPr kumimoji="0" lang="zh-CN" altLang="en-US" sz="105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接口概述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接口介绍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275" y="3219450"/>
            <a:ext cx="4113213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2587625"/>
            <a:ext cx="1368425" cy="1651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连接符: 肘形 11"/>
          <p:cNvCxnSpPr/>
          <p:nvPr/>
        </p:nvCxnSpPr>
        <p:spPr>
          <a:xfrm flipV="1">
            <a:off x="1619250" y="3724275"/>
            <a:ext cx="3816350" cy="561975"/>
          </a:xfrm>
          <a:prstGeom prst="bentConnector3">
            <a:avLst>
              <a:gd name="adj1" fmla="val 9996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1619250" y="4005263"/>
            <a:ext cx="0" cy="280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3" y="2647950"/>
            <a:ext cx="325437" cy="3921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2187575"/>
            <a:ext cx="565150" cy="56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5" y="2452688"/>
            <a:ext cx="325438" cy="39211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01381" name="直接箭头连接符 101380"/>
          <p:cNvCxnSpPr/>
          <p:nvPr/>
        </p:nvCxnSpPr>
        <p:spPr>
          <a:xfrm flipV="1">
            <a:off x="5364163" y="2816225"/>
            <a:ext cx="0" cy="57626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5867400" y="2816225"/>
            <a:ext cx="0" cy="57626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82" name="图片 1013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938" y="1436688"/>
            <a:ext cx="1057275" cy="1090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2" name="文本框 41"/>
          <p:cNvSpPr txBox="1"/>
          <p:nvPr/>
        </p:nvSpPr>
        <p:spPr>
          <a:xfrm>
            <a:off x="841375" y="1824038"/>
            <a:ext cx="5329238" cy="79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接口存在的两个重要意义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的定义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28600" marR="0" indent="-2286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</a:t>
            </a:r>
            <a:r>
              <a:rPr kumimoji="0" lang="zh-CN" altLang="en-US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扩展性</a:t>
            </a:r>
            <a:endParaRPr kumimoji="0" lang="zh-CN" altLang="en-US" sz="105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接口概述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接口的定义和特点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375" y="1663700"/>
            <a:ext cx="7762875" cy="2030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接口用关键字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interface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来定义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interface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接口名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 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接口不能实例化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类与接口之间是实现关系，通过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implements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关键字表示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class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implements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接口名 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接口的子类（实现类）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要么重写接口中的所有抽象方法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要么是抽象类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7088" y="3867150"/>
            <a:ext cx="7058025" cy="8185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注意：类和接口的实现关系，可以单实现，也可以多实现。</a:t>
            </a: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	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class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 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implements</a:t>
            </a: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接口名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en-US" altLang="zh-CN" sz="105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接口名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{}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接口概述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2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1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7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4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能够说出接口的成员特点是什么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接口成员特点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接口中成员的特点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41375" y="1663700"/>
            <a:ext cx="7762875" cy="2273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成员变量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只能是常量</a:t>
            </a:r>
            <a:b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默认修饰符：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static final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没有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成员方法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只能是抽象方法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默认修饰符：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abstract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关于接口中的方法，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JDK9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中有一些新特性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接口成员特点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79025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接口案例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endParaRPr kumimoji="0" lang="en-US" altLang="zh-CN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1597025"/>
            <a:ext cx="1015365" cy="969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25" y="1564005"/>
            <a:ext cx="1024255" cy="1035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620" y="1564005"/>
            <a:ext cx="782320" cy="95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363595"/>
            <a:ext cx="788670" cy="788670"/>
          </a:xfrm>
          <a:prstGeom prst="rect">
            <a:avLst/>
          </a:prstGeom>
        </p:spPr>
      </p:pic>
      <p:sp>
        <p:nvSpPr>
          <p:cNvPr id="9" name="思想气泡: 云 8"/>
          <p:cNvSpPr/>
          <p:nvPr/>
        </p:nvSpPr>
        <p:spPr>
          <a:xfrm>
            <a:off x="1475908" y="3075801"/>
            <a:ext cx="3113436" cy="1547871"/>
          </a:xfrm>
          <a:prstGeom prst="cloudCallout">
            <a:avLst>
              <a:gd name="adj1" fmla="val -51449"/>
              <a:gd name="adj2" fmla="val -4618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1200"/>
              <a:t>不管是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MAP3，MP4,手机都有播放音乐的功能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,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播放音乐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都具备 播放，暂停，</a:t>
            </a:r>
            <a:r>
              <a:rPr lang="zh-CN" altLang="en-US" sz="1200"/>
              <a:t>停止操作规范，请用接口表示播放器的规范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4572000" y="2211705"/>
            <a:ext cx="4101465" cy="13836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 : 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   1 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创建一个播放接口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(P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lay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er)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   2 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定义三个抽象方法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	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播放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(play)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	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暂停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(pause)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	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停止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(stop)</a:t>
            </a:r>
            <a:endParaRPr lang="en-US" altLang="zh-CN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   3  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MP3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类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,MAP4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类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手机类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实现接口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rPr>
              <a:t>重写抽象方法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" y="3041650"/>
            <a:ext cx="788670" cy="788670"/>
          </a:xfrm>
          <a:prstGeom prst="rect">
            <a:avLst/>
          </a:prstGeom>
        </p:spPr>
      </p:pic>
      <p:sp>
        <p:nvSpPr>
          <p:cNvPr id="10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接口成员特点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23665" y="1564005"/>
            <a:ext cx="3425825" cy="1532890"/>
          </a:xfrm>
        </p:spPr>
        <p:txBody>
          <a:bodyPr/>
          <a:lstStyle/>
          <a:p>
            <a:r>
              <a:rPr lang="en-US" altLang="zh-CN"/>
              <a:t> static</a:t>
            </a:r>
            <a:r>
              <a:rPr lang="zh-CN" altLang="en-US"/>
              <a:t>关键字</a:t>
            </a:r>
            <a:endParaRPr lang="en-US" altLang="zh-CN"/>
          </a:p>
          <a:p>
            <a:r>
              <a:rPr lang="en-US" altLang="zh-CN">
                <a:sym typeface="+mn-ea"/>
              </a:rPr>
              <a:t> final</a:t>
            </a:r>
            <a:r>
              <a:rPr lang="zh-CN" altLang="en-US">
                <a:sym typeface="+mn-ea"/>
              </a:rPr>
              <a:t>关键字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权限修饰符关键字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 JDK8</a:t>
            </a:r>
            <a:r>
              <a:rPr lang="zh-CN" altLang="en-US"/>
              <a:t>版本中默认方法和静态方法作用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JDK8</a:t>
            </a:r>
            <a:r>
              <a:rPr lang="zh-CN" altLang="en-US"/>
              <a:t>版本接口中方法变化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6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版中接口成员的特点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41375" y="1663700"/>
            <a:ext cx="77628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版本后，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只对接口的成员方法进行了改进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427288"/>
            <a:ext cx="1085850" cy="108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思想气泡: 云 6"/>
          <p:cNvSpPr/>
          <p:nvPr/>
        </p:nvSpPr>
        <p:spPr>
          <a:xfrm>
            <a:off x="2843213" y="2284413"/>
            <a:ext cx="5113338" cy="2016125"/>
          </a:xfrm>
          <a:prstGeom prst="cloudCallout">
            <a:avLst>
              <a:gd name="adj1" fmla="val -62023"/>
              <a:gd name="adj2" fmla="val -2562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3671888" y="2740025"/>
            <a:ext cx="1800225" cy="231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interface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8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668713" y="3108325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Rectangle 2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59338" y="1916113"/>
            <a:ext cx="2665413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en-US" altLang="zh-CN" sz="1050" b="1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Version1.0  </a:t>
            </a:r>
            <a:r>
              <a:rPr kumimoji="0" lang="zh-CN" altLang="en-US" sz="1050" b="1" kern="1200" cap="none" spc="0" normalizeH="0" baseline="0" noProof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成功上线没有问题</a:t>
            </a:r>
            <a:endParaRPr kumimoji="0" lang="zh-CN" altLang="en-US" sz="1050" b="1" kern="1200" cap="none" spc="0" normalizeH="0" baseline="0" noProof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3668713" y="3475038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默认方法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  <p:bldP spid="10" grpId="0" bldLvl="0" animBg="1"/>
      <p:bldP spid="12" grpId="0" bldLvl="0" animBg="1"/>
      <p:bldP spid="14" grpId="0"/>
      <p:bldP spid="1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版中接口成员的特点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41375" y="1663700"/>
            <a:ext cx="77628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版本后，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只对接口的成员方法进行了改进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389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427288"/>
            <a:ext cx="1085850" cy="108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思想气泡: 云 6"/>
          <p:cNvSpPr/>
          <p:nvPr/>
        </p:nvSpPr>
        <p:spPr>
          <a:xfrm>
            <a:off x="2843213" y="2284413"/>
            <a:ext cx="5113338" cy="2016125"/>
          </a:xfrm>
          <a:prstGeom prst="cloudCallout">
            <a:avLst>
              <a:gd name="adj1" fmla="val -62023"/>
              <a:gd name="adj2" fmla="val -2562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3671888" y="2740025"/>
            <a:ext cx="1800225" cy="231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interface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668713" y="3108325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4" name="Rectangle 2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0" y="4049713"/>
            <a:ext cx="36004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Version2.0  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研发任务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需要对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接口丰富，加入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个新的方法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3668713" y="3475038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默认方法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思想气泡: 云 6"/>
          <p:cNvSpPr/>
          <p:nvPr/>
        </p:nvSpPr>
        <p:spPr>
          <a:xfrm>
            <a:off x="2843213" y="2284413"/>
            <a:ext cx="5113338" cy="2016125"/>
          </a:xfrm>
          <a:prstGeom prst="cloudCallout">
            <a:avLst>
              <a:gd name="adj1" fmla="val -62023"/>
              <a:gd name="adj2" fmla="val -2562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50" y="3013075"/>
            <a:ext cx="3370263" cy="814388"/>
          </a:xfrm>
          <a:prstGeom prst="rect">
            <a:avLst/>
          </a:prstGeom>
          <a:solidFill>
            <a:srgbClr val="FBD5D5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版中接口成员的特点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41375" y="1663700"/>
            <a:ext cx="77628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版本后，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只对接口的成员方法进行了改进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7415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2427288"/>
            <a:ext cx="1085850" cy="108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3"/>
          <p:cNvSpPr txBox="1"/>
          <p:nvPr/>
        </p:nvSpPr>
        <p:spPr>
          <a:xfrm>
            <a:off x="3671888" y="2740025"/>
            <a:ext cx="1800225" cy="2317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interface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7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668713" y="3108325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9" name="Rectangle 2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0" y="4049713"/>
            <a:ext cx="3600450" cy="576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Version2.0  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研发任务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需要对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接口丰富，加入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个新的方法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3668713" y="3475038"/>
            <a:ext cx="3132138" cy="2301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InterImpl</a:t>
            </a: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implements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卷形: 水平 3"/>
          <p:cNvSpPr/>
          <p:nvPr/>
        </p:nvSpPr>
        <p:spPr>
          <a:xfrm>
            <a:off x="4679950" y="1104900"/>
            <a:ext cx="2700338" cy="1138238"/>
          </a:xfrm>
          <a:prstGeom prst="horizontalScroll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5688" y="1222375"/>
            <a:ext cx="1935163" cy="549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如何能在丰富接口功能的同时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又不对子类代码进行更改呢？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54575" y="1803400"/>
            <a:ext cx="220503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允许接口中定义带有方法体的方法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默认方法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9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接口中默认方法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41375" y="1708150"/>
            <a:ext cx="7762875" cy="790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版本后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允许在接口中定义非抽象方法，但是需要使用关键字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修饰，这些方法就是默认方法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作用：解决接口升级的问题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7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8438" name="Rectangle 2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846138" y="2532063"/>
            <a:ext cx="7488238" cy="2003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接口中默认方法的定义格式：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 方法名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show()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默认方法的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默认方法不是抽象方法，所以不强制被重写。但是可以被重写，重写的时候去掉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可以省略，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不能省略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如果实现了多个接口，多个接口中存在相同的方法声明，子类就必须对该方法进行重写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默认方法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5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5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9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0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51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7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接口中静态方法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0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841375" y="1708150"/>
            <a:ext cx="7762875" cy="333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JDK8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版本后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接口中允许定义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静态方法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841375" y="2139950"/>
            <a:ext cx="7488238" cy="2272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接口中静态方法的定义格式：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 方法名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 </a:t>
            </a: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void show()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作用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: 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方法调用的更加简洁，可以考虑设计为</a:t>
            </a:r>
            <a:r>
              <a:rPr lang="en-US" altLang="zh-CN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</a:t>
            </a:r>
            <a:endParaRPr lang="zh-CN" altLang="en-US" sz="1050" noProof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marR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接口中静态方法的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注意事项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静态方法只能通过接口名调用，不能通过实现类名或者对象名调用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可以省略，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不能省略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静态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3"/>
          <p:cNvSpPr txBox="1"/>
          <p:nvPr/>
        </p:nvSpPr>
        <p:spPr>
          <a:xfrm>
            <a:off x="841375" y="1851025"/>
            <a:ext cx="3973513" cy="26781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interface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Inter 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default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start(){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"start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方法执行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..."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日志记录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default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end(){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"end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方法执行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..."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日志记录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JDK9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接口中私有方法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5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0486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76375" y="2932113"/>
            <a:ext cx="237490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76375" y="4084638"/>
            <a:ext cx="2374900" cy="0"/>
          </a:xfrm>
          <a:prstGeom prst="line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"/>
          <p:cNvSpPr txBox="1"/>
          <p:nvPr/>
        </p:nvSpPr>
        <p:spPr>
          <a:xfrm>
            <a:off x="5340350" y="1851025"/>
            <a:ext cx="2952750" cy="5778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default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log(){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日志记录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2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90" name="Rectangle 4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0491" name="Rectangle 5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349375" y="2651125"/>
            <a:ext cx="2957513" cy="415925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log();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349375" y="3796030"/>
            <a:ext cx="2957513" cy="415925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log();</a:t>
            </a:r>
            <a:endParaRPr kumimoji="0" lang="en-US" altLang="zh-CN" sz="105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94313" y="2695575"/>
            <a:ext cx="3044825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此方法只为</a:t>
            </a: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</a:t>
            </a:r>
            <a:r>
              <a:rPr kumimoji="0" lang="zh-CN" altLang="en-US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接口提供服务，不需要外类访问</a:t>
            </a:r>
            <a:endParaRPr kumimoji="0" lang="en-US" altLang="zh-CN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5340350" y="3146425"/>
            <a:ext cx="2952750" cy="5778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private</a:t>
            </a: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void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log(){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System.</a:t>
            </a:r>
            <a:r>
              <a:rPr kumimoji="0" lang="zh-CN" altLang="zh-CN" sz="105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日志记录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2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静态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16" grpId="0" bldLvl="0" animBg="1"/>
      <p:bldP spid="18" grpId="0" bldLvl="0" animBg="1"/>
      <p:bldP spid="19" grpId="0"/>
      <p:bldP spid="2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8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1509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1510" name="Rectangle 4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1511" name="Rectangle 5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841375" y="1708150"/>
            <a:ext cx="7762875" cy="178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接口中私有方法的定义格式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 方法名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 void show()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 static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 方法名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参数列表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范例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private static void method() {   }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550" y="3724275"/>
            <a:ext cx="6756400" cy="252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 : 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接口中的方法出现了重复的代码，还不想被其他类访问</a:t>
            </a:r>
            <a:r>
              <a:rPr lang="en-US" altLang="zh-CN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, </a:t>
            </a:r>
            <a:r>
              <a:rPr lang="zh-CN" altLang="en-US" sz="105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可以考虑抽取出一个私有方法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2"/>
          <p:cNvSpPr txBox="1"/>
          <p:nvPr/>
        </p:nvSpPr>
        <p:spPr>
          <a:xfrm>
            <a:off x="841375" y="1131888"/>
            <a:ext cx="3514725" cy="506730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JDK9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版中</a:t>
            </a: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接口中私有方法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JDK8</a:t>
            </a:r>
            <a:r>
              <a:rPr lang="zh-CN" altLang="en-US"/>
              <a:t>版本接口</a:t>
            </a:r>
            <a:r>
              <a:rPr lang="en-US" altLang="zh-CN"/>
              <a:t>-</a:t>
            </a:r>
            <a:r>
              <a:rPr lang="zh-CN" altLang="en-US"/>
              <a:t>私有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8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2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接口的使用思路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2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2533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2534" name="Rectangle 4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2535" name="Rectangle 5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841375" y="1717675"/>
            <a:ext cx="7762875" cy="1060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如果发现一个类中所有的方法都是抽象方法，那么就可以将该类，改进为一个接口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涉及到了接口大面积更新方法，而不想去修改每一个实现类，就可以将更新的方法，定义为带有方法体的默认方法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希望默认方法调用的更加简洁，可以考虑设计为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静态方法。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（需要去掉</a:t>
            </a: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关键字）</a:t>
            </a:r>
            <a:endParaRPr kumimoji="0" lang="en-US" altLang="zh-CN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接口中的方法出现了重复的代码，还不想被其他类访问</a:t>
            </a:r>
            <a:r>
              <a:rPr kumimoji="0" lang="en-US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, </a:t>
            </a: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可以考虑抽取出一个私有方法。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（需要去掉</a:t>
            </a: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default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关键字）</a:t>
            </a:r>
            <a:endParaRPr kumimoji="0" lang="en-US" altLang="zh-CN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/>
              <a:t>接口使用思路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3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8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3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能够说出类与类</a:t>
            </a:r>
            <a:r>
              <a:rPr lang="en-US" altLang="zh-CN"/>
              <a:t>,</a:t>
            </a:r>
            <a:r>
              <a:rPr lang="zh-CN" altLang="en-US"/>
              <a:t>类与接口</a:t>
            </a:r>
            <a:r>
              <a:rPr lang="en-US" altLang="zh-CN"/>
              <a:t>,</a:t>
            </a:r>
            <a:r>
              <a:rPr lang="zh-CN" altLang="en-US"/>
              <a:t>接口与接口的关系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类与接口的关系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能够定义和使用静态变量和静态方法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类和接口的关系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6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3557" name="Rectangle 1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3558" name="Rectangle 4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3559" name="Rectangle 5"/>
          <p:cNvSpPr/>
          <p:nvPr/>
        </p:nvSpPr>
        <p:spPr>
          <a:xfrm>
            <a:off x="0" y="444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841375" y="1663700"/>
            <a:ext cx="7762875" cy="154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类和类的关系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继承关系，只能单继承，但是可以多层继承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类和接口的关系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实现关系，可以单实现，也可以多实现，还可以在继承一个类的同时实现多个接口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68605" marR="0" indent="-268605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接口和接口的关系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继承关系，可以单继承，也可以多继承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/>
              <a:t>类与接口的关系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8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能够从使用角度上区分接口和抽象类</a:t>
            </a:r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接口和抽象类的使用区别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接口和抽象类的使用区别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207135"/>
            <a:ext cx="7029450" cy="788670"/>
          </a:xfrm>
        </p:spPr>
        <p:txBody>
          <a:bodyPr/>
          <a:lstStyle/>
          <a:p>
            <a:r>
              <a:rPr lang="zh-CN" altLang="en-US"/>
              <a:t>接口和抽象类有些共同点，都是抽象的类型，都不能实例化对象，都当做父类型使用。那平时我们该如何区分抽象类和接口的使用呢？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60" y="2067694"/>
            <a:ext cx="3727325" cy="387893"/>
          </a:xfrm>
        </p:spPr>
        <p:txBody>
          <a:bodyPr/>
          <a:lstStyle/>
          <a:p>
            <a:r>
              <a:rPr lang="zh-CN" altLang="en-US"/>
              <a:t>接口和抽象类的使用区别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628650" y="2629618"/>
            <a:ext cx="6408712" cy="78841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事物的共性内容（属性，行为），抽取到父类中（可以是抽象类）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u"/>
            </a:pPr>
            <a:r>
              <a:rPr lang="zh-CN" altLang="en-US"/>
              <a:t>特有的行为，可以抽取到接口中</a:t>
            </a:r>
            <a:endParaRPr lang="zh-CN" altLang="en-US"/>
          </a:p>
        </p:txBody>
      </p:sp>
      <p:sp>
        <p:nvSpPr>
          <p:cNvPr id="13" name="爆炸形: 14 pt  12">
            <a:hlinkClick r:id="" action="ppaction://hlinkshowjump?jump=nextslide"/>
          </p:cNvPr>
          <p:cNvSpPr/>
          <p:nvPr/>
        </p:nvSpPr>
        <p:spPr>
          <a:xfrm>
            <a:off x="5995072" y="3396672"/>
            <a:ext cx="2952328" cy="1569232"/>
          </a:xfrm>
          <a:prstGeom prst="irregularSeal2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100">
                <a:latin typeface="+mn-ea"/>
              </a:rPr>
              <a:t>请看案例！</a:t>
            </a:r>
            <a:endParaRPr lang="zh-CN" altLang="en-US" sz="110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接口和抽象类的使用区别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187728" y="843872"/>
            <a:ext cx="2610655" cy="387893"/>
          </a:xfrm>
        </p:spPr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67360" y="2831465"/>
            <a:ext cx="3799205" cy="1885315"/>
          </a:xfrm>
        </p:spPr>
        <p:txBody>
          <a:bodyPr/>
          <a:lstStyle/>
          <a:p>
            <a:r>
              <a:rPr lang="zh-CN" altLang="en-US"/>
              <a:t>图中有四学生，合理使用类和接口表示。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学习男同学：姓名，年龄，学习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学习女同学：姓名，年龄，学习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男篮同学：姓名，年龄，学习，打篮球</a:t>
            </a:r>
            <a:endParaRPr lang="en-US" altLang="zh-CN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女篮同学：姓名，年龄，学习，打篮球</a:t>
            </a:r>
            <a:endParaRPr lang="zh-CN" altLang="en-US" sz="1000"/>
          </a:p>
          <a:p>
            <a:pPr marL="228600" indent="-228600">
              <a:buFont typeface="+mj-lt"/>
              <a:buAutoNum type="arabicPeriod"/>
            </a:pPr>
            <a:r>
              <a:rPr lang="zh-CN" altLang="en-US" sz="1000"/>
              <a:t>男同学不爱学习</a:t>
            </a:r>
            <a:r>
              <a:rPr lang="en-US" altLang="zh-CN" sz="1000"/>
              <a:t> , </a:t>
            </a:r>
            <a:r>
              <a:rPr lang="zh-CN" altLang="en-US" sz="1000"/>
              <a:t>女同学爱学习</a:t>
            </a:r>
            <a:endParaRPr lang="zh-CN" altLang="en-US" sz="1000"/>
          </a:p>
        </p:txBody>
      </p:sp>
      <p:grpSp>
        <p:nvGrpSpPr>
          <p:cNvPr id="19" name="组合 18"/>
          <p:cNvGrpSpPr/>
          <p:nvPr/>
        </p:nvGrpSpPr>
        <p:grpSpPr>
          <a:xfrm>
            <a:off x="961130" y="1205647"/>
            <a:ext cx="2956653" cy="1366103"/>
            <a:chOff x="623261" y="3228854"/>
            <a:chExt cx="2956653" cy="136610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39754" y="3389127"/>
              <a:ext cx="1440160" cy="112371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61" y="3228854"/>
              <a:ext cx="1708692" cy="1366103"/>
            </a:xfrm>
            <a:prstGeom prst="rect">
              <a:avLst/>
            </a:prstGeom>
          </p:spPr>
        </p:pic>
      </p:grpSp>
      <p:sp>
        <p:nvSpPr>
          <p:cNvPr id="16" name="文本占位符 3"/>
          <p:cNvSpPr txBox="1"/>
          <p:nvPr/>
        </p:nvSpPr>
        <p:spPr>
          <a:xfrm>
            <a:off x="4644390" y="987425"/>
            <a:ext cx="3799205" cy="112141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分析：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姓名，年龄，学习是共性内容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/>
              <a:t>打篮球是特有功能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2" y="699799"/>
            <a:ext cx="687276" cy="6872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540" y="2221230"/>
            <a:ext cx="4838065" cy="2642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63570" y="1373505"/>
            <a:ext cx="4718685" cy="1419225"/>
          </a:xfrm>
        </p:spPr>
        <p:txBody>
          <a:bodyPr/>
          <a:lstStyle/>
          <a:p>
            <a:r>
              <a:rPr lang="zh-CN" altLang="en-US"/>
              <a:t>枚举的定义和使用</a:t>
            </a:r>
            <a:endParaRPr lang="en-US" altLang="zh-CN"/>
          </a:p>
          <a:p>
            <a:r>
              <a:rPr lang="zh-CN" altLang="en-US"/>
              <a:t>枚举定义的其他成分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能够定义枚举类型</a:t>
            </a:r>
            <a:endParaRPr lang="en-US" altLang="zh-CN"/>
          </a:p>
          <a:p>
            <a:r>
              <a:rPr lang="zh-CN" altLang="en-US"/>
              <a:t>能够使用枚举项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枚举的定义和使用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枚举介绍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0" y="1059815"/>
            <a:ext cx="8355330" cy="938530"/>
          </a:xfrm>
        </p:spPr>
        <p:txBody>
          <a:bodyPr/>
          <a:lstStyle/>
          <a:p>
            <a:r>
              <a:rPr lang="zh-CN" altLang="en-US"/>
              <a:t>枚举在日常生活中很常见，例如一个人的性别只能是“男”或者“女”，一周的星期只能是 </a:t>
            </a:r>
            <a:r>
              <a:rPr lang="en-US" altLang="zh-CN"/>
              <a:t>7 </a:t>
            </a:r>
            <a:r>
              <a:rPr lang="zh-CN" altLang="en-US"/>
              <a:t>天中的一个等。类似这种当一个变量有几种固定可能的取值时，就可以将它定义为枚举类型。</a:t>
            </a:r>
            <a:br>
              <a:rPr lang="zh-CN" altLang="en-US"/>
            </a:br>
            <a:r>
              <a:rPr lang="zh-CN" altLang="en-US"/>
              <a:t>在 </a:t>
            </a:r>
            <a:r>
              <a:rPr lang="en-US" altLang="zh-CN"/>
              <a:t>JDK 1.5 </a:t>
            </a:r>
            <a:r>
              <a:rPr lang="zh-CN" altLang="en-US"/>
              <a:t>之前没有枚举类型，那时候一般用接口常量来替代。而使用 </a:t>
            </a:r>
            <a:r>
              <a:rPr lang="en-US" altLang="zh-CN"/>
              <a:t>Java</a:t>
            </a:r>
            <a:r>
              <a:rPr lang="zh-CN" altLang="en-US"/>
              <a:t> 枚举类型 </a:t>
            </a:r>
            <a:r>
              <a:rPr lang="en-US" altLang="zh-CN"/>
              <a:t>enum </a:t>
            </a:r>
            <a:r>
              <a:rPr lang="zh-CN" altLang="en-US"/>
              <a:t>可以更贴近地表示这种常量。 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28650" y="2139702"/>
            <a:ext cx="3727325" cy="387893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定义枚举</a:t>
            </a:r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646595" y="2930932"/>
            <a:ext cx="3285325" cy="1028700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zh-CN" altLang="en-US" sz="1000" b="1">
                <a:solidFill>
                  <a:srgbClr val="000080"/>
                </a:solidFill>
                <a:latin typeface="Consolas" panose="020B0609020204030204" pitchFamily="49" charset="0"/>
              </a:rPr>
              <a:t>权限修饰符 </a:t>
            </a:r>
            <a:r>
              <a:rPr lang="zh-CN" altLang="zh-CN" sz="1050" b="1">
                <a:solidFill>
                  <a:srgbClr val="000080"/>
                </a:solidFill>
                <a:latin typeface="Consolas" panose="020B0609020204030204" pitchFamily="49" charset="0"/>
              </a:rPr>
              <a:t>enum</a:t>
            </a:r>
            <a:r>
              <a:rPr lang="zh-CN" altLang="zh-CN" sz="1000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000" b="1">
                <a:solidFill>
                  <a:srgbClr val="000080"/>
                </a:solidFill>
                <a:latin typeface="Consolas" panose="020B0609020204030204" pitchFamily="49" charset="0"/>
              </a:rPr>
              <a:t>枚举名称 </a:t>
            </a: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</a:pPr>
            <a:b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枚举项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r>
              <a:rPr lang="zh-CN" sz="1000">
                <a:solidFill>
                  <a:srgbClr val="000000"/>
                </a:solidFill>
                <a:latin typeface="Consolas" panose="020B0609020204030204" pitchFamily="49" charset="0"/>
              </a:rPr>
              <a:t>枚举项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2...;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</a:pPr>
            <a:r>
              <a:rPr lang="zh-CN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zh-CN" altLang="en-US" sz="1000">
                <a:solidFill>
                  <a:srgbClr val="000000"/>
                </a:solidFill>
                <a:latin typeface="Consolas" panose="020B0609020204030204" pitchFamily="49" charset="0"/>
              </a:rPr>
              <a:t>枚举项之间使用逗号分隔，最后使用分号结束</a:t>
            </a:r>
            <a:endParaRPr lang="en-US" altLang="zh-CN" sz="1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占位符 3"/>
          <p:cNvSpPr txBox="1"/>
          <p:nvPr/>
        </p:nvSpPr>
        <p:spPr>
          <a:xfrm>
            <a:off x="646596" y="2497850"/>
            <a:ext cx="3709380" cy="387893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声明枚举时必须使用 </a:t>
            </a:r>
            <a:r>
              <a:rPr lang="en-US" altLang="zh-CN" b="1"/>
              <a:t>enum</a:t>
            </a:r>
            <a:r>
              <a:rPr lang="en-US" altLang="zh-CN"/>
              <a:t> </a:t>
            </a:r>
            <a:r>
              <a:rPr lang="zh-CN" altLang="en-US"/>
              <a:t>关键字，语法如下： </a:t>
            </a:r>
            <a:endParaRPr lang="zh-CN" altLang="en-US"/>
          </a:p>
        </p:txBody>
      </p:sp>
      <p:sp>
        <p:nvSpPr>
          <p:cNvPr id="13" name="TextBox 3"/>
          <p:cNvSpPr txBox="1"/>
          <p:nvPr/>
        </p:nvSpPr>
        <p:spPr>
          <a:xfrm>
            <a:off x="5472112" y="2853985"/>
            <a:ext cx="3277333" cy="807911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使用枚举描述性别数据：</a:t>
            </a:r>
            <a:endParaRPr lang="en-US" altLang="zh-CN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enum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BOY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GIRL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4351144" y="3003367"/>
            <a:ext cx="720080" cy="6938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4"/>
          <p:cNvSpPr txBox="1"/>
          <p:nvPr/>
        </p:nvSpPr>
        <p:spPr>
          <a:xfrm>
            <a:off x="628650" y="4051446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 </a:t>
            </a:r>
            <a:r>
              <a:rPr lang="zh-CN" altLang="en-US"/>
              <a:t>枚举使用</a:t>
            </a:r>
            <a:endParaRPr lang="zh-CN" altLang="en-US"/>
          </a:p>
        </p:txBody>
      </p:sp>
      <p:sp>
        <p:nvSpPr>
          <p:cNvPr id="18" name="文本占位符 3"/>
          <p:cNvSpPr txBox="1"/>
          <p:nvPr/>
        </p:nvSpPr>
        <p:spPr>
          <a:xfrm>
            <a:off x="646430" y="4409440"/>
            <a:ext cx="8102600" cy="590550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通过枚举名直接引用枚举项即可，例如</a:t>
            </a:r>
            <a:r>
              <a:rPr lang="en-US" altLang="zh-CN"/>
              <a:t>Sex.BOY</a:t>
            </a:r>
            <a:r>
              <a:rPr lang="zh-CN" altLang="en-US"/>
              <a:t>、</a:t>
            </a:r>
            <a:r>
              <a:rPr lang="en-US" altLang="zh-CN"/>
              <a:t>Sex.GIRL</a:t>
            </a:r>
            <a:endParaRPr lang="en-US" altLang="zh-CN"/>
          </a:p>
          <a:p>
            <a:r>
              <a:rPr lang="zh-CN" altLang="en-US"/>
              <a:t>注意</a:t>
            </a:r>
            <a:r>
              <a:rPr lang="en-US" altLang="zh-CN"/>
              <a:t> : </a:t>
            </a:r>
            <a:r>
              <a:rPr lang="zh-CN" altLang="en-US"/>
              <a:t>每个枚举项都相当于枚举的对象</a:t>
            </a:r>
            <a:r>
              <a:rPr lang="en-US" altLang="zh-CN"/>
              <a:t>!!!</a:t>
            </a:r>
            <a:endParaRPr lang="en-US" altLang="zh-CN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爆炸形: 14 pt  22"/>
          <p:cNvSpPr/>
          <p:nvPr/>
        </p:nvSpPr>
        <p:spPr>
          <a:xfrm>
            <a:off x="5896167" y="3626465"/>
            <a:ext cx="2880320" cy="883878"/>
          </a:xfrm>
          <a:prstGeom prst="irregularSeal2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思考：还有哪些数据可以定义为枚举呢？</a:t>
            </a:r>
            <a:endParaRPr lang="zh-CN" altLang="en-US" sz="90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枚举的定义和使用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ldLvl="0" animBg="1"/>
      <p:bldP spid="11" grpId="0"/>
      <p:bldP spid="13" grpId="0" animBg="1"/>
      <p:bldP spid="16" grpId="0" animBg="1"/>
      <p:bldP spid="18" grpId="0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 </a:t>
            </a:r>
            <a:r>
              <a:rPr lang="zh-CN" altLang="en-US"/>
              <a:t>枚举结合</a:t>
            </a:r>
            <a:r>
              <a:rPr lang="en-US" altLang="zh-CN"/>
              <a:t>switch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390010" y="1221488"/>
            <a:ext cx="2821950" cy="807911"/>
          </a:xfrm>
        </p:spPr>
        <p:txBody>
          <a:bodyPr/>
          <a:lstStyle/>
          <a:p>
            <a:r>
              <a:rPr lang="zh-CN" altLang="en-US"/>
              <a:t>交通信号灯有固定的三种颜色：红，黄，绿。判断灯的颜色，输出对应的通行方案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552" y="1221488"/>
            <a:ext cx="822586" cy="907602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628650" y="2651036"/>
            <a:ext cx="3583310" cy="990600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zh-CN" b="1">
                <a:solidFill>
                  <a:srgbClr val="00008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信号灯枚举</a:t>
            </a:r>
            <a:endParaRPr lang="zh-CN" altLang="zh-CN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00000"/>
              </a:lnSpc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enum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Signal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 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定义一个枚举类型</a:t>
            </a: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YELLOW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b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4376296" y="1081376"/>
            <a:ext cx="4576832" cy="3947232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TrafficLight {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i="1">
                <a:solidFill>
                  <a:srgbClr val="000000"/>
                </a:solidFill>
                <a:latin typeface="Consolas" panose="020B0609020204030204" pitchFamily="49" charset="0"/>
              </a:rPr>
              <a:t>change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(Signal.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change(Signal color) {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switch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(color)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case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GREEN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绿灯行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case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YELLOW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黄灯亮了等一等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case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RED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红灯停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break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枚举的定义和使用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bldLvl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251658" y="846362"/>
            <a:ext cx="3320342" cy="387893"/>
          </a:xfrm>
        </p:spPr>
        <p:txBody>
          <a:bodyPr/>
          <a:lstStyle/>
          <a:p>
            <a:r>
              <a:rPr lang="zh-CN" altLang="en-US"/>
              <a:t>枚举类型怎么定义？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251585" y="1375410"/>
            <a:ext cx="3319780" cy="1052195"/>
          </a:xfrm>
        </p:spPr>
        <p:txBody>
          <a:bodyPr/>
          <a:lstStyle/>
          <a:p>
            <a:pPr lvl="0"/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权限修饰符 </a:t>
            </a:r>
            <a:r>
              <a:rPr lang="zh-CN" altLang="zh-CN" sz="1200" b="1">
                <a:solidFill>
                  <a:srgbClr val="000080"/>
                </a:solidFill>
                <a:latin typeface="Consolas" panose="020B0609020204030204" pitchFamily="49" charset="0"/>
              </a:rPr>
              <a:t>enum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>
                <a:solidFill>
                  <a:srgbClr val="000080"/>
                </a:solidFill>
                <a:latin typeface="Consolas" panose="020B0609020204030204" pitchFamily="49" charset="0"/>
              </a:rPr>
              <a:t>枚举名称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zh-CN">
                <a:solidFill>
                  <a:srgbClr val="000000"/>
                </a:solidFill>
                <a:latin typeface="Consolas" panose="020B0609020204030204" pitchFamily="49" charset="0"/>
              </a:rPr>
              <a:t>枚举项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  <a:r>
              <a:rPr lang="zh-CN">
                <a:solidFill>
                  <a:srgbClr val="000000"/>
                </a:solidFill>
                <a:latin typeface="Consolas" panose="020B0609020204030204" pitchFamily="49" charset="0"/>
              </a:rPr>
              <a:t>枚举项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2,…;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1251658" y="2908722"/>
            <a:ext cx="3320342" cy="527124"/>
          </a:xfrm>
        </p:spPr>
        <p:txBody>
          <a:bodyPr/>
          <a:lstStyle/>
          <a:p>
            <a:r>
              <a:rPr lang="zh-CN" altLang="en-US"/>
              <a:t>枚举名直接调用枚举项即可</a:t>
            </a:r>
            <a:r>
              <a:rPr lang="en-US" altLang="zh-CN"/>
              <a:t> , </a:t>
            </a:r>
            <a:r>
              <a:rPr lang="zh-CN" altLang="en-US"/>
              <a:t>注意枚举项就是枚举的对象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251658" y="4155926"/>
            <a:ext cx="3320342" cy="527124"/>
          </a:xfrm>
        </p:spPr>
        <p:txBody>
          <a:bodyPr/>
          <a:lstStyle/>
          <a:p>
            <a:r>
              <a:rPr lang="zh-CN" altLang="en-US"/>
              <a:t>当一个变量有几种固定可能的取值时，就可以将它定义为枚举类型。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2"/>
          </p:nvPr>
        </p:nvSpPr>
        <p:spPr>
          <a:xfrm>
            <a:off x="1251658" y="2498379"/>
            <a:ext cx="3320342" cy="387893"/>
          </a:xfrm>
        </p:spPr>
        <p:txBody>
          <a:bodyPr/>
          <a:lstStyle/>
          <a:p>
            <a:r>
              <a:rPr lang="zh-CN" altLang="en-US"/>
              <a:t>枚举类型怎么使用？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3"/>
          </p:nvPr>
        </p:nvSpPr>
        <p:spPr>
          <a:xfrm>
            <a:off x="1251658" y="3721002"/>
            <a:ext cx="3320342" cy="387893"/>
          </a:xfrm>
        </p:spPr>
        <p:txBody>
          <a:bodyPr/>
          <a:lstStyle/>
          <a:p>
            <a:r>
              <a:rPr lang="zh-CN" altLang="en-US"/>
              <a:t>什么场景使用枚举？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枚举的定义和使用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  <p:bldP spid="8" grpId="0" animBg="1" uiExpand="1" build="p"/>
      <p:bldP spid="10" grpId="0" animBg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能够定义并使用枚举构造器</a:t>
            </a:r>
            <a:endParaRPr lang="en-US" altLang="zh-CN"/>
          </a:p>
          <a:p>
            <a:r>
              <a:rPr lang="zh-CN" altLang="en-US"/>
              <a:t>能够在枚举内部定义方法使用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枚举定义的其他成分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TextBox 4"/>
          <p:cNvSpPr txBox="1"/>
          <p:nvPr/>
        </p:nvSpPr>
        <p:spPr>
          <a:xfrm>
            <a:off x="899478" y="1564005"/>
            <a:ext cx="6610350" cy="30156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关键字是静态的意思，是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中的一个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修饰符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，可以</a:t>
            </a:r>
            <a:r>
              <a:rPr kumimoji="0" lang="zh-CN" altLang="en-US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修饰成员方法，成员变量</a:t>
            </a:r>
            <a:endParaRPr kumimoji="0" lang="en-US" altLang="zh-CN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     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被static修饰的成员变量，一般叫做静态变量</a:t>
            </a:r>
            <a:endParaRPr kumimoji="0" lang="en-US" altLang="zh-CN" sz="1050" kern="1200" cap="none" spc="0" normalizeH="0" baseline="0" noProof="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      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被static修饰的成员方法，一般叫做静态方法</a:t>
            </a:r>
            <a:endParaRPr kumimoji="0" lang="en-US" altLang="zh-CN" sz="140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修饰的特点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被所在类的所有对象共享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我们判断是否使用静态关键字的条件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随着类的加载而加载，优先于对象存在</a:t>
            </a:r>
            <a:endParaRPr kumimoji="0" lang="en-US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对象需要类被加载后，才能创建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可以通过类名调用</a:t>
            </a:r>
            <a:endParaRPr kumimoji="0" lang="zh-CN" altLang="en-US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可以通过对象名调用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l" defTabSz="914400" rtl="0" eaLnBrk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推荐使用类名调用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static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4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7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1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2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5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87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3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72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96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207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枚举中的其他成分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探索枚举的本质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1" y="1059582"/>
            <a:ext cx="8191821" cy="1224136"/>
          </a:xfrm>
        </p:spPr>
        <p:txBody>
          <a:bodyPr/>
          <a:lstStyle/>
          <a:p>
            <a:r>
              <a:rPr lang="zh-CN" altLang="en-US"/>
              <a:t>枚举其实本质上是一个类，每一个枚举项是本枚举类类型的一个对象。我们可以使用</a:t>
            </a:r>
            <a:r>
              <a:rPr lang="en-US" altLang="zh-CN"/>
              <a:t>JDK</a:t>
            </a:r>
            <a:r>
              <a:rPr lang="zh-CN" altLang="en-US"/>
              <a:t>提供的反编译命令，将枚举的字节码进行反编译查看，如下：</a:t>
            </a:r>
            <a:endParaRPr lang="en-US" altLang="zh-CN"/>
          </a:p>
          <a:p>
            <a:r>
              <a:rPr lang="zh-CN" altLang="en-US" b="1">
                <a:solidFill>
                  <a:srgbClr val="7030A0"/>
                </a:solidFill>
              </a:rPr>
              <a:t>在</a:t>
            </a:r>
            <a:r>
              <a:rPr lang="en-US" altLang="zh-CN" b="1">
                <a:solidFill>
                  <a:srgbClr val="7030A0"/>
                </a:solidFill>
              </a:rPr>
              <a:t>CMD</a:t>
            </a:r>
            <a:r>
              <a:rPr lang="zh-CN" altLang="en-US" b="1">
                <a:solidFill>
                  <a:srgbClr val="7030A0"/>
                </a:solidFill>
              </a:rPr>
              <a:t>中找到字节码所在路径，然后执行：</a:t>
            </a:r>
            <a:r>
              <a:rPr lang="en-US" altLang="zh-CN">
                <a:solidFill>
                  <a:srgbClr val="FF0000"/>
                </a:solidFill>
              </a:rPr>
              <a:t>javap  -p  </a:t>
            </a:r>
            <a:r>
              <a:rPr lang="zh-CN" altLang="en-US">
                <a:solidFill>
                  <a:srgbClr val="FF0000"/>
                </a:solidFill>
              </a:rPr>
              <a:t>字节码文件名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我们以之前所写的</a:t>
            </a:r>
            <a:r>
              <a:rPr lang="en-US" altLang="zh-CN">
                <a:solidFill>
                  <a:schemeClr val="tx1"/>
                </a:solidFill>
              </a:rPr>
              <a:t>Sex</a:t>
            </a:r>
            <a:r>
              <a:rPr lang="zh-CN" altLang="en-US">
                <a:solidFill>
                  <a:schemeClr val="tx1"/>
                </a:solidFill>
              </a:rPr>
              <a:t>枚举为例，反编译后结果如下：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/>
          </a:p>
        </p:txBody>
      </p:sp>
      <p:sp>
        <p:nvSpPr>
          <p:cNvPr id="8" name="TextBox 3"/>
          <p:cNvSpPr txBox="1"/>
          <p:nvPr/>
        </p:nvSpPr>
        <p:spPr>
          <a:xfrm>
            <a:off x="683899" y="2355783"/>
            <a:ext cx="4658758" cy="2652395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final class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extends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java.lang.Enum&lt;_Sex&gt;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BOY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final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GIRL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static final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Sex[]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$VALUES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将所有的枚举对象返回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Sex[] values(); 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根据枚举的常量名字符串，转换为枚举对象</a:t>
            </a: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static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valueOf(java.lang.String); 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Sex();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>
                <a:solidFill>
                  <a:srgbClr val="D27009"/>
                </a:solidFill>
                <a:latin typeface="Consolas" panose="020B0609020204030204" pitchFamily="49" charset="0"/>
              </a:rPr>
              <a:t>构造方法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en-US" i="1">
                <a:solidFill>
                  <a:srgbClr val="D27009"/>
                </a:solidFill>
                <a:latin typeface="Consolas" panose="020B0609020204030204" pitchFamily="49" charset="0"/>
              </a:rPr>
              <a:t>静态代码块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4480" y="2355850"/>
            <a:ext cx="3456305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枚举类都是继承了枚举类型：java.lang.Enum</a:t>
            </a:r>
            <a:endParaRPr kumimoji="0" lang="en-US" altLang="zh-CN" sz="10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枚举都是最终类，不可以被继承</a:t>
            </a:r>
            <a:endParaRPr kumimoji="0" lang="en-US" altLang="zh-CN" sz="10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构造器的构造器都是私有的，枚举对外不能创建对象</a:t>
            </a:r>
            <a:endParaRPr kumimoji="0" lang="en-US" altLang="zh-CN" sz="10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枚举类的第一行默认都是罗列枚举对象的名称的。</a:t>
            </a:r>
            <a:endParaRPr kumimoji="0" lang="en-US" altLang="zh-CN" sz="10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zh-CN" sz="100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枚举类相当于是多例模式。</a:t>
            </a:r>
            <a:endParaRPr kumimoji="0" lang="zh-CN" altLang="zh-CN" sz="100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buAutoNum type="arabicPeriod"/>
            </a:pPr>
            <a:endParaRPr lang="zh-CN" altLang="en-US" sz="1000">
              <a:latin typeface="+mn-ea"/>
              <a:ea typeface="+mn-ea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ldLvl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枚举中的其他成分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10870" y="1329055"/>
            <a:ext cx="1014095" cy="387985"/>
          </a:xfrm>
        </p:spPr>
        <p:txBody>
          <a:bodyPr/>
          <a:lstStyle/>
          <a:p>
            <a:r>
              <a:rPr lang="zh-CN" altLang="en-US"/>
              <a:t>案例：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54195" y="650112"/>
            <a:ext cx="7662221" cy="788417"/>
          </a:xfrm>
        </p:spPr>
        <p:txBody>
          <a:bodyPr/>
          <a:lstStyle/>
          <a:p>
            <a:r>
              <a:rPr lang="zh-CN" altLang="en-US"/>
              <a:t>枚举类型也是属于类，允许定义其他成分，比如构造器，成员方法，成员变量等。但是定义的成分一定要在枚举项之后，而且最后一个枚举项必须要有分号结束。</a:t>
            </a:r>
            <a:endParaRPr lang="zh-CN" altLang="en-US"/>
          </a:p>
        </p:txBody>
      </p:sp>
      <p:sp>
        <p:nvSpPr>
          <p:cNvPr id="7" name="文本占位符 5"/>
          <p:cNvSpPr txBox="1"/>
          <p:nvPr/>
        </p:nvSpPr>
        <p:spPr>
          <a:xfrm>
            <a:off x="1188259" y="1329188"/>
            <a:ext cx="3727325" cy="36568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Sex</a:t>
            </a:r>
            <a:r>
              <a:rPr lang="zh-CN" altLang="en-US"/>
              <a:t>枚举加上成员变量，成员方法，构造方法</a:t>
            </a:r>
            <a:endParaRPr lang="zh-CN" altLang="en-US"/>
          </a:p>
        </p:txBody>
      </p:sp>
      <p:sp>
        <p:nvSpPr>
          <p:cNvPr id="9" name="TextBox 3"/>
          <p:cNvSpPr txBox="1"/>
          <p:nvPr/>
        </p:nvSpPr>
        <p:spPr>
          <a:xfrm>
            <a:off x="654195" y="1757335"/>
            <a:ext cx="4087366" cy="3208569"/>
          </a:xfrm>
          <a:prstGeom prst="rect">
            <a:avLst/>
          </a:prstGeom>
          <a:solidFill>
            <a:srgbClr val="FFFFCC"/>
          </a:solidFill>
          <a:ln w="12700">
            <a:noFill/>
          </a:ln>
        </p:spPr>
        <p:txBody>
          <a:bodyPr wrap="square" lIns="68574" tIns="34289" rIns="68574" bIns="34289">
            <a:spAutoFit/>
          </a:bodyPr>
          <a:lstStyle>
            <a:defPPr>
              <a:defRPr lang="zh-CN"/>
            </a:defPPr>
            <a:lvl1pPr marL="0" indent="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indent="-228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enum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YAO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BOY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男孩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GIRL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b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女孩儿</a:t>
            </a:r>
            <a:r>
              <a:rPr lang="zh-CN" altLang="zh-CN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成员变量</a:t>
            </a: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构造方法，必须私有</a:t>
            </a: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Sex() {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private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Sex(String msg)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msg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= msg;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i="1">
                <a:solidFill>
                  <a:srgbClr val="D27009"/>
                </a:solidFill>
                <a:latin typeface="Consolas" panose="020B0609020204030204" pitchFamily="49" charset="0"/>
              </a:rPr>
              <a:t>//</a:t>
            </a: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成员方法</a:t>
            </a:r>
            <a:b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zh-CN" i="1">
                <a:solidFill>
                  <a:srgbClr val="D270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b="1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show() {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b="1">
                <a:solidFill>
                  <a:srgbClr val="660E7A"/>
                </a:solidFill>
                <a:latin typeface="Consolas" panose="020B0609020204030204" pitchFamily="49" charset="0"/>
              </a:rPr>
              <a:t>msg</a:t>
            </a: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4741545" y="2355850"/>
            <a:ext cx="4238625" cy="2150745"/>
          </a:xfrm>
          <a:prstGeom prst="rect">
            <a:avLst/>
          </a:prstGeom>
        </p:spPr>
        <p:txBody>
          <a:bodyPr lIns="68574" tIns="34289" rIns="68574" bIns="34289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说明：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YAO</a:t>
            </a:r>
            <a:r>
              <a:rPr lang="zh-CN" altLang="en-US"/>
              <a:t> 对象就是由无参构造方法创建的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BOY</a:t>
            </a:r>
            <a:r>
              <a:rPr lang="zh-CN" altLang="en-US"/>
              <a:t>和</a:t>
            </a:r>
            <a:r>
              <a:rPr lang="en-US" altLang="zh-CN"/>
              <a:t>GIRL</a:t>
            </a:r>
            <a:r>
              <a:rPr lang="zh-CN" altLang="en-US"/>
              <a:t>是有参构造方法创建的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构造方法权限一定是私有的，即使省略也是</a:t>
            </a:r>
            <a:r>
              <a:rPr lang="en-US" altLang="zh-CN"/>
              <a:t>private</a:t>
            </a:r>
            <a:r>
              <a:rPr lang="zh-CN" altLang="en-US"/>
              <a:t>权限。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en-US" altLang="zh-CN"/>
              <a:t>show</a:t>
            </a:r>
            <a:r>
              <a:rPr lang="zh-CN" altLang="en-US"/>
              <a:t>方法可以直接用枚举实例调用：</a:t>
            </a:r>
            <a:r>
              <a:rPr lang="en-US" altLang="zh-CN">
                <a:solidFill>
                  <a:srgbClr val="FF0000"/>
                </a:solidFill>
              </a:rPr>
              <a:t>Sex.BOY.show();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/>
      <p:bldP spid="9" grpId="0" animBg="1"/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枚举中的其他成分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枚举本质上是什么？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枚举本质上是一个</a:t>
            </a:r>
            <a:r>
              <a:rPr lang="en-US" altLang="zh-CN"/>
              <a:t>final</a:t>
            </a:r>
            <a:r>
              <a:rPr lang="zh-CN" altLang="en-US"/>
              <a:t>类，继承了</a:t>
            </a:r>
            <a:r>
              <a:rPr lang="en-US" altLang="zh-CN"/>
              <a:t>Enum</a:t>
            </a:r>
            <a:r>
              <a:rPr lang="zh-CN" altLang="en-US"/>
              <a:t>类。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直接用枚举项调用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枚举是一个类，可以类中可以定义的成分，比如成员变量，构造方法，成员方法等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是私有的，外界无法调用，只能定义枚举项的时候使用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/>
              <a:t>枚举内部可以定义什么？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/>
              <a:t>枚举中的构造方法有什么特点？</a:t>
            </a:r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枚举的实例方法怎么用？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6" grpId="0" animBg="1" uiExpand="1" build="p"/>
      <p:bldP spid="7" grpId="0" animBg="1" build="p"/>
      <p:bldP spid="9" grpId="0" animBg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2"/>
          <p:cNvSpPr txBox="1"/>
          <p:nvPr/>
        </p:nvSpPr>
        <p:spPr>
          <a:xfrm>
            <a:off x="857250" y="11064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关键字内存图解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92088" y="1708150"/>
            <a:ext cx="3492500" cy="133826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String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zh-CN" sz="900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school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show()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System.</a:t>
            </a:r>
            <a:r>
              <a:rPr kumimoji="0" lang="zh-CN" altLang="zh-CN" sz="900" b="1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.println(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"..."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</a:t>
            </a:r>
            <a:endParaRPr kumimoji="0" lang="en-US" altLang="zh-CN" sz="900" kern="1200" cap="none" spc="0" normalizeH="0" baseline="0" noProof="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en-US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               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"..."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zh-CN" sz="900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school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74625" y="3189288"/>
            <a:ext cx="3508375" cy="16160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class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Test1Static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public static void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main(String[] args) {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Student.</a:t>
            </a:r>
            <a:r>
              <a:rPr kumimoji="0" lang="zh-CN" altLang="zh-CN" sz="900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school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传智专修学院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Student stu1 =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Student();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stu1.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name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张三</a:t>
            </a:r>
            <a:r>
              <a:rPr kumimoji="0" lang="zh-CN" altLang="zh-CN" sz="90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stu1.</a:t>
            </a:r>
            <a:r>
              <a:rPr kumimoji="0" lang="zh-CN" altLang="zh-CN" sz="900" b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age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zh-CN" altLang="zh-CN" sz="900" kern="1200" cap="none" spc="0" normalizeH="0" baseline="0" noProof="0" dirty="0">
                <a:solidFill>
                  <a:srgbClr val="0000FF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23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stu1.show();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Student stu2 = </a:t>
            </a:r>
            <a:r>
              <a:rPr kumimoji="0" lang="zh-CN" altLang="zh-CN" sz="90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new </a:t>
            </a: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Student();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    stu2.show();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 }</a:t>
            </a:r>
            <a:b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zh-CN" altLang="zh-CN" sz="90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050" kern="1200" cap="none" spc="0" normalizeH="0" baseline="0" noProof="0" dirty="0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1" name="Rectangle 2"/>
          <p:cNvSpPr/>
          <p:nvPr/>
        </p:nvSpPr>
        <p:spPr>
          <a:xfrm>
            <a:off x="15875" y="19050"/>
            <a:ext cx="184150" cy="3683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95713" y="1560513"/>
            <a:ext cx="2781300" cy="3316288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FD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TextBox 2"/>
          <p:cNvSpPr txBox="1"/>
          <p:nvPr/>
        </p:nvSpPr>
        <p:spPr>
          <a:xfrm>
            <a:off x="4684713" y="1112838"/>
            <a:ext cx="935037" cy="458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F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b="1" dirty="0">
              <a:solidFill>
                <a:srgbClr val="FD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22"/>
          <p:cNvGrpSpPr/>
          <p:nvPr/>
        </p:nvGrpSpPr>
        <p:grpSpPr>
          <a:xfrm>
            <a:off x="5053013" y="874713"/>
            <a:ext cx="3916362" cy="3986212"/>
            <a:chOff x="5314080" y="1298938"/>
            <a:chExt cx="2972670" cy="3135603"/>
          </a:xfrm>
        </p:grpSpPr>
        <p:sp>
          <p:nvSpPr>
            <p:cNvPr id="36" name="矩形 35"/>
            <p:cNvSpPr/>
            <p:nvPr/>
          </p:nvSpPr>
          <p:spPr>
            <a:xfrm>
              <a:off x="6557613" y="1840894"/>
              <a:ext cx="1729137" cy="2593647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214" name="TextBox 2"/>
            <p:cNvSpPr txBox="1"/>
            <p:nvPr/>
          </p:nvSpPr>
          <p:spPr>
            <a:xfrm>
              <a:off x="5314080" y="1298938"/>
              <a:ext cx="659571" cy="3609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150000"/>
                </a:lnSpc>
              </a:pPr>
              <a:endPara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3"/>
          <p:cNvSpPr txBox="1"/>
          <p:nvPr/>
        </p:nvSpPr>
        <p:spPr>
          <a:xfrm>
            <a:off x="3856038" y="3414713"/>
            <a:ext cx="2654300" cy="1385887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Student.</a:t>
            </a:r>
            <a:r>
              <a:rPr lang="zh-CN" altLang="zh-CN" sz="1000" i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school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000" b="1" dirty="0">
                <a:solidFill>
                  <a:srgbClr val="008000"/>
                </a:solidFill>
                <a:latin typeface="Microsoft JhengHei" panose="020B0604030504040204" pitchFamily="34" charset="-120"/>
                <a:ea typeface="微软雅黑" panose="020B0503020204020204" pitchFamily="34" charset="-122"/>
              </a:rPr>
              <a:t>传智专修学院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Student stu1 = 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Student();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stu1.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000" b="1" dirty="0">
                <a:solidFill>
                  <a:srgbClr val="008000"/>
                </a:solidFill>
                <a:latin typeface="Microsoft JhengHei" panose="020B0604030504040204" pitchFamily="34" charset="-120"/>
                <a:ea typeface="微软雅黑" panose="020B0503020204020204" pitchFamily="34" charset="-122"/>
              </a:rPr>
              <a:t>张三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stu1.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age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zh-CN" altLang="zh-CN" sz="1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23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stu1.show();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Student stu2 = </a:t>
            </a:r>
            <a:r>
              <a:rPr lang="zh-CN" altLang="zh-CN" sz="1000" b="1" dirty="0">
                <a:solidFill>
                  <a:srgbClr val="0000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Student();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stu2.show();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3859213" y="2648268"/>
            <a:ext cx="2654300" cy="600075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stu1.show();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"..."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age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"..."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i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school </a:t>
            </a:r>
            <a:r>
              <a:rPr lang="zh-CN" altLang="zh-CN" sz="11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21488" y="1652588"/>
            <a:ext cx="1276350" cy="995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67675" y="1652588"/>
            <a:ext cx="4349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001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800850" y="1652588"/>
            <a:ext cx="1296988" cy="79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 name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age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15138" y="1895475"/>
            <a:ext cx="4222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26250" y="2330450"/>
            <a:ext cx="2635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40575" y="1892300"/>
            <a:ext cx="4540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张三</a:t>
            </a:r>
            <a:endParaRPr kumimoji="0" lang="zh-CN" altLang="en-US" sz="105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26288" y="2311400"/>
            <a:ext cx="341313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23</a:t>
            </a:r>
            <a:endParaRPr kumimoji="0" lang="zh-CN" altLang="en-US" sz="1050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94" name="Rectangle 36"/>
          <p:cNvSpPr/>
          <p:nvPr/>
        </p:nvSpPr>
        <p:spPr>
          <a:xfrm>
            <a:off x="15875" y="19050"/>
            <a:ext cx="185738" cy="3698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50195" name="Rectangle 37"/>
          <p:cNvSpPr/>
          <p:nvPr/>
        </p:nvSpPr>
        <p:spPr>
          <a:xfrm>
            <a:off x="15875" y="19050"/>
            <a:ext cx="185738" cy="3698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ctr">
            <a:spAutoFit/>
          </a:bodyPr>
          <a:p>
            <a:endParaRPr lang="zh-CN" altLang="zh-CN" dirty="0">
              <a:latin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04100" y="1200150"/>
            <a:ext cx="8778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047FF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zh-CN" altLang="en-US" b="1" dirty="0">
              <a:solidFill>
                <a:srgbClr val="047FF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834188" y="2798763"/>
            <a:ext cx="1276350" cy="995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78788" y="2755900"/>
            <a:ext cx="4349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b="1" kern="1200" cap="none" spc="0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002</a:t>
            </a:r>
            <a:endParaRPr kumimoji="0" lang="zh-CN" altLang="en-US" sz="1050" b="1" kern="1200" cap="none" spc="0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02438" y="2736850"/>
            <a:ext cx="1296988" cy="79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String name</a:t>
            </a: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endParaRPr kumimoji="0" lang="en-US" altLang="zh-CN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 age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824663" y="3001963"/>
            <a:ext cx="42227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851650" y="3467100"/>
            <a:ext cx="263525" cy="306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856413" y="4065588"/>
            <a:ext cx="2016125" cy="576263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31088" y="4614863"/>
            <a:ext cx="992188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b="1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静态存储位置</a:t>
            </a:r>
            <a:endParaRPr kumimoji="0" lang="zh-CN" altLang="en-US" sz="1050" b="1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1650" y="4084638"/>
            <a:ext cx="17002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00008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static </a:t>
            </a:r>
            <a:r>
              <a:rPr kumimoji="0" lang="zh-CN" altLang="zh-CN" sz="1050" kern="1200" cap="none" spc="0" normalizeH="0" baseline="0" noProof="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String </a:t>
            </a:r>
            <a:r>
              <a:rPr kumimoji="0" lang="zh-CN" altLang="zh-CN" sz="1050" i="1" kern="1200" cap="none" spc="0" normalizeH="0" baseline="0" noProof="0" dirty="0">
                <a:solidFill>
                  <a:srgbClr val="660E7A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school</a:t>
            </a:r>
            <a:r>
              <a:rPr kumimoji="0" lang="en-US" altLang="zh-CN" sz="105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7180263" y="4279900"/>
            <a:ext cx="422275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1050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</a:t>
            </a:r>
            <a:endParaRPr kumimoji="0" lang="zh-CN" altLang="en-US" sz="1050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15250" y="4321175"/>
            <a:ext cx="11414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Microsoft JhengHei" panose="020B0604030504040204" pitchFamily="34" charset="-120"/>
                <a:ea typeface="宋体" panose="02010600030101010101" pitchFamily="2" charset="-122"/>
                <a:cs typeface="+mn-cs"/>
              </a:rPr>
              <a:t>传智专修学院</a:t>
            </a:r>
            <a:r>
              <a:rPr kumimoji="0" lang="zh-CN" altLang="zh-CN" sz="1050" b="1" kern="1200" cap="none" spc="0" normalizeH="0" baseline="0" noProof="0" dirty="0">
                <a:solidFill>
                  <a:srgbClr val="008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endParaRPr kumimoji="0" lang="zh-CN" altLang="en-US" sz="105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TextBox 3"/>
          <p:cNvSpPr txBox="1"/>
          <p:nvPr/>
        </p:nvSpPr>
        <p:spPr>
          <a:xfrm>
            <a:off x="3856038" y="2648585"/>
            <a:ext cx="2654300" cy="600075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stu2.show();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tabLst>
                <a:tab pos="581025" algn="l"/>
                <a:tab pos="1162050" algn="l"/>
                <a:tab pos="1744980" algn="l"/>
                <a:tab pos="2326005" algn="l"/>
                <a:tab pos="2908300" algn="l"/>
                <a:tab pos="3489325" algn="l"/>
                <a:tab pos="4070350" algn="l"/>
                <a:tab pos="4653280" algn="l"/>
                <a:tab pos="5234305" algn="l"/>
                <a:tab pos="5816600" algn="l"/>
                <a:tab pos="6397625" algn="l"/>
                <a:tab pos="6978650" algn="l"/>
                <a:tab pos="7561580" algn="l"/>
                <a:tab pos="8142605" algn="l"/>
                <a:tab pos="8724900" algn="l"/>
                <a:tab pos="9305925" algn="l"/>
              </a:tabLst>
            </a:pP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out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"..."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age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"..." </a:t>
            </a:r>
            <a:r>
              <a:rPr lang="zh-CN" altLang="zh-CN" sz="1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zh-CN" altLang="zh-CN" sz="1000" i="1" dirty="0">
                <a:solidFill>
                  <a:srgbClr val="660E7A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school </a:t>
            </a:r>
            <a:r>
              <a:rPr lang="zh-CN" altLang="zh-CN" sz="1100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zh-CN" sz="11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sz="11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肘形 13"/>
          <p:cNvCxnSpPr>
            <a:stCxn id="48" idx="3"/>
          </p:cNvCxnSpPr>
          <p:nvPr/>
        </p:nvCxnSpPr>
        <p:spPr>
          <a:xfrm>
            <a:off x="8097838" y="2049463"/>
            <a:ext cx="650875" cy="203517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95713" y="387350"/>
            <a:ext cx="21764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控制台：张三</a:t>
            </a:r>
            <a:r>
              <a:rPr kumimoji="0" lang="en-US" altLang="zh-CN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…23…</a:t>
            </a:r>
            <a:r>
              <a:rPr kumimoji="0" lang="zh-CN" altLang="en-US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传智专修学院</a:t>
            </a:r>
            <a:endParaRPr kumimoji="0" lang="zh-CN" altLang="en-US" sz="1050" kern="1200" cap="none" spc="0" normalizeH="0" baseline="0" noProof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连接符: 肘形 19"/>
          <p:cNvCxnSpPr/>
          <p:nvPr/>
        </p:nvCxnSpPr>
        <p:spPr>
          <a:xfrm rot="16200000" flipH="1">
            <a:off x="7874000" y="3455988"/>
            <a:ext cx="865188" cy="392113"/>
          </a:xfrm>
          <a:prstGeom prst="bentConnector3">
            <a:avLst>
              <a:gd name="adj1" fmla="val 15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795713" y="623888"/>
            <a:ext cx="21447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控制台：</a:t>
            </a:r>
            <a:r>
              <a:rPr kumimoji="0" lang="en-US" altLang="zh-CN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null…0…</a:t>
            </a:r>
            <a:r>
              <a:rPr kumimoji="0" lang="zh-CN" altLang="en-US" sz="1050" kern="1200" cap="none" spc="0" normalizeH="0" baseline="0" noProof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传智专修学院</a:t>
            </a:r>
            <a:endParaRPr kumimoji="0" lang="zh-CN" altLang="en-US" sz="1050" kern="1200" cap="none" spc="0" normalizeH="0" baseline="0" noProof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static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3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charRg st="3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4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charRg st="1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>
                                            <p:txEl>
                                              <p:charRg st="141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charRg st="1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4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4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4">
                                            <p:txEl>
                                              <p:charRg st="3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4">
                                            <p:txEl>
                                              <p:charRg st="3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3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4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4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6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4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4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44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44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4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44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charRg st="11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27" grpId="0" bldLvl="0" animBg="1"/>
      <p:bldP spid="28" grpId="0"/>
      <p:bldP spid="44" grpId="0" bldLvl="0" animBg="1"/>
      <p:bldP spid="44" grpId="1" animBg="1" uiExpand="1" build="allAtOnce"/>
      <p:bldP spid="47" grpId="0" bldLvl="0" animBg="1"/>
      <p:bldP spid="38" grpId="0" bldLvl="0" animBg="1"/>
      <p:bldP spid="49" grpId="0"/>
      <p:bldP spid="48" grpId="0"/>
      <p:bldP spid="50" grpId="0"/>
      <p:bldP spid="55" grpId="0"/>
      <p:bldP spid="51" grpId="0"/>
      <p:bldP spid="57" grpId="0"/>
      <p:bldP spid="4" grpId="0"/>
      <p:bldP spid="45" grpId="0" bldLvl="0" animBg="1"/>
      <p:bldP spid="52" grpId="0"/>
      <p:bldP spid="56" grpId="0"/>
      <p:bldP spid="71" grpId="0"/>
      <p:bldP spid="72" grpId="0"/>
      <p:bldP spid="5" grpId="0" bldLvl="0" animBg="1"/>
      <p:bldP spid="10" grpId="0"/>
      <p:bldP spid="75" grpId="0"/>
      <p:bldP spid="75" grpId="1"/>
      <p:bldP spid="12" grpId="0"/>
      <p:bldP spid="76" grpId="0" bldLvl="0" animBg="1"/>
      <p:bldP spid="18" grpId="0"/>
      <p:bldP spid="80" grpId="0"/>
      <p:bldP spid="47" grpId="2" bldLvl="0" animBg="1" build="allAtOnce"/>
      <p:bldP spid="76" grpId="3" bldLvl="0" animBg="1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TextBox 2"/>
          <p:cNvSpPr txBox="1"/>
          <p:nvPr/>
        </p:nvSpPr>
        <p:spPr>
          <a:xfrm>
            <a:off x="841375" y="1131888"/>
            <a:ext cx="3514725" cy="458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static 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关键字的注意事项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TextBox 4"/>
          <p:cNvSpPr txBox="1"/>
          <p:nvPr/>
        </p:nvSpPr>
        <p:spPr>
          <a:xfrm>
            <a:off x="841375" y="1628775"/>
            <a:ext cx="6610350" cy="819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静态方法只能访问静态的</a:t>
            </a:r>
            <a:r>
              <a:rPr kumimoji="0" lang="zh-CN" altLang="zh-CN" sz="1050" kern="1200" cap="none" spc="0" normalizeH="0" baseline="0" noProof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成员</a:t>
            </a:r>
            <a:endParaRPr kumimoji="0" lang="en-US" altLang="zh-CN" sz="1050" kern="1200" cap="none" spc="0" normalizeH="0" baseline="0" noProof="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非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静态方法可以访问静态</a:t>
            </a:r>
            <a:r>
              <a:rPr kumimoji="0" lang="zh-CN" altLang="zh-CN" sz="1050" kern="1200" cap="none" spc="0" normalizeH="0" baseline="0" noProof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的成员，也</a:t>
            </a: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可以访问非静态的</a:t>
            </a:r>
            <a:r>
              <a:rPr kumimoji="0" lang="zh-CN" altLang="zh-CN" sz="1050" kern="1200" cap="none" spc="0" normalizeH="0" baseline="0" noProof="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成员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171450" marR="0" indent="-17145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1050" kern="1200" cap="none" spc="0" normalizeH="0" baseline="0" noProof="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静态方法中是没有this关键字</a:t>
            </a:r>
            <a:r>
              <a:rPr kumimoji="0" lang="zh-CN" altLang="zh-CN" sz="105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zh-CN" sz="105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375" y="2878138"/>
            <a:ext cx="5162550" cy="307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总结：静态方法中，只能访问静态成员，静态中没有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628650" y="177596"/>
            <a:ext cx="6578266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static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1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关键字有什么作用？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28651" y="1077435"/>
            <a:ext cx="3727325" cy="7884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/>
              <a:t>可以修饰成员变量，成员方法，被</a:t>
            </a:r>
            <a:r>
              <a:rPr lang="en-US" altLang="zh-CN"/>
              <a:t>static</a:t>
            </a:r>
            <a:r>
              <a:rPr lang="zh-CN" altLang="en-US"/>
              <a:t>修饰的成员称为类成员（静态成员）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11560" y="1877282"/>
            <a:ext cx="3727325" cy="387893"/>
          </a:xfrm>
        </p:spPr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关键字修饰的成员怎么调用？</a:t>
            </a:r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11560" y="2250870"/>
            <a:ext cx="3744416" cy="843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/>
          <a:p>
            <a:pPr marR="0" lvl="0" defTabSz="914400" latinLnBrk="0">
              <a:buClrTx/>
              <a:buSzTx/>
            </a:pPr>
            <a:r>
              <a:rPr lang="en-US" altLang="zh-CN"/>
              <a:t> </a:t>
            </a:r>
            <a:r>
              <a:rPr lang="zh-CN" altLang="en-US"/>
              <a:t>可以</a:t>
            </a:r>
            <a:r>
              <a:rPr lang="zh-CN" altLang="zh-CN"/>
              <a:t>使用类名调用 </a:t>
            </a:r>
            <a:r>
              <a:rPr lang="en-US" altLang="zh-CN"/>
              <a:t>, </a:t>
            </a:r>
            <a:r>
              <a:rPr lang="zh-CN" altLang="en-US"/>
              <a:t>推荐使用</a:t>
            </a:r>
            <a:endParaRPr lang="zh-CN" altLang="zh-CN"/>
          </a:p>
          <a:p>
            <a:pPr marR="0" lvl="0" defTabSz="914400" latinLnBrk="0">
              <a:buClrTx/>
              <a:buSzTx/>
            </a:pPr>
            <a:r>
              <a:rPr lang="zh-CN" altLang="zh-CN"/>
              <a:t> 也可使用对象名调用</a:t>
            </a:r>
            <a:r>
              <a:rPr lang="en-US" altLang="zh-CN"/>
              <a:t> , </a:t>
            </a:r>
            <a:r>
              <a:rPr lang="zh-CN" altLang="en-US"/>
              <a:t>不建议</a:t>
            </a:r>
            <a:endParaRPr lang="zh-CN" altLang="en-US"/>
          </a:p>
        </p:txBody>
      </p:sp>
      <p:sp>
        <p:nvSpPr>
          <p:cNvPr id="9" name="文本占位符 4"/>
          <p:cNvSpPr txBox="1"/>
          <p:nvPr/>
        </p:nvSpPr>
        <p:spPr>
          <a:xfrm>
            <a:off x="611560" y="3266955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静态变量在内存中有什么特点 ？</a:t>
            </a:r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94415" y="3724363"/>
            <a:ext cx="3744416" cy="436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</a:t>
            </a:r>
            <a:r>
              <a:rPr lang="zh-CN" altLang="en-US"/>
              <a:t>在内存中只有一份数据</a:t>
            </a:r>
            <a:endParaRPr lang="zh-CN" altLang="zh-CN"/>
          </a:p>
        </p:txBody>
      </p:sp>
      <p:sp>
        <p:nvSpPr>
          <p:cNvPr id="11" name="文本占位符 4"/>
          <p:cNvSpPr txBox="1"/>
          <p:nvPr/>
        </p:nvSpPr>
        <p:spPr>
          <a:xfrm>
            <a:off x="4788024" y="699542"/>
            <a:ext cx="3727325" cy="387893"/>
          </a:xfrm>
          <a:prstGeom prst="rect">
            <a:avLst/>
          </a:prstGeom>
        </p:spPr>
        <p:txBody>
          <a:bodyPr lIns="68574" tIns="34289" rIns="68574" bIns="34289" anchor="ctr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静态方法调用成员有什么特点？</a:t>
            </a:r>
            <a:endParaRPr lang="zh-CN" altLang="en-US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4860032" y="1087222"/>
            <a:ext cx="3744416" cy="436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6960" rIns="0" bIns="126960" numCol="1" anchor="ctr" anchorCtr="0" compatLnSpc="1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</a:t>
            </a:r>
            <a:r>
              <a:rPr lang="zh-CN"/>
              <a:t>静态方法中只能调用静态成员</a:t>
            </a:r>
            <a:endParaRPr lang="zh-CN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  <p:bldP spid="8" grpId="0" animBg="1" uiExpand="1" build="p"/>
      <p:bldP spid="10" grpId="0" bldLvl="0" animBg="1"/>
      <p:bldP spid="1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final</a:t>
            </a:r>
            <a:r>
              <a:rPr lang="zh-CN" altLang="en-US"/>
              <a:t>关键字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final</a:t>
            </a:r>
            <a:r>
              <a:rPr lang="zh-CN" altLang="en-US"/>
              <a:t>类的特点及用法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final</a:t>
            </a:r>
            <a:r>
              <a:rPr lang="zh-CN" altLang="en-US"/>
              <a:t>方法的特点及用法</a:t>
            </a:r>
            <a:endParaRPr lang="en-US" altLang="zh-CN"/>
          </a:p>
          <a:p>
            <a:r>
              <a:rPr lang="zh-CN" altLang="en-US"/>
              <a:t>熟悉</a:t>
            </a:r>
            <a:r>
              <a:rPr lang="en-US" altLang="zh-CN"/>
              <a:t>final</a:t>
            </a:r>
            <a:r>
              <a:rPr lang="zh-CN" altLang="en-US"/>
              <a:t>变量的特点及用法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KSO_WM_UNIT_PLACING_PICTURE_USER_VIEWPORT" val="{&quot;height&quot;:4296,&quot;width&quot;:10932}"/>
</p:tagLst>
</file>

<file path=ppt/tags/tag5.xml><?xml version="1.0" encoding="utf-8"?>
<p:tagLst xmlns:p="http://schemas.openxmlformats.org/presentationml/2006/main">
  <p:tag name="KSO_WM_UNIT_PLACING_PICTURE_USER_VIEWPORT" val="{&quot;height&quot;:4896,&quot;width&quot;:7920}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阿里巴巴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阿里巴巴">
      <a:majorFont>
        <a:latin typeface="阿里巴巴普惠体 M"/>
        <a:ea typeface="阿里巴巴普惠体 H"/>
        <a:cs typeface=""/>
      </a:majorFont>
      <a:minorFont>
        <a:latin typeface="阿里巴巴普惠体 R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9906</Words>
  <Application>WPS 演示</Application>
  <PresentationFormat>全屏显示(16:9)</PresentationFormat>
  <Paragraphs>707</Paragraphs>
  <Slides>53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Segoe UI</vt:lpstr>
      <vt:lpstr>微软雅黑</vt:lpstr>
      <vt:lpstr>黑体</vt:lpstr>
      <vt:lpstr>阿里巴巴普惠体</vt:lpstr>
      <vt:lpstr>Segoe UI Light</vt:lpstr>
      <vt:lpstr>微软雅黑 Light</vt:lpstr>
      <vt:lpstr>Alibaba PuHuiTi</vt:lpstr>
      <vt:lpstr>Alibaba PuHuiTi</vt:lpstr>
      <vt:lpstr>华文楷体</vt:lpstr>
      <vt:lpstr>Open Sans</vt:lpstr>
      <vt:lpstr>Segoe Print</vt:lpstr>
      <vt:lpstr>Consolas</vt:lpstr>
      <vt:lpstr>Microsoft JhengHei</vt:lpstr>
      <vt:lpstr>Courier New</vt:lpstr>
      <vt:lpstr>Arial Unicode MS</vt:lpstr>
      <vt:lpstr>Wingdings</vt:lpstr>
      <vt:lpstr>Open Sans</vt:lpstr>
      <vt:lpstr>阿里巴巴普惠体 R</vt:lpstr>
      <vt:lpstr>1_课程标题页</vt:lpstr>
      <vt:lpstr>2_目录设计方案</vt:lpstr>
      <vt:lpstr>3_目标设计方案</vt:lpstr>
      <vt:lpstr>4_正文设计方案</vt:lpstr>
      <vt:lpstr>5_结束页设计方案</vt:lpstr>
      <vt:lpstr>关键字,接口,代码块,枚举</vt:lpstr>
      <vt:lpstr>面向对象高级</vt:lpstr>
      <vt:lpstr>Java关键字</vt:lpstr>
      <vt:lpstr>static关键字</vt:lpstr>
      <vt:lpstr>PowerPoint 演示文稿</vt:lpstr>
      <vt:lpstr>PowerPoint 演示文稿</vt:lpstr>
      <vt:lpstr>PowerPoint 演示文稿</vt:lpstr>
      <vt:lpstr>static关键字</vt:lpstr>
      <vt:lpstr>final关键字</vt:lpstr>
      <vt:lpstr>PowerPoint 演示文稿</vt:lpstr>
      <vt:lpstr>PowerPoint 演示文稿</vt:lpstr>
      <vt:lpstr>PowerPoint 演示文稿</vt:lpstr>
      <vt:lpstr>PowerPoint 演示文稿</vt:lpstr>
      <vt:lpstr>权限修饰符关键字</vt:lpstr>
      <vt:lpstr>权限修饰符关键字</vt:lpstr>
      <vt:lpstr>权限修饰符关键字</vt:lpstr>
      <vt:lpstr>代码块</vt:lpstr>
      <vt:lpstr>构造代码块</vt:lpstr>
      <vt:lpstr>静态代码块</vt:lpstr>
      <vt:lpstr>局部代码块</vt:lpstr>
      <vt:lpstr>代码块总结</vt:lpstr>
      <vt:lpstr>接口</vt:lpstr>
      <vt:lpstr>接口概述</vt:lpstr>
      <vt:lpstr>PowerPoint 演示文稿</vt:lpstr>
      <vt:lpstr>PowerPoint 演示文稿</vt:lpstr>
      <vt:lpstr>PowerPoint 演示文稿</vt:lpstr>
      <vt:lpstr>接口成员特点</vt:lpstr>
      <vt:lpstr>PowerPoint 演示文稿</vt:lpstr>
      <vt:lpstr>PowerPoint 演示文稿</vt:lpstr>
      <vt:lpstr>JDK8版本接口中方法变化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类与接口的关系</vt:lpstr>
      <vt:lpstr>PowerPoint 演示文稿</vt:lpstr>
      <vt:lpstr>接口和抽象类的使用区别</vt:lpstr>
      <vt:lpstr>接口和抽象类的使用区别</vt:lpstr>
      <vt:lpstr>接口和抽象类的使用区别</vt:lpstr>
      <vt:lpstr>枚举</vt:lpstr>
      <vt:lpstr>枚举的定义和使用</vt:lpstr>
      <vt:lpstr>枚举的定义和使用</vt:lpstr>
      <vt:lpstr>枚举的定义和使用</vt:lpstr>
      <vt:lpstr>枚举的定义和使用</vt:lpstr>
      <vt:lpstr>枚举定义的其他成分</vt:lpstr>
      <vt:lpstr>枚举中的其他成分</vt:lpstr>
      <vt:lpstr>枚举中的其他成分</vt:lpstr>
      <vt:lpstr>枚举中的其他成分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关键我叫大可乐</cp:lastModifiedBy>
  <cp:revision>2673</cp:revision>
  <dcterms:created xsi:type="dcterms:W3CDTF">2015-06-29T07:19:00Z</dcterms:created>
  <dcterms:modified xsi:type="dcterms:W3CDTF">2021-12-25T09:26:57Z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5EBE4996594844B4826B337BD3A88A22</vt:lpwstr>
  </property>
</Properties>
</file>