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  <p:sldMasterId id="2147483676" r:id="rId6"/>
  </p:sldMasterIdLst>
  <p:notesMasterIdLst>
    <p:notesMasterId r:id="rId9"/>
  </p:notesMasterIdLst>
  <p:sldIdLst>
    <p:sldId id="256" r:id="rId7"/>
    <p:sldId id="257" r:id="rId8"/>
    <p:sldId id="259" r:id="rId10"/>
    <p:sldId id="313" r:id="rId11"/>
    <p:sldId id="400" r:id="rId12"/>
    <p:sldId id="357" r:id="rId13"/>
    <p:sldId id="314" r:id="rId14"/>
    <p:sldId id="358" r:id="rId15"/>
    <p:sldId id="315" r:id="rId16"/>
    <p:sldId id="354" r:id="rId17"/>
    <p:sldId id="317" r:id="rId18"/>
    <p:sldId id="318" r:id="rId19"/>
    <p:sldId id="355" r:id="rId20"/>
    <p:sldId id="273" r:id="rId21"/>
    <p:sldId id="274" r:id="rId22"/>
    <p:sldId id="319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1" r:id="rId35"/>
    <p:sldId id="292" r:id="rId36"/>
    <p:sldId id="293" r:id="rId37"/>
    <p:sldId id="295" r:id="rId38"/>
    <p:sldId id="296" r:id="rId39"/>
    <p:sldId id="287" r:id="rId40"/>
    <p:sldId id="297" r:id="rId41"/>
    <p:sldId id="298" r:id="rId42"/>
    <p:sldId id="288" r:id="rId43"/>
    <p:sldId id="299" r:id="rId44"/>
    <p:sldId id="300" r:id="rId45"/>
    <p:sldId id="301" r:id="rId46"/>
    <p:sldId id="451" r:id="rId47"/>
    <p:sldId id="445" r:id="rId48"/>
    <p:sldId id="446" r:id="rId49"/>
    <p:sldId id="447" r:id="rId50"/>
    <p:sldId id="448" r:id="rId51"/>
    <p:sldId id="449" r:id="rId52"/>
    <p:sldId id="290" r:id="rId53"/>
    <p:sldId id="305" r:id="rId54"/>
    <p:sldId id="306" r:id="rId55"/>
    <p:sldId id="307" r:id="rId56"/>
    <p:sldId id="308" r:id="rId5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2D915B-2285-448F-80D9-7CF50B78E340}">
          <p14:sldIdLst>
            <p14:sldId id="256"/>
            <p14:sldId id="257"/>
          </p14:sldIdLst>
        </p14:section>
        <p14:section name="1.1 多态" id="{C41356C4-DAA5-4141-9C6D-C7B018A55828}">
          <p14:sldIdLst>
            <p14:sldId id="313"/>
            <p14:sldId id="400"/>
            <p14:sldId id="259"/>
          </p14:sldIdLst>
        </p14:section>
        <p14:section name="1.2 多态的成员访问特点" id="{70446a77-1171-4e69-99e1-9bec9a71304d}">
          <p14:sldIdLst>
            <p14:sldId id="357"/>
            <p14:sldId id="314"/>
          </p14:sldIdLst>
        </p14:section>
        <p14:section name="1.3 多态的优缺点" id="{92c594a6-a56b-4bb3-911d-4cf20e2dd8c4}">
          <p14:sldIdLst>
            <p14:sldId id="358"/>
            <p14:sldId id="354"/>
            <p14:sldId id="355"/>
            <p14:sldId id="317"/>
            <p14:sldId id="315"/>
            <p14:sldId id="318"/>
          </p14:sldIdLst>
        </p14:section>
        <p14:section name="1.4 接口多态" id="{A8C3B669-62A8-43EE-924A-78B4DFE174B0}">
          <p14:sldIdLst>
            <p14:sldId id="273"/>
            <p14:sldId id="274"/>
            <p14:sldId id="319"/>
          </p14:sldIdLst>
        </p14:section>
        <p14:section name="二 内部类" id="{B3D24EEC-1316-48C9-B839-EF9BE2BBCB7B}">
          <p14:sldIdLst>
            <p14:sldId id="278"/>
          </p14:sldIdLst>
        </p14:section>
        <p14:section name="2.1 成员内部类" id="{DCFE54E6-5090-4620-8E88-9C6AFD02C0A2}">
          <p14:sldIdLst>
            <p14:sldId id="277"/>
            <p14:sldId id="279"/>
            <p14:sldId id="280"/>
            <p14:sldId id="276"/>
          </p14:sldIdLst>
        </p14:section>
        <p14:section name="2.2 匿名内部类" id="{E3D4CBFA-DF76-4417-A14A-2968DEA0D008}">
          <p14:sldIdLst>
            <p14:sldId id="281"/>
            <p14:sldId id="282"/>
            <p14:sldId id="283"/>
            <p14:sldId id="284"/>
          </p14:sldIdLst>
        </p14:section>
        <p14:section name="三 API学习" id="{31BC18F4-6626-4832-8D8C-51A003E6EFC8}">
          <p14:sldIdLst>
            <p14:sldId id="285"/>
          </p14:sldIdLst>
        </p14:section>
        <p14:section name="3.1 Object类介绍" id="{6B4C44F4-17B1-4A81-B65B-B69AE0F65226}">
          <p14:sldIdLst>
            <p14:sldId id="286"/>
            <p14:sldId id="291"/>
            <p14:sldId id="292"/>
            <p14:sldId id="295"/>
            <p14:sldId id="296"/>
            <p14:sldId id="293"/>
          </p14:sldIdLst>
        </p14:section>
        <p14:section name="3.2 Date日期类" id="{3A73836C-0673-4D6B-A3F0-F47088036A73}">
          <p14:sldIdLst>
            <p14:sldId id="287"/>
            <p14:sldId id="297"/>
            <p14:sldId id="298"/>
          </p14:sldIdLst>
        </p14:section>
        <p14:section name="3.3 DateFormat日期格式化类" id="{B89DC4A0-3AAA-4601-9BE7-4619FF817804}">
          <p14:sldIdLst>
            <p14:sldId id="300"/>
            <p14:sldId id="448"/>
            <p14:sldId id="449"/>
            <p14:sldId id="301"/>
            <p14:sldId id="447"/>
            <p14:sldId id="446"/>
            <p14:sldId id="288"/>
            <p14:sldId id="299"/>
            <p14:sldId id="451"/>
            <p14:sldId id="445"/>
          </p14:sldIdLst>
        </p14:section>
        <p14:section name="3.5 Math，System工具类" id="{15C47F46-EDC5-46AF-9C43-79893809C47B}">
          <p14:sldIdLst>
            <p14:sldId id="308"/>
            <p14:sldId id="290"/>
            <p14:sldId id="306"/>
            <p14:sldId id="307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yongchang" initials="lyc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6" autoAdjust="0"/>
    <p:restoredTop sz="96051" autoAdjust="0"/>
  </p:normalViewPr>
  <p:slideViewPr>
    <p:cSldViewPr>
      <p:cViewPr>
        <p:scale>
          <a:sx n="96" d="100"/>
          <a:sy n="96" d="100"/>
        </p:scale>
        <p:origin x="108" y="210"/>
      </p:cViewPr>
      <p:guideLst>
        <p:guide orient="horz" pos="224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Master" Target="slideMasters/slideMaster5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3T10:57:21.209" idx="1">
    <p:pos x="5450" y="2215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DC08-55C4-44E0-BB68-B48AA870A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接下来，我们学习多态中的成员访问特点，关于这个内容的讲解，我们先到代码中演示，再回到资料总结</a:t>
            </a:r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ED98A-4034-411F-A7DF-9FD03D2446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6"/>
            <a:ext cx="6412832" cy="81117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71582"/>
            <a:ext cx="9845675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989146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71582"/>
            <a:ext cx="9845675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171583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172530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172530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9" y="2330452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4" y="2319868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1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61" y="1903920"/>
            <a:ext cx="5760539" cy="319603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9" y="2330452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4" y="2319868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1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61" y="1903920"/>
            <a:ext cx="5760539" cy="319603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188823" y="1128484"/>
            <a:ext cx="4907177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188823" y="1628800"/>
            <a:ext cx="4907177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76055" y="1128484"/>
            <a:ext cx="4992553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55" y="1628800"/>
            <a:ext cx="4992553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88823" y="3356992"/>
            <a:ext cx="4907177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6576055" y="3356992"/>
            <a:ext cx="4992553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1188823" y="5019931"/>
            <a:ext cx="4907177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6576055" y="5017417"/>
            <a:ext cx="4992553" cy="702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8177" y="3042335"/>
            <a:ext cx="979260" cy="695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1188823" y="2853634"/>
            <a:ext cx="4907177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1188823" y="4483798"/>
            <a:ext cx="4907177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576054" y="4483798"/>
            <a:ext cx="4992553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6576054" y="2853634"/>
            <a:ext cx="4992553" cy="517191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"/>
            <a:ext cx="1178133" cy="10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6576053" y="1501259"/>
            <a:ext cx="4992555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82795" y="1468274"/>
            <a:ext cx="5709207" cy="1735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801525" y="236795"/>
            <a:ext cx="7807696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 2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5" y="1830984"/>
            <a:ext cx="6291263" cy="319603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5" y="1830984"/>
            <a:ext cx="6291263" cy="319603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5" y="1830984"/>
            <a:ext cx="6291263" cy="319603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5" y="1940043"/>
            <a:ext cx="5630484" cy="319603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5" y="1940043"/>
            <a:ext cx="5630484" cy="319603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71582"/>
            <a:ext cx="9845675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989146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3" y="932724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3" y="1609694"/>
            <a:ext cx="4969767" cy="1051223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815415" y="2852938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5" y="3529907"/>
            <a:ext cx="4969767" cy="1051223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71582"/>
            <a:ext cx="9845675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989146"/>
            <a:ext cx="9845675" cy="4219575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2" Type="http://schemas.openxmlformats.org/officeDocument/2006/relationships/theme" Target="../theme/theme1.xml"/><Relationship Id="rId21" Type="http://schemas.openxmlformats.org/officeDocument/2006/relationships/image" Target="../media/image19.png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9" Type="http://schemas.openxmlformats.org/officeDocument/2006/relationships/image" Target="../media/image19.png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4" y="855137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21" y="1420287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8509001" y="1845734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268135" y="2332569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6987121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353988" y="2586570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4" y="2108203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21" y="1947336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8134354" y="2334687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4" y="5325537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4053421" y="728136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3448054" y="4030134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8" y="2633136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9484786" y="3507319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4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3103035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1301754" y="1394887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2351621" y="5854702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559988" y="3492502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10375903" y="5395387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5" y="2364321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8818037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9745137" y="1217086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/>
        </p:nvGrpSpPr>
        <p:grpSpPr bwMode="auto">
          <a:xfrm>
            <a:off x="658286" y="292101"/>
            <a:ext cx="122767" cy="419100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50" name="圆角矩形 3"/>
          <p:cNvSpPr>
            <a:spLocks noChangeArrowheads="1"/>
          </p:cNvSpPr>
          <p:nvPr/>
        </p:nvSpPr>
        <p:spPr bwMode="auto">
          <a:xfrm>
            <a:off x="9834035" y="-25399"/>
            <a:ext cx="1708151" cy="836084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  <p:pic>
        <p:nvPicPr>
          <p:cNvPr id="51" name="图片 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4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2" y="6733118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9834038" y="-25398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4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5" y="6733118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11971" y="2556934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3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64838" y="1221319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41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75521" y="2346262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41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2" y="6733118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9834039" y="-25398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4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5" y="6733118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64051" y="1845735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415373" y="1797057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4415373" y="5109634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390653" y="2565403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678519" y="3431119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slow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658291" y="292103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2" y="6733118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9834041" y="-25398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4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5" y="6733118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2592920" y="2423586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多态，内部类，常用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API(01)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多态-转型</a:t>
            </a:r>
            <a:r>
              <a:rPr lang="en-US" altLang="zh-CN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(</a:t>
            </a: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引用数据类型转型</a:t>
            </a:r>
            <a:r>
              <a:rPr lang="en-US" altLang="zh-CN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)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向上转型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3" y="1449917"/>
            <a:ext cx="7778077" cy="160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子类型数据，转换为父类型的数据，就是向上转型。因此多态的书写格式本身就是使用了向上转型。</a:t>
            </a:r>
            <a:endParaRPr lang="en-US" altLang="zh-CN"/>
          </a:p>
          <a:p>
            <a:r>
              <a:rPr lang="zh-CN" altLang="en-US"/>
              <a:t>如：</a:t>
            </a:r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Animal a = new Cat();</a:t>
            </a:r>
            <a:endParaRPr lang="en-US" altLang="zh-CN" b="1">
              <a:solidFill>
                <a:srgbClr val="7030A0"/>
              </a:solidFill>
              <a:highlight>
                <a:srgbClr val="FFFF99"/>
              </a:highlight>
            </a:endParaRPr>
          </a:p>
          <a:p>
            <a:endParaRPr lang="en-US" altLang="zh-CN" b="1">
              <a:solidFill>
                <a:srgbClr val="7030A0"/>
              </a:solidFill>
              <a:highlight>
                <a:srgbClr val="FFFF99"/>
              </a:highlight>
            </a:endParaRPr>
          </a:p>
          <a:p>
            <a:r>
              <a:rPr lang="zh-CN" altLang="en-US"/>
              <a:t>类型虽做了转换，但是在堆中的对象，本质上还是原来创建对象所用的类型。如上举例，猫对象虽然转换为动物类型，但是堆中的对象本质上还是猫的对象。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815415" y="3068960"/>
            <a:ext cx="4969767" cy="517191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向下转型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57885" y="3500755"/>
            <a:ext cx="7778115" cy="1565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父类型的数据转换为子类型数据称为向下转型，和基本数据类型的强转一样</a:t>
            </a:r>
            <a:endParaRPr lang="zh-CN" altLang="en-US"/>
          </a:p>
          <a:p>
            <a:r>
              <a:rPr lang="zh-CN" altLang="en-US"/>
              <a:t>格式</a:t>
            </a:r>
            <a:r>
              <a:rPr lang="en-US" altLang="zh-CN"/>
              <a:t> : </a:t>
            </a:r>
            <a:r>
              <a:rPr lang="zh-CN" altLang="en-US"/>
              <a:t>目标类型</a:t>
            </a:r>
            <a:r>
              <a:rPr lang="en-US" altLang="zh-CN"/>
              <a:t> </a:t>
            </a:r>
            <a:r>
              <a:rPr lang="zh-CN" altLang="en-US"/>
              <a:t>变量名</a:t>
            </a:r>
            <a:r>
              <a:rPr lang="en-US" altLang="zh-CN"/>
              <a:t> = (</a:t>
            </a:r>
            <a:r>
              <a:rPr lang="zh-CN" altLang="en-US"/>
              <a:t>目标类型</a:t>
            </a:r>
            <a:r>
              <a:rPr lang="en-US" altLang="zh-CN"/>
              <a:t>)(</a:t>
            </a:r>
            <a:r>
              <a:rPr lang="zh-CN" altLang="en-US"/>
              <a:t>被转换的数据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例如，</a:t>
            </a:r>
            <a:endParaRPr lang="zh-CN" altLang="en-US"/>
          </a:p>
          <a:p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Animal a = new Cat();    // a</a:t>
            </a:r>
            <a:r>
              <a:rPr lang="zh-CN" altLang="en-US" b="1">
                <a:solidFill>
                  <a:srgbClr val="7030A0"/>
                </a:solidFill>
                <a:highlight>
                  <a:srgbClr val="FFFF99"/>
                </a:highlight>
              </a:rPr>
              <a:t>变量的类型是父类型</a:t>
            </a:r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Animal</a:t>
            </a:r>
            <a:endParaRPr lang="en-US" altLang="zh-CN" b="1">
              <a:solidFill>
                <a:srgbClr val="7030A0"/>
              </a:solidFill>
              <a:highlight>
                <a:srgbClr val="FFFF99"/>
              </a:highlight>
            </a:endParaRPr>
          </a:p>
          <a:p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Cat c = (Cat) a;    // </a:t>
            </a:r>
            <a:r>
              <a:rPr lang="zh-CN" altLang="en-US" b="1">
                <a:solidFill>
                  <a:srgbClr val="7030A0"/>
                </a:solidFill>
                <a:highlight>
                  <a:srgbClr val="FFFF99"/>
                </a:highlight>
              </a:rPr>
              <a:t>将</a:t>
            </a:r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Animal</a:t>
            </a:r>
            <a:r>
              <a:rPr lang="zh-CN" altLang="en-US" b="1">
                <a:solidFill>
                  <a:srgbClr val="7030A0"/>
                </a:solidFill>
                <a:highlight>
                  <a:srgbClr val="FFFF99"/>
                </a:highlight>
              </a:rPr>
              <a:t>父类型的数据转换为子类型</a:t>
            </a:r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Cat</a:t>
            </a:r>
            <a:endParaRPr lang="en-US" altLang="zh-CN" b="1">
              <a:solidFill>
                <a:srgbClr val="7030A0"/>
              </a:solidFill>
              <a:highlight>
                <a:srgbClr val="FFFF99"/>
              </a:highlight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endParaRPr lang="en-US" altLang="zh-CN" b="1">
              <a:solidFill>
                <a:srgbClr val="7030A0"/>
              </a:solidFill>
              <a:highlight>
                <a:srgbClr val="FFFF99"/>
              </a:highlight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6320" y="1196752"/>
            <a:ext cx="2911971" cy="3142220"/>
          </a:xfrm>
          <a:prstGeom prst="rect">
            <a:avLst/>
          </a:prstGeom>
        </p:spPr>
      </p:pic>
      <p:sp>
        <p:nvSpPr>
          <p:cNvPr id="11" name="文本占位符 5"/>
          <p:cNvSpPr txBox="1"/>
          <p:nvPr/>
        </p:nvSpPr>
        <p:spPr>
          <a:xfrm>
            <a:off x="857642" y="5117999"/>
            <a:ext cx="7778077" cy="15032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思考：向下转型能带来什么作用呢？</a:t>
            </a:r>
            <a:endParaRPr lang="en-US" altLang="zh-CN" b="1"/>
          </a:p>
          <a:p>
            <a:endParaRPr lang="en-US" altLang="zh-CN" b="1"/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7030A0"/>
                </a:solidFill>
                <a:latin typeface="Arial" panose="020B0604020202020204" pitchFamily="34" charset="0"/>
              </a:rPr>
              <a:t>解决多态中不能调用子类特有成员的弊端。</a:t>
            </a:r>
            <a:endParaRPr lang="en-US" altLang="zh-CN" b="1">
              <a:solidFill>
                <a:srgbClr val="7030A0"/>
              </a:solidFill>
              <a:highlight>
                <a:srgbClr val="FFFF99"/>
              </a:highlight>
              <a:latin typeface="Arial" panose="020B0604020202020204" pitchFamily="34" charset="0"/>
            </a:endParaRPr>
          </a:p>
          <a:p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Animal a = new Cat();      </a:t>
            </a:r>
            <a:r>
              <a:rPr lang="en-US" altLang="zh-CN" b="1">
                <a:solidFill>
                  <a:srgbClr val="00B050"/>
                </a:solidFill>
                <a:highlight>
                  <a:srgbClr val="FFFF99"/>
                </a:highlight>
              </a:rPr>
              <a:t>a.eat();   </a:t>
            </a:r>
            <a:r>
              <a:rPr lang="en-US" altLang="zh-CN" b="1">
                <a:solidFill>
                  <a:srgbClr val="FF0000"/>
                </a:solidFill>
                <a:highlight>
                  <a:srgbClr val="FFFF99"/>
                </a:highlight>
              </a:rPr>
              <a:t>a.catchMouse();     //</a:t>
            </a:r>
            <a:r>
              <a:rPr lang="zh-CN" altLang="en-US" b="1">
                <a:solidFill>
                  <a:srgbClr val="FF0000"/>
                </a:solidFill>
                <a:highlight>
                  <a:srgbClr val="FFFF99"/>
                </a:highlight>
              </a:rPr>
              <a:t>多态中不能调用子类特有方法</a:t>
            </a:r>
            <a:endParaRPr lang="en-US" altLang="zh-CN" b="1">
              <a:solidFill>
                <a:srgbClr val="FF0000"/>
              </a:solidFill>
              <a:highlight>
                <a:srgbClr val="FFFF99"/>
              </a:highlight>
            </a:endParaRPr>
          </a:p>
          <a:p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Cat c = (Cat) a ;                 </a:t>
            </a:r>
            <a:r>
              <a:rPr lang="en-US" altLang="zh-CN" b="1">
                <a:solidFill>
                  <a:srgbClr val="00B050"/>
                </a:solidFill>
                <a:highlight>
                  <a:srgbClr val="FFFF99"/>
                </a:highlight>
              </a:rPr>
              <a:t>c.eat();  c.catchMouse();</a:t>
            </a:r>
            <a:r>
              <a:rPr lang="en-US" altLang="zh-CN" b="1">
                <a:solidFill>
                  <a:srgbClr val="7030A0"/>
                </a:solidFill>
                <a:highlight>
                  <a:srgbClr val="FFFF99"/>
                </a:highlight>
              </a:rPr>
              <a:t>      //</a:t>
            </a:r>
            <a:r>
              <a:rPr lang="zh-CN" altLang="en-US" b="1">
                <a:solidFill>
                  <a:srgbClr val="7030A0"/>
                </a:solidFill>
                <a:highlight>
                  <a:srgbClr val="FFFF99"/>
                </a:highlight>
              </a:rPr>
              <a:t>向下转型后解决了弊端</a:t>
            </a:r>
            <a:endParaRPr lang="en-US" altLang="zh-CN" b="1">
              <a:solidFill>
                <a:srgbClr val="7030A0"/>
              </a:solidFill>
              <a:highlight>
                <a:srgbClr val="FFFF99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6" grpId="0" animBg="1" uiExpand="1" build="p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j-lt"/>
              </a:rPr>
              <a:t>多态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j-lt"/>
              </a:rPr>
              <a:t>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j-lt"/>
              </a:rPr>
              <a:t>转型注意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833" y="2218267"/>
            <a:ext cx="103505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概述：如果被转的引用类型变量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</a:t>
            </a:r>
            <a:r>
              <a:rPr kumimoji="0" lang="zh-CN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对应的</a:t>
            </a:r>
            <a:r>
              <a:rPr kumimoji="0" lang="zh-CN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实际类型</a:t>
            </a:r>
            <a:r>
              <a:rPr kumimoji="0" lang="zh-CN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</a:t>
            </a:r>
            <a:r>
              <a:rPr kumimoji="0" lang="zh-CN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目标类型</a:t>
            </a:r>
            <a:r>
              <a:rPr kumimoji="0" lang="zh-CN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不是同一种类型</a:t>
            </a:r>
            <a:r>
              <a:rPr kumimoji="0" lang="zh-CN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，那么在转换的时候就会出现</a:t>
            </a:r>
            <a:r>
              <a:rPr kumimoji="0" lang="zh-CN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ClassCastException</a:t>
            </a:r>
            <a:r>
              <a:rPr kumimoji="0" lang="zh-CN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390651" y="3287184"/>
            <a:ext cx="8142817" cy="20300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 args)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Animal a = </a:t>
            </a: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Cat();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i="1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useAnimal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(a);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useAnimal(Animal a)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Dog d = (Dog) a;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d.eat();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6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2"/>
          <p:cNvSpPr/>
          <p:nvPr/>
        </p:nvSpPr>
        <p:spPr>
          <a:xfrm>
            <a:off x="0" y="251460"/>
            <a:ext cx="309880" cy="1066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sz="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835" y="-2794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解决转型安全隐患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6913" y="2204932"/>
            <a:ext cx="10350500" cy="1327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endParaRPr lang="en-US" altLang="zh-CN" sz="133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使用格式：</a:t>
            </a:r>
            <a:endParaRPr lang="en-US" altLang="zh-CN" sz="133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zh-CN" altLang="en-US" sz="1335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35" b="1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335" b="1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335" b="1" dirty="0">
                <a:solidFill>
                  <a:srgbClr val="262626"/>
                </a:solidFill>
                <a:latin typeface="Consolas" panose="020B0609020204030204" pitchFamily="49" charset="0"/>
              </a:rPr>
              <a:t>引用数据</a:t>
            </a:r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33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3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通俗的理解：判断关键字左边的变量，是否是右边的类型，返回</a:t>
            </a:r>
            <a:r>
              <a:rPr lang="en-US" altLang="zh-CN" sz="13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13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类型结果</a:t>
            </a:r>
            <a:endParaRPr lang="zh-CN" altLang="zh-CN" sz="1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3797" name="Rectangle 2"/>
          <p:cNvSpPr/>
          <p:nvPr/>
        </p:nvSpPr>
        <p:spPr>
          <a:xfrm>
            <a:off x="0" y="251460"/>
            <a:ext cx="309880" cy="1066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sz="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什么是引用数据类型的向上转型？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子类型数据，转换为父类型的数据，就是向上转型。</a:t>
            </a:r>
            <a:endParaRPr lang="en-US" altLang="zh-CN"/>
          </a:p>
          <a:p>
            <a:r>
              <a:rPr lang="zh-CN" altLang="en-US"/>
              <a:t>多态的格式就是向上转型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向下转型可能产生什么异常，怎么解决？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强转前先要判断对象的类型是否可以使用强转的类型接收。</a:t>
            </a:r>
            <a:endParaRPr lang="en-US" altLang="zh-CN"/>
          </a:p>
          <a:p>
            <a:r>
              <a:rPr lang="zh-CN" altLang="en-US"/>
              <a:t>关键字 </a:t>
            </a:r>
            <a:r>
              <a:rPr lang="en-US" altLang="zh-CN"/>
              <a:t>instanceof </a:t>
            </a:r>
            <a:r>
              <a:rPr lang="zh-CN" altLang="en-US"/>
              <a:t>就可以用来判断类型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父类型的数据转换为子类型数据称为向下转型。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多态不能访问子类特有方法的问题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什么是引用数据类型的向下转型？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/>
              <a:t>向下转型可以解决什么问题？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多态的优缺点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5" grpId="0" animBg="1" uiExpand="1" build="p"/>
      <p:bldP spid="6" grpId="0" animBg="1" uiExpand="1" build="p"/>
      <p:bldP spid="8" grpId="0" animBg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5865" y="2564765"/>
            <a:ext cx="5630545" cy="1050925"/>
          </a:xfrm>
        </p:spPr>
        <p:txBody>
          <a:bodyPr/>
          <a:lstStyle/>
          <a:p>
            <a:r>
              <a:rPr lang="zh-CN" altLang="en-US" sz="2000"/>
              <a:t>熟悉接口实现的多态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接口实现的多态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接口实现的多态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203" y="692696"/>
            <a:ext cx="4969767" cy="517191"/>
          </a:xfrm>
        </p:spPr>
        <p:txBody>
          <a:bodyPr/>
          <a:lstStyle/>
          <a:p>
            <a:r>
              <a:rPr lang="zh-CN" altLang="en-US"/>
              <a:t>接口中的多态是怎样的？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38200" y="1166327"/>
            <a:ext cx="4105669" cy="362821"/>
          </a:xfrm>
        </p:spPr>
        <p:txBody>
          <a:bodyPr/>
          <a:lstStyle/>
          <a:p>
            <a:r>
              <a:rPr lang="zh-CN" altLang="en-US"/>
              <a:t>接口的多态和类继承的多态是一样，前提也是一样的。</a:t>
            </a:r>
            <a:endParaRPr lang="en-US" altLang="zh-CN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134" y="2747325"/>
            <a:ext cx="3691984" cy="1785104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Player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play();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Mp3Player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Player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10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play()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1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</a:rPr>
              <a:t>"mp3</a:t>
            </a:r>
            <a:r>
              <a:rPr lang="zh-CN" altLang="zh-CN" sz="11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播放音乐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0096" y="5212741"/>
            <a:ext cx="4516091" cy="600164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public static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Player getPlayer()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Mp3Player();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813" y="2685647"/>
            <a:ext cx="1552575" cy="1809750"/>
          </a:xfrm>
          <a:prstGeom prst="rect">
            <a:avLst/>
          </a:prstGeom>
        </p:spPr>
      </p:pic>
      <p:sp>
        <p:nvSpPr>
          <p:cNvPr id="12" name="文本占位符 4"/>
          <p:cNvSpPr txBox="1"/>
          <p:nvPr/>
        </p:nvSpPr>
        <p:spPr>
          <a:xfrm>
            <a:off x="838203" y="1665788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代码实例</a:t>
            </a:r>
            <a:endParaRPr lang="zh-CN" altLang="en-US"/>
          </a:p>
        </p:txBody>
      </p:sp>
      <p:sp>
        <p:nvSpPr>
          <p:cNvPr id="13" name="文本占位符 5"/>
          <p:cNvSpPr txBox="1"/>
          <p:nvPr/>
        </p:nvSpPr>
        <p:spPr>
          <a:xfrm>
            <a:off x="838200" y="2133306"/>
            <a:ext cx="4105669" cy="36282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已知有接口</a:t>
            </a:r>
            <a:r>
              <a:rPr lang="en-US" altLang="zh-CN"/>
              <a:t>Player</a:t>
            </a:r>
            <a:r>
              <a:rPr lang="zh-CN" altLang="en-US"/>
              <a:t>及实现类</a:t>
            </a:r>
            <a:r>
              <a:rPr lang="en-US" altLang="zh-CN"/>
              <a:t>Mp3Player</a:t>
            </a:r>
            <a:r>
              <a:rPr lang="zh-CN" altLang="en-US"/>
              <a:t>，如下：</a:t>
            </a:r>
            <a:endParaRPr lang="en-US" altLang="zh-CN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05968" y="5382018"/>
            <a:ext cx="5072150" cy="43088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Player p1 =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Mp3Player();</a:t>
            </a:r>
            <a:r>
              <a:rPr lang="zh-CN" altLang="zh-CN" sz="1100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父接口类型接收子类对象</a:t>
            </a:r>
            <a:b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p1.play();</a:t>
            </a:r>
            <a:endParaRPr lang="zh-CN" altLang="zh-CN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文本占位符 5"/>
          <p:cNvSpPr txBox="1"/>
          <p:nvPr/>
        </p:nvSpPr>
        <p:spPr>
          <a:xfrm>
            <a:off x="838200" y="4973849"/>
            <a:ext cx="4105669" cy="36282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变量多态，使用接口类型变量接收子类对象</a:t>
            </a:r>
            <a:endParaRPr lang="en-US" altLang="zh-CN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960096" y="2904096"/>
            <a:ext cx="4516091" cy="127727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100" i="1">
                <a:solidFill>
                  <a:srgbClr val="000000"/>
                </a:solidFill>
                <a:latin typeface="Consolas" panose="020B0609020204030204" pitchFamily="49" charset="0"/>
              </a:rPr>
              <a:t>showPlayer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new Mp3Player()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showPlayer(Player player)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    player.play();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zh-CN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占位符 5"/>
          <p:cNvSpPr txBox="1"/>
          <p:nvPr/>
        </p:nvSpPr>
        <p:spPr>
          <a:xfrm>
            <a:off x="6960096" y="2553148"/>
            <a:ext cx="4105669" cy="36282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参数多态，使用接口类型变量接收子类对象</a:t>
            </a:r>
            <a:endParaRPr lang="en-US" altLang="zh-CN"/>
          </a:p>
        </p:txBody>
      </p:sp>
      <p:sp>
        <p:nvSpPr>
          <p:cNvPr id="20" name="文本占位符 5"/>
          <p:cNvSpPr txBox="1"/>
          <p:nvPr/>
        </p:nvSpPr>
        <p:spPr>
          <a:xfrm>
            <a:off x="6960096" y="4840703"/>
            <a:ext cx="4105669" cy="36282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返回值多态，使用接口类型当做返回值类型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 animBg="1"/>
      <p:bldP spid="13" grpId="0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</a:t>
            </a:r>
            <a:r>
              <a:rPr lang="en-US" altLang="zh-CN"/>
              <a:t>-</a:t>
            </a:r>
            <a:r>
              <a:rPr lang="zh-CN" altLang="en-US"/>
              <a:t>应用之处 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203" y="1650276"/>
            <a:ext cx="4969767" cy="517191"/>
          </a:xfrm>
        </p:spPr>
        <p:txBody>
          <a:bodyPr/>
          <a:lstStyle/>
          <a:p>
            <a:r>
              <a:rPr lang="zh-CN" sz="1600"/>
              <a:t>多态的应用之处有哪些 </a:t>
            </a:r>
            <a:r>
              <a:rPr lang="en-US" altLang="zh-CN" sz="1600"/>
              <a:t>? </a:t>
            </a:r>
            <a:endParaRPr lang="en-US" altLang="zh-CN" sz="16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38200" y="2837815"/>
            <a:ext cx="7316470" cy="1563370"/>
          </a:xfrm>
        </p:spPr>
        <p:txBody>
          <a:bodyPr/>
          <a:lstStyle/>
          <a:p>
            <a:r>
              <a:rPr lang="zh-CN" sz="1400"/>
              <a:t>第一 </a:t>
            </a:r>
            <a:r>
              <a:rPr lang="en-US" altLang="zh-CN" sz="1400"/>
              <a:t>: </a:t>
            </a:r>
            <a:r>
              <a:rPr lang="zh-CN" altLang="en-US" sz="1400"/>
              <a:t>以多态形式创建一个类的对象</a:t>
            </a:r>
            <a:endParaRPr lang="zh-CN" altLang="en-US" sz="1400"/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方法的参数是一个类或者是一个接口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那么我们可以传入子类对象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/>
              <a:t>第三 </a:t>
            </a:r>
            <a:r>
              <a:rPr lang="en-US" altLang="zh-CN" sz="1400"/>
              <a:t>: </a:t>
            </a:r>
            <a:r>
              <a:rPr lang="zh-CN" altLang="en-US" sz="1400"/>
              <a:t>方法的返回值类型是一个类或者接口 </a:t>
            </a:r>
            <a:r>
              <a:rPr lang="en-US" altLang="zh-CN" sz="1400"/>
              <a:t>, </a:t>
            </a:r>
            <a:r>
              <a:rPr lang="zh-CN" altLang="en-US" sz="1400"/>
              <a:t>那么我们可以返回子类对象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18305" y="1830705"/>
            <a:ext cx="6291580" cy="185610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成员内部类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匿名内部类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 内部类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能够理解内部类的概念</a:t>
            </a:r>
            <a:endParaRPr lang="en-US" altLang="zh-CN"/>
          </a:p>
          <a:p>
            <a:r>
              <a:rPr lang="zh-CN" altLang="en-US"/>
              <a:t>熟悉成员内部类的用法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838200" y="236795"/>
            <a:ext cx="8771021" cy="517191"/>
          </a:xfrm>
        </p:spPr>
        <p:txBody>
          <a:bodyPr/>
          <a:lstStyle/>
          <a:p>
            <a:r>
              <a:rPr lang="zh-CN" altLang="en-US"/>
              <a:t>成员内部类</a:t>
            </a:r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838203" y="1340618"/>
            <a:ext cx="4969767" cy="517191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内部类的概念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838203" y="1828930"/>
            <a:ext cx="6348774" cy="735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一个类</a:t>
            </a:r>
            <a:r>
              <a:rPr lang="en-US" altLang="zh-CN"/>
              <a:t>A</a:t>
            </a:r>
            <a:r>
              <a:rPr lang="zh-CN" altLang="en-US"/>
              <a:t>内部定义了一个类</a:t>
            </a:r>
            <a:r>
              <a:rPr lang="en-US" altLang="zh-CN"/>
              <a:t>B</a:t>
            </a:r>
            <a:r>
              <a:rPr lang="zh-CN" altLang="en-US"/>
              <a:t>，那么</a:t>
            </a:r>
            <a:r>
              <a:rPr lang="en-US" altLang="zh-CN"/>
              <a:t>B</a:t>
            </a:r>
            <a:r>
              <a:rPr lang="zh-CN" altLang="en-US"/>
              <a:t>就是</a:t>
            </a:r>
            <a:r>
              <a:rPr lang="en-US" altLang="zh-CN"/>
              <a:t>A</a:t>
            </a:r>
            <a:r>
              <a:rPr lang="zh-CN" altLang="en-US"/>
              <a:t>的内部类。</a:t>
            </a:r>
            <a:r>
              <a:rPr lang="en-US" altLang="zh-CN"/>
              <a:t>A</a:t>
            </a:r>
            <a:r>
              <a:rPr lang="zh-CN" altLang="en-US"/>
              <a:t>可以称为外部类。</a:t>
            </a:r>
            <a:endParaRPr lang="en-US" altLang="zh-CN"/>
          </a:p>
          <a:p>
            <a:r>
              <a:rPr lang="zh-CN" altLang="en-US"/>
              <a:t>今天会学习到成员内部类，匿名内部类</a:t>
            </a:r>
            <a:r>
              <a:rPr lang="en-US" altLang="zh-CN"/>
              <a:t>【</a:t>
            </a:r>
            <a:r>
              <a:rPr lang="zh-CN" altLang="en-US"/>
              <a:t>常用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815416" y="2852936"/>
            <a:ext cx="4598328" cy="517191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成员内部类的定义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838204" y="3296655"/>
            <a:ext cx="3628948" cy="362519"/>
          </a:xfrm>
        </p:spPr>
        <p:txBody>
          <a:bodyPr/>
          <a:lstStyle/>
          <a:p>
            <a:r>
              <a:rPr lang="zh-CN" altLang="en-US"/>
              <a:t>类中方法外定义的类，我们称为成员内部类。例如：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811723" y="3796287"/>
            <a:ext cx="1539273" cy="1170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class </a:t>
            </a:r>
            <a:r>
              <a:rPr lang="zh-CN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人</a:t>
            </a:r>
            <a:r>
              <a:rPr lang="en-US" altLang="zh-CN" sz="1200"/>
              <a:t> { 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}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8243772" y="4087027"/>
            <a:ext cx="1107224" cy="591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class </a:t>
            </a:r>
            <a:r>
              <a:rPr lang="zh-CN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心</a:t>
            </a:r>
            <a:r>
              <a:rPr lang="en-US" altLang="zh-CN" sz="1200"/>
              <a:t> { </a:t>
            </a:r>
            <a:endParaRPr lang="en-US" altLang="zh-CN" sz="1200"/>
          </a:p>
          <a:p>
            <a:r>
              <a:rPr lang="en-US" altLang="zh-CN" sz="1200"/>
              <a:t>    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7730209" y="1388622"/>
            <a:ext cx="3816424" cy="1074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162257" y="1709559"/>
            <a:ext cx="3384376" cy="753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7009" y="3756502"/>
            <a:ext cx="1692793" cy="117070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hangingPunct="0"/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class 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Outer{ 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Inner{</a:t>
            </a:r>
            <a:b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1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占位符 18"/>
          <p:cNvSpPr txBox="1"/>
          <p:nvPr/>
        </p:nvSpPr>
        <p:spPr>
          <a:xfrm>
            <a:off x="3164547" y="3864695"/>
            <a:ext cx="2787436" cy="95879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如果要描述两个事物，这两个事物存在包含关系，就可以使用成员内部类。</a:t>
            </a:r>
            <a:endParaRPr lang="en-US" altLang="zh-CN"/>
          </a:p>
          <a:p>
            <a:r>
              <a:rPr lang="zh-CN" altLang="en-US"/>
              <a:t>人与心的关系；汽车与引擎的关系。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007360" y="3796287"/>
            <a:ext cx="1539273" cy="1170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class </a:t>
            </a:r>
            <a:r>
              <a:rPr lang="zh-CN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汽车</a:t>
            </a:r>
            <a:r>
              <a:rPr lang="en-US" altLang="zh-CN" sz="1200"/>
              <a:t> { 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}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10439409" y="4087027"/>
            <a:ext cx="1107224" cy="591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class</a:t>
            </a:r>
            <a:r>
              <a:rPr lang="zh-CN" altLang="en-US" sz="1200"/>
              <a:t>引擎</a:t>
            </a:r>
            <a:r>
              <a:rPr lang="en-US" altLang="zh-CN" sz="1200"/>
              <a:t>{ </a:t>
            </a:r>
            <a:endParaRPr lang="en-US" altLang="zh-CN" sz="1200"/>
          </a:p>
          <a:p>
            <a:r>
              <a:rPr lang="en-US" altLang="zh-CN" sz="1200"/>
              <a:t>    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zh-CN" altLang="en-US" sz="1200"/>
          </a:p>
        </p:txBody>
      </p:sp>
      <p:sp>
        <p:nvSpPr>
          <p:cNvPr id="30" name="箭头: 右 29"/>
          <p:cNvSpPr/>
          <p:nvPr/>
        </p:nvSpPr>
        <p:spPr>
          <a:xfrm>
            <a:off x="6240019" y="3902243"/>
            <a:ext cx="946958" cy="9587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>
            <a:hlinkClick r:id="" action="ppaction://hlinkshowjump?jump=nextslide"/>
          </p:cNvPr>
          <p:cNvSpPr/>
          <p:nvPr/>
        </p:nvSpPr>
        <p:spPr>
          <a:xfrm>
            <a:off x="6701790" y="5300980"/>
            <a:ext cx="4663440" cy="1425575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/>
              <a:t>接下来看下成员内部类的使用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uiExpand="1" build="p"/>
      <p:bldP spid="19" grpId="0" build="p"/>
      <p:bldP spid="20" grpId="0" animBg="1"/>
      <p:bldP spid="21" grpId="0" animBg="1"/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43475" y="1532890"/>
            <a:ext cx="4623435" cy="3792220"/>
          </a:xfrm>
        </p:spPr>
        <p:txBody>
          <a:bodyPr/>
          <a:lstStyle/>
          <a:p>
            <a:r>
              <a:rPr lang="zh-CN" altLang="en-US" sz="1800"/>
              <a:t>  多态</a:t>
            </a:r>
            <a:endParaRPr lang="zh-CN" altLang="en-US" sz="1800"/>
          </a:p>
          <a:p>
            <a:r>
              <a:rPr lang="zh-CN" altLang="en-US" sz="1800"/>
              <a:t>  内部类</a:t>
            </a:r>
            <a:endParaRPr lang="zh-CN" altLang="en-US" sz="1800"/>
          </a:p>
          <a:p>
            <a:r>
              <a:rPr lang="zh-CN" altLang="en-US" sz="1800"/>
              <a:t>  API</a:t>
            </a:r>
            <a:endParaRPr lang="zh-CN" altLang="en-US" sz="1800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DateFormat类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System类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多态，内部类，常用</a:t>
            </a:r>
            <a:r>
              <a:rPr lang="en-US" altLang="zh-CN"/>
              <a:t>API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03313" y="692696"/>
            <a:ext cx="4969767" cy="517191"/>
          </a:xfrm>
        </p:spPr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成员内部类对象实例化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3275" y="1112520"/>
            <a:ext cx="5184775" cy="12071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内部类的类型表示：</a:t>
            </a:r>
            <a:r>
              <a:rPr lang="zh-CN" altLang="en-US" b="1" i="1">
                <a:solidFill>
                  <a:srgbClr val="FF0000"/>
                </a:solidFill>
              </a:rPr>
              <a:t>外部类名</a:t>
            </a:r>
            <a:r>
              <a:rPr lang="en-US" altLang="zh-CN" b="1" i="1">
                <a:solidFill>
                  <a:srgbClr val="FF0000"/>
                </a:solidFill>
              </a:rPr>
              <a:t>.</a:t>
            </a:r>
            <a:r>
              <a:rPr lang="zh-CN" altLang="en-US" b="1" i="1">
                <a:solidFill>
                  <a:srgbClr val="FF0000"/>
                </a:solidFill>
              </a:rPr>
              <a:t>内部类名 </a:t>
            </a:r>
            <a:br>
              <a:rPr lang="en-US" altLang="zh-CN" b="1" i="1">
                <a:solidFill>
                  <a:srgbClr val="FF0000"/>
                </a:solidFill>
              </a:rPr>
            </a:br>
            <a:r>
              <a:rPr lang="zh-CN" altLang="en-US"/>
              <a:t>成员内部类创建对象，需要借助外部类的对象，如下：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456046" y="692696"/>
            <a:ext cx="4969767" cy="517191"/>
          </a:xfrm>
        </p:spPr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内部类访问外部类成分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403340" y="1112520"/>
            <a:ext cx="5384800" cy="120713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成员内部类的方法中默认存在一个外部类对象</a:t>
            </a:r>
            <a:r>
              <a:rPr lang="zh-CN" altLang="en-US" b="1">
                <a:solidFill>
                  <a:srgbClr val="7030A0"/>
                </a:solidFill>
              </a:rPr>
              <a:t>： 外部类名</a:t>
            </a:r>
            <a:r>
              <a:rPr lang="en-US" altLang="zh-CN" b="1">
                <a:solidFill>
                  <a:srgbClr val="7030A0"/>
                </a:solidFill>
              </a:rPr>
              <a:t>.this</a:t>
            </a:r>
            <a:r>
              <a:rPr lang="zh-CN" altLang="en-US" b="1">
                <a:solidFill>
                  <a:srgbClr val="7030A0"/>
                </a:solidFill>
              </a:rPr>
              <a:t> 。</a:t>
            </a:r>
            <a:r>
              <a:rPr lang="zh-CN" altLang="en-US"/>
              <a:t>可用此格式来调用外部类成员，访问时如果没有冲突</a:t>
            </a:r>
            <a:r>
              <a:rPr lang="en-US" altLang="zh-CN"/>
              <a:t>,</a:t>
            </a:r>
            <a:r>
              <a:rPr lang="zh-CN" altLang="en-US"/>
              <a:t>格式可省略，如果有冲突就不能省略了。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对于外部类来讲，没有默认的内部类对象的，如果要访问内部类的成员，需要创建内部类对象</a:t>
            </a:r>
            <a:endParaRPr lang="zh-CN" altLang="en-US"/>
          </a:p>
        </p:txBody>
      </p:sp>
      <p:sp>
        <p:nvSpPr>
          <p:cNvPr id="7" name="文本占位符 17"/>
          <p:cNvSpPr txBox="1"/>
          <p:nvPr/>
        </p:nvSpPr>
        <p:spPr>
          <a:xfrm>
            <a:off x="803312" y="5210762"/>
            <a:ext cx="4598328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/>
              <a:t>创建内部类</a:t>
            </a:r>
            <a:r>
              <a:rPr lang="en-US" altLang="zh-CN" b="0"/>
              <a:t>Heart</a:t>
            </a:r>
            <a:r>
              <a:rPr lang="zh-CN" altLang="en-US" b="0"/>
              <a:t>对象，并调用方法</a:t>
            </a:r>
            <a:r>
              <a:rPr lang="en-US" altLang="zh-CN" b="0"/>
              <a:t>beats</a:t>
            </a:r>
            <a:r>
              <a:rPr lang="zh-CN" altLang="en-US" b="0"/>
              <a:t>，如下：</a:t>
            </a:r>
            <a:endParaRPr lang="zh-CN" altLang="en-US" b="0"/>
          </a:p>
        </p:txBody>
      </p:sp>
      <p:sp>
        <p:nvSpPr>
          <p:cNvPr id="8" name="文本占位符 3"/>
          <p:cNvSpPr txBox="1"/>
          <p:nvPr/>
        </p:nvSpPr>
        <p:spPr>
          <a:xfrm>
            <a:off x="854075" y="1823085"/>
            <a:ext cx="5074285" cy="379095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外部类名</a:t>
            </a:r>
            <a:r>
              <a:rPr lang="en-US" altLang="zh-CN"/>
              <a:t>.</a:t>
            </a:r>
            <a:r>
              <a:rPr lang="zh-CN" altLang="en-US"/>
              <a:t>内部类名   变量  </a:t>
            </a:r>
            <a:r>
              <a:rPr lang="en-US" altLang="zh-CN"/>
              <a:t>=  </a:t>
            </a:r>
            <a:r>
              <a:rPr lang="zh-CN" altLang="en-US" b="1">
                <a:solidFill>
                  <a:srgbClr val="7030A0"/>
                </a:solidFill>
              </a:rPr>
              <a:t>外部类对象</a:t>
            </a:r>
            <a:r>
              <a:rPr lang="en-US" altLang="zh-CN"/>
              <a:t>.new </a:t>
            </a:r>
            <a:r>
              <a:rPr lang="zh-CN" altLang="en-US"/>
              <a:t>内部类构造方法</a:t>
            </a:r>
            <a:r>
              <a:rPr lang="en-US" altLang="zh-CN"/>
              <a:t>(</a:t>
            </a:r>
            <a:r>
              <a:rPr lang="zh-CN" altLang="en-US"/>
              <a:t>参数</a:t>
            </a:r>
            <a:r>
              <a:rPr lang="en-US" altLang="zh-CN"/>
              <a:t>);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240016" y="95129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/>
          <p:cNvSpPr txBox="1"/>
          <p:nvPr/>
        </p:nvSpPr>
        <p:spPr>
          <a:xfrm>
            <a:off x="803948" y="3271696"/>
            <a:ext cx="4969767" cy="2015557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zh-CN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心脏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Heart {</a:t>
            </a:r>
            <a:endParaRPr lang="zh-CN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频率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rate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//60~75</a:t>
            </a: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en-US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// 跳动方法</a:t>
            </a: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beats()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咚咚咚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~~"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2"/>
          <p:cNvSpPr txBox="1"/>
          <p:nvPr/>
        </p:nvSpPr>
        <p:spPr>
          <a:xfrm>
            <a:off x="803313" y="2319977"/>
            <a:ext cx="4969767" cy="951719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代码实例：</a:t>
            </a:r>
            <a:endParaRPr lang="en-US" altLang="zh-CN"/>
          </a:p>
          <a:p>
            <a:r>
              <a:rPr lang="zh-CN" altLang="en-US" b="0"/>
              <a:t>定义一个人类，内部类心脏。调用心脏内部类的方法</a:t>
            </a:r>
            <a:endParaRPr lang="zh-CN" altLang="en-US" b="0"/>
          </a:p>
        </p:txBody>
      </p:sp>
      <p:sp>
        <p:nvSpPr>
          <p:cNvPr id="18" name="文本占位符 3"/>
          <p:cNvSpPr txBox="1"/>
          <p:nvPr/>
        </p:nvSpPr>
        <p:spPr>
          <a:xfrm>
            <a:off x="803313" y="5724867"/>
            <a:ext cx="4969767" cy="565776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Person.Heart heart = </a:t>
            </a:r>
            <a:r>
              <a:rPr lang="zh-CN" altLang="zh-CN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Person().</a:t>
            </a:r>
            <a:r>
              <a:rPr lang="zh-CN" altLang="zh-CN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Heart();</a:t>
            </a:r>
            <a:b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heart.beats();</a:t>
            </a:r>
            <a:endParaRPr lang="zh-CN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占位符 3"/>
          <p:cNvSpPr txBox="1"/>
          <p:nvPr/>
        </p:nvSpPr>
        <p:spPr>
          <a:xfrm>
            <a:off x="6706952" y="2818839"/>
            <a:ext cx="5149687" cy="3533052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张三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num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外部类成员变量</a:t>
            </a:r>
            <a:endParaRPr lang="en-US" altLang="zh-CN" i="1">
              <a:solidFill>
                <a:srgbClr val="D270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Heart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rate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//60~75</a:t>
            </a: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num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内部类成员变量</a:t>
            </a:r>
            <a:endParaRPr lang="en-US" altLang="zh-CN" i="1">
              <a:solidFill>
                <a:srgbClr val="D270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beats()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num =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内部类方法中的局部变量</a:t>
            </a:r>
            <a:endParaRPr lang="en-US" altLang="zh-CN" i="1">
              <a:solidFill>
                <a:srgbClr val="D270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//10</a:t>
            </a:r>
            <a:endParaRPr lang="en-US" altLang="zh-CN" i="1">
              <a:solidFill>
                <a:srgbClr val="D27009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b="1">
                <a:solidFill>
                  <a:srgbClr val="FFFF99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>
                <a:solidFill>
                  <a:srgbClr val="FFFF99"/>
                </a:solidFill>
                <a:latin typeface="Consolas" panose="020B0609020204030204" pitchFamily="49" charset="0"/>
              </a:rPr>
              <a:t>.</a:t>
            </a:r>
            <a:r>
              <a:rPr lang="zh-CN" altLang="zh-CN" b="1">
                <a:solidFill>
                  <a:srgbClr val="FFFF99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>
                <a:solidFill>
                  <a:srgbClr val="FFFF9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//20</a:t>
            </a:r>
            <a:endParaRPr lang="en-US" altLang="zh-CN" i="1">
              <a:solidFill>
                <a:srgbClr val="D27009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solidFill>
                  <a:srgbClr val="FFFF99"/>
                </a:solidFill>
                <a:latin typeface="Consolas" panose="020B0609020204030204" pitchFamily="49" charset="0"/>
              </a:rPr>
              <a:t>Person.</a:t>
            </a:r>
            <a:r>
              <a:rPr lang="zh-CN" altLang="zh-CN" b="1">
                <a:solidFill>
                  <a:srgbClr val="FFFF99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>
                <a:solidFill>
                  <a:srgbClr val="FFFF99"/>
                </a:solidFill>
                <a:latin typeface="Consolas" panose="020B0609020204030204" pitchFamily="49" charset="0"/>
              </a:rPr>
              <a:t>.</a:t>
            </a:r>
            <a:r>
              <a:rPr lang="zh-CN" altLang="zh-CN" b="1">
                <a:solidFill>
                  <a:srgbClr val="FFFF99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>
                <a:solidFill>
                  <a:srgbClr val="FFFF99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//30</a:t>
            </a:r>
            <a:b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占位符 2"/>
          <p:cNvSpPr txBox="1"/>
          <p:nvPr/>
        </p:nvSpPr>
        <p:spPr>
          <a:xfrm>
            <a:off x="6671945" y="2420307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代码实例：</a:t>
            </a:r>
            <a:r>
              <a:rPr lang="zh-CN" altLang="en-US" b="0"/>
              <a:t>在内部类方法中完成空缺的代码</a:t>
            </a:r>
            <a:endParaRPr lang="zh-CN" altLang="en-US" b="0"/>
          </a:p>
        </p:txBody>
      </p:sp>
      <p:sp>
        <p:nvSpPr>
          <p:cNvPr id="25" name="矩形 24"/>
          <p:cNvSpPr/>
          <p:nvPr/>
        </p:nvSpPr>
        <p:spPr>
          <a:xfrm>
            <a:off x="6706951" y="4797152"/>
            <a:ext cx="5067493" cy="3120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050"/>
              <a:t>访问局部变量</a:t>
            </a:r>
            <a:endParaRPr lang="zh-CN" altLang="en-US" sz="1050"/>
          </a:p>
        </p:txBody>
      </p:sp>
      <p:sp>
        <p:nvSpPr>
          <p:cNvPr id="26" name="矩形 25"/>
          <p:cNvSpPr/>
          <p:nvPr/>
        </p:nvSpPr>
        <p:spPr>
          <a:xfrm>
            <a:off x="6706951" y="5178477"/>
            <a:ext cx="5067493" cy="3120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050"/>
              <a:t>访问本类成员变量</a:t>
            </a:r>
            <a:endParaRPr lang="zh-CN" altLang="en-US" sz="1050"/>
          </a:p>
        </p:txBody>
      </p:sp>
      <p:sp>
        <p:nvSpPr>
          <p:cNvPr id="27" name="矩形 26"/>
          <p:cNvSpPr/>
          <p:nvPr/>
        </p:nvSpPr>
        <p:spPr>
          <a:xfrm>
            <a:off x="6706951" y="5533255"/>
            <a:ext cx="5067493" cy="3120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050"/>
              <a:t>访问外部类成员变量  </a:t>
            </a:r>
            <a:endParaRPr lang="zh-CN" altLang="en-US" sz="1050"/>
          </a:p>
        </p:txBody>
      </p:sp>
      <p:sp>
        <p:nvSpPr>
          <p:cNvPr id="28" name="文本框 27"/>
          <p:cNvSpPr txBox="1"/>
          <p:nvPr/>
        </p:nvSpPr>
        <p:spPr>
          <a:xfrm>
            <a:off x="9624392" y="47971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24392" y="5194847"/>
            <a:ext cx="104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  <a:ea typeface="+mn-ea"/>
              </a:rPr>
              <a:t>this.num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24392" y="550262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Person.this.</a:t>
            </a:r>
            <a:r>
              <a:rPr lang="zh-CN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5" grpId="0" build="p"/>
      <p:bldP spid="6" grpId="0" build="p"/>
      <p:bldP spid="7" grpId="0"/>
      <p:bldP spid="8" grpId="0" bldLvl="0" animBg="1"/>
      <p:bldP spid="14" grpId="0" bldLvl="0" animBg="1"/>
      <p:bldP spid="16" grpId="0"/>
      <p:bldP spid="18" grpId="0" animBg="1"/>
      <p:bldP spid="21" grpId="0" animBg="1"/>
      <p:bldP spid="23" grpId="0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88823" y="1128484"/>
            <a:ext cx="7139425" cy="517191"/>
          </a:xfrm>
        </p:spPr>
        <p:txBody>
          <a:bodyPr/>
          <a:lstStyle/>
          <a:p>
            <a:r>
              <a:rPr lang="zh-CN" altLang="en-US"/>
              <a:t>什么是内部类？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88823" y="1628800"/>
            <a:ext cx="7139425" cy="702832"/>
          </a:xfrm>
        </p:spPr>
        <p:txBody>
          <a:bodyPr/>
          <a:lstStyle/>
          <a:p>
            <a:r>
              <a:rPr lang="zh-CN" altLang="en-US"/>
              <a:t>一个类</a:t>
            </a:r>
            <a:r>
              <a:rPr lang="en-US" altLang="zh-CN"/>
              <a:t>A</a:t>
            </a:r>
            <a:r>
              <a:rPr lang="zh-CN" altLang="en-US"/>
              <a:t>内部定义了一个类</a:t>
            </a:r>
            <a:r>
              <a:rPr lang="en-US" altLang="zh-CN"/>
              <a:t>B</a:t>
            </a:r>
            <a:r>
              <a:rPr lang="zh-CN" altLang="en-US"/>
              <a:t>，那么</a:t>
            </a:r>
            <a:r>
              <a:rPr lang="en-US" altLang="zh-CN"/>
              <a:t>B</a:t>
            </a:r>
            <a:r>
              <a:rPr lang="zh-CN" altLang="en-US"/>
              <a:t>就是</a:t>
            </a:r>
            <a:r>
              <a:rPr lang="en-US" altLang="zh-CN"/>
              <a:t>A</a:t>
            </a:r>
            <a:r>
              <a:rPr lang="zh-CN" altLang="en-US"/>
              <a:t>的内部类。</a:t>
            </a:r>
            <a:r>
              <a:rPr lang="en-US" altLang="zh-CN"/>
              <a:t>A</a:t>
            </a:r>
            <a:r>
              <a:rPr lang="zh-CN" altLang="en-US"/>
              <a:t>可以称为外部类。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188823" y="3356992"/>
            <a:ext cx="7139425" cy="702832"/>
          </a:xfrm>
        </p:spPr>
        <p:txBody>
          <a:bodyPr/>
          <a:lstStyle/>
          <a:p>
            <a:r>
              <a:rPr lang="zh-CN" altLang="en-US"/>
              <a:t>外部类名</a:t>
            </a:r>
            <a:r>
              <a:rPr lang="en-US" altLang="zh-CN"/>
              <a:t>.</a:t>
            </a:r>
            <a:r>
              <a:rPr lang="zh-CN" altLang="en-US"/>
              <a:t>内部类名   变量  </a:t>
            </a:r>
            <a:r>
              <a:rPr lang="en-US" altLang="zh-CN"/>
              <a:t>=  </a:t>
            </a:r>
            <a:r>
              <a:rPr lang="zh-CN" altLang="en-US" b="1">
                <a:solidFill>
                  <a:srgbClr val="7030A0"/>
                </a:solidFill>
              </a:rPr>
              <a:t>外部类对象</a:t>
            </a:r>
            <a:r>
              <a:rPr lang="en-US" altLang="zh-CN"/>
              <a:t>.new </a:t>
            </a:r>
            <a:r>
              <a:rPr lang="zh-CN" altLang="en-US"/>
              <a:t>内部类构造方法</a:t>
            </a:r>
            <a:r>
              <a:rPr lang="en-US" altLang="zh-CN"/>
              <a:t>(</a:t>
            </a:r>
            <a:r>
              <a:rPr lang="zh-CN" altLang="en-US"/>
              <a:t>参数</a:t>
            </a:r>
            <a:r>
              <a:rPr lang="en-US" altLang="zh-CN"/>
              <a:t>);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1194292" y="5030424"/>
            <a:ext cx="7139425" cy="702832"/>
          </a:xfrm>
        </p:spPr>
        <p:txBody>
          <a:bodyPr/>
          <a:lstStyle/>
          <a:p>
            <a:r>
              <a:rPr lang="zh-CN" altLang="en-US"/>
              <a:t>局部变量：直接访问，</a:t>
            </a:r>
            <a:endParaRPr lang="en-US" altLang="zh-CN"/>
          </a:p>
          <a:p>
            <a:r>
              <a:rPr lang="zh-CN" altLang="en-US"/>
              <a:t>内部类成员变量：</a:t>
            </a:r>
            <a:r>
              <a:rPr lang="en-US" altLang="zh-CN"/>
              <a:t>this </a:t>
            </a:r>
            <a:r>
              <a:rPr lang="zh-CN" altLang="en-US"/>
              <a:t>访问</a:t>
            </a:r>
            <a:endParaRPr lang="en-US" altLang="zh-CN"/>
          </a:p>
          <a:p>
            <a:r>
              <a:rPr lang="zh-CN" altLang="en-US"/>
              <a:t>外部类成员变量：外部类名</a:t>
            </a:r>
            <a:r>
              <a:rPr lang="en-US" altLang="zh-CN"/>
              <a:t>.this </a:t>
            </a:r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1188823" y="2853634"/>
            <a:ext cx="7139425" cy="517191"/>
          </a:xfrm>
        </p:spPr>
        <p:txBody>
          <a:bodyPr/>
          <a:lstStyle/>
          <a:p>
            <a:r>
              <a:rPr lang="zh-CN" altLang="en-US"/>
              <a:t>成员内部类如何实例化对象？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1188823" y="4483798"/>
            <a:ext cx="7139425" cy="702832"/>
          </a:xfrm>
        </p:spPr>
        <p:txBody>
          <a:bodyPr/>
          <a:lstStyle/>
          <a:p>
            <a:r>
              <a:rPr lang="zh-CN" altLang="en-US"/>
              <a:t>成员内部类方法中局部变量，成员变量，外部类成员变量名字冲突了，如何访问？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  <p:bldP spid="8" grpId="0" animBg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理解匿名内部类的编写格式</a:t>
            </a:r>
            <a:endParaRPr lang="en-US" altLang="zh-CN"/>
          </a:p>
          <a:p>
            <a:r>
              <a:rPr lang="zh-CN" altLang="en-US"/>
              <a:t>能够理解匿名内部类的使用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匿名内部类的介绍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449914"/>
            <a:ext cx="4969766" cy="19070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/>
              <a:t>匿名内部类是一个非常特殊的内部类，从命名可以看出，匿名内部类是没有类名，因此这个内部类只能用一次。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有什么场景可以使用呢？匿名内部类一般用于简化代码，当要快速实现一个抽象类或者接口的抽象方法时，我们就可以使用匿名内部类来简化，可以不用专门定义一个有名类来操作。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有上述可知，要使用匿名内部类，必须要有一个父类或者父接口。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15415" y="3645024"/>
            <a:ext cx="4969767" cy="517191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匿名内部类的定义格式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200" y="5114081"/>
            <a:ext cx="4946982" cy="10512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特点分析：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该匿名内部类大括号就是某一个类或者接口的实现类。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该格式体现的不仅是一个类，同时还是一个对象</a:t>
            </a:r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4" y="4297433"/>
            <a:ext cx="4969766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如果父类型有抽象方法，需要全部重写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6384793" y="932724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匿名内部类的使用</a:t>
            </a:r>
            <a:endParaRPr lang="zh-CN" altLang="en-US"/>
          </a:p>
        </p:txBody>
      </p:sp>
      <p:sp>
        <p:nvSpPr>
          <p:cNvPr id="10" name="文本占位符 4"/>
          <p:cNvSpPr txBox="1"/>
          <p:nvPr/>
        </p:nvSpPr>
        <p:spPr>
          <a:xfrm>
            <a:off x="6384790" y="1449915"/>
            <a:ext cx="5183818" cy="1403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/>
              <a:t>使用父类型变量多态接收该匿名子类对象。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以匿名对象的方式使用   </a:t>
            </a:r>
            <a:endParaRPr lang="en-US" altLang="zh-CN"/>
          </a:p>
          <a:p>
            <a:pPr marL="971550" lvl="1" indent="-228600">
              <a:buFont typeface="+mj-lt"/>
              <a:buAutoNum type="alphaLcParenR"/>
            </a:pPr>
            <a:r>
              <a:rPr lang="zh-CN" altLang="en-US" sz="1100" b="0"/>
              <a:t>直接调用方法使用   </a:t>
            </a:r>
            <a:endParaRPr lang="en-US" altLang="zh-CN" sz="1100" b="0"/>
          </a:p>
          <a:p>
            <a:pPr marL="971550" lvl="1" indent="-228600">
              <a:buFont typeface="+mj-lt"/>
              <a:buAutoNum type="alphaLcParenR"/>
            </a:pPr>
            <a:r>
              <a:rPr lang="zh-CN" altLang="en-US" sz="1100" b="0"/>
              <a:t>当做方法的参数传递   </a:t>
            </a:r>
            <a:endParaRPr lang="en-US" altLang="zh-CN" sz="1100" b="0"/>
          </a:p>
          <a:p>
            <a:pPr marL="971550" lvl="1" indent="-228600">
              <a:buFont typeface="+mj-lt"/>
              <a:buAutoNum type="alphaLcParenR"/>
            </a:pPr>
            <a:r>
              <a:rPr lang="zh-CN" altLang="en-US" sz="1100" b="0"/>
              <a:t>当做方法的返回值使用</a:t>
            </a:r>
            <a:endParaRPr lang="zh-CN" altLang="en-US" sz="1100" b="0"/>
          </a:p>
        </p:txBody>
      </p:sp>
      <p:sp>
        <p:nvSpPr>
          <p:cNvPr id="11" name="文本占位符 3"/>
          <p:cNvSpPr txBox="1"/>
          <p:nvPr/>
        </p:nvSpPr>
        <p:spPr>
          <a:xfrm>
            <a:off x="6384792" y="2977500"/>
            <a:ext cx="5183816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实例：</a:t>
            </a:r>
            <a:r>
              <a:rPr lang="zh-CN" altLang="en-US" sz="1200" b="0"/>
              <a:t>定义一个接口</a:t>
            </a:r>
            <a:r>
              <a:rPr lang="en-US" altLang="zh-CN" sz="1200" b="0"/>
              <a:t>Flyable</a:t>
            </a:r>
            <a:r>
              <a:rPr lang="zh-CN" altLang="en-US" sz="1200" b="0"/>
              <a:t>含有飞的功能 ，用匿名子实现并使用</a:t>
            </a:r>
            <a:endParaRPr lang="zh-CN" altLang="en-US" b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406820" y="3534107"/>
            <a:ext cx="5161788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接口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Flyable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0016" y="4547614"/>
            <a:ext cx="3765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400" b="1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使用父类型变量多态接收该匿名子类对象。</a:t>
            </a:r>
            <a:endParaRPr lang="en-US" altLang="zh-CN" sz="1400" b="1">
              <a:solidFill>
                <a:srgbClr val="0070C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54322" y="4852317"/>
            <a:ext cx="5214285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Flyable f1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Flyable()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不知道什么在飞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1111111111111"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f1.fly();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  <p:bldP spid="7" grpId="0" animBg="1" uiExpand="1" build="p"/>
      <p:bldP spid="8" grpId="0" animBg="1"/>
      <p:bldP spid="10" grpId="0" animBg="1"/>
      <p:bldP spid="11" grpId="0"/>
      <p:bldP spid="13" grpId="0" animBg="1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3" y="932724"/>
            <a:ext cx="4969767" cy="517191"/>
          </a:xfrm>
        </p:spPr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2. </a:t>
            </a:r>
            <a:r>
              <a:rPr lang="zh-CN" altLang="en-US">
                <a:solidFill>
                  <a:srgbClr val="0070C0"/>
                </a:solidFill>
              </a:rPr>
              <a:t>以匿名对象的方式使用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8203" y="1449915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rgbClr val="0070C0"/>
                </a:solidFill>
              </a:rPr>
              <a:t>2.1 </a:t>
            </a:r>
            <a:r>
              <a:rPr lang="zh-CN" altLang="en-US" sz="1200">
                <a:solidFill>
                  <a:srgbClr val="0070C0"/>
                </a:solidFill>
              </a:rPr>
              <a:t>直接调用方法使用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1844824"/>
            <a:ext cx="4969767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Flyable()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不知道什么在飞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2222222222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}.fly();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2"/>
          <p:cNvSpPr txBox="1"/>
          <p:nvPr/>
        </p:nvSpPr>
        <p:spPr>
          <a:xfrm>
            <a:off x="838199" y="3099517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rgbClr val="0070C0"/>
                </a:solidFill>
              </a:rPr>
              <a:t>2.2</a:t>
            </a:r>
            <a:r>
              <a:rPr lang="zh-CN" altLang="en-US" sz="1200">
                <a:solidFill>
                  <a:srgbClr val="0070C0"/>
                </a:solidFill>
              </a:rPr>
              <a:t>当做方法的参数传递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3526557"/>
            <a:ext cx="4969767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方法，参数是接口类型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showFlyable(Flyable flyable)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flyable.fly();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38199" y="4843026"/>
            <a:ext cx="4969767" cy="175432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kumimoji="0" lang="en-US" altLang="zh-CN" sz="12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调用方法，传入接口匿名子类对象</a:t>
            </a:r>
            <a:endParaRPr kumimoji="0" lang="en-US" altLang="zh-CN" sz="1200" b="1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showFlyable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Flyable()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zh-CN" sz="12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不知道什么在飞</a:t>
            </a:r>
            <a:r>
              <a:rPr lang="en-US" altLang="zh-CN" sz="12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3333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2"/>
          <p:cNvSpPr txBox="1"/>
          <p:nvPr/>
        </p:nvSpPr>
        <p:spPr>
          <a:xfrm>
            <a:off x="6384035" y="1449915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rgbClr val="0070C0"/>
                </a:solidFill>
              </a:rPr>
              <a:t>2.3 </a:t>
            </a:r>
            <a:r>
              <a:rPr lang="zh-CN" altLang="en-US" sz="1200">
                <a:solidFill>
                  <a:srgbClr val="0070C0"/>
                </a:solidFill>
              </a:rPr>
              <a:t>当做方法的返回值使用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384034" y="1844824"/>
            <a:ext cx="4969767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en-US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方法的返回值类型是接口类型</a:t>
            </a:r>
            <a:endParaRPr lang="en-US" altLang="zh-CN" sz="1200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hangingPunct="0"/>
            <a:endParaRPr lang="en-US" altLang="zh-CN" sz="1200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static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Flyable getFlyable() {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Flyable()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20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808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fly()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zh-CN" altLang="zh-CN" sz="12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"3333333333333"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云形 19"/>
          <p:cNvSpPr/>
          <p:nvPr/>
        </p:nvSpPr>
        <p:spPr>
          <a:xfrm>
            <a:off x="7609385" y="5301208"/>
            <a:ext cx="3744416" cy="1224136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以上三种方式使用，就是匿名对象的使用方式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  <p:bldP spid="11" grpId="0"/>
      <p:bldP spid="14" grpId="0" animBg="1"/>
      <p:bldP spid="15" grpId="0" animBg="1"/>
      <p:bldP spid="16" grpId="0"/>
      <p:bldP spid="17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匿名内部使用有什么前提条件？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有一个父类或者父接口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76055" y="2856676"/>
            <a:ext cx="4992553" cy="517191"/>
          </a:xfrm>
        </p:spPr>
        <p:txBody>
          <a:bodyPr/>
          <a:lstStyle/>
          <a:p>
            <a:r>
              <a:rPr lang="zh-CN" altLang="en-US"/>
              <a:t>匿名内部类该怎么使用？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576055" y="3356992"/>
            <a:ext cx="4992553" cy="702832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使用父类型变量接收该匿名子类对象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多态形式</a:t>
            </a:r>
            <a:r>
              <a:rPr lang="zh-CN" altLang="en-US"/>
              <a:t>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作为方法的参数传递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作为方法的返回值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1188823" y="3356992"/>
            <a:ext cx="4992553" cy="702832"/>
          </a:xfrm>
        </p:spPr>
        <p:txBody>
          <a:bodyPr/>
          <a:lstStyle/>
          <a:p>
            <a:r>
              <a:rPr lang="zh-CN" altLang="en-US"/>
              <a:t>匿名内部类一般用于简化代码，当要快速实现一个抽象类或者接口的抽象方法时，我们就可以使用匿名内部类来简化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576054" y="1574040"/>
            <a:ext cx="4907177" cy="702832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该匿名内部类其实就是某一个类或者接口的子类。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该格式体现的不仅是一个类，同时还是一个对象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1201823" y="4494457"/>
            <a:ext cx="4907177" cy="517191"/>
          </a:xfrm>
        </p:spPr>
        <p:txBody>
          <a:bodyPr/>
          <a:lstStyle/>
          <a:p>
            <a:r>
              <a:rPr lang="zh-CN" altLang="en-US"/>
              <a:t>匿名内部类的定义格式？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6576054" y="1132503"/>
            <a:ext cx="4907177" cy="517191"/>
          </a:xfrm>
        </p:spPr>
        <p:txBody>
          <a:bodyPr/>
          <a:lstStyle/>
          <a:p>
            <a:r>
              <a:rPr lang="zh-CN" altLang="en-US"/>
              <a:t>匿名内部类有什么特点？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1188822" y="2853634"/>
            <a:ext cx="4992553" cy="517191"/>
          </a:xfrm>
        </p:spPr>
        <p:txBody>
          <a:bodyPr/>
          <a:lstStyle/>
          <a:p>
            <a:r>
              <a:rPr lang="zh-CN" altLang="en-US"/>
              <a:t>匿名内部类的使用场景？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zh-CN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211609" y="4979324"/>
            <a:ext cx="4969766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如果父类型有抽象方法，需要全部重写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5" grpId="0" animBg="1" uiExpand="1" build="p"/>
      <p:bldP spid="7" grpId="0" animBg="1" uiExpand="1" build="p"/>
      <p:bldP spid="8" grpId="0" animBg="1" uiExpand="1" build="p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67530" y="1412240"/>
            <a:ext cx="4704080" cy="3315970"/>
          </a:xfrm>
        </p:spPr>
        <p:txBody>
          <a:bodyPr/>
          <a:lstStyle/>
          <a:p>
            <a:r>
              <a:rPr lang="en-US" altLang="zh-CN"/>
              <a:t>Object</a:t>
            </a:r>
            <a:endParaRPr lang="en-US" altLang="zh-CN"/>
          </a:p>
          <a:p>
            <a:r>
              <a:rPr lang="en-US" altLang="zh-CN"/>
              <a:t>Objects</a:t>
            </a:r>
            <a:endParaRPr lang="en-US" altLang="zh-CN"/>
          </a:p>
          <a:p>
            <a:r>
              <a:rPr lang="en-US" altLang="zh-CN"/>
              <a:t>Date</a:t>
            </a:r>
            <a:endParaRPr lang="en-US" altLang="zh-CN"/>
          </a:p>
          <a:p>
            <a:r>
              <a:rPr lang="en-US" altLang="zh-CN"/>
              <a:t>DateFormat</a:t>
            </a:r>
            <a:endParaRPr lang="en-US" altLang="zh-CN"/>
          </a:p>
          <a:p>
            <a:r>
              <a:rPr lang="en-US" altLang="zh-CN"/>
              <a:t>Math</a:t>
            </a:r>
            <a:endParaRPr lang="en-US" altLang="zh-CN"/>
          </a:p>
          <a:p>
            <a:r>
              <a:rPr lang="en-US" altLang="zh-CN"/>
              <a:t>System</a:t>
            </a:r>
            <a:endParaRPr lang="en-US" altLang="zh-CN"/>
          </a:p>
          <a:p>
            <a:r>
              <a:rPr lang="en-US" altLang="zh-CN"/>
              <a:t>Arrays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学习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能够说出</a:t>
            </a:r>
            <a:r>
              <a:rPr lang="en-US" altLang="zh-CN"/>
              <a:t>Object</a:t>
            </a:r>
            <a:r>
              <a:rPr lang="zh-CN" altLang="en-US"/>
              <a:t>类的特点</a:t>
            </a:r>
            <a:endParaRPr lang="en-US" altLang="zh-CN"/>
          </a:p>
          <a:p>
            <a:r>
              <a:rPr lang="zh-CN" altLang="en-US"/>
              <a:t>能够重写</a:t>
            </a:r>
            <a:r>
              <a:rPr lang="en-US" altLang="zh-CN"/>
              <a:t>Object</a:t>
            </a:r>
            <a:r>
              <a:rPr lang="zh-CN" altLang="en-US"/>
              <a:t>类的</a:t>
            </a:r>
            <a:r>
              <a:rPr lang="en-US" altLang="zh-CN"/>
              <a:t>toString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能够重写</a:t>
            </a:r>
            <a:r>
              <a:rPr lang="en-US" altLang="zh-CN"/>
              <a:t>Object</a:t>
            </a:r>
            <a:r>
              <a:rPr lang="zh-CN" altLang="en-US"/>
              <a:t>类的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Objects</a:t>
            </a:r>
            <a:r>
              <a:rPr lang="zh-CN" altLang="en-US"/>
              <a:t>工具类的常用方法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r>
              <a:rPr lang="en-US" altLang="zh-CN"/>
              <a:t>-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3" y="932724"/>
            <a:ext cx="4969767" cy="517191"/>
          </a:xfrm>
        </p:spPr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类的介绍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2" y="1449915"/>
            <a:ext cx="10870696" cy="5171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Object</a:t>
            </a:r>
            <a:r>
              <a:rPr lang="zh-CN" altLang="en-US"/>
              <a:t>是类层次结构的根，每个类都把</a:t>
            </a:r>
            <a:r>
              <a:rPr lang="en-US" altLang="zh-CN"/>
              <a:t>Object</a:t>
            </a:r>
            <a:r>
              <a:rPr lang="zh-CN" altLang="en-US"/>
              <a:t>作为超类。 所有对象（包括数组）都实现了这个类的方法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838203" y="1967107"/>
            <a:ext cx="4969767" cy="381774"/>
          </a:xfrm>
        </p:spPr>
        <p:txBody>
          <a:bodyPr/>
          <a:lstStyle/>
          <a:p>
            <a:r>
              <a:rPr lang="zh-CN" altLang="en-US"/>
              <a:t>方法概述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348865"/>
            <a:ext cx="8083550" cy="4334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对话气泡: 椭圆形 12"/>
          <p:cNvSpPr/>
          <p:nvPr/>
        </p:nvSpPr>
        <p:spPr>
          <a:xfrm>
            <a:off x="9480376" y="2157994"/>
            <a:ext cx="2228522" cy="1224136"/>
          </a:xfrm>
          <a:prstGeom prst="wedgeEllipseCallout">
            <a:avLst>
              <a:gd name="adj1" fmla="val -52826"/>
              <a:gd name="adj2" fmla="val 346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一共</a:t>
            </a:r>
            <a:r>
              <a:rPr lang="en-US" altLang="zh-CN"/>
              <a:t>11</a:t>
            </a:r>
            <a:r>
              <a:rPr lang="zh-CN" altLang="en-US"/>
              <a:t>个方法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838200" y="5301208"/>
            <a:ext cx="8138120" cy="288032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838200" y="3047226"/>
            <a:ext cx="8138120" cy="381774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76320" y="3238113"/>
            <a:ext cx="2732578" cy="2207111"/>
            <a:chOff x="8976320" y="3238113"/>
            <a:chExt cx="2732578" cy="2207111"/>
          </a:xfrm>
        </p:grpSpPr>
        <p:sp>
          <p:nvSpPr>
            <p:cNvPr id="16" name="文本框 15"/>
            <p:cNvSpPr txBox="1"/>
            <p:nvPr/>
          </p:nvSpPr>
          <p:spPr>
            <a:xfrm>
              <a:off x="9764682" y="4077734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今天先重点学习两个方法：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toString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equals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方法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8" name="直接箭头连接符 17"/>
            <p:cNvCxnSpPr>
              <a:stCxn id="16" idx="1"/>
            </p:cNvCxnSpPr>
            <p:nvPr/>
          </p:nvCxnSpPr>
          <p:spPr>
            <a:xfrm flipH="1" flipV="1">
              <a:off x="9012818" y="3238113"/>
              <a:ext cx="751864" cy="107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1"/>
              <a:endCxn id="14" idx="3"/>
            </p:cNvCxnSpPr>
            <p:nvPr/>
          </p:nvCxnSpPr>
          <p:spPr>
            <a:xfrm flipH="1">
              <a:off x="8976320" y="4308567"/>
              <a:ext cx="788362" cy="113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r>
              <a:rPr lang="en-US" altLang="zh-CN"/>
              <a:t>-toString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方法介绍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951984" y="2714664"/>
            <a:ext cx="4969767" cy="517191"/>
          </a:xfrm>
        </p:spPr>
        <p:txBody>
          <a:bodyPr/>
          <a:lstStyle/>
          <a:p>
            <a:r>
              <a:rPr lang="en-US" altLang="zh-CN"/>
              <a:t>2 toString</a:t>
            </a:r>
            <a:r>
              <a:rPr lang="zh-CN" altLang="en-US"/>
              <a:t>方法的重写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023991" y="3127835"/>
            <a:ext cx="5896419" cy="517189"/>
          </a:xfrm>
        </p:spPr>
        <p:txBody>
          <a:bodyPr/>
          <a:lstStyle/>
          <a:p>
            <a:r>
              <a:rPr lang="zh-CN" altLang="en-US"/>
              <a:t>我们可以自己去重写方法，也可以借助</a:t>
            </a:r>
            <a:r>
              <a:rPr lang="en-US" altLang="zh-CN"/>
              <a:t>IDEA</a:t>
            </a:r>
            <a:r>
              <a:rPr lang="zh-CN" altLang="en-US"/>
              <a:t>的快捷键生成：先按</a:t>
            </a:r>
            <a:r>
              <a:rPr lang="en-US" altLang="zh-CN"/>
              <a:t>Alt+Insert</a:t>
            </a:r>
            <a:r>
              <a:rPr lang="zh-CN" altLang="en-US"/>
              <a:t>，然后再选择</a:t>
            </a:r>
            <a:r>
              <a:rPr lang="en-US" altLang="zh-CN"/>
              <a:t>toString()</a:t>
            </a:r>
            <a:r>
              <a:rPr lang="zh-CN" altLang="en-US"/>
              <a:t> 选项，选择需要打印的属性结果就可以了。</a:t>
            </a:r>
            <a:endParaRPr lang="zh-CN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838200" y="1440681"/>
            <a:ext cx="6444236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中该方法源码：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toString()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getClass().getName() 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"@"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Integer.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toHexString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(hashCode());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5"/>
          <p:cNvSpPr txBox="1"/>
          <p:nvPr/>
        </p:nvSpPr>
        <p:spPr>
          <a:xfrm>
            <a:off x="7464152" y="1456555"/>
            <a:ext cx="445626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功能：</a:t>
            </a:r>
            <a:r>
              <a:rPr lang="zh-CN" altLang="en-US"/>
              <a:t>将对象转换为字符串的形式。</a:t>
            </a:r>
            <a:endParaRPr lang="en-US" altLang="zh-CN"/>
          </a:p>
          <a:p>
            <a:r>
              <a:rPr lang="zh-CN" altLang="en-US" b="1"/>
              <a:t>执行时机：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每次打印对象，或者与字符串进行拼接，都会默认调用toString方法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</a:t>
            </a:r>
            <a:endParaRPr lang="en-US" altLang="zh-CN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199" y="2564904"/>
            <a:ext cx="855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代码实例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38200" y="2872071"/>
            <a:ext cx="4321696" cy="193899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com.itheima;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Student stu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.println(stu);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箭头: 右 15"/>
          <p:cNvSpPr/>
          <p:nvPr/>
        </p:nvSpPr>
        <p:spPr>
          <a:xfrm rot="5400000">
            <a:off x="2470727" y="4189616"/>
            <a:ext cx="517189" cy="1331541"/>
          </a:xfrm>
          <a:prstGeom prst="rightArrow">
            <a:avLst>
              <a:gd name="adj1" fmla="val 42695"/>
              <a:gd name="adj2" fmla="val 600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838199" y="5157191"/>
            <a:ext cx="4321696" cy="137859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/>
              <a:t>打印的结果：</a:t>
            </a:r>
            <a:r>
              <a:rPr lang="zh-CN" altLang="en-US" sz="1400">
                <a:solidFill>
                  <a:srgbClr val="7030A0"/>
                </a:solidFill>
              </a:rPr>
              <a:t>com.itheima.Student@6a5fc7f7</a:t>
            </a:r>
            <a:endParaRPr lang="en-US" altLang="zh-CN" sz="1400">
              <a:solidFill>
                <a:srgbClr val="7030A0"/>
              </a:solidFill>
            </a:endParaRPr>
          </a:p>
          <a:p>
            <a:endParaRPr lang="en-US" altLang="zh-CN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Student</a:t>
            </a:r>
            <a:r>
              <a:rPr lang="zh-CN" altLang="en-US" sz="1400">
                <a:solidFill>
                  <a:schemeClr val="tx1"/>
                </a:solidFill>
              </a:rPr>
              <a:t>类型继承了</a:t>
            </a:r>
            <a:r>
              <a:rPr lang="en-US" altLang="zh-CN" sz="1400">
                <a:solidFill>
                  <a:schemeClr val="tx1"/>
                </a:solidFill>
              </a:rPr>
              <a:t>Object</a:t>
            </a:r>
            <a:r>
              <a:rPr lang="zh-CN" altLang="en-US" sz="1400">
                <a:solidFill>
                  <a:schemeClr val="tx1"/>
                </a:solidFill>
              </a:rPr>
              <a:t>没有对</a:t>
            </a:r>
            <a:r>
              <a:rPr lang="en-US" altLang="zh-CN" sz="1400">
                <a:solidFill>
                  <a:schemeClr val="tx1"/>
                </a:solidFill>
              </a:rPr>
              <a:t>toString</a:t>
            </a:r>
            <a:r>
              <a:rPr lang="zh-CN" altLang="en-US" sz="1400">
                <a:solidFill>
                  <a:schemeClr val="tx1"/>
                </a:solidFill>
              </a:rPr>
              <a:t>方法重写，因此这个结果就是由</a:t>
            </a:r>
            <a:r>
              <a:rPr lang="en-US" altLang="zh-CN" sz="1400">
                <a:solidFill>
                  <a:schemeClr val="tx1"/>
                </a:solidFill>
              </a:rPr>
              <a:t>Object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altLang="zh-CN" sz="1400">
                <a:solidFill>
                  <a:schemeClr val="tx1"/>
                </a:solidFill>
              </a:rPr>
              <a:t>toString</a:t>
            </a:r>
            <a:r>
              <a:rPr lang="zh-CN" altLang="en-US" sz="1400">
                <a:solidFill>
                  <a:schemeClr val="tx1"/>
                </a:solidFill>
              </a:rPr>
              <a:t>方法所定义的。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这个结果对于我们没有太大作用， 我们希望打印对象是可以看到里面属性的值。</a:t>
            </a:r>
            <a:r>
              <a:rPr lang="zh-CN" altLang="en-US" sz="1400">
                <a:solidFill>
                  <a:srgbClr val="FF0000"/>
                </a:solidFill>
              </a:rPr>
              <a:t>哪我们该怎么办呢？</a:t>
            </a:r>
            <a:endParaRPr lang="en-US" altLang="zh-CN" sz="140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8804" y="3864493"/>
            <a:ext cx="1598272" cy="1980468"/>
          </a:xfrm>
          <a:prstGeom prst="rect">
            <a:avLst/>
          </a:prstGeom>
        </p:spPr>
      </p:pic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979265" y="3836453"/>
            <a:ext cx="3941156" cy="286232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com.itheima;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toString()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"Student{"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"name='"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'}'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Student stu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stu.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尼古拉斯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赵四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.println(stu);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对话气泡: 椭圆形 21"/>
          <p:cNvSpPr/>
          <p:nvPr/>
        </p:nvSpPr>
        <p:spPr>
          <a:xfrm>
            <a:off x="5951984" y="6094663"/>
            <a:ext cx="2071503" cy="610508"/>
          </a:xfrm>
          <a:prstGeom prst="wedgeEllipseCallout">
            <a:avLst>
              <a:gd name="adj1" fmla="val 79945"/>
              <a:gd name="adj2" fmla="val -29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Student{name='尼古拉斯.赵四'}</a:t>
            </a:r>
            <a:endParaRPr lang="zh-CN" altLang="en-US" sz="10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591944" y="2714664"/>
            <a:ext cx="0" cy="398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591944" y="2714664"/>
            <a:ext cx="660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animBg="1" uiExpand="1" build="p"/>
      <p:bldP spid="8" grpId="0" animBg="1"/>
      <p:bldP spid="13" grpId="0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015685" y="1772403"/>
            <a:ext cx="5630484" cy="3196039"/>
          </a:xfrm>
        </p:spPr>
        <p:txBody>
          <a:bodyPr/>
          <a:lstStyle/>
          <a:p>
            <a:r>
              <a:rPr lang="zh-CN" altLang="en-US"/>
              <a:t>理解多态的含义</a:t>
            </a:r>
            <a:endParaRPr lang="zh-CN" altLang="en-US"/>
          </a:p>
          <a:p>
            <a:r>
              <a:rPr lang="zh-CN" altLang="en-US"/>
              <a:t>理解多态的三个前提</a:t>
            </a:r>
            <a:endParaRPr lang="zh-CN" altLang="en-US"/>
          </a:p>
          <a:p>
            <a:r>
              <a:rPr lang="zh-CN" altLang="en-US"/>
              <a:t>理解多态的成员访问特点</a:t>
            </a:r>
            <a:endParaRPr lang="zh-CN" altLang="en-US"/>
          </a:p>
          <a:p>
            <a:r>
              <a:rPr lang="zh-CN" altLang="en-US"/>
              <a:t>多态的优缺点</a:t>
            </a:r>
            <a:endParaRPr lang="zh-CN" altLang="en-US"/>
          </a:p>
          <a:p>
            <a:r>
              <a:rPr lang="zh-CN" altLang="en-US"/>
              <a:t>多态的转型</a:t>
            </a:r>
            <a:endParaRPr lang="zh-CN" altLang="en-US"/>
          </a:p>
          <a:p>
            <a:r>
              <a:rPr lang="zh-CN" altLang="en-US"/>
              <a:t>多态的使用方向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838835" y="188595"/>
            <a:ext cx="5875020" cy="7207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多态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Object</a:t>
            </a:r>
            <a:r>
              <a:rPr lang="zh-CN" altLang="en-US"/>
              <a:t>类</a:t>
            </a:r>
            <a:r>
              <a:rPr lang="en-US" altLang="zh-CN"/>
              <a:t>-equals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3" y="764704"/>
            <a:ext cx="4969767" cy="517191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方法介绍</a:t>
            </a:r>
            <a:endParaRPr lang="zh-CN" altLang="en-US"/>
          </a:p>
        </p:txBody>
      </p:sp>
      <p:sp>
        <p:nvSpPr>
          <p:cNvPr id="11" name="文本占位符 4"/>
          <p:cNvSpPr txBox="1"/>
          <p:nvPr/>
        </p:nvSpPr>
        <p:spPr>
          <a:xfrm>
            <a:off x="5591944" y="2420888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equals</a:t>
            </a:r>
            <a:r>
              <a:rPr lang="zh-CN" altLang="en-US"/>
              <a:t>方法的重写</a:t>
            </a:r>
            <a:endParaRPr lang="zh-CN" altLang="en-US"/>
          </a:p>
        </p:txBody>
      </p:sp>
      <p:sp>
        <p:nvSpPr>
          <p:cNvPr id="12" name="文本占位符 5"/>
          <p:cNvSpPr txBox="1"/>
          <p:nvPr/>
        </p:nvSpPr>
        <p:spPr>
          <a:xfrm>
            <a:off x="5591944" y="2852936"/>
            <a:ext cx="6328473" cy="58299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我们可以自己去重写方法，也可以借助</a:t>
            </a:r>
            <a:r>
              <a:rPr lang="en-US" altLang="zh-CN"/>
              <a:t>IDEA</a:t>
            </a:r>
            <a:r>
              <a:rPr lang="zh-CN" altLang="en-US"/>
              <a:t>的快捷键生成：先按</a:t>
            </a:r>
            <a:r>
              <a:rPr lang="en-US" altLang="zh-CN"/>
              <a:t>Alt + Insert</a:t>
            </a:r>
            <a:r>
              <a:rPr lang="zh-CN" altLang="en-US"/>
              <a:t>，然后再选择</a:t>
            </a:r>
            <a:r>
              <a:rPr lang="en-US" altLang="zh-CN"/>
              <a:t>equals() and hashCode()</a:t>
            </a:r>
            <a:r>
              <a:rPr lang="zh-CN" altLang="en-US"/>
              <a:t> 选项，选择需要比较的属性结果就可以了。</a:t>
            </a:r>
            <a:endParaRPr lang="zh-CN" altLang="en-US"/>
          </a:p>
        </p:txBody>
      </p:sp>
      <p:sp>
        <p:nvSpPr>
          <p:cNvPr id="13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838200" y="1272661"/>
            <a:ext cx="4315737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中该方法源码：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boolean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equals(Object obj)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this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== obj);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文本占位符 5"/>
          <p:cNvSpPr txBox="1"/>
          <p:nvPr/>
        </p:nvSpPr>
        <p:spPr>
          <a:xfrm>
            <a:off x="5223710" y="1272660"/>
            <a:ext cx="6696699" cy="9699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功能：</a:t>
            </a:r>
            <a:r>
              <a:rPr lang="zh-CN" altLang="en-US"/>
              <a:t>比较两个对象是否相同。</a:t>
            </a:r>
            <a:endParaRPr lang="en-US" altLang="zh-CN"/>
          </a:p>
          <a:p>
            <a:r>
              <a:rPr lang="zh-CN" altLang="en-US"/>
              <a:t>源码中可以看出默认是比较两个对象的地址。</a:t>
            </a:r>
            <a:endParaRPr lang="en-US" altLang="zh-CN"/>
          </a:p>
          <a:p>
            <a:r>
              <a:rPr lang="en-US" altLang="zh-CN"/>
              <a:t>this</a:t>
            </a:r>
            <a:r>
              <a:rPr lang="zh-CN" altLang="en-US"/>
              <a:t>：调用</a:t>
            </a:r>
            <a:r>
              <a:rPr lang="en-US" altLang="zh-CN"/>
              <a:t>equals</a:t>
            </a:r>
            <a:r>
              <a:rPr lang="zh-CN" altLang="en-US"/>
              <a:t>方法的对象，</a:t>
            </a:r>
            <a:r>
              <a:rPr lang="en-US" altLang="zh-CN"/>
              <a:t>obj</a:t>
            </a:r>
            <a:r>
              <a:rPr lang="zh-CN" altLang="en-US"/>
              <a:t>是方法传入的对象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38199" y="2348880"/>
            <a:ext cx="855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代码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实例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38200" y="2636912"/>
            <a:ext cx="4321696" cy="14773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 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Phone(String brand,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price) 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= brand;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= price;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000">
              <a:latin typeface="Arial" panose="020B0604020202020204" pitchFamily="34" charset="0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832241" y="5274764"/>
            <a:ext cx="4321696" cy="142401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/>
                </a:solidFill>
              </a:rPr>
              <a:t>打印结果是：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false 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false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050">
                <a:solidFill>
                  <a:schemeClr val="tx1"/>
                </a:solidFill>
              </a:rPr>
              <a:t>因为</a:t>
            </a:r>
            <a:r>
              <a:rPr lang="en-US" altLang="zh-CN" sz="1050">
                <a:solidFill>
                  <a:schemeClr val="tx1"/>
                </a:solidFill>
              </a:rPr>
              <a:t>p1</a:t>
            </a:r>
            <a:r>
              <a:rPr lang="zh-CN" altLang="en-US" sz="1050">
                <a:solidFill>
                  <a:schemeClr val="tx1"/>
                </a:solidFill>
              </a:rPr>
              <a:t>和</a:t>
            </a:r>
            <a:r>
              <a:rPr lang="en-US" altLang="zh-CN" sz="1050">
                <a:solidFill>
                  <a:schemeClr val="tx1"/>
                </a:solidFill>
              </a:rPr>
              <a:t>p2</a:t>
            </a:r>
            <a:r>
              <a:rPr lang="zh-CN" altLang="en-US" sz="1050">
                <a:solidFill>
                  <a:schemeClr val="tx1"/>
                </a:solidFill>
              </a:rPr>
              <a:t>两次创建的不同对象，地址不同。</a:t>
            </a:r>
            <a:r>
              <a:rPr lang="en-US" altLang="zh-CN" sz="1050">
                <a:solidFill>
                  <a:schemeClr val="tx1"/>
                </a:solidFill>
              </a:rPr>
              <a:t>equals</a:t>
            </a:r>
            <a:r>
              <a:rPr lang="zh-CN" altLang="en-US" sz="1050">
                <a:solidFill>
                  <a:schemeClr val="tx1"/>
                </a:solidFill>
              </a:rPr>
              <a:t>内部就是比较对象地址的，因此返回</a:t>
            </a:r>
            <a:r>
              <a:rPr lang="en-US" altLang="zh-CN" sz="1050">
                <a:solidFill>
                  <a:schemeClr val="tx1"/>
                </a:solidFill>
              </a:rPr>
              <a:t>false</a:t>
            </a:r>
            <a:r>
              <a:rPr lang="zh-CN" altLang="en-US" sz="1050">
                <a:solidFill>
                  <a:schemeClr val="tx1"/>
                </a:solidFill>
              </a:rPr>
              <a:t>。</a:t>
            </a:r>
            <a:endParaRPr lang="en-US" altLang="zh-CN" sz="1050">
              <a:solidFill>
                <a:schemeClr val="tx1"/>
              </a:solidFill>
            </a:endParaRPr>
          </a:p>
          <a:p>
            <a:endParaRPr lang="en-US" altLang="zh-CN" sz="1050">
              <a:solidFill>
                <a:srgbClr val="FF0000"/>
              </a:solidFill>
            </a:endParaRPr>
          </a:p>
          <a:p>
            <a:r>
              <a:rPr lang="zh-CN" altLang="en-US" sz="1050">
                <a:solidFill>
                  <a:srgbClr val="FF0000"/>
                </a:solidFill>
              </a:rPr>
              <a:t>我们期望的值是</a:t>
            </a:r>
            <a:r>
              <a:rPr lang="en-US" altLang="zh-CN" sz="1050">
                <a:solidFill>
                  <a:srgbClr val="FF0000"/>
                </a:solidFill>
              </a:rPr>
              <a:t>true</a:t>
            </a:r>
            <a:r>
              <a:rPr lang="zh-CN" altLang="en-US" sz="1050">
                <a:solidFill>
                  <a:srgbClr val="FF0000"/>
                </a:solidFill>
              </a:rPr>
              <a:t>，因为这两个对象的类型相同，而且属性值内容相同，我们认为两个对象是相等的。如何才能实现呢？</a:t>
            </a:r>
            <a:endParaRPr lang="en-US" altLang="zh-CN" sz="1050">
              <a:solidFill>
                <a:srgbClr val="FF0000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710839" y="3501756"/>
            <a:ext cx="4209578" cy="317009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 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省略构造方法，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public boolean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equals(Object o) 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this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== o)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return true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(o ==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|| getClass() != o.getClass()) 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0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return false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Phone phone = (Phone) o;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== phone.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        Objects.</a:t>
            </a:r>
            <a:r>
              <a:rPr lang="zh-CN" altLang="zh-CN" sz="1000" i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, phone.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hashCode() 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Objects.</a:t>
            </a:r>
            <a:r>
              <a:rPr lang="zh-CN" altLang="zh-CN" sz="1000" i="1">
                <a:solidFill>
                  <a:srgbClr val="000000"/>
                </a:solidFill>
                <a:latin typeface="Consolas" panose="020B0609020204030204" pitchFamily="49" charset="0"/>
              </a:rPr>
              <a:t>hash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brand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00" b="1">
                <a:solidFill>
                  <a:srgbClr val="660E7A"/>
                </a:solidFill>
                <a:latin typeface="Consolas" panose="020B0609020204030204" pitchFamily="49" charset="0"/>
              </a:rPr>
              <a:t>price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000">
              <a:latin typeface="Arial" panose="020B0604020202020204" pitchFamily="34" charset="0"/>
            </a:endParaRPr>
          </a:p>
        </p:txBody>
      </p:sp>
      <p:sp>
        <p:nvSpPr>
          <p:cNvPr id="21" name="对话气泡: 椭圆形 20"/>
          <p:cNvSpPr/>
          <p:nvPr/>
        </p:nvSpPr>
        <p:spPr>
          <a:xfrm>
            <a:off x="5586024" y="5620021"/>
            <a:ext cx="2049784" cy="1001183"/>
          </a:xfrm>
          <a:prstGeom prst="wedgeEllipseCallout">
            <a:avLst>
              <a:gd name="adj1" fmla="val -72213"/>
              <a:gd name="adj2" fmla="val -104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重写方法后，再次执行就是：</a:t>
            </a:r>
            <a:endParaRPr lang="en-US" altLang="zh-CN" sz="10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sz="10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false</a:t>
            </a:r>
            <a:endParaRPr lang="en-US" altLang="zh-CN" sz="10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sz="10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true</a:t>
            </a:r>
            <a:endParaRPr lang="zh-CN" altLang="en-US" sz="10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591944" y="2420888"/>
            <a:ext cx="0" cy="42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91944" y="2420888"/>
            <a:ext cx="660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832241" y="4365104"/>
            <a:ext cx="4321696" cy="73866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 p1 =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Phone(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锤子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00">
                <a:solidFill>
                  <a:srgbClr val="0000FF"/>
                </a:solidFill>
                <a:latin typeface="Consolas" panose="020B0609020204030204" pitchFamily="49" charset="0"/>
              </a:rPr>
              <a:t>2999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 p2 =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Phone(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锤子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00">
                <a:solidFill>
                  <a:srgbClr val="0000FF"/>
                </a:solidFill>
                <a:latin typeface="Consolas" panose="020B0609020204030204" pitchFamily="49" charset="0"/>
              </a:rPr>
              <a:t>2999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1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100" b="1" i="1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100" b="1" i="1">
                <a:solidFill>
                  <a:srgbClr val="000000"/>
                </a:solidFill>
                <a:latin typeface="Consolas" panose="020B0609020204030204" pitchFamily="49" charset="0"/>
              </a:rPr>
              <a:t>==p</a:t>
            </a:r>
            <a:r>
              <a:rPr lang="zh-CN" altLang="zh-CN" sz="1100" b="1" i="1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0" hangingPunct="0"/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1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100" b="1" i="1">
                <a:solidFill>
                  <a:srgbClr val="000000"/>
                </a:solidFill>
                <a:latin typeface="Consolas" panose="020B0609020204030204" pitchFamily="49" charset="0"/>
              </a:rPr>
              <a:t>p1.equals(p2)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1100"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8199" y="4149080"/>
            <a:ext cx="2593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在主方法中执行以下语句，打印结果：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558" y="3501008"/>
            <a:ext cx="1935668" cy="1548534"/>
          </a:xfrm>
          <a:prstGeom prst="rect">
            <a:avLst/>
          </a:prstGeom>
        </p:spPr>
      </p:pic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animBg="1" uiExpand="1" build="p"/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27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  <a:r>
              <a:rPr lang="zh-CN" altLang="en-US"/>
              <a:t>工具类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Objects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3" y="1609695"/>
            <a:ext cx="10658397" cy="667178"/>
          </a:xfrm>
        </p:spPr>
        <p:txBody>
          <a:bodyPr/>
          <a:lstStyle/>
          <a:p>
            <a:r>
              <a:rPr lang="en-US" altLang="zh-CN"/>
              <a:t>Objects</a:t>
            </a:r>
            <a:r>
              <a:rPr lang="zh-CN" altLang="en-US"/>
              <a:t>是</a:t>
            </a:r>
            <a:r>
              <a:rPr lang="en-US" altLang="zh-CN"/>
              <a:t>JDK1.7</a:t>
            </a:r>
            <a:r>
              <a:rPr lang="zh-CN" altLang="en-US"/>
              <a:t>新增的一个对象工具类，里面都是静态方法可以用来操作对象。比如对象的比较，计算对象的</a:t>
            </a:r>
            <a:r>
              <a:rPr lang="en-US" altLang="zh-CN"/>
              <a:t>hash</a:t>
            </a:r>
            <a:r>
              <a:rPr lang="zh-CN" altLang="en-US"/>
              <a:t>值，判断对手是否为空</a:t>
            </a:r>
            <a:r>
              <a:rPr lang="en-US" altLang="zh-CN"/>
              <a:t>....</a:t>
            </a:r>
            <a:r>
              <a:rPr lang="zh-CN" altLang="en-US"/>
              <a:t>比如里面的</a:t>
            </a:r>
            <a:r>
              <a:rPr lang="en-US" altLang="zh-CN"/>
              <a:t>equals</a:t>
            </a:r>
            <a:r>
              <a:rPr lang="zh-CN" altLang="en-US"/>
              <a:t>方法，可以避免空指针异常：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public static boolean equals(Object a, Object b):</a:t>
            </a:r>
            <a:r>
              <a:rPr lang="zh-CN" altLang="en-US">
                <a:solidFill>
                  <a:srgbClr val="FF0000"/>
                </a:solidFill>
              </a:rPr>
              <a:t>判断两个对象是否相等。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1736" y="2613959"/>
            <a:ext cx="5976664" cy="1630082"/>
          </a:xfrm>
          <a:solidFill>
            <a:srgbClr val="FFFF99"/>
          </a:solidFill>
        </p:spPr>
        <p:txBody>
          <a:bodyPr/>
          <a:lstStyle/>
          <a:p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boolean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equals(Object a, Object b)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(a == b) || (a !=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&amp;&amp; a.equals(b));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/>
          </a:p>
          <a:p>
            <a:r>
              <a:rPr lang="en-US" altLang="zh-CN"/>
              <a:t>a.equals(b) :</a:t>
            </a: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null</a:t>
            </a:r>
            <a:r>
              <a:rPr lang="zh-CN" altLang="en-US"/>
              <a:t>值，肯定会空指针</a:t>
            </a:r>
            <a:endParaRPr lang="zh-CN" altLang="en-US"/>
          </a:p>
          <a:p>
            <a:r>
              <a:rPr lang="en-US" altLang="zh-CN"/>
              <a:t>Objects.equals(a,b);</a:t>
            </a:r>
            <a:r>
              <a:rPr lang="zh-CN" altLang="en-US"/>
              <a:t>：如果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null</a:t>
            </a:r>
            <a:r>
              <a:rPr lang="zh-CN" altLang="en-US"/>
              <a:t>，不会导致空指针异常</a:t>
            </a:r>
            <a:endParaRPr lang="zh-CN" altLang="en-US"/>
          </a:p>
        </p:txBody>
      </p:sp>
      <p:sp>
        <p:nvSpPr>
          <p:cNvPr id="7" name="文本占位符 3"/>
          <p:cNvSpPr txBox="1"/>
          <p:nvPr/>
        </p:nvSpPr>
        <p:spPr>
          <a:xfrm>
            <a:off x="838203" y="4607830"/>
            <a:ext cx="6010197" cy="6671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以后如果要比较两个对象是否相同，可以借助</a:t>
            </a:r>
            <a:r>
              <a:rPr lang="en-US" altLang="zh-CN">
                <a:solidFill>
                  <a:schemeClr val="bg1"/>
                </a:solidFill>
              </a:rPr>
              <a:t>Objects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equals</a:t>
            </a:r>
            <a:r>
              <a:rPr lang="zh-CN" altLang="en-US">
                <a:solidFill>
                  <a:schemeClr val="bg1"/>
                </a:solidFill>
              </a:rPr>
              <a:t>静态方法。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能够说出</a:t>
            </a:r>
            <a:r>
              <a:rPr lang="en-US" altLang="zh-CN"/>
              <a:t>Object</a:t>
            </a:r>
            <a:r>
              <a:rPr lang="zh-CN" altLang="en-US"/>
              <a:t>类的特点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Object</a:t>
            </a:r>
            <a:r>
              <a:rPr lang="zh-CN" altLang="en-US"/>
              <a:t>是类层次结构的根，每个类都把</a:t>
            </a:r>
            <a:r>
              <a:rPr lang="en-US" altLang="zh-CN"/>
              <a:t>Object</a:t>
            </a:r>
            <a:r>
              <a:rPr lang="zh-CN" altLang="en-US"/>
              <a:t>作为超类。 所有对象（包括数组）都实现了这个类的方法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Objects</a:t>
            </a:r>
            <a:r>
              <a:rPr lang="zh-CN" altLang="en-US"/>
              <a:t>工具类中的</a:t>
            </a:r>
            <a:r>
              <a:rPr lang="en-US" altLang="zh-CN"/>
              <a:t>equals</a:t>
            </a:r>
            <a:r>
              <a:rPr lang="zh-CN" altLang="en-US"/>
              <a:t>方法有什么特点？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比较两个对象是否相同，可以避免空指针异常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将对象转换为字符串的形式。</a:t>
            </a:r>
            <a:r>
              <a:rPr lang="en-US" altLang="zh-CN"/>
              <a:t>Alt+Insert</a:t>
            </a:r>
            <a:r>
              <a:rPr lang="zh-CN" altLang="en-US"/>
              <a:t>直接生成</a:t>
            </a:r>
            <a:endParaRPr lang="en-US" alt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比较两个对象是否相同，默认比较两个对象的地址。</a:t>
            </a:r>
            <a:endParaRPr lang="en-US" altLang="zh-CN"/>
          </a:p>
          <a:p>
            <a:r>
              <a:rPr lang="zh-CN" altLang="en-US"/>
              <a:t>重写时，</a:t>
            </a:r>
            <a:r>
              <a:rPr lang="en-US" altLang="zh-CN"/>
              <a:t>Alt+Insert</a:t>
            </a:r>
            <a:r>
              <a:rPr lang="zh-CN" altLang="en-US"/>
              <a:t>直接生成</a:t>
            </a:r>
            <a:endParaRPr lang="en-US" alt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中的</a:t>
            </a:r>
            <a:r>
              <a:rPr lang="en-US" altLang="zh-CN"/>
              <a:t>toString</a:t>
            </a:r>
            <a:r>
              <a:rPr lang="zh-CN" altLang="en-US"/>
              <a:t>方法是什么功能，怎么重写？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中的</a:t>
            </a:r>
            <a:r>
              <a:rPr lang="en-US" altLang="zh-CN"/>
              <a:t>equals</a:t>
            </a:r>
            <a:r>
              <a:rPr lang="zh-CN" altLang="en-US"/>
              <a:t>方法时什么功能，怎么重写？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5" grpId="0" animBg="1" uiExpand="1" build="p"/>
      <p:bldP spid="6" grpId="0" animBg="1" uiExpand="1" build="p"/>
      <p:bldP spid="8" grpId="0" animBg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能够理解</a:t>
            </a:r>
            <a:r>
              <a:rPr lang="en-US" altLang="zh-CN"/>
              <a:t>Date</a:t>
            </a:r>
            <a:r>
              <a:rPr lang="zh-CN" altLang="en-US"/>
              <a:t>日期类的功能</a:t>
            </a:r>
            <a:endParaRPr lang="en-US" altLang="zh-CN"/>
          </a:p>
          <a:p>
            <a:r>
              <a:rPr lang="zh-CN" altLang="en-US"/>
              <a:t>能够使用日期类输出当前的日期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Date</a:t>
            </a:r>
            <a:r>
              <a:rPr lang="zh-CN" altLang="en-US"/>
              <a:t>类的作用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3" y="1420120"/>
            <a:ext cx="10730405" cy="379146"/>
          </a:xfrm>
        </p:spPr>
        <p:txBody>
          <a:bodyPr/>
          <a:lstStyle/>
          <a:p>
            <a:r>
              <a:rPr lang="en-US" altLang="zh-CN"/>
              <a:t>java.util.Date </a:t>
            </a:r>
            <a:r>
              <a:rPr lang="zh-CN" altLang="en-US"/>
              <a:t>表示特定的瞬间，精确到毫秒。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15415" y="2028066"/>
            <a:ext cx="4969767" cy="517191"/>
          </a:xfrm>
        </p:spPr>
        <p:txBody>
          <a:bodyPr/>
          <a:lstStyle/>
          <a:p>
            <a:r>
              <a:rPr lang="en-US" altLang="zh-CN"/>
              <a:t>2 Date</a:t>
            </a:r>
            <a:r>
              <a:rPr lang="zh-CN" altLang="en-US"/>
              <a:t>类的使用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15415" y="2545257"/>
            <a:ext cx="4969767" cy="379687"/>
          </a:xfrm>
        </p:spPr>
        <p:txBody>
          <a:bodyPr/>
          <a:lstStyle/>
          <a:p>
            <a:r>
              <a:rPr lang="zh-CN" altLang="en-US"/>
              <a:t>构造方法</a:t>
            </a:r>
            <a:endParaRPr lang="zh-CN" altLang="en-US"/>
          </a:p>
        </p:txBody>
      </p:sp>
      <p:sp>
        <p:nvSpPr>
          <p:cNvPr id="8" name="文本占位符 6"/>
          <p:cNvSpPr txBox="1"/>
          <p:nvPr/>
        </p:nvSpPr>
        <p:spPr>
          <a:xfrm>
            <a:off x="815415" y="2924944"/>
            <a:ext cx="4969767" cy="37968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15340" y="3176588"/>
            <a:ext cx="5557520" cy="6451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Date():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创建的对象，表示的是当前计算机系统的时间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对象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1970/1/1 0:0:0 + time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毫秒值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占位符 6"/>
          <p:cNvSpPr txBox="1"/>
          <p:nvPr/>
        </p:nvSpPr>
        <p:spPr>
          <a:xfrm>
            <a:off x="815415" y="4144373"/>
            <a:ext cx="4969767" cy="37968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方法说明</a:t>
            </a:r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38200" y="4436745"/>
            <a:ext cx="6226175" cy="6451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getTime(): </a:t>
            </a:r>
            <a:r>
              <a:rPr kumimoji="0" 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返回毫秒值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当前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代表的时间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en-US" altLang="zh-CN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1970/1/1 0:0:0</a:t>
            </a:r>
            <a:endParaRPr lang="en-US" altLang="zh-CN" sz="120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setTime(long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t): </a:t>
            </a:r>
            <a:r>
              <a:rPr lang="en-US" altLang="zh-CN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Date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对象 </a:t>
            </a:r>
            <a:r>
              <a:rPr lang="en-US" altLang="zh-CN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= 1970/1/1 0:0:0 + time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毫秒值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ldLvl="0" animBg="1"/>
      <p:bldP spid="10" grpId="0"/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rPr lang="zh-CN" altLang="en-US"/>
              <a:t>类有什么功能？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可以用来表示日期时间，精确到毫秒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直接使用无参构造方法创建对象就可以。</a:t>
            </a:r>
            <a:r>
              <a:rPr lang="en-US" altLang="zh-CN"/>
              <a:t>new Date();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怎么获取当前时间？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rPr lang="zh-CN" altLang="en-US"/>
              <a:t>日期类</a:t>
            </a:r>
            <a:r>
              <a:rPr lang="en-US" altLang="zh-CN"/>
              <a:t>-</a:t>
            </a:r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uiExpand="1" build="p"/>
      <p:bldP spid="11" grpId="0" animBg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能够将日期格式化为字符串</a:t>
            </a:r>
            <a:endParaRPr lang="en-US" altLang="zh-CN"/>
          </a:p>
          <a:p>
            <a:r>
              <a:rPr lang="zh-CN" altLang="en-US"/>
              <a:t>能够将字符串转换为日期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DateFormat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DateFormat</a:t>
            </a:r>
            <a:r>
              <a:rPr lang="zh-CN" altLang="en-US"/>
              <a:t>日期格式化类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15415" y="932724"/>
            <a:ext cx="4969767" cy="517191"/>
          </a:xfrm>
        </p:spPr>
        <p:txBody>
          <a:bodyPr/>
          <a:lstStyle/>
          <a:p>
            <a:r>
              <a:rPr lang="en-US" altLang="zh-CN"/>
              <a:t>1 DateFormat</a:t>
            </a:r>
            <a:r>
              <a:rPr lang="zh-CN" altLang="en-US"/>
              <a:t>类介绍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15415" y="1438687"/>
            <a:ext cx="10730408" cy="9822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在程序中日期的数据往往会使用字符串来表示，如果需要进行日期相关的运算，为了操作方便我们会将</a:t>
            </a:r>
            <a:r>
              <a:rPr lang="zh-CN" altLang="en-US" b="1" i="1"/>
              <a:t>字符串的日期转换为日期类型</a:t>
            </a:r>
            <a:r>
              <a:rPr lang="zh-CN" altLang="en-US"/>
              <a:t>。当要将日期信息展示给用户时，往往我们又会将</a:t>
            </a:r>
            <a:r>
              <a:rPr lang="zh-CN" altLang="en-US" b="1" i="1"/>
              <a:t>日期对象数据转换为有格式的日期字符串</a:t>
            </a:r>
            <a:r>
              <a:rPr lang="zh-CN" altLang="en-US"/>
              <a:t>。要完成日期与字符串的相互转换，我们就可以借助</a:t>
            </a:r>
            <a:r>
              <a:rPr lang="en-US" altLang="zh-CN"/>
              <a:t>DateFormat</a:t>
            </a:r>
            <a:r>
              <a:rPr lang="zh-CN" altLang="en-US"/>
              <a:t>类了。</a:t>
            </a:r>
            <a:endParaRPr lang="en-US" altLang="zh-CN"/>
          </a:p>
          <a:p>
            <a:r>
              <a:rPr lang="zh-CN" altLang="en-US" b="1"/>
              <a:t>注意：</a:t>
            </a:r>
            <a:r>
              <a:rPr lang="en-US" altLang="zh-CN" b="1"/>
              <a:t>DateFormat</a:t>
            </a:r>
            <a:r>
              <a:rPr lang="zh-CN" altLang="en-US" b="1"/>
              <a:t>本身是一个抽象类，在创建对象使用的时候，一般使用其子类</a:t>
            </a:r>
            <a:r>
              <a:rPr lang="en-US" altLang="zh-CN" b="1">
                <a:solidFill>
                  <a:srgbClr val="FF0000"/>
                </a:solidFill>
              </a:rPr>
              <a:t>SimpleDateFormat</a:t>
            </a:r>
            <a:r>
              <a:rPr lang="zh-CN" altLang="en-US" b="1"/>
              <a:t>。</a:t>
            </a:r>
            <a:endParaRPr lang="en-US" altLang="zh-CN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815415" y="2564904"/>
            <a:ext cx="4969767" cy="517191"/>
          </a:xfrm>
        </p:spPr>
        <p:txBody>
          <a:bodyPr/>
          <a:lstStyle/>
          <a:p>
            <a:r>
              <a:rPr lang="en-US" altLang="zh-CN"/>
              <a:t>2 SimpleDateFormat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15415" y="3018889"/>
            <a:ext cx="5280585" cy="982202"/>
          </a:xfrm>
          <a:solidFill>
            <a:srgbClr val="FFFF99"/>
          </a:solidFill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</a:rPr>
              <a:t>构造方法：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SimpleDateFormat(String  pattern)    </a:t>
            </a:r>
            <a:r>
              <a:rPr lang="zh-CN" altLang="en-US"/>
              <a:t>指定</a:t>
            </a:r>
            <a:r>
              <a:rPr lang="zh-CN" altLang="en-US" b="1">
                <a:solidFill>
                  <a:srgbClr val="FF0000"/>
                </a:solidFill>
              </a:rPr>
              <a:t>日期模板</a:t>
            </a:r>
            <a:r>
              <a:rPr lang="zh-CN" altLang="en-US"/>
              <a:t>创建日期格式化对象</a:t>
            </a:r>
            <a:endParaRPr lang="en-US" altLang="zh-CN"/>
          </a:p>
        </p:txBody>
      </p:sp>
      <p:sp>
        <p:nvSpPr>
          <p:cNvPr id="15" name="文本占位符 4"/>
          <p:cNvSpPr txBox="1"/>
          <p:nvPr/>
        </p:nvSpPr>
        <p:spPr>
          <a:xfrm>
            <a:off x="6600056" y="2564904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日期模板的创建</a:t>
            </a:r>
            <a:endParaRPr lang="zh-CN" altLang="en-US"/>
          </a:p>
        </p:txBody>
      </p:sp>
      <p:sp>
        <p:nvSpPr>
          <p:cNvPr id="16" name="文本占位符 11"/>
          <p:cNvSpPr txBox="1"/>
          <p:nvPr/>
        </p:nvSpPr>
        <p:spPr>
          <a:xfrm>
            <a:off x="6600056" y="3018888"/>
            <a:ext cx="4945767" cy="25324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日期模板本身就是一个字符串，有一些特殊意义的字母组成，如：</a:t>
            </a:r>
            <a:r>
              <a:rPr lang="en-US" altLang="zh-CN"/>
              <a:t>y</a:t>
            </a:r>
            <a:r>
              <a:rPr lang="zh-CN" altLang="en-US"/>
              <a:t>表示年，</a:t>
            </a:r>
            <a:r>
              <a:rPr lang="en-US" altLang="zh-CN"/>
              <a:t>M</a:t>
            </a:r>
            <a:r>
              <a:rPr lang="zh-CN" altLang="en-US"/>
              <a:t>表示月，</a:t>
            </a:r>
            <a:r>
              <a:rPr lang="en-US" altLang="zh-CN"/>
              <a:t>d</a:t>
            </a:r>
            <a:r>
              <a:rPr lang="zh-CN" altLang="en-US"/>
              <a:t>表示日，</a:t>
            </a:r>
            <a:r>
              <a:rPr lang="en-US" altLang="zh-CN"/>
              <a:t>H</a:t>
            </a:r>
            <a:r>
              <a:rPr lang="zh-CN" altLang="en-US"/>
              <a:t>表示时，</a:t>
            </a:r>
            <a:r>
              <a:rPr lang="en-US" altLang="zh-CN"/>
              <a:t>m</a:t>
            </a:r>
            <a:r>
              <a:rPr lang="zh-CN" altLang="en-US"/>
              <a:t>表示分，</a:t>
            </a:r>
            <a:r>
              <a:rPr lang="en-US" altLang="zh-CN"/>
              <a:t>s</a:t>
            </a:r>
            <a:r>
              <a:rPr lang="zh-CN" altLang="en-US"/>
              <a:t>表示秒，</a:t>
            </a:r>
            <a:r>
              <a:rPr lang="en-US" altLang="zh-CN"/>
              <a:t>S</a:t>
            </a:r>
            <a:r>
              <a:rPr lang="zh-CN" altLang="en-US"/>
              <a:t>表示毫秒等，这些在</a:t>
            </a:r>
            <a:r>
              <a:rPr lang="en-US" altLang="zh-CN"/>
              <a:t>API</a:t>
            </a:r>
            <a:r>
              <a:rPr lang="zh-CN" altLang="en-US"/>
              <a:t>文档中有做定义。</a:t>
            </a:r>
            <a:endParaRPr lang="en-US" altLang="zh-CN"/>
          </a:p>
          <a:p>
            <a:endParaRPr lang="en-US" altLang="zh-CN"/>
          </a:p>
          <a:p>
            <a:r>
              <a:rPr lang="zh-CN" altLang="en-US" sz="1400" b="1"/>
              <a:t>定义模板的时，将日期时间数据用对应字母表示就可以，如：</a:t>
            </a:r>
            <a:endParaRPr lang="en-US" altLang="zh-CN" b="1"/>
          </a:p>
          <a:p>
            <a:r>
              <a:rPr lang="en-US" altLang="zh-CN"/>
              <a:t>2020-10-31 17:00:00           </a:t>
            </a:r>
            <a:r>
              <a:rPr lang="en-US" altLang="zh-CN">
                <a:sym typeface="Wingdings" panose="05000000000000000000" pitchFamily="2" charset="2"/>
              </a:rPr>
              <a:t>   </a:t>
            </a:r>
            <a:r>
              <a:rPr lang="en-US" altLang="zh-CN"/>
              <a:t>yyyy-MM-dd HH:mm:ss</a:t>
            </a:r>
            <a:endParaRPr lang="zh-CN" altLang="en-US"/>
          </a:p>
          <a:p>
            <a:r>
              <a:rPr lang="en-US" altLang="zh-CN"/>
              <a:t>2020/10/31 17:00:00           </a:t>
            </a:r>
            <a:r>
              <a:rPr lang="en-US" altLang="zh-CN">
                <a:sym typeface="Wingdings" panose="05000000000000000000" pitchFamily="2" charset="2"/>
              </a:rPr>
              <a:t>   </a:t>
            </a:r>
            <a:r>
              <a:rPr lang="en-US" altLang="zh-CN"/>
              <a:t>yyyy/MM/dd HH:mm:ss</a:t>
            </a: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r>
              <a:rPr lang="en-US" altLang="zh-CN"/>
              <a:t> 17:00:00       </a:t>
            </a:r>
            <a:r>
              <a:rPr lang="en-US" altLang="zh-CN">
                <a:sym typeface="Wingdings" panose="05000000000000000000" pitchFamily="2" charset="2"/>
              </a:rPr>
              <a:t>   </a:t>
            </a:r>
            <a:r>
              <a:rPr lang="en-US" altLang="zh-CN"/>
              <a:t>yyyy</a:t>
            </a:r>
            <a:r>
              <a:rPr lang="zh-CN" altLang="en-US"/>
              <a:t>年</a:t>
            </a:r>
            <a:r>
              <a:rPr lang="en-US" altLang="zh-CN"/>
              <a:t>MM</a:t>
            </a:r>
            <a:r>
              <a:rPr lang="zh-CN" altLang="en-US"/>
              <a:t>月</a:t>
            </a:r>
            <a:r>
              <a:rPr lang="en-US" altLang="zh-CN"/>
              <a:t>dd</a:t>
            </a:r>
            <a:r>
              <a:rPr lang="zh-CN" altLang="en-US"/>
              <a:t>日 </a:t>
            </a:r>
            <a:r>
              <a:rPr lang="en-US" altLang="zh-CN"/>
              <a:t>HH:mm:ss</a:t>
            </a:r>
            <a:endParaRPr lang="en-US" altLang="zh-CN"/>
          </a:p>
        </p:txBody>
      </p:sp>
      <p:sp>
        <p:nvSpPr>
          <p:cNvPr id="17" name="文本占位符 11"/>
          <p:cNvSpPr txBox="1"/>
          <p:nvPr/>
        </p:nvSpPr>
        <p:spPr>
          <a:xfrm>
            <a:off x="815415" y="4107991"/>
            <a:ext cx="5280585" cy="982202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成员方法：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public String </a:t>
            </a:r>
            <a:r>
              <a:rPr lang="en-US" altLang="zh-CN" b="1"/>
              <a:t>format </a:t>
            </a:r>
            <a:r>
              <a:rPr lang="en-US" altLang="zh-CN"/>
              <a:t>( Date d )</a:t>
            </a:r>
            <a:r>
              <a:rPr lang="zh-CN" altLang="en-US"/>
              <a:t>：</a:t>
            </a:r>
            <a:r>
              <a:rPr lang="zh-CN" altLang="en-US" b="1"/>
              <a:t>格式化</a:t>
            </a:r>
            <a:r>
              <a:rPr lang="zh-CN" altLang="en-US"/>
              <a:t>，将日期对象格式化为字符串</a:t>
            </a:r>
            <a:endParaRPr lang="en-US" altLang="zh-CN"/>
          </a:p>
          <a:p>
            <a:r>
              <a:rPr lang="en-US" altLang="zh-CN"/>
              <a:t>public Date </a:t>
            </a:r>
            <a:r>
              <a:rPr lang="en-US" altLang="zh-CN" b="1"/>
              <a:t>parse </a:t>
            </a:r>
            <a:r>
              <a:rPr lang="en-US" altLang="zh-CN"/>
              <a:t>( String s )</a:t>
            </a:r>
            <a:r>
              <a:rPr lang="zh-CN" altLang="en-US"/>
              <a:t>：</a:t>
            </a:r>
            <a:r>
              <a:rPr lang="zh-CN" altLang="en-US" b="1"/>
              <a:t>解析</a:t>
            </a:r>
            <a:r>
              <a:rPr lang="zh-CN" altLang="en-US"/>
              <a:t>，将字符串解析为日期对象</a:t>
            </a:r>
            <a:endParaRPr lang="zh-CN" altLang="en-US"/>
          </a:p>
        </p:txBody>
      </p:sp>
      <p:sp>
        <p:nvSpPr>
          <p:cNvPr id="18" name="爆炸形: 14 pt  17">
            <a:hlinkClick r:id="" action="ppaction://hlinkshowjump?jump=nextslide"/>
          </p:cNvPr>
          <p:cNvSpPr/>
          <p:nvPr/>
        </p:nvSpPr>
        <p:spPr>
          <a:xfrm>
            <a:off x="646177" y="5265473"/>
            <a:ext cx="5688631" cy="1512168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接下来，我们用练习巩固下相关</a:t>
            </a:r>
            <a:r>
              <a:rPr lang="en-US" altLang="zh-CN"/>
              <a:t>API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5" grpId="0" build="p"/>
      <p:bldP spid="12" grpId="0" animBg="1" uiExpand="1" build="p"/>
      <p:bldP spid="15" grpId="0"/>
      <p:bldP spid="16" grpId="0" animBg="1"/>
      <p:bldP spid="17" grpId="0" animBg="1" uiExpand="1" build="p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400" y="1468274"/>
            <a:ext cx="10873208" cy="7365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获取当前的日期对象，使用格式：</a:t>
            </a:r>
            <a:r>
              <a:rPr lang="en-US" altLang="zh-CN"/>
              <a:t>yyyy-MM-dd HH:mm:ss </a:t>
            </a:r>
            <a:r>
              <a:rPr lang="zh-CN" altLang="en-US"/>
              <a:t>来表示，例如：</a:t>
            </a:r>
            <a:r>
              <a:rPr lang="en-US" altLang="zh-CN"/>
              <a:t>2020-10-31 17:00:00【</a:t>
            </a:r>
            <a:r>
              <a:rPr lang="zh-CN" altLang="en-US"/>
              <a:t>格式化</a:t>
            </a:r>
            <a:r>
              <a:rPr lang="en-US" altLang="zh-CN"/>
              <a:t>】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将字符串的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  </a:t>
            </a:r>
            <a:r>
              <a:rPr lang="en-US" altLang="zh-CN"/>
              <a:t>17:00:00</a:t>
            </a:r>
            <a:r>
              <a:rPr lang="zh-CN" altLang="en-US"/>
              <a:t>，转换为日期</a:t>
            </a:r>
            <a:r>
              <a:rPr lang="en-US" altLang="zh-CN"/>
              <a:t>Date</a:t>
            </a:r>
            <a:r>
              <a:rPr lang="zh-CN" altLang="en-US"/>
              <a:t>对象。</a:t>
            </a:r>
            <a:r>
              <a:rPr lang="en-US" altLang="zh-CN"/>
              <a:t>【</a:t>
            </a:r>
            <a:r>
              <a:rPr lang="zh-CN" altLang="en-US"/>
              <a:t>解析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日期格式化解析练习</a:t>
            </a:r>
            <a:endParaRPr lang="zh-CN" altLang="en-US"/>
          </a:p>
        </p:txBody>
      </p:sp>
      <p:sp>
        <p:nvSpPr>
          <p:cNvPr id="5" name="文本占位符 4"/>
          <p:cNvSpPr txBox="1"/>
          <p:nvPr/>
        </p:nvSpPr>
        <p:spPr>
          <a:xfrm>
            <a:off x="694185" y="2564904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分析：</a:t>
            </a:r>
            <a:endParaRPr lang="zh-CN" altLang="en-US"/>
          </a:p>
        </p:txBody>
      </p:sp>
      <p:sp>
        <p:nvSpPr>
          <p:cNvPr id="6" name="文本占位符 11"/>
          <p:cNvSpPr txBox="1"/>
          <p:nvPr/>
        </p:nvSpPr>
        <p:spPr>
          <a:xfrm>
            <a:off x="694185" y="2996952"/>
            <a:ext cx="6625951" cy="1418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/>
              <a:t>要涉及到日期的格式化和解析，我们就需要使用日期格式化类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在创建日期格式化类对象的时候，我们要提供日期模板</a:t>
            </a:r>
            <a:endParaRPr lang="en-US" altLang="zh-CN"/>
          </a:p>
          <a:p>
            <a:r>
              <a:rPr lang="en-US" altLang="zh-CN"/>
              <a:t>     SimpleDateFormat sdf = new SimpleDateFormat(</a:t>
            </a:r>
            <a:r>
              <a:rPr lang="zh-CN" altLang="en-US"/>
              <a:t>模板</a:t>
            </a:r>
            <a:r>
              <a:rPr lang="en-US" altLang="zh-CN"/>
              <a:t>) ;</a:t>
            </a:r>
            <a:endParaRPr lang="en-US" altLang="zh-CN"/>
          </a:p>
          <a:p>
            <a:pPr marL="228600" indent="-228600">
              <a:buFont typeface="+mj-lt"/>
              <a:buAutoNum type="arabicPeriod" startAt="3"/>
            </a:pPr>
            <a:r>
              <a:rPr lang="zh-CN" altLang="en-US"/>
              <a:t>创建好对象后就可以使用了格式化操作调用</a:t>
            </a:r>
            <a:r>
              <a:rPr lang="en-US" altLang="zh-CN"/>
              <a:t>format</a:t>
            </a:r>
            <a:r>
              <a:rPr lang="zh-CN" altLang="en-US"/>
              <a:t>方法，解析操作调用</a:t>
            </a:r>
            <a:r>
              <a:rPr lang="en-US" altLang="zh-CN"/>
              <a:t>parse</a:t>
            </a:r>
            <a:r>
              <a:rPr lang="zh-CN" altLang="en-US"/>
              <a:t>方法。</a:t>
            </a:r>
            <a:endParaRPr lang="en-US" altLang="zh-CN"/>
          </a:p>
        </p:txBody>
      </p:sp>
      <p:sp>
        <p:nvSpPr>
          <p:cNvPr id="7" name="爆炸形: 14 pt  6"/>
          <p:cNvSpPr/>
          <p:nvPr/>
        </p:nvSpPr>
        <p:spPr>
          <a:xfrm>
            <a:off x="8313077" y="2823499"/>
            <a:ext cx="2592288" cy="1922280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</a:t>
            </a:r>
            <a:endParaRPr lang="en-US" altLang="zh-CN"/>
          </a:p>
          <a:p>
            <a:pPr algn="ctr"/>
            <a:r>
              <a:rPr lang="zh-CN" altLang="en-US"/>
              <a:t>实践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DateFormat</a:t>
            </a:r>
            <a:r>
              <a:rPr lang="zh-CN" altLang="en-US"/>
              <a:t>类有什么功能？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可以实现将字符串变成日期对象，日期对象变成字符串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日期解析所用方法是什么？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public Date parse(String s)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y</a:t>
            </a:r>
            <a:r>
              <a:rPr lang="zh-CN" altLang="en-US"/>
              <a:t>表示年，</a:t>
            </a:r>
            <a:r>
              <a:rPr lang="en-US" altLang="zh-CN"/>
              <a:t>M</a:t>
            </a:r>
            <a:r>
              <a:rPr lang="zh-CN" altLang="en-US"/>
              <a:t>表示月，</a:t>
            </a:r>
            <a:r>
              <a:rPr lang="en-US" altLang="zh-CN"/>
              <a:t>d</a:t>
            </a:r>
            <a:r>
              <a:rPr lang="zh-CN" altLang="en-US"/>
              <a:t>表示日，</a:t>
            </a:r>
            <a:r>
              <a:rPr lang="en-US" altLang="zh-CN"/>
              <a:t>H</a:t>
            </a:r>
            <a:r>
              <a:rPr lang="zh-CN" altLang="en-US"/>
              <a:t>表示时，</a:t>
            </a:r>
            <a:r>
              <a:rPr lang="en-US" altLang="zh-CN"/>
              <a:t>m</a:t>
            </a:r>
            <a:r>
              <a:rPr lang="zh-CN" altLang="en-US"/>
              <a:t>表示分，</a:t>
            </a:r>
            <a:r>
              <a:rPr lang="en-US" altLang="zh-CN"/>
              <a:t>s</a:t>
            </a:r>
            <a:r>
              <a:rPr lang="zh-CN" altLang="en-US"/>
              <a:t>表示秒，</a:t>
            </a:r>
            <a:r>
              <a:rPr lang="en-US" altLang="zh-CN"/>
              <a:t>S</a:t>
            </a:r>
            <a:r>
              <a:rPr lang="zh-CN" altLang="en-US"/>
              <a:t>表示毫秒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public String format(Date date)</a:t>
            </a:r>
            <a:endParaRPr lang="en-US" alt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1188823" y="2853634"/>
            <a:ext cx="5123201" cy="517191"/>
          </a:xfrm>
        </p:spPr>
        <p:txBody>
          <a:bodyPr/>
          <a:lstStyle/>
          <a:p>
            <a:r>
              <a:rPr lang="zh-CN" altLang="en-US"/>
              <a:t>日期模板中年，月，日，时，分，秒，毫秒分别用什么表示？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/>
              <a:t>日期格式化所用方法名叫什么？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DateFormat</a:t>
            </a:r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5" grpId="0" animBg="1" uiExpand="1" build="p"/>
      <p:bldP spid="6" grpId="0" animBg="1" uiExpand="1" build="p"/>
      <p:bldP spid="8" grpId="0" animBg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835" y="188595"/>
            <a:ext cx="5875020" cy="7207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多态概述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3" y="1509184"/>
            <a:ext cx="4686300" cy="11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多态概述</a:t>
            </a:r>
            <a:endParaRPr kumimoji="0" lang="zh-CN" altLang="en-US" sz="1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045" y="1079500"/>
            <a:ext cx="1035050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什么是多态呢</a:t>
            </a: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 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同一个对象，在不同时刻表现出来的不同形态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举例：猫</a:t>
            </a:r>
            <a:endParaRPr kumimoji="0" lang="zh-CN" altLang="en-US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我们可以说猫是猫：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猫 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 = new 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猫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我们也可以说猫是动物：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动物 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animal = new 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猫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这里猫在不同的时刻表现出来了不同的形态，这就是多态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多态的前提和体现 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有继承</a:t>
            </a: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实现关系</a:t>
            </a: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zh-CN" altLang="en-US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有方法重写</a:t>
            </a: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endParaRPr kumimoji="0" lang="zh-CN" altLang="en-US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有父类引用指向子类对象</a:t>
            </a:r>
            <a:r>
              <a:rPr kumimoji="0" lang="en-US" altLang="zh-CN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8885" y="1939925"/>
            <a:ext cx="5630545" cy="995045"/>
          </a:xfrm>
        </p:spPr>
        <p:txBody>
          <a:bodyPr/>
          <a:lstStyle/>
          <a:p>
            <a:r>
              <a:rPr lang="zh-CN" altLang="en-US"/>
              <a:t>能够使用</a:t>
            </a:r>
            <a:r>
              <a:rPr lang="en-US" altLang="zh-CN"/>
              <a:t>JDK8</a:t>
            </a:r>
            <a:r>
              <a:rPr lang="zh-CN" altLang="en-US"/>
              <a:t>新增日期类进行完成日期的转换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JDK8</a:t>
            </a:r>
            <a:r>
              <a:rPr lang="zh-CN" altLang="en-US"/>
              <a:t>新增日期类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7093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LocalDateTime类</a:t>
            </a:r>
            <a:endParaRPr kumimoji="0" lang="en-US" altLang="zh-CN" sz="2400" b="1" i="0" u="none" strike="noStrike" cap="none" spc="0" normalizeH="0" baseline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207" y="1504951"/>
            <a:ext cx="6893984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JDK8新增日期类</a:t>
            </a:r>
            <a:endParaRPr kumimoji="0" lang="zh-CN" altLang="en-US" sz="24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880" y="2181013"/>
            <a:ext cx="101981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LocalDate       		表示日期（年月日）  		2021年11月11日</a:t>
            </a:r>
            <a:endParaRPr kumimoji="0" lang="zh-CN" altLang="en-US" sz="1600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LocalTime       		表示时间（时分秒）		10:11:12</a:t>
            </a:r>
            <a:endParaRPr kumimoji="0" lang="zh-CN" altLang="en-US" sz="1600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kern="1200" cap="none" spc="0" normalizeH="0" baseline="0" dirty="0">
                <a:solidFill>
                  <a:srgbClr val="FF0000"/>
                </a:solidFill>
              </a:rPr>
              <a:t>LocalDateTime    		表示时间</a:t>
            </a:r>
            <a:r>
              <a:rPr kumimoji="0" lang="en-US" altLang="zh-CN" sz="1600" kern="1200" cap="none" spc="0" normalizeH="0" baseline="0" dirty="0">
                <a:solidFill>
                  <a:srgbClr val="FF0000"/>
                </a:solidFill>
              </a:rPr>
              <a:t> </a:t>
            </a:r>
            <a:r>
              <a:rPr kumimoji="0" lang="zh-CN" altLang="en-US" sz="1600" kern="1200" cap="none" spc="0" normalizeH="0" baseline="0" dirty="0">
                <a:solidFill>
                  <a:srgbClr val="FF0000"/>
                </a:solidFill>
              </a:rPr>
              <a:t>+ 日期 （年月日时分秒）	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2021年11月11日 10:11:12</a:t>
            </a:r>
            <a:endParaRPr kumimoji="0" lang="zh-CN" altLang="en-US" sz="1600" kern="1200" cap="none" spc="0" normalizeH="0" baseline="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3525520"/>
            <a:ext cx="8154247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LocalDateTime创建方法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8880" y="5445760"/>
            <a:ext cx="6406727" cy="37846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练习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: </a:t>
            </a: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使用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LocalDateTime</a:t>
            </a:r>
            <a:r>
              <a:rPr lang="zh-CN" altLang="en-US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类的两种方式创建对象</a:t>
            </a:r>
            <a:endParaRPr lang="zh-CN" altLang="en-US" sz="1865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1073" y="4016587"/>
            <a:ext cx="8270240" cy="95313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public static LocalDateTime now() 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获取当前系统时间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public static LocalDateTime of  (年, 月 , 日, 时, 分, 秒)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使用指定年月日和时分秒初始化一个LocalDateTime对象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15340" y="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LocalDateTime获取功能</a:t>
            </a:r>
            <a:endParaRPr kumimoji="0" lang="en-US" altLang="zh-CN" sz="2400" b="1" i="0" u="none" strike="noStrike" cap="none" spc="0" normalizeH="0" baseline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3267" y="1796627"/>
            <a:ext cx="9040707" cy="18148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getYear()			获取年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getMonthValue()		获取月份（1-12）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getDayOfMonth()		获取月份中的第几天（1-31）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getDayOfYear()		获取一年中的第几天（1-366）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DayOfWeek getDayOfWeek()	获取星期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getMinute()		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获取分钟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getHour()			获取小时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7533" y="1252220"/>
            <a:ext cx="7891780" cy="7893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LocalDateTime获取功能</a:t>
            </a:r>
            <a:endParaRPr kumimoji="0" lang="zh-CN" altLang="en-US" sz="2400" b="1" i="0" u="none" strike="noStrike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2135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1121833" y="1124797"/>
            <a:ext cx="6893984" cy="11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时间的增加或减少</a:t>
            </a:r>
            <a:endParaRPr kumimoji="0" lang="zh-CN" altLang="en-US" sz="1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7093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LocalDateTime增加 减少 修改时间</a:t>
            </a:r>
            <a:endParaRPr kumimoji="0" lang="en-US" altLang="zh-CN" sz="2400" b="1" i="0" u="none" strike="noStrike" cap="none" spc="0" normalizeH="0" baseline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3267" y="1800860"/>
            <a:ext cx="6795347" cy="159956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plusYears (long years)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plusMonths(long months)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plusDays(long days)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plusHours(long hours)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plusMinutes(long minutes)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plusSeconds(long seconds)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添加或者减去秒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plusWeeks(long weeks)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添加或者减去周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21833" y="3430271"/>
            <a:ext cx="6893984" cy="114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时间的修改</a:t>
            </a:r>
            <a:endParaRPr kumimoji="0" lang="zh-CN" altLang="en-US" sz="1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9787" y="4106333"/>
            <a:ext cx="9094047" cy="1599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withYear(int year)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withMonth(int month)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withDayOfMonth(int dayofmonth)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直接修改日期(一个月中的第几天)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withDayOfYear(int dayOfYear)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直接修改日期(一年中的第几天)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withHour(int hour)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直接修改小时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withMinute(int minute)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直接修改分钟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LocalDateTime withSecond(int second)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直接修改秒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7093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LocalDateTime</a:t>
            </a:r>
            <a:r>
              <a:rPr lang="zh-CN" altLang="en-US" sz="3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格式化和解析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1133" y="2468880"/>
            <a:ext cx="8382000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String format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日期格式化器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对象)	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把一个LocalDateTime格式化成为一个字符串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static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LocalDateTime parse (准备解析的字符串,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日期格式化器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把一个日期字符串解析成为一个LocalDateTime对象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static DateTimeFormatter ofPattern(String pattern)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使用指定的日期模板获取一个日期格式化器DateTimeFormatter对象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911013" y="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Period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&amp; </a:t>
            </a:r>
            <a:r>
              <a:rPr lang="zh-CN" altLang="en-US" sz="3200" b="1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Duration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533" y="1605280"/>
            <a:ext cx="3386667" cy="46037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Period时间间隔类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593" y="2085340"/>
            <a:ext cx="8303260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static Period between(开始时间,结束时间)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计算两个“时间"的间隔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int getYears()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获得这段时间的年数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int getMonths()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获得此期间的总月数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int getDays()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	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获得此期间的天数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3207" y="3909060"/>
            <a:ext cx="3386667" cy="46037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Period时间间隔类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267" y="4389120"/>
            <a:ext cx="7117080" cy="116840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static Duration between(开始时间,结束时间)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计算两个“时间"的间隔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long toDays()	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两个时间差的天数</a:t>
            </a:r>
            <a:b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</a:b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long toHours()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两个时间差的小时数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long toMinutes()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两个时间差的分钟数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public long toMillis()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两个时间差的毫秒数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Math</a:t>
            </a:r>
            <a:r>
              <a:rPr lang="zh-CN" altLang="en-US"/>
              <a:t>的常用方法</a:t>
            </a:r>
            <a:endParaRPr lang="en-US" altLang="zh-CN"/>
          </a:p>
          <a:p>
            <a:r>
              <a:rPr lang="zh-CN" altLang="en-US"/>
              <a:t>能够使用</a:t>
            </a:r>
            <a:r>
              <a:rPr lang="en-US" altLang="zh-CN"/>
              <a:t>System</a:t>
            </a:r>
            <a:r>
              <a:rPr lang="zh-CN" altLang="en-US"/>
              <a:t>类获取当前毫秒值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，</a:t>
            </a:r>
            <a:r>
              <a:rPr lang="en-US" altLang="zh-CN"/>
              <a:t>System</a:t>
            </a:r>
            <a:r>
              <a:rPr lang="zh-CN" altLang="en-US"/>
              <a:t>工具类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工具类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Math</a:t>
            </a:r>
            <a:r>
              <a:rPr lang="zh-CN" altLang="en-US"/>
              <a:t>类介绍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包含执行基本数字运算的方法，如基本指数，对数，平方根和三角函数。所提供的都是静态方法，可以直接调用。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2  </a:t>
            </a:r>
            <a:r>
              <a:rPr lang="zh-CN" altLang="en-US"/>
              <a:t>常用方法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9150" y="3304686"/>
          <a:ext cx="7951145" cy="2331720"/>
        </p:xfrm>
        <a:graphic>
          <a:graphicData uri="http://schemas.openxmlformats.org/drawingml/2006/table">
            <a:tbl>
              <a:tblPr/>
              <a:tblGrid>
                <a:gridCol w="5575784"/>
                <a:gridCol w="237536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方法名</a:t>
                      </a:r>
                      <a:endParaRPr lang="zh-CN" altLang="en-US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说明</a:t>
                      </a:r>
                      <a:endParaRPr lang="zh-CN" altLang="en-US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static int abs(int a)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获取参数</a:t>
                      </a:r>
                      <a:r>
                        <a:rPr lang="en-US" altLang="zh-CN">
                          <a:effectLst/>
                        </a:rPr>
                        <a:t>a</a:t>
                      </a:r>
                      <a:r>
                        <a:rPr lang="zh-CN" altLang="en-US">
                          <a:effectLst/>
                        </a:rPr>
                        <a:t>的绝对值：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static double ceil(double a)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向上取整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static double floor(double a)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向下取整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static double pow(double a, double b)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获取</a:t>
                      </a:r>
                      <a:r>
                        <a:rPr lang="en-US" altLang="zh-CN">
                          <a:effectLst/>
                        </a:rPr>
                        <a:t>a</a:t>
                      </a:r>
                      <a:r>
                        <a:rPr lang="zh-CN" altLang="en-US">
                          <a:effectLst/>
                        </a:rPr>
                        <a:t>的</a:t>
                      </a:r>
                      <a:r>
                        <a:rPr lang="en-US" altLang="zh-CN">
                          <a:effectLst/>
                        </a:rPr>
                        <a:t>b</a:t>
                      </a:r>
                      <a:r>
                        <a:rPr lang="zh-CN" altLang="en-US">
                          <a:effectLst/>
                        </a:rPr>
                        <a:t>次幂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 static long round(double a)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四舍五入取整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6270" y="932724"/>
            <a:ext cx="4969767" cy="517191"/>
          </a:xfrm>
        </p:spPr>
        <p:txBody>
          <a:bodyPr/>
          <a:lstStyle/>
          <a:p>
            <a:r>
              <a:rPr lang="en-US" altLang="zh-CN"/>
              <a:t>1 System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270" y="1422234"/>
            <a:ext cx="7798002" cy="4330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/>
              <a:t>System</a:t>
            </a:r>
            <a:r>
              <a:rPr lang="zh-CN" altLang="en-US"/>
              <a:t>类包含几个有用的类字段和方法。 它不能被实例化。 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746270" y="2053241"/>
            <a:ext cx="4969767" cy="517191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常用方法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4855" y="2551430"/>
          <a:ext cx="8207375" cy="1284605"/>
        </p:xfrm>
        <a:graphic>
          <a:graphicData uri="http://schemas.openxmlformats.org/drawingml/2006/table">
            <a:tbl>
              <a:tblPr/>
              <a:tblGrid>
                <a:gridCol w="3917315"/>
                <a:gridCol w="4290060"/>
              </a:tblGrid>
              <a:tr h="374015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方法名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public static void exit(int status)</a:t>
                      </a:r>
                      <a:endParaRPr lang="en-US" sz="140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终止当前运行的 </a:t>
                      </a:r>
                      <a:r>
                        <a:rPr lang="en-US" altLang="zh-CN" sz="1400">
                          <a:effectLst/>
                        </a:rPr>
                        <a:t>Java </a:t>
                      </a:r>
                      <a:r>
                        <a:rPr lang="zh-CN" altLang="en-US" sz="1400">
                          <a:effectLst/>
                        </a:rPr>
                        <a:t>虚拟机，非零表示异常终止</a:t>
                      </a:r>
                      <a:endParaRPr lang="zh-CN" altLang="en-US" sz="140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public static long currentTimeMillis()</a:t>
                      </a:r>
                      <a:endParaRPr lang="en-US" sz="140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返回当前时间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以毫秒为单位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  <a:endParaRPr lang="en-US" altLang="zh-CN" sz="140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2" name="文本占位符 2"/>
          <p:cNvSpPr txBox="1"/>
          <p:nvPr/>
        </p:nvSpPr>
        <p:spPr>
          <a:xfrm>
            <a:off x="746270" y="4214963"/>
            <a:ext cx="4969767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趣味练习</a:t>
            </a:r>
            <a:endParaRPr lang="en-US" altLang="zh-CN"/>
          </a:p>
          <a:p>
            <a:r>
              <a:rPr lang="zh-CN" altLang="zh-CN" b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计算for循环执行10000次需要花费的时间。</a:t>
            </a:r>
            <a:r>
              <a:rPr lang="zh-CN" altLang="zh-CN" sz="10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zh-CN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746270" y="4392065"/>
            <a:ext cx="4969767" cy="433009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8200" y="4825462"/>
            <a:ext cx="7706072" cy="1421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思路：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for循环执行前记录时间t1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for循环执行之后记录时间t2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for循环执行的时间，就是 t2-t1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12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是什么工具类，有哪些常用的方法？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数学工具类，获取绝对值，向上取整，向下取整，四舍五入，求次幂。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currentTimeMillis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System</a:t>
            </a:r>
            <a:r>
              <a:rPr lang="zh-CN" altLang="en-US"/>
              <a:t>类获取当前时间的毫秒值方法时那个？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，</a:t>
            </a:r>
            <a:r>
              <a:rPr lang="en-US" altLang="zh-CN"/>
              <a:t>System</a:t>
            </a:r>
            <a:r>
              <a:rPr lang="zh-CN" altLang="en-US"/>
              <a:t>工具类小结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8983" y="1052284"/>
            <a:ext cx="4907177" cy="517191"/>
          </a:xfrm>
        </p:spPr>
        <p:txBody>
          <a:bodyPr/>
          <a:p>
            <a:r>
              <a:rPr lang="zh-CN" altLang="en-US"/>
              <a:t>多态的前提</a:t>
            </a:r>
            <a:r>
              <a:rPr lang="en-US" altLang="zh-CN"/>
              <a:t> ?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98880" y="1552575"/>
            <a:ext cx="5601970" cy="1021715"/>
          </a:xfrm>
        </p:spPr>
        <p:txBody>
          <a:bodyPr/>
          <a:p>
            <a:r>
              <a:rPr lang="en-US" altLang="zh-CN" sz="1400"/>
              <a:t>1 </a:t>
            </a:r>
            <a:r>
              <a:rPr lang="zh-CN" altLang="en-US" sz="1400"/>
              <a:t>有继承</a:t>
            </a:r>
            <a:r>
              <a:rPr lang="en-US" altLang="zh-CN" sz="1400"/>
              <a:t>/</a:t>
            </a:r>
            <a:r>
              <a:rPr lang="zh-CN" altLang="en-US" sz="1400"/>
              <a:t>实现关系</a:t>
            </a:r>
            <a:endParaRPr lang="zh-CN" altLang="en-US" sz="1400"/>
          </a:p>
          <a:p>
            <a:r>
              <a:rPr lang="en-US" altLang="zh-CN" sz="1400"/>
              <a:t>2 </a:t>
            </a:r>
            <a:r>
              <a:rPr lang="zh-CN" altLang="en-US" sz="1400"/>
              <a:t>有方法的重写</a:t>
            </a:r>
            <a:endParaRPr lang="zh-CN" altLang="en-US" sz="1400"/>
          </a:p>
          <a:p>
            <a:r>
              <a:rPr lang="en-US" altLang="zh-CN" sz="1400"/>
              <a:t>3 </a:t>
            </a:r>
            <a:r>
              <a:rPr lang="zh-CN" altLang="en-US" sz="1400"/>
              <a:t>父类的引用指向子类的对象</a:t>
            </a:r>
            <a:endParaRPr lang="zh-CN" altLang="en-US" sz="1400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835" y="188595"/>
            <a:ext cx="5875020" cy="7207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多态概述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7620" y="2420620"/>
            <a:ext cx="5630545" cy="1633855"/>
          </a:xfrm>
        </p:spPr>
        <p:txBody>
          <a:bodyPr/>
          <a:p>
            <a:r>
              <a:rPr lang="en-US" altLang="zh-CN" sz="1800"/>
              <a:t> </a:t>
            </a:r>
            <a:r>
              <a:rPr lang="zh-CN" altLang="en-US" sz="1800"/>
              <a:t>理解多态成员变量访问特点</a:t>
            </a:r>
            <a:endParaRPr lang="zh-CN" altLang="en-US" sz="1800"/>
          </a:p>
          <a:p>
            <a:r>
              <a:rPr lang="en-US" altLang="zh-CN" sz="1800"/>
              <a:t> </a:t>
            </a:r>
            <a:r>
              <a:rPr lang="zh-CN" altLang="en-US" sz="1800"/>
              <a:t>理解多态成员方法访问特点</a:t>
            </a: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多态的成员访问特点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Box 10"/>
          <p:cNvSpPr txBox="1"/>
          <p:nvPr/>
        </p:nvSpPr>
        <p:spPr>
          <a:xfrm>
            <a:off x="1126913" y="1989032"/>
            <a:ext cx="103505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构造方法：同继承一样，子类会通过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访问父类构造方法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成员变量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：编译看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左边（父类），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执行看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左边（父类）</a:t>
            </a:r>
            <a:endParaRPr kumimoji="0" lang="zh-CN" altLang="en-US" sz="14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只去查找父类的变量</a:t>
            </a:r>
            <a:r>
              <a:rPr kumimoji="0" lang="en-US" altLang="zh-CN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父类中没有我们要调用的变量</a:t>
            </a:r>
            <a:r>
              <a:rPr kumimoji="0" lang="en-US" altLang="zh-CN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那么就会报错</a:t>
            </a:r>
            <a:endParaRPr kumimoji="0" lang="zh-CN" altLang="en-US" sz="14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成员方法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：编译看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左边（父类），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执行看</a:t>
            </a:r>
            <a:r>
              <a:rPr kumimoji="0" lang="zh-CN" alt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右边（子类）</a:t>
            </a:r>
            <a:endParaRPr kumimoji="0" lang="zh-CN" altLang="en-US" sz="14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4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方法执行时，先执行子类重写的方法，如果子类没有重写，则动态</a:t>
            </a:r>
            <a:r>
              <a:rPr lang="zh-CN" altLang="en-US" sz="14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的去父类查找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1268730"/>
            <a:ext cx="901827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多态的成员访问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: 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多态的成员访问特点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5865" y="2228850"/>
            <a:ext cx="5630545" cy="2400300"/>
          </a:xfrm>
        </p:spPr>
        <p:txBody>
          <a:bodyPr/>
          <a:p>
            <a:r>
              <a:rPr lang="en-US" altLang="zh-CN" sz="1600"/>
              <a:t> </a:t>
            </a:r>
            <a:r>
              <a:rPr lang="zh-CN" altLang="en-US" sz="1600"/>
              <a:t>掌握多态的优点</a:t>
            </a:r>
            <a:endParaRPr lang="zh-CN" altLang="en-US" sz="1600"/>
          </a:p>
          <a:p>
            <a:r>
              <a:rPr lang="en-US" altLang="zh-CN" sz="1600"/>
              <a:t> </a:t>
            </a:r>
            <a:r>
              <a:rPr lang="zh-CN" altLang="en-US" sz="1600"/>
              <a:t>理解多态的缺点</a:t>
            </a:r>
            <a:endParaRPr lang="zh-CN" altLang="en-US" sz="1600"/>
          </a:p>
          <a:p>
            <a:r>
              <a:rPr lang="en-US" altLang="zh-CN" sz="1600"/>
              <a:t> </a:t>
            </a:r>
            <a:r>
              <a:rPr lang="zh-CN" altLang="en-US" sz="1600"/>
              <a:t>掌握多态的转型</a:t>
            </a:r>
            <a:r>
              <a:rPr lang="en-US" altLang="zh-CN" sz="1600"/>
              <a:t>(</a:t>
            </a:r>
            <a:r>
              <a:rPr lang="zh-CN" altLang="en-US" sz="1600">
                <a:sym typeface="+mn-ea"/>
              </a:rPr>
              <a:t>引用数据类型转型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en-US" altLang="zh-CN" sz="1600"/>
              <a:t> </a:t>
            </a:r>
            <a:r>
              <a:rPr lang="zh-CN" altLang="en-US" sz="1600"/>
              <a:t>理解</a:t>
            </a:r>
            <a:r>
              <a:rPr lang="en-US" altLang="zh-CN" sz="1600"/>
              <a:t>instanceof</a:t>
            </a:r>
            <a:r>
              <a:rPr lang="zh-CN" altLang="en-US" sz="1600"/>
              <a:t>关键字使用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多态的优缺点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Box 10"/>
          <p:cNvSpPr txBox="1"/>
          <p:nvPr/>
        </p:nvSpPr>
        <p:spPr>
          <a:xfrm>
            <a:off x="1126913" y="1772497"/>
            <a:ext cx="10350500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多态的好处：提高了程序的扩展性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灵活性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多态形式体现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使用方向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1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定义方法的时候，使用父类型作为参数，该方法就可以接收这父类的任意子类对象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定义方法的时候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使用父类作为方法的返回值类型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该方法可以返回此父类任意子类对象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定义变量时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用父类类型变量接收子类类型对象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多态的弊端：不能使用子类的特有功能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38200" y="236795"/>
            <a:ext cx="8771021" cy="517191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多态的优缺点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TABLE_BEAUTIFY" val="smartTable{b5a4fcce-91a6-488e-b2e8-c32b6616c4d7}"/>
</p:tagLst>
</file>

<file path=ppt/tags/tag5.xml><?xml version="1.0" encoding="utf-8"?>
<p:tagLst xmlns:p="http://schemas.openxmlformats.org/presentationml/2006/main">
  <p:tag name="KSO_WM_UNIT_TABLE_BEAUTIFY" val="smartTable{187dc8a2-4fac-4425-85bc-c52da5efe504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备课PPT模板V2.2</Template>
  <TotalTime>0</TotalTime>
  <Words>12903</Words>
  <Application>WPS 演示</Application>
  <PresentationFormat>宽屏</PresentationFormat>
  <Paragraphs>779</Paragraphs>
  <Slides>50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Segoe UI</vt:lpstr>
      <vt:lpstr>微软雅黑</vt:lpstr>
      <vt:lpstr>黑体</vt:lpstr>
      <vt:lpstr>阿里巴巴普惠体</vt:lpstr>
      <vt:lpstr>Segoe UI Light</vt:lpstr>
      <vt:lpstr>微软雅黑 Light</vt:lpstr>
      <vt:lpstr>Alibaba PuHuiTi</vt:lpstr>
      <vt:lpstr>Alibaba PuHuiTi</vt:lpstr>
      <vt:lpstr>华文楷体</vt:lpstr>
      <vt:lpstr>Wingdings</vt:lpstr>
      <vt:lpstr>Arial Unicode MS</vt:lpstr>
      <vt:lpstr>等线</vt:lpstr>
      <vt:lpstr>Open Sans</vt:lpstr>
      <vt:lpstr>Segoe Print</vt:lpstr>
      <vt:lpstr>Consolas</vt:lpstr>
      <vt:lpstr>Courier New</vt:lpstr>
      <vt:lpstr>Arial Unicode MS</vt:lpstr>
      <vt:lpstr>阿里巴巴普惠体 R</vt:lpstr>
      <vt:lpstr>Open Sans</vt:lpstr>
      <vt:lpstr>var(--monospace)</vt:lpstr>
      <vt:lpstr>阿里巴巴普惠体 M</vt:lpstr>
      <vt:lpstr>阿里巴巴普惠体 R</vt:lpstr>
      <vt:lpstr>1_课程标题页</vt:lpstr>
      <vt:lpstr>2_目录设计方案</vt:lpstr>
      <vt:lpstr>3_目标设计方案</vt:lpstr>
      <vt:lpstr>4_正文设计方案</vt:lpstr>
      <vt:lpstr>5_结束页设计方案</vt:lpstr>
      <vt:lpstr>多态，内部类，常用API(01)</vt:lpstr>
      <vt:lpstr>多态，内部类，常用API</vt:lpstr>
      <vt:lpstr>PowerPoint 演示文稿</vt:lpstr>
      <vt:lpstr>PowerPoint 演示文稿</vt:lpstr>
      <vt:lpstr>PowerPoint 演示文稿</vt:lpstr>
      <vt:lpstr>多态的成员访问特点</vt:lpstr>
      <vt:lpstr>PowerPoint 演示文稿</vt:lpstr>
      <vt:lpstr>多态的优缺点</vt:lpstr>
      <vt:lpstr>PowerPoint 演示文稿</vt:lpstr>
      <vt:lpstr>多态-转型(引用数据类型转型)</vt:lpstr>
      <vt:lpstr>PowerPoint 演示文稿</vt:lpstr>
      <vt:lpstr>PowerPoint 演示文稿</vt:lpstr>
      <vt:lpstr>多态的优缺点</vt:lpstr>
      <vt:lpstr>接口实现的多态</vt:lpstr>
      <vt:lpstr>接口实现的多态</vt:lpstr>
      <vt:lpstr>多态-应用之处 </vt:lpstr>
      <vt:lpstr>二 内部类</vt:lpstr>
      <vt:lpstr>成员内部类</vt:lpstr>
      <vt:lpstr>成员内部类</vt:lpstr>
      <vt:lpstr>成员内部类</vt:lpstr>
      <vt:lpstr>成员内部类-小结</vt:lpstr>
      <vt:lpstr>匿名内部类</vt:lpstr>
      <vt:lpstr>匿名内部类</vt:lpstr>
      <vt:lpstr>匿名内部类</vt:lpstr>
      <vt:lpstr>匿名内部类</vt:lpstr>
      <vt:lpstr>API学习</vt:lpstr>
      <vt:lpstr>Object类</vt:lpstr>
      <vt:lpstr>Object类-介绍</vt:lpstr>
      <vt:lpstr>Object类-toString方法</vt:lpstr>
      <vt:lpstr>PowerPoint 演示文稿</vt:lpstr>
      <vt:lpstr>Objects工具类</vt:lpstr>
      <vt:lpstr>Object小结</vt:lpstr>
      <vt:lpstr>Date类</vt:lpstr>
      <vt:lpstr>Date类</vt:lpstr>
      <vt:lpstr>Date日期类-小结</vt:lpstr>
      <vt:lpstr>DateFormat类</vt:lpstr>
      <vt:lpstr>DateFormat日期格式化类</vt:lpstr>
      <vt:lpstr>日期格式化解析练习</vt:lpstr>
      <vt:lpstr>DateFormat小结</vt:lpstr>
      <vt:lpstr>DateFormat类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Math，System工具类</vt:lpstr>
      <vt:lpstr>Math工具类</vt:lpstr>
      <vt:lpstr>System类</vt:lpstr>
      <vt:lpstr>Math，System工具类小结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day03【多态，内部类，常用API 1】</dc:title>
  <dc:creator>liuyongchang</dc:creator>
  <cp:lastModifiedBy>关键我叫大可乐</cp:lastModifiedBy>
  <cp:revision>197</cp:revision>
  <dcterms:created xsi:type="dcterms:W3CDTF">2021-01-27T01:17:00Z</dcterms:created>
  <dcterms:modified xsi:type="dcterms:W3CDTF">2021-12-27T10:13:34Z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1AB8029270E24DC4BF30D4D9D5C9BA82</vt:lpwstr>
  </property>
</Properties>
</file>