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5" r:id="rId4"/>
    <p:sldMasterId id="2147483660" r:id="rId5"/>
    <p:sldMasterId id="2147483680" r:id="rId6"/>
  </p:sldMasterIdLst>
  <p:notesMasterIdLst>
    <p:notesMasterId r:id="rId9"/>
  </p:notesMasterIdLst>
  <p:sldIdLst>
    <p:sldId id="256" r:id="rId7"/>
    <p:sldId id="257" r:id="rId8"/>
    <p:sldId id="258" r:id="rId10"/>
    <p:sldId id="267" r:id="rId11"/>
    <p:sldId id="268" r:id="rId12"/>
    <p:sldId id="259" r:id="rId13"/>
    <p:sldId id="269" r:id="rId14"/>
    <p:sldId id="270" r:id="rId15"/>
    <p:sldId id="260" r:id="rId16"/>
    <p:sldId id="271" r:id="rId17"/>
    <p:sldId id="272" r:id="rId18"/>
    <p:sldId id="261" r:id="rId19"/>
    <p:sldId id="273" r:id="rId20"/>
    <p:sldId id="283" r:id="rId21"/>
    <p:sldId id="341" r:id="rId22"/>
    <p:sldId id="274" r:id="rId23"/>
    <p:sldId id="262" r:id="rId24"/>
    <p:sldId id="275" r:id="rId25"/>
    <p:sldId id="295" r:id="rId26"/>
    <p:sldId id="300" r:id="rId27"/>
    <p:sldId id="263" r:id="rId28"/>
    <p:sldId id="299" r:id="rId29"/>
    <p:sldId id="301" r:id="rId30"/>
    <p:sldId id="302" r:id="rId31"/>
    <p:sldId id="303" r:id="rId32"/>
    <p:sldId id="304" r:id="rId33"/>
    <p:sldId id="305" r:id="rId34"/>
    <p:sldId id="306" r:id="rId35"/>
    <p:sldId id="278" r:id="rId36"/>
    <p:sldId id="265" r:id="rId37"/>
    <p:sldId id="279" r:id="rId38"/>
    <p:sldId id="286" r:id="rId39"/>
    <p:sldId id="280" r:id="rId40"/>
    <p:sldId id="266" r:id="rId41"/>
    <p:sldId id="281" r:id="rId42"/>
    <p:sldId id="287" r:id="rId43"/>
    <p:sldId id="288" r:id="rId44"/>
    <p:sldId id="282" r:id="rId45"/>
    <p:sldId id="289" r:id="rId46"/>
    <p:sldId id="293" r:id="rId47"/>
    <p:sldId id="290" r:id="rId48"/>
    <p:sldId id="291" r:id="rId49"/>
    <p:sldId id="294" r:id="rId50"/>
    <p:sldId id="292" r:id="rId51"/>
    <p:sldId id="307" r:id="rId5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DBB36F9-0F44-4A34-AB54-292C431E624A}">
          <p14:sldIdLst>
            <p14:sldId id="256"/>
            <p14:sldId id="257"/>
          </p14:sldIdLst>
        </p14:section>
        <p14:section name="1.1 BigInteger类" id="{57E12D75-413B-4075-BD78-17C4234B983D}">
          <p14:sldIdLst>
            <p14:sldId id="267"/>
            <p14:sldId id="268"/>
            <p14:sldId id="258"/>
          </p14:sldIdLst>
        </p14:section>
        <p14:section name="1.2 BigDecimal" id="{2A5070B5-A73C-49CB-B74D-10BBE86653D2}">
          <p14:sldIdLst>
            <p14:sldId id="259"/>
            <p14:sldId id="269"/>
            <p14:sldId id="270"/>
          </p14:sldIdLst>
        </p14:section>
        <p14:section name="1.3Arrays" id="{6A232950-1490-4F20-B591-3C3AAF07FC45}">
          <p14:sldIdLst>
            <p14:sldId id="260"/>
            <p14:sldId id="271"/>
            <p14:sldId id="272"/>
          </p14:sldIdLst>
        </p14:section>
        <p14:section name="1.4包装类" id="{873B98E6-28C9-41B4-8976-2D6A79E42A5D}">
          <p14:sldIdLst>
            <p14:sldId id="261"/>
            <p14:sldId id="273"/>
            <p14:sldId id="283"/>
            <p14:sldId id="341"/>
            <p14:sldId id="274"/>
          </p14:sldIdLst>
        </p14:section>
        <p14:section name="1.5字符串" id="{5CA8E647-2984-4265-B170-E734133F26C1}">
          <p14:sldIdLst>
            <p14:sldId id="262"/>
            <p14:sldId id="295"/>
            <p14:sldId id="275"/>
          </p14:sldIdLst>
        </p14:section>
        <p14:section name="二 正则表达式" id="{FAD8403D-F368-43D3-B172-CBF99C292124}">
          <p14:sldIdLst>
            <p14:sldId id="263"/>
            <p14:sldId id="300"/>
          </p14:sldIdLst>
        </p14:section>
        <p14:section name="2.1 正则表达式的概述" id="{6A3B7691-82CA-4716-89E4-F66D1E668710}">
          <p14:sldIdLst>
            <p14:sldId id="299"/>
          </p14:sldIdLst>
        </p14:section>
        <p14:section name="2.2 正则表达式的字符类" id="{2D8F5892-80B9-4C57-8366-EC8D2A0C9D28}">
          <p14:sldIdLst>
            <p14:sldId id="301"/>
          </p14:sldIdLst>
        </p14:section>
        <p14:section name="2.4 正则表达式的逻辑运算符" id="{327F6378-BD8E-4E38-9B8B-4C3459CCDD6C}">
          <p14:sldIdLst>
            <p14:sldId id="302"/>
          </p14:sldIdLst>
        </p14:section>
        <p14:section name="2.5 正则表达式的预定义字符" id="{0BA392D9-573D-4FE2-A4AF-6B60C0BCFFC8}">
          <p14:sldIdLst>
            <p14:sldId id="303"/>
          </p14:sldIdLst>
        </p14:section>
        <p14:section name="2.6 数量词" id="{370C675C-46D8-414B-9BD6-290426A65FA8}">
          <p14:sldIdLst>
            <p14:sldId id="304"/>
          </p14:sldIdLst>
        </p14:section>
        <p14:section name="2.7 分组括号" id="{E8EA0ACA-3893-40A2-9D04-0E9A7E25C9D4}">
          <p14:sldIdLst>
            <p14:sldId id="305"/>
          </p14:sldIdLst>
        </p14:section>
        <p14:section name="2.8 字符串中出现正则的方法" id="{0366CC80-E137-43D1-9EA4-8EFD2F722AA1}">
          <p14:sldIdLst>
            <p14:sldId id="306"/>
            <p14:sldId id="278"/>
          </p14:sldIdLst>
        </p14:section>
        <p14:section name="四 Collection集合" id="{CF1C5657-ED90-4A7A-B080-300847E72DF0}">
          <p14:sldIdLst>
            <p14:sldId id="279"/>
            <p14:sldId id="280"/>
            <p14:sldId id="265"/>
            <p14:sldId id="286"/>
          </p14:sldIdLst>
        </p14:section>
        <p14:section name="五 Iterator迭代器" id="{F06382A0-CCA2-4144-AD40-5CFD7D17FB17}">
          <p14:sldIdLst/>
        </p14:section>
        <p14:section name="5.1 迭代器的使用" id="{BBFF2484-AE52-4094-BB7E-E1A99E6C4543}">
          <p14:sldIdLst>
            <p14:sldId id="266"/>
            <p14:sldId id="281"/>
            <p14:sldId id="287"/>
            <p14:sldId id="288"/>
            <p14:sldId id="282"/>
          </p14:sldIdLst>
        </p14:section>
        <p14:section name="5.2 迭代器的使用注意事项" id="{6A5F726C-99E1-494D-831E-850E830D6457}">
          <p14:sldIdLst>
            <p14:sldId id="289"/>
            <p14:sldId id="293"/>
            <p14:sldId id="290"/>
          </p14:sldIdLst>
        </p14:section>
        <p14:section name="5.3 增强for循环" id="{6965EB8B-3AB9-460A-9B88-08885C308CA4}">
          <p14:sldIdLst>
            <p14:sldId id="294"/>
            <p14:sldId id="292"/>
            <p14:sldId id="307"/>
            <p14:sldId id="29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yongchang" initials="lyc" lastIdx="1" clrIdx="0"/>
  <p:cmAuthor id="2" name="lenovo" initials="l"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7" autoAdjust="0"/>
    <p:restoredTop sz="94612" autoAdjust="0"/>
  </p:normalViewPr>
  <p:slideViewPr>
    <p:cSldViewPr>
      <p:cViewPr>
        <p:scale>
          <a:sx n="129" d="100"/>
          <a:sy n="129" d="100"/>
        </p:scale>
        <p:origin x="144" y="294"/>
      </p:cViewPr>
      <p:guideLst>
        <p:guide orient="horz" pos="1682"/>
        <p:guide pos="2880"/>
      </p:guideLst>
    </p:cSldViewPr>
  </p:slideViewPr>
  <p:outlineViewPr>
    <p:cViewPr>
      <p:scale>
        <a:sx n="33" d="100"/>
        <a:sy n="33" d="100"/>
      </p:scale>
      <p:origin x="0" y="492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6" Type="http://schemas.openxmlformats.org/officeDocument/2006/relationships/commentAuthors" Target="commentAuthors.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0EEA46-075C-47FB-BB4B-32A319D2B7D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D800D3-538E-4BF9-B7D6-322C4E0F792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D800D3-538E-4BF9-B7D6-322C4E0F792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分组括号 : 将要重复使用的正则用小括号括起来，当做一个小组看待</a:t>
            </a:r>
            <a:endParaRPr lang="zh-CN" altLang="en-US"/>
          </a:p>
          <a:p>
            <a:r>
              <a:rPr lang="zh-CN" altLang="en-US"/>
              <a:t>    需求 :  window秘钥 , 分为5组，每组之间使用 - 隔开 , 每组由5位A-Z或者0-9的字符组成 , 最后一组没有 -</a:t>
            </a:r>
            <a:endParaRPr lang="zh-CN" altLang="en-US"/>
          </a:p>
          <a:p>
            <a:r>
              <a:rPr lang="zh-CN" altLang="en-US"/>
              <a:t>    举例 :</a:t>
            </a:r>
            <a:endParaRPr lang="zh-CN" altLang="en-US"/>
          </a:p>
          <a:p>
            <a:r>
              <a:rPr lang="zh-CN" altLang="en-US"/>
              <a:t>        xxxxx-xxxxx-xxxxx-xxxxx-xxxxx</a:t>
            </a:r>
            <a:endParaRPr lang="zh-CN" altLang="en-US"/>
          </a:p>
          <a:p>
            <a:r>
              <a:rPr lang="zh-CN" altLang="en-US"/>
              <a:t>        DG8FV-B9TKY-FRT9J-99899-XPQ4G</a:t>
            </a:r>
            <a:endParaRPr lang="zh-CN" altLang="en-US"/>
          </a:p>
          <a:p>
            <a:r>
              <a:rPr lang="zh-CN" altLang="en-US"/>
              <a:t>    分析：</a:t>
            </a:r>
            <a:endParaRPr lang="zh-CN" altLang="en-US"/>
          </a:p>
          <a:p>
            <a:r>
              <a:rPr lang="zh-CN" altLang="en-US"/>
              <a:t>        前四组其一  ：DG8FV-    正则：[A-Z0-9]{5}-</a:t>
            </a:r>
            <a:endParaRPr lang="zh-CN" altLang="en-US"/>
          </a:p>
          <a:p>
            <a:r>
              <a:rPr lang="zh-CN" altLang="en-US"/>
              <a:t>        最后一组    ：XPQ4G     正则：[A-Z0-9]{5}</a:t>
            </a:r>
            <a:endParaRPr lang="zh-CN" altLang="en-US"/>
          </a:p>
          <a:p>
            <a:endParaRPr lang="zh-CN" altLang="en-US"/>
          </a:p>
          <a:p>
            <a:r>
              <a:rPr lang="zh-CN" altLang="en-US"/>
              <a:t>    结果 : ([A-Z0-9]{5}-){4}[A-Z0-9]{5}</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1 字符串中常用含有正则表达式的方法</a:t>
            </a:r>
            <a:endParaRPr lang="zh-CN" altLang="en-US"/>
          </a:p>
          <a:p>
            <a:r>
              <a:rPr lang="zh-CN" altLang="en-US"/>
              <a:t>        public String[] split ( String regex ) 可以将当前字符串中匹配regex正则表达式的符号作为"分隔符"来切割字符串。</a:t>
            </a:r>
            <a:endParaRPr lang="zh-CN" altLang="en-US"/>
          </a:p>
          <a:p>
            <a:r>
              <a:rPr lang="zh-CN" altLang="en-US"/>
              <a:t>        public String replaceAll ( String regex , String newStr ) 可以将当前字符串中匹配regex正则表达式的字符串替换为newStr。</a:t>
            </a:r>
            <a:endParaRPr lang="zh-CN" altLang="en-US"/>
          </a:p>
          <a:p>
            <a:endParaRPr lang="zh-CN" altLang="en-US"/>
          </a:p>
          <a:p>
            <a:r>
              <a:rPr lang="zh-CN" altLang="en-US"/>
              <a:t>    需求:</a:t>
            </a:r>
            <a:endParaRPr lang="zh-CN" altLang="en-US"/>
          </a:p>
          <a:p>
            <a:r>
              <a:rPr lang="zh-CN" altLang="en-US"/>
              <a:t>        1 将以下字符串按照数字进行切割</a:t>
            </a:r>
            <a:endParaRPr lang="zh-CN" altLang="en-US"/>
          </a:p>
          <a:p>
            <a:r>
              <a:rPr lang="zh-CN" altLang="en-US"/>
              <a:t>        String str1 = "aa123bb234cc909dd";</a:t>
            </a:r>
            <a:endParaRPr lang="zh-CN" altLang="en-US"/>
          </a:p>
          <a:p>
            <a:endParaRPr lang="zh-CN" altLang="en-US"/>
          </a:p>
          <a:p>
            <a:r>
              <a:rPr lang="zh-CN" altLang="en-US"/>
              <a:t>        2 将下面字符串中的"数字"替换为"*“a</a:t>
            </a:r>
            <a:endParaRPr lang="zh-CN" altLang="en-US"/>
          </a:p>
          <a:p>
            <a:r>
              <a:rPr lang="zh-CN" altLang="en-US"/>
              <a:t>        String str2 = "我卡里有100000元，我告诉你卡的密码是123456，要保密哦";</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Collection</a:t>
            </a:r>
            <a:r>
              <a:rPr lang="zh-CN" altLang="en-US"/>
              <a:t>集合中常用的方法</a:t>
            </a:r>
            <a:endParaRPr lang="zh-CN" altLang="en-US"/>
          </a:p>
          <a:p>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public boolean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sym typeface="+mn-ea"/>
              </a:rPr>
              <a:t>add(E e)</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t>：  把给定的对象添加到当前集合中 。</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public void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sym typeface="+mn-ea"/>
              </a:rPr>
              <a:t>clear()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t>清空集合中所有的元素。</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public boolean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sym typeface="+mn-ea"/>
              </a:rPr>
              <a:t>remove(E e):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t>把给定的对象在当前集合中删除。</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public boolean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sym typeface="+mn-ea"/>
              </a:rPr>
              <a:t>contains(Object obj):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t>判断当前集合中是否包含给定的对象。</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public boolean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sym typeface="+mn-ea"/>
              </a:rPr>
              <a:t>isEmpty():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t>判断当前集合是否为空。</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public int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sym typeface="+mn-ea"/>
              </a:rPr>
              <a:t>size():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t>返回集合中元素的个数。</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public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sym typeface="+mn-ea"/>
              </a:rPr>
              <a:t>Object[] toArray():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t>把集合中的元素，存储到数组中</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D800D3-538E-4BF9-B7D6-322C4E0F792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- 2147483648 ~ 2147483647</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String类常用方法 :</a:t>
            </a:r>
            <a:endParaRPr lang="zh-CN" altLang="en-US"/>
          </a:p>
          <a:p>
            <a:r>
              <a:rPr lang="zh-CN" altLang="en-US"/>
              <a:t>        字符串拼接	public String concat (String str)  	将当前字符串与参数字符串进行“拼接”，返回一个新字符串。等效于加号拼接</a:t>
            </a:r>
            <a:endParaRPr lang="zh-CN" altLang="en-US"/>
          </a:p>
          <a:p>
            <a:r>
              <a:rPr lang="zh-CN" altLang="en-US"/>
              <a:t>        字符串判断	public boolean contains (CharSequence s)	判断参数字符串在当前字符串中是否存在(区分大小写)，存在返回true。</a:t>
            </a:r>
            <a:endParaRPr lang="zh-CN" altLang="en-US"/>
          </a:p>
          <a:p>
            <a:r>
              <a:rPr lang="zh-CN" altLang="en-US"/>
              <a:t>        public boolean endsWith(String suffix)	测试此字符串是否以指定的后缀结尾(区分大小写)。</a:t>
            </a:r>
            <a:endParaRPr lang="zh-CN" altLang="en-US"/>
          </a:p>
          <a:p>
            <a:r>
              <a:rPr lang="zh-CN" altLang="en-US"/>
              <a:t>        public boolean startsWith(String prefix)	测试此字符串是否以指定的前缀开始(区分大小写)</a:t>
            </a:r>
            <a:endParaRPr lang="zh-CN" altLang="en-US"/>
          </a:p>
          <a:p>
            <a:r>
              <a:rPr lang="zh-CN" altLang="en-US"/>
              <a:t>        public int indexOf(String str)	返回指定子字符串第一次出现的字符串内的索引。如果不包含，则返回-1.</a:t>
            </a:r>
            <a:endParaRPr lang="zh-CN" altLang="en-US"/>
          </a:p>
          <a:p>
            <a:r>
              <a:rPr lang="zh-CN" altLang="en-US"/>
              <a:t>        public int lastIndexOf(String str)	返回指定子字符串最后一次出现的字符串中的索引。 如果不包含，则返回-1.</a:t>
            </a:r>
            <a:endParaRPr lang="zh-CN" altLang="en-US"/>
          </a:p>
          <a:p>
            <a:r>
              <a:rPr lang="zh-CN" altLang="en-US"/>
              <a:t>        替换截取	public String replace(CharSequence target,CharSequence replacement)	将与字面目标序列匹配的字符串的每个子字符串替换为指定的文字替换序列。</a:t>
            </a:r>
            <a:endParaRPr lang="zh-CN" altLang="en-US"/>
          </a:p>
          <a:p>
            <a:r>
              <a:rPr lang="zh-CN" altLang="en-US"/>
              <a:t>        public String substring(int beginIndex)	将当前字符串从beginIndex开始截取到末尾。</a:t>
            </a:r>
            <a:endParaRPr lang="zh-CN" altLang="en-US"/>
          </a:p>
          <a:p>
            <a:r>
              <a:rPr lang="zh-CN" altLang="en-US"/>
              <a:t>        public String substring(int beginIndex, int endIndex)	将当前字符串从beginIndex开始截取到endIndex - 1处。（包头，不包尾）</a:t>
            </a:r>
            <a:endParaRPr lang="zh-CN" altLang="en-US"/>
          </a:p>
          <a:p>
            <a:r>
              <a:rPr lang="zh-CN" altLang="en-US"/>
              <a:t>        字符串转换	public char[] toCharArray()	将当前字符串转换为char[]数组。</a:t>
            </a:r>
            <a:endParaRPr lang="zh-CN" altLang="en-US"/>
          </a:p>
          <a:p>
            <a:r>
              <a:rPr lang="zh-CN" altLang="en-US"/>
              <a:t>        public char charAt(int index)	将字符串中指定索引的字符获取</a:t>
            </a:r>
            <a:endParaRPr lang="zh-CN" altLang="en-US"/>
          </a:p>
          <a:p>
            <a:r>
              <a:rPr lang="zh-CN" altLang="en-US"/>
              <a:t>        public String toLowerCase()	将当前字符串中的所有英文字符转换为小写，并返回一个转换后的新字符串，原字符串不变。</a:t>
            </a:r>
            <a:endParaRPr lang="zh-CN" altLang="en-US"/>
          </a:p>
          <a:p>
            <a:r>
              <a:rPr lang="zh-CN" altLang="en-US"/>
              <a:t>        public String toUpperCase()	将当前字符串中的所有英文字符转换为大写，并返回一个转换后的新字符串，原字符串不变。</a:t>
            </a:r>
            <a:endParaRPr lang="zh-CN" altLang="en-US"/>
          </a:p>
          <a:p>
            <a:r>
              <a:rPr lang="zh-CN" altLang="en-US"/>
              <a:t>        前后空格去除	public String trim()	去掉当前字符串的前后空格（空字符，制表符，换行符等），并返回一个新字符串，原字符串不变。</a:t>
            </a:r>
            <a:endParaRPr lang="zh-CN" altLang="en-US"/>
          </a:p>
          <a:p>
            <a:r>
              <a:rPr lang="zh-CN" altLang="en-US"/>
              <a:t>        字符串的切割	public String[] split(String regex)	切割字符串——将字符串以regex作为分隔符进行切割。</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已知字符串，完成需求</a:t>
            </a:r>
            <a:endParaRPr lang="zh-CN" altLang="en-US">
              <a:ln>
                <a:noFill/>
              </a:ln>
              <a:solidFill>
                <a:srgbClr val="000000"/>
              </a:solidFill>
              <a:effectLst/>
              <a:latin typeface="Consolas" panose="020B0609020204030204" pitchFamily="49" charset="0"/>
              <a:sym typeface="+mn-ea"/>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String str = "I Love Java, I Love Heima";</a:t>
            </a:r>
            <a:endParaRPr lang="zh-CN" altLang="en-US">
              <a:ln>
                <a:noFill/>
              </a:ln>
              <a:solidFill>
                <a:srgbClr val="000000"/>
              </a:solidFill>
              <a:effectLst/>
              <a:latin typeface="Consolas" panose="020B0609020204030204" pitchFamily="49" charset="0"/>
              <a:sym typeface="+mn-ea"/>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判断是否存在  “Java”</a:t>
            </a:r>
            <a:endParaRPr lang="zh-CN" altLang="en-US">
              <a:ln>
                <a:noFill/>
              </a:ln>
              <a:solidFill>
                <a:srgbClr val="000000"/>
              </a:solidFill>
              <a:effectLst/>
              <a:latin typeface="Consolas" panose="020B0609020204030204" pitchFamily="49" charset="0"/>
              <a:sym typeface="+mn-ea"/>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判断是否以Heima字符串结尾</a:t>
            </a:r>
            <a:endParaRPr lang="zh-CN" altLang="en-US">
              <a:ln>
                <a:noFill/>
              </a:ln>
              <a:solidFill>
                <a:srgbClr val="000000"/>
              </a:solidFill>
              <a:effectLst/>
              <a:latin typeface="Consolas" panose="020B0609020204030204" pitchFamily="49" charset="0"/>
              <a:sym typeface="+mn-ea"/>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判断是否以Java开头</a:t>
            </a:r>
            <a:endParaRPr lang="zh-CN" altLang="en-US">
              <a:ln>
                <a:noFill/>
              </a:ln>
              <a:solidFill>
                <a:srgbClr val="000000"/>
              </a:solidFill>
              <a:effectLst/>
              <a:latin typeface="Consolas" panose="020B0609020204030204" pitchFamily="49" charset="0"/>
              <a:sym typeface="+mn-ea"/>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判断 Java在字符串中的第一次出现位置</a:t>
            </a:r>
            <a:endParaRPr lang="zh-CN" altLang="en-US">
              <a:ln>
                <a:noFill/>
              </a:ln>
              <a:solidFill>
                <a:srgbClr val="000000"/>
              </a:solidFill>
              <a:effectLst/>
              <a:latin typeface="Consolas" panose="020B0609020204030204" pitchFamily="49" charset="0"/>
              <a:sym typeface="+mn-ea"/>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判断  itcast 所在的位置</a:t>
            </a:r>
            <a:endParaRPr lang="zh-CN" altLang="en-US">
              <a:ln>
                <a:noFill/>
              </a:ln>
              <a:solidFill>
                <a:srgbClr val="000000"/>
              </a:solidFill>
              <a:effectLst/>
              <a:latin typeface="Consolas" panose="020B0609020204030204" pitchFamily="49" charset="0"/>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设计程序让用户输入一个QQ号码，验证QQ号的合法性：</a:t>
            </a:r>
            <a:endParaRPr lang="zh-CN" altLang="en-US"/>
          </a:p>
          <a:p>
            <a:r>
              <a:rPr lang="zh-CN" altLang="en-US"/>
              <a:t>    1. QQ号码必须是5--15位长度</a:t>
            </a:r>
            <a:endParaRPr lang="zh-CN" altLang="en-US"/>
          </a:p>
          <a:p>
            <a:r>
              <a:rPr lang="zh-CN" altLang="en-US"/>
              <a:t>    2. 而且首位不能为0</a:t>
            </a:r>
            <a:endParaRPr lang="zh-CN" altLang="en-US"/>
          </a:p>
          <a:p>
            <a:r>
              <a:rPr lang="zh-CN" altLang="en-US"/>
              <a:t>    3. 而且必须全部是数字</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字符类 : 方括号被用于指定字符</a:t>
            </a:r>
            <a:endParaRPr lang="zh-CN" altLang="en-US"/>
          </a:p>
          <a:p>
            <a:r>
              <a:rPr lang="zh-CN" altLang="en-US"/>
              <a:t>    [abc] ：代表a或者b，或者c字符中的一个。</a:t>
            </a:r>
            <a:endParaRPr lang="zh-CN" altLang="en-US"/>
          </a:p>
          <a:p>
            <a:r>
              <a:rPr lang="zh-CN" altLang="en-US"/>
              <a:t>    [^abc]：代表除a,b,c以外的任何字符。</a:t>
            </a:r>
            <a:endParaRPr lang="zh-CN" altLang="en-US"/>
          </a:p>
          <a:p>
            <a:r>
              <a:rPr lang="zh-CN" altLang="en-US"/>
              <a:t>    [a-z] ：代表a-z的所有小写字符中的一个。</a:t>
            </a:r>
            <a:endParaRPr lang="zh-CN" altLang="en-US"/>
          </a:p>
          <a:p>
            <a:r>
              <a:rPr lang="zh-CN" altLang="en-US"/>
              <a:t>    [A-Z] ：代表A-Z的所有大写字符中的一个。</a:t>
            </a:r>
            <a:endParaRPr lang="zh-CN" altLang="en-US"/>
          </a:p>
          <a:p>
            <a:r>
              <a:rPr lang="zh-CN" altLang="en-US"/>
              <a:t>    [0-9] ：代表0-9之间的某一个数字字符。</a:t>
            </a:r>
            <a:endParaRPr lang="zh-CN" altLang="en-US"/>
          </a:p>
          <a:p>
            <a:r>
              <a:rPr lang="zh-CN" altLang="en-US"/>
              <a:t>    [a-zA-Z0-9]：代表a-z或者A-Z或者0-9之间的任意一个字符。</a:t>
            </a:r>
            <a:endParaRPr lang="zh-CN" altLang="en-US"/>
          </a:p>
          <a:p>
            <a:r>
              <a:rPr lang="zh-CN" altLang="en-US"/>
              <a:t>    [a-dm-p]：a 到 d 或 m 到 p之间的任意一个字符</a:t>
            </a:r>
            <a:endParaRPr lang="zh-CN" altLang="en-US"/>
          </a:p>
          <a:p>
            <a:endParaRPr lang="zh-CN" altLang="en-US"/>
          </a:p>
          <a:p>
            <a:r>
              <a:rPr lang="zh-CN" altLang="en-US"/>
              <a:t>    需求 :</a:t>
            </a:r>
            <a:endParaRPr lang="zh-CN" altLang="en-US"/>
          </a:p>
          <a:p>
            <a:r>
              <a:rPr lang="zh-CN" altLang="en-US"/>
              <a:t>    1 验证str是否以h开头，以d结尾，中间是a,e,i,o,u中某个字符</a:t>
            </a:r>
            <a:endParaRPr lang="zh-CN" altLang="en-US"/>
          </a:p>
          <a:p>
            <a:r>
              <a:rPr lang="zh-CN" altLang="en-US"/>
              <a:t>    2 验证str是否以h开头，以d结尾，中间不是a,e,i,o,u中的某个字符</a:t>
            </a:r>
            <a:endParaRPr lang="zh-CN" altLang="en-US"/>
          </a:p>
          <a:p>
            <a:r>
              <a:rPr lang="zh-CN" altLang="en-US"/>
              <a:t>    3 验证str是否a-z的任何一个小写字符开头，后跟ad</a:t>
            </a:r>
            <a:endParaRPr lang="zh-CN" altLang="en-US"/>
          </a:p>
          <a:p>
            <a:r>
              <a:rPr lang="zh-CN" altLang="en-US"/>
              <a:t>    4 验证str是否以a-d或者m-p之间某个字符开头，后跟ad</a:t>
            </a:r>
            <a:endParaRPr lang="zh-CN" altLang="en-US"/>
          </a:p>
          <a:p>
            <a:endParaRPr lang="zh-CN" altLang="en-US"/>
          </a:p>
          <a:p>
            <a:r>
              <a:rPr lang="zh-CN" altLang="en-US"/>
              <a:t>    注意: boolean  matches（正则表达式） :如果匹配正则表达式就返回true，否则返回false</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逻辑运算符 :</a:t>
            </a:r>
            <a:endParaRPr lang="zh-CN" altLang="en-US"/>
          </a:p>
          <a:p>
            <a:r>
              <a:rPr lang="zh-CN" altLang="en-US"/>
              <a:t>        1 &amp;&amp; : 并且</a:t>
            </a:r>
            <a:endParaRPr lang="zh-CN" altLang="en-US"/>
          </a:p>
          <a:p>
            <a:r>
              <a:rPr lang="zh-CN" altLang="en-US"/>
              <a:t>        2 |  : 或者</a:t>
            </a:r>
            <a:endParaRPr lang="zh-CN" altLang="en-US"/>
          </a:p>
          <a:p>
            <a:endParaRPr lang="zh-CN" altLang="en-US"/>
          </a:p>
          <a:p>
            <a:r>
              <a:rPr lang="zh-CN" altLang="en-US"/>
              <a:t>    需求 :</a:t>
            </a:r>
            <a:endParaRPr lang="zh-CN" altLang="en-US"/>
          </a:p>
          <a:p>
            <a:r>
              <a:rPr lang="zh-CN" altLang="en-US"/>
              <a:t>        1 要求字符串是除a、e、i、o、u外的其它小写字符开头，后跟ad</a:t>
            </a:r>
            <a:endParaRPr lang="zh-CN" altLang="en-US"/>
          </a:p>
          <a:p>
            <a:r>
              <a:rPr lang="zh-CN" altLang="en-US"/>
              <a:t>        2 要求字符串是aeiou中的某个字符开头，后跟ad</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预定义字符 : 简化字符类的书写</a:t>
            </a:r>
            <a:endParaRPr lang="zh-CN" altLang="en-US"/>
          </a:p>
          <a:p>
            <a:endParaRPr lang="zh-CN" altLang="en-US"/>
          </a:p>
          <a:p>
            <a:r>
              <a:rPr lang="zh-CN" altLang="en-US"/>
              <a:t>    "."  ：匹配任何字符。</a:t>
            </a:r>
            <a:endParaRPr lang="zh-CN" altLang="en-US"/>
          </a:p>
          <a:p>
            <a:r>
              <a:rPr lang="zh-CN" altLang="en-US"/>
              <a:t>    "\d" ：任何数字[0-9]的简写</a:t>
            </a:r>
            <a:endParaRPr lang="zh-CN" altLang="en-US"/>
          </a:p>
          <a:p>
            <a:r>
              <a:rPr lang="zh-CN" altLang="en-US"/>
              <a:t>    "\D" ：任何非数字[^0-9]的简写</a:t>
            </a:r>
            <a:endParaRPr lang="zh-CN" altLang="en-US"/>
          </a:p>
          <a:p>
            <a:r>
              <a:rPr lang="zh-CN" altLang="en-US"/>
              <a:t>    "\s" ：空白字符：[\t\n\x0B\f\r] 的简写</a:t>
            </a:r>
            <a:endParaRPr lang="zh-CN" altLang="en-US"/>
          </a:p>
          <a:p>
            <a:r>
              <a:rPr lang="zh-CN" altLang="en-US"/>
              <a:t>    "\S" ：非空白字符：[^\s] 的简写</a:t>
            </a:r>
            <a:endParaRPr lang="zh-CN" altLang="en-US"/>
          </a:p>
          <a:p>
            <a:r>
              <a:rPr lang="zh-CN" altLang="en-US"/>
              <a:t>    "\w" ：单词字符：[a-zA-Z_0-9]的简写</a:t>
            </a:r>
            <a:endParaRPr lang="zh-CN" altLang="en-US"/>
          </a:p>
          <a:p>
            <a:r>
              <a:rPr lang="zh-CN" altLang="en-US"/>
              <a:t>    "\W" ：非单词字符：[^\w]</a:t>
            </a:r>
            <a:endParaRPr lang="zh-CN" altLang="en-US"/>
          </a:p>
          <a:p>
            <a:endParaRPr lang="zh-CN" altLang="en-US"/>
          </a:p>
          <a:p>
            <a:r>
              <a:rPr lang="zh-CN" altLang="en-US"/>
              <a:t>    需求 :</a:t>
            </a:r>
            <a:endParaRPr lang="zh-CN" altLang="en-US"/>
          </a:p>
          <a:p>
            <a:r>
              <a:rPr lang="zh-CN" altLang="en-US"/>
              <a:t>       1 验证str是否3位数字</a:t>
            </a:r>
            <a:endParaRPr lang="zh-CN" altLang="en-US"/>
          </a:p>
          <a:p>
            <a:r>
              <a:rPr lang="zh-CN" altLang="en-US"/>
              <a:t>       2 验证手机号：1开头，第二位：3/5/8，剩下9位都是0-9的数字</a:t>
            </a:r>
            <a:endParaRPr lang="zh-CN" altLang="en-US"/>
          </a:p>
          <a:p>
            <a:r>
              <a:rPr lang="zh-CN" altLang="en-US"/>
              <a:t>       3 验证字符串是否以h开头，以d结尾，中间是任何字符</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数量词 :</a:t>
            </a:r>
            <a:endParaRPr lang="zh-CN" altLang="en-US"/>
          </a:p>
          <a:p>
            <a:r>
              <a:rPr lang="zh-CN" altLang="en-US"/>
              <a:t>        - X?    : 0次或1次</a:t>
            </a:r>
            <a:endParaRPr lang="zh-CN" altLang="en-US"/>
          </a:p>
          <a:p>
            <a:r>
              <a:rPr lang="zh-CN" altLang="en-US"/>
              <a:t>        - X*    : 0次到多次</a:t>
            </a:r>
            <a:endParaRPr lang="zh-CN" altLang="en-US"/>
          </a:p>
          <a:p>
            <a:r>
              <a:rPr lang="zh-CN" altLang="en-US"/>
              <a:t>        - X+    : 1次或多次</a:t>
            </a:r>
            <a:endParaRPr lang="zh-CN" altLang="en-US"/>
          </a:p>
          <a:p>
            <a:r>
              <a:rPr lang="zh-CN" altLang="en-US"/>
              <a:t>        - X{n}  : 恰好n次</a:t>
            </a:r>
            <a:endParaRPr lang="zh-CN" altLang="en-US"/>
          </a:p>
          <a:p>
            <a:r>
              <a:rPr lang="zh-CN" altLang="en-US"/>
              <a:t>        - X{n,} : 至少n次</a:t>
            </a:r>
            <a:endParaRPr lang="zh-CN" altLang="en-US"/>
          </a:p>
          <a:p>
            <a:r>
              <a:rPr lang="zh-CN" altLang="en-US"/>
              <a:t>        - X{n,m}: n到m次(n和m都是包含的)</a:t>
            </a:r>
            <a:endParaRPr lang="zh-CN" altLang="en-US"/>
          </a:p>
          <a:p>
            <a:endParaRPr lang="zh-CN" altLang="en-US"/>
          </a:p>
          <a:p>
            <a:r>
              <a:rPr lang="zh-CN" altLang="en-US"/>
              <a:t>    需求 :</a:t>
            </a:r>
            <a:endParaRPr lang="zh-CN" altLang="en-US"/>
          </a:p>
          <a:p>
            <a:r>
              <a:rPr lang="zh-CN" altLang="en-US"/>
              <a:t>      1 验证str是否3位数字</a:t>
            </a:r>
            <a:endParaRPr lang="zh-CN" altLang="en-US"/>
          </a:p>
          <a:p>
            <a:r>
              <a:rPr lang="zh-CN" altLang="en-US"/>
              <a:t>      2 验证str是否是多位(大于等于1次)数字</a:t>
            </a:r>
            <a:endParaRPr lang="zh-CN" altLang="en-US"/>
          </a:p>
          <a:p>
            <a:r>
              <a:rPr lang="zh-CN" altLang="en-US"/>
              <a:t>      3 验证str是否是手机号 ( 1开头，第二位：3/5/8，剩下9位都是0-9的数字)</a:t>
            </a:r>
            <a:endParaRPr lang="zh-CN" altLang="en-US"/>
          </a:p>
          <a:p>
            <a:r>
              <a:rPr lang="zh-CN" altLang="en-US"/>
              <a:t>      4 验证qq号码：1).5--15位；2).全部是数字;3).第一位不是0</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标题占位符 2"/>
          <p:cNvSpPr>
            <a:spLocks noGrp="1"/>
          </p:cNvSpPr>
          <p:nvPr>
            <p:ph type="title" hasCustomPrompt="1"/>
          </p:nvPr>
        </p:nvSpPr>
        <p:spPr>
          <a:xfrm>
            <a:off x="2167188" y="2267562"/>
            <a:ext cx="4809624" cy="608378"/>
          </a:xfrm>
          <a:prstGeom prst="rect">
            <a:avLst/>
          </a:prstGeom>
        </p:spPr>
        <p:txBody>
          <a:bodyPr vert="horz" lIns="68580" tIns="34290" rIns="68580" bIns="34290" rtlCol="0" anchor="ctr">
            <a:normAutofit/>
          </a:bodyPr>
          <a:lstStyle>
            <a:lvl1pPr>
              <a:defRPr sz="30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请输入课程标题</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628651" y="878690"/>
            <a:ext cx="7384256"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628651" y="1491863"/>
            <a:ext cx="7384256" cy="3164681"/>
          </a:xfrm>
          <a:prstGeom prst="rect">
            <a:avLst/>
          </a:prstGeom>
        </p:spPr>
        <p:txBody>
          <a:bodyPr lIns="68574" tIns="34289" rIns="68574" bIns="34289"/>
          <a:lstStyle>
            <a:lvl1pPr marL="0" indent="0">
              <a:lnSpc>
                <a:spcPct val="150000"/>
              </a:lnSpc>
              <a:buNone/>
              <a:defRPr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4" name="文本占位符 9"/>
          <p:cNvSpPr>
            <a:spLocks noGrp="1"/>
          </p:cNvSpPr>
          <p:nvPr>
            <p:ph type="body" sz="quarter" idx="10" hasCustomPrompt="1"/>
          </p:nvPr>
        </p:nvSpPr>
        <p:spPr>
          <a:xfrm>
            <a:off x="628661" y="699547"/>
            <a:ext cx="3727325"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5" name="文本占位符 11"/>
          <p:cNvSpPr>
            <a:spLocks noGrp="1"/>
          </p:cNvSpPr>
          <p:nvPr>
            <p:ph type="body" sz="quarter" idx="11" hasCustomPrompt="1"/>
          </p:nvPr>
        </p:nvSpPr>
        <p:spPr>
          <a:xfrm>
            <a:off x="628661" y="1207274"/>
            <a:ext cx="3727325" cy="788417"/>
          </a:xfrm>
          <a:prstGeom prst="rect">
            <a:avLst/>
          </a:prstGeom>
        </p:spPr>
        <p:txBody>
          <a:bodyPr lIns="68574" tIns="34289" rIns="68574" bIns="34289"/>
          <a:lstStyle>
            <a:lvl1pPr marL="0" indent="0">
              <a:lnSpc>
                <a:spcPct val="150000"/>
              </a:lnSpc>
              <a:buNone/>
              <a:defRPr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6" name="文本占位符 9"/>
          <p:cNvSpPr>
            <a:spLocks noGrp="1"/>
          </p:cNvSpPr>
          <p:nvPr>
            <p:ph type="body" sz="quarter" idx="12" hasCustomPrompt="1"/>
          </p:nvPr>
        </p:nvSpPr>
        <p:spPr>
          <a:xfrm>
            <a:off x="611570" y="2139707"/>
            <a:ext cx="3727325"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7" name="文本占位符 11"/>
          <p:cNvSpPr>
            <a:spLocks noGrp="1"/>
          </p:cNvSpPr>
          <p:nvPr>
            <p:ph type="body" sz="quarter" idx="13" hasCustomPrompt="1"/>
          </p:nvPr>
        </p:nvSpPr>
        <p:spPr>
          <a:xfrm>
            <a:off x="611570" y="2647431"/>
            <a:ext cx="3727325" cy="788417"/>
          </a:xfrm>
          <a:prstGeom prst="rect">
            <a:avLst/>
          </a:prstGeom>
        </p:spPr>
        <p:txBody>
          <a:bodyPr lIns="68574" tIns="34289" rIns="68574" bIns="34289"/>
          <a:lstStyle>
            <a:lvl1pPr marL="0" indent="0">
              <a:lnSpc>
                <a:spcPct val="150000"/>
              </a:lnSpc>
              <a:buNone/>
              <a:defRPr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9"/>
          <p:cNvSpPr>
            <a:spLocks noGrp="1"/>
          </p:cNvSpPr>
          <p:nvPr>
            <p:ph type="body" sz="quarter" idx="10" hasCustomPrompt="1"/>
          </p:nvPr>
        </p:nvSpPr>
        <p:spPr>
          <a:xfrm>
            <a:off x="628651" y="878690"/>
            <a:ext cx="7384256"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4" name="文本占位符 11"/>
          <p:cNvSpPr>
            <a:spLocks noGrp="1"/>
          </p:cNvSpPr>
          <p:nvPr>
            <p:ph type="body" sz="quarter" idx="11" hasCustomPrompt="1"/>
          </p:nvPr>
        </p:nvSpPr>
        <p:spPr>
          <a:xfrm>
            <a:off x="628651" y="1491863"/>
            <a:ext cx="7384256" cy="3164681"/>
          </a:xfrm>
          <a:prstGeom prst="rect">
            <a:avLst/>
          </a:prstGeom>
        </p:spPr>
        <p:txBody>
          <a:bodyPr lIns="68574" tIns="34289" rIns="68574" bIns="34289"/>
          <a:lstStyle>
            <a:lvl1pPr marL="269875" indent="-269875">
              <a:lnSpc>
                <a:spcPct val="150000"/>
              </a:lnSpc>
              <a:buClr>
                <a:srgbClr val="404040"/>
              </a:buClr>
              <a:buSzPct val="85000"/>
              <a:buFont typeface="Wingdings" panose="05000000000000000000" pitchFamily="2" charset="2"/>
              <a:buChar char="p"/>
              <a:defRPr lang="zh-CN" altLang="en-US" sz="1200" kern="1200" dirty="0">
                <a:solidFill>
                  <a:srgbClr val="404040"/>
                </a:solidFill>
                <a:latin typeface="Alibaba PuHuiTi" pitchFamily="18" charset="-122"/>
                <a:ea typeface="Alibaba PuHuiTi" pitchFamily="18" charset="-122"/>
                <a:cs typeface="Alibaba PuHuiTi" pitchFamily="18" charset="-122"/>
              </a:defRPr>
            </a:lvl1pPr>
            <a:lvl2pPr marL="539115" indent="-269240">
              <a:buFont typeface="Wingdings" panose="05000000000000000000" pitchFamily="2" charset="2"/>
              <a:buChar char="p"/>
              <a:defRPr lang="en-US" altLang="zh-CN" sz="1200" b="0" kern="1200" dirty="0">
                <a:solidFill>
                  <a:srgbClr val="404040"/>
                </a:solidFill>
                <a:latin typeface="Alibaba PuHuiTi" pitchFamily="18" charset="-122"/>
                <a:ea typeface="Alibaba PuHuiTi" pitchFamily="18" charset="-122"/>
                <a:cs typeface="Alibaba PuHuiTi" pitchFamily="18" charset="-122"/>
              </a:defRPr>
            </a:lvl2pPr>
            <a:lvl3pPr marL="809625" indent="-269240">
              <a:buFont typeface="Wingdings" panose="05000000000000000000" pitchFamily="2" charset="2"/>
              <a:buChar char="p"/>
              <a:defRPr lang="zh-CN" altLang="en-US" sz="1200" b="0" kern="1200" dirty="0">
                <a:solidFill>
                  <a:srgbClr val="404040"/>
                </a:solidFill>
                <a:latin typeface="黑体" panose="02010609060101010101" pitchFamily="49" charset="-122"/>
                <a:ea typeface="黑体" panose="02010609060101010101" pitchFamily="49" charset="-122"/>
                <a:cs typeface="+mn-cs"/>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539750" lvl="1" indent="-2698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539750" lvl="1" indent="-2698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809625" lvl="2" indent="-269240"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809625" lvl="2" indent="-269240"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9"/>
          <p:cNvSpPr>
            <a:spLocks noGrp="1"/>
          </p:cNvSpPr>
          <p:nvPr>
            <p:ph type="body" sz="quarter" idx="10" hasCustomPrompt="1"/>
          </p:nvPr>
        </p:nvSpPr>
        <p:spPr>
          <a:xfrm>
            <a:off x="628651" y="878690"/>
            <a:ext cx="7384256"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4" name="文本占位符 11"/>
          <p:cNvSpPr>
            <a:spLocks noGrp="1"/>
          </p:cNvSpPr>
          <p:nvPr>
            <p:ph type="body" sz="quarter" idx="11" hasCustomPrompt="1"/>
          </p:nvPr>
        </p:nvSpPr>
        <p:spPr>
          <a:xfrm>
            <a:off x="628651" y="1491863"/>
            <a:ext cx="7384256" cy="3164681"/>
          </a:xfrm>
          <a:prstGeom prst="rect">
            <a:avLst/>
          </a:prstGeom>
        </p:spPr>
        <p:txBody>
          <a:bodyPr lIns="68574" tIns="34289" rIns="68574" bIns="34289"/>
          <a:lstStyle>
            <a:lvl1pPr marL="269875" indent="-269875">
              <a:lnSpc>
                <a:spcPct val="150000"/>
              </a:lnSpc>
              <a:buClr>
                <a:srgbClr val="404040"/>
              </a:buClr>
              <a:buSzPct val="85000"/>
              <a:buFont typeface="+mj-lt"/>
              <a:buAutoNum type="arabicPeriod"/>
              <a:defRPr sz="1200">
                <a:solidFill>
                  <a:srgbClr val="404040"/>
                </a:solidFill>
                <a:latin typeface="Alibaba PuHuiTi" pitchFamily="18" charset="-122"/>
                <a:ea typeface="Alibaba PuHuiTi" pitchFamily="18" charset="-122"/>
                <a:cs typeface="Alibaba PuHuiTi" pitchFamily="18" charset="-122"/>
              </a:defRPr>
            </a:lvl1pPr>
            <a:lvl2pPr marL="539750" indent="-269875">
              <a:buFont typeface="+mj-lt"/>
              <a:buAutoNum type="arabicPeriod"/>
              <a:defRPr lang="en-US" altLang="zh-CN" sz="1200" b="0" kern="1200" dirty="0">
                <a:solidFill>
                  <a:srgbClr val="404040"/>
                </a:solidFill>
                <a:latin typeface="Alibaba PuHuiTi" pitchFamily="18" charset="-122"/>
                <a:ea typeface="Alibaba PuHuiTi" pitchFamily="18" charset="-122"/>
                <a:cs typeface="Alibaba PuHuiTi" pitchFamily="18" charset="-122"/>
              </a:defRPr>
            </a:lvl2pPr>
            <a:lvl3pPr marL="809625" indent="-269240">
              <a:buFont typeface="+mj-lt"/>
              <a:buAutoNum type="arabicPeriod"/>
              <a:defRPr sz="1200" b="0">
                <a:solidFill>
                  <a:srgbClr val="404040"/>
                </a:solidFill>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628651" y="878690"/>
            <a:ext cx="7384256"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2" name="文本占位符 11"/>
          <p:cNvSpPr>
            <a:spLocks noGrp="1"/>
          </p:cNvSpPr>
          <p:nvPr>
            <p:ph type="body" sz="quarter" idx="11" hasCustomPrompt="1"/>
          </p:nvPr>
        </p:nvSpPr>
        <p:spPr>
          <a:xfrm>
            <a:off x="628651" y="878691"/>
            <a:ext cx="7384256" cy="3164681"/>
          </a:xfrm>
          <a:prstGeom prst="rect">
            <a:avLst/>
          </a:prstGeom>
        </p:spPr>
        <p:txBody>
          <a:bodyPr lIns="68574" tIns="34289" rIns="68574" bIns="34289"/>
          <a:lstStyle>
            <a:lvl1pPr marL="0" indent="0">
              <a:lnSpc>
                <a:spcPct val="150000"/>
              </a:lnSpc>
              <a:buNone/>
              <a:defRPr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4" name="文本占位符 11"/>
          <p:cNvSpPr>
            <a:spLocks noGrp="1"/>
          </p:cNvSpPr>
          <p:nvPr>
            <p:ph type="body" sz="quarter" idx="11" hasCustomPrompt="1"/>
          </p:nvPr>
        </p:nvSpPr>
        <p:spPr>
          <a:xfrm>
            <a:off x="628651" y="879401"/>
            <a:ext cx="7384256" cy="3164681"/>
          </a:xfrm>
          <a:prstGeom prst="rect">
            <a:avLst/>
          </a:prstGeom>
        </p:spPr>
        <p:txBody>
          <a:bodyPr lIns="68574" tIns="34289" rIns="68574" bIns="34289"/>
          <a:lstStyle>
            <a:lvl1pPr marL="128270" indent="-128270">
              <a:lnSpc>
                <a:spcPct val="150000"/>
              </a:lnSpc>
              <a:buClr>
                <a:srgbClr val="404040"/>
              </a:buClr>
              <a:buSzPct val="85000"/>
              <a:buFont typeface="Wingdings" panose="05000000000000000000" pitchFamily="2" charset="2"/>
              <a:buChar char="l"/>
              <a:defRPr lang="en-US" altLang="zh-CN" sz="1200" kern="1200" dirty="0">
                <a:solidFill>
                  <a:srgbClr val="404040"/>
                </a:solidFill>
                <a:latin typeface="Alibaba PuHuiTi" pitchFamily="18" charset="-122"/>
                <a:ea typeface="Alibaba PuHuiTi" pitchFamily="18" charset="-122"/>
                <a:cs typeface="Alibaba PuHuiTi" pitchFamily="18" charset="-122"/>
              </a:defRPr>
            </a:lvl1pPr>
            <a:lvl2pPr>
              <a:defRPr lang="en-US" altLang="zh-CN" sz="1200" b="0" kern="1200" dirty="0">
                <a:solidFill>
                  <a:srgbClr val="404040"/>
                </a:solidFill>
                <a:latin typeface="Alibaba PuHuiTi" pitchFamily="18" charset="-122"/>
                <a:ea typeface="Alibaba PuHuiTi" pitchFamily="18" charset="-122"/>
                <a:cs typeface="Alibaba PuHuiTi" pitchFamily="18" charset="-122"/>
              </a:defRPr>
            </a:lvl2pPr>
            <a:lvl3pPr>
              <a:defRPr lang="zh-CN" altLang="en-US" sz="1200" b="0" kern="1200" dirty="0">
                <a:solidFill>
                  <a:srgbClr val="404040"/>
                </a:solidFill>
                <a:latin typeface="黑体" panose="02010609060101010101" pitchFamily="49" charset="-122"/>
                <a:ea typeface="黑体" panose="02010609060101010101" pitchFamily="49" charset="-122"/>
                <a:cs typeface="+mn-cs"/>
              </a:defRPr>
            </a:lvl3pPr>
          </a:lstStyle>
          <a:p>
            <a:pPr marL="269875" lvl="0" indent="-2698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539750" lvl="1" indent="-2698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539750" lvl="1" indent="-2698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809625" lvl="2" indent="-269240"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要点</a:t>
            </a:r>
            <a:r>
              <a:rPr lang="en-US" altLang="zh-CN" dirty="0"/>
              <a:t>1</a:t>
            </a:r>
            <a:endParaRPr lang="en-US" altLang="zh-CN" dirty="0"/>
          </a:p>
          <a:p>
            <a:pPr marL="809625" lvl="2" indent="-269240"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要点</a:t>
            </a:r>
            <a:r>
              <a:rPr lang="en-US" altLang="zh-CN" dirty="0"/>
              <a:t>2</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正文内容（数字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4" name="文本占位符 11"/>
          <p:cNvSpPr>
            <a:spLocks noGrp="1"/>
          </p:cNvSpPr>
          <p:nvPr>
            <p:ph type="body" sz="quarter" idx="11" hasCustomPrompt="1"/>
          </p:nvPr>
        </p:nvSpPr>
        <p:spPr>
          <a:xfrm>
            <a:off x="628651" y="879401"/>
            <a:ext cx="7384256" cy="3164681"/>
          </a:xfrm>
          <a:prstGeom prst="rect">
            <a:avLst/>
          </a:prstGeom>
        </p:spPr>
        <p:txBody>
          <a:bodyPr lIns="68574" tIns="34289" rIns="68574" bIns="34289"/>
          <a:lstStyle>
            <a:lvl1pPr marL="257175" indent="-257175">
              <a:lnSpc>
                <a:spcPct val="150000"/>
              </a:lnSpc>
              <a:buClr>
                <a:srgbClr val="404040"/>
              </a:buClr>
              <a:buSzPct val="85000"/>
              <a:buFont typeface="+mj-lt"/>
              <a:buAutoNum type="arabicPeriod"/>
              <a:defRPr lang="en-US" altLang="zh-CN" sz="1200" kern="1200" dirty="0">
                <a:solidFill>
                  <a:srgbClr val="404040"/>
                </a:solidFill>
                <a:latin typeface="Alibaba PuHuiTi" pitchFamily="18" charset="-122"/>
                <a:ea typeface="Alibaba PuHuiTi" pitchFamily="18" charset="-122"/>
                <a:cs typeface="Alibaba PuHuiTi" pitchFamily="18" charset="-122"/>
              </a:defRPr>
            </a:lvl1pPr>
            <a:lvl2pPr>
              <a:buAutoNum type="arabicPeriod"/>
              <a:defRPr lang="en-US" altLang="zh-CN" sz="1200" b="0" kern="1200" dirty="0">
                <a:solidFill>
                  <a:srgbClr val="404040"/>
                </a:solidFill>
                <a:latin typeface="Alibaba PuHuiTi" pitchFamily="18" charset="-122"/>
                <a:ea typeface="Alibaba PuHuiTi" pitchFamily="18" charset="-122"/>
                <a:cs typeface="Alibaba PuHuiTi" pitchFamily="18" charset="-122"/>
              </a:defRPr>
            </a:lvl2pPr>
            <a:lvl3pPr marL="883285" indent="-342900">
              <a:buAutoNum type="arabicPeriod"/>
              <a:defRPr lang="zh-CN" altLang="en-US" sz="1200" b="0" kern="1200" dirty="0">
                <a:solidFill>
                  <a:srgbClr val="404040"/>
                </a:solidFill>
                <a:latin typeface="黑体" panose="02010609060101010101" pitchFamily="49" charset="-122"/>
                <a:ea typeface="黑体" panose="02010609060101010101" pitchFamily="49" charset="-122"/>
                <a:cs typeface="+mn-cs"/>
              </a:defRPr>
            </a:lvl3pPr>
          </a:lstStyle>
          <a:p>
            <a:pPr marL="269875" lvl="0" indent="-269875" algn="l" rtl="0" eaLnBrk="0" fontAlgn="base" hangingPunct="0">
              <a:lnSpc>
                <a:spcPct val="150000"/>
              </a:lnSpc>
              <a:spcBef>
                <a:spcPct val="20000"/>
              </a:spcBef>
              <a:spcAft>
                <a:spcPct val="0"/>
              </a:spcAft>
              <a:buClr>
                <a:srgbClr val="404040"/>
              </a:buClr>
              <a:buSzPct val="85000"/>
              <a:buFont typeface="+mj-lt"/>
              <a:buAutoNum type="arabicPeriod"/>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539750" lvl="1" indent="-269875" algn="l" rtl="0" eaLnBrk="0" fontAlgn="base" hangingPunct="0">
              <a:spcBef>
                <a:spcPct val="20000"/>
              </a:spcBef>
              <a:spcAft>
                <a:spcPct val="0"/>
              </a:spcAft>
              <a:buFont typeface="+mj-lt"/>
              <a:buAutoNum type="arabicPeriod"/>
            </a:pPr>
            <a:r>
              <a:rPr lang="zh-CN" altLang="en-US" dirty="0"/>
              <a:t>技术特性</a:t>
            </a:r>
            <a:r>
              <a:rPr lang="en-US" altLang="zh-CN" dirty="0"/>
              <a:t>1</a:t>
            </a:r>
            <a:endParaRPr lang="en-US" altLang="zh-CN" dirty="0"/>
          </a:p>
          <a:p>
            <a:pPr marL="539750" lvl="1" indent="-269875" algn="l" rtl="0" eaLnBrk="0" fontAlgn="base" hangingPunct="0">
              <a:spcBef>
                <a:spcPct val="20000"/>
              </a:spcBef>
              <a:spcAft>
                <a:spcPct val="0"/>
              </a:spcAft>
              <a:buFont typeface="+mj-lt"/>
              <a:buAutoNum type="arabicPeriod"/>
            </a:pPr>
            <a:r>
              <a:rPr lang="zh-CN" altLang="en-US" dirty="0"/>
              <a:t>技术特性</a:t>
            </a:r>
            <a:r>
              <a:rPr lang="en-US" altLang="zh-CN" dirty="0"/>
              <a:t>2</a:t>
            </a:r>
            <a:endParaRPr lang="en-US" altLang="zh-CN" dirty="0"/>
          </a:p>
          <a:p>
            <a:pPr marL="809625" lvl="2" indent="-269240" algn="l" rtl="0" eaLnBrk="0" fontAlgn="base" hangingPunct="0">
              <a:spcBef>
                <a:spcPct val="20000"/>
              </a:spcBef>
              <a:spcAft>
                <a:spcPct val="0"/>
              </a:spcAft>
              <a:buFont typeface="+mj-lt"/>
              <a:buAutoNum type="arabicPeriod"/>
            </a:pPr>
            <a:r>
              <a:rPr lang="zh-CN" altLang="en-US" dirty="0"/>
              <a:t>要点</a:t>
            </a:r>
            <a:r>
              <a:rPr lang="en-US" altLang="zh-CN" dirty="0"/>
              <a:t>1</a:t>
            </a:r>
            <a:endParaRPr lang="en-US" altLang="zh-CN" dirty="0"/>
          </a:p>
          <a:p>
            <a:pPr marL="809625" lvl="2" indent="-269240" algn="l" rtl="0" eaLnBrk="0" fontAlgn="base" hangingPunct="0">
              <a:spcBef>
                <a:spcPct val="20000"/>
              </a:spcBef>
              <a:spcAft>
                <a:spcPct val="0"/>
              </a:spcAft>
              <a:buFont typeface="+mj-lt"/>
              <a:buAutoNum type="arabicPeriod"/>
            </a:pPr>
            <a:r>
              <a:rPr lang="zh-CN" altLang="en-US" dirty="0"/>
              <a:t>要点</a:t>
            </a:r>
            <a:r>
              <a:rPr lang="en-US" altLang="zh-CN" dirty="0"/>
              <a:t>2</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由发挥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考">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矩形 5"/>
          <p:cNvSpPr/>
          <p:nvPr userDrawn="1"/>
        </p:nvSpPr>
        <p:spPr>
          <a:xfrm rot="2700000">
            <a:off x="1392244" y="1747843"/>
            <a:ext cx="1544637" cy="1544637"/>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a:p>
        </p:txBody>
      </p:sp>
      <p:sp>
        <p:nvSpPr>
          <p:cNvPr id="7" name="矩形 6"/>
          <p:cNvSpPr/>
          <p:nvPr userDrawn="1"/>
        </p:nvSpPr>
        <p:spPr>
          <a:xfrm rot="2700000">
            <a:off x="1176344" y="1739905"/>
            <a:ext cx="1544638" cy="1544637"/>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dirty="0"/>
          </a:p>
        </p:txBody>
      </p:sp>
      <p:sp>
        <p:nvSpPr>
          <p:cNvPr id="10" name="标题占位符 1"/>
          <p:cNvSpPr txBox="1">
            <a:spLocks noChangeArrowheads="1"/>
          </p:cNvSpPr>
          <p:nvPr userDrawn="1"/>
        </p:nvSpPr>
        <p:spPr bwMode="auto">
          <a:xfrm>
            <a:off x="0" y="2166938"/>
            <a:ext cx="3829050" cy="809625"/>
          </a:xfrm>
          <a:prstGeom prst="rect">
            <a:avLst/>
          </a:prstGeom>
          <a:noFill/>
          <a:ln>
            <a:noFill/>
          </a:ln>
        </p:spPr>
        <p:txBody>
          <a:bodyPr lIns="68574" tIns="34289" rIns="68574"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TW" altLang="zh-CN" sz="36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3784171" y="1427943"/>
            <a:ext cx="4320404" cy="2397029"/>
          </a:xfrm>
          <a:prstGeom prst="rect">
            <a:avLst/>
          </a:prstGeom>
        </p:spPr>
        <p:txBody>
          <a:bodyPr lIns="68574" tIns="34289" rIns="68574" bIns="34289"/>
          <a:lstStyle>
            <a:lvl1pPr marL="257175" marR="0" indent="-257175" algn="l" defTabSz="685800" rtl="0" eaLnBrk="0" fontAlgn="base" latinLnBrk="0" hangingPunct="0">
              <a:lnSpc>
                <a:spcPct val="200000"/>
              </a:lnSpc>
              <a:spcBef>
                <a:spcPct val="20000"/>
              </a:spcBef>
              <a:spcAft>
                <a:spcPct val="0"/>
              </a:spcAft>
              <a:buClrTx/>
              <a:buSzTx/>
              <a:buFont typeface="+mj-lt"/>
              <a:buAutoNum type="arabicPeriod"/>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目录版式 2倍行距">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矩形 5"/>
          <p:cNvSpPr/>
          <p:nvPr userDrawn="1"/>
        </p:nvSpPr>
        <p:spPr>
          <a:xfrm rot="2700000">
            <a:off x="1392244" y="1747843"/>
            <a:ext cx="1544637" cy="1544637"/>
          </a:xfrm>
          <a:prstGeom prst="rect">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a:p>
        </p:txBody>
      </p:sp>
      <p:sp>
        <p:nvSpPr>
          <p:cNvPr id="7" name="矩形 6"/>
          <p:cNvSpPr/>
          <p:nvPr userDrawn="1"/>
        </p:nvSpPr>
        <p:spPr>
          <a:xfrm rot="2700000">
            <a:off x="1176344" y="1739905"/>
            <a:ext cx="1544638" cy="1544637"/>
          </a:xfrm>
          <a:prstGeom prst="rect">
            <a:avLst/>
          </a:prstGeom>
          <a:solidFill>
            <a:srgbClr val="C00000"/>
          </a:solid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dirty="0"/>
          </a:p>
        </p:txBody>
      </p:sp>
      <p:sp>
        <p:nvSpPr>
          <p:cNvPr id="10" name="标题占位符 1"/>
          <p:cNvSpPr txBox="1">
            <a:spLocks noChangeArrowheads="1"/>
          </p:cNvSpPr>
          <p:nvPr userDrawn="1"/>
        </p:nvSpPr>
        <p:spPr bwMode="auto">
          <a:xfrm>
            <a:off x="0" y="2166938"/>
            <a:ext cx="3829050" cy="809625"/>
          </a:xfrm>
          <a:prstGeom prst="rect">
            <a:avLst/>
          </a:prstGeom>
          <a:noFill/>
          <a:ln>
            <a:noFill/>
          </a:ln>
        </p:spPr>
        <p:txBody>
          <a:bodyPr lIns="68574" tIns="34289" rIns="68574"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36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3784171" y="1427943"/>
            <a:ext cx="4320404" cy="2397029"/>
          </a:xfrm>
          <a:prstGeom prst="rect">
            <a:avLst/>
          </a:prstGeom>
        </p:spPr>
        <p:txBody>
          <a:bodyPr lIns="68574" tIns="34289" rIns="68574" bIns="34289"/>
          <a:lstStyle>
            <a:lvl1pPr marL="257175" marR="0" indent="-257175" algn="l" defTabSz="685800" rtl="0" eaLnBrk="0" fontAlgn="base" latinLnBrk="0" hangingPunct="0">
              <a:lnSpc>
                <a:spcPct val="200000"/>
              </a:lnSpc>
              <a:spcBef>
                <a:spcPct val="20000"/>
              </a:spcBef>
              <a:spcAft>
                <a:spcPct val="0"/>
              </a:spcAft>
              <a:buClrTx/>
              <a:buSzTx/>
              <a:buFont typeface="+mj-lt"/>
              <a:buAutoNum type="arabicPeriod"/>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本章重点小结">
    <p:spTree>
      <p:nvGrpSpPr>
        <p:cNvPr id="1" name=""/>
        <p:cNvGrpSpPr/>
        <p:nvPr/>
      </p:nvGrpSpPr>
      <p:grpSpPr>
        <a:xfrm>
          <a:off x="0" y="0"/>
          <a:ext cx="0" cy="0"/>
          <a:chOff x="0" y="0"/>
          <a:chExt cx="0" cy="0"/>
        </a:xfrm>
      </p:grpSpPr>
      <p:sp>
        <p:nvSpPr>
          <p:cNvPr id="7" name="文本占位符 3"/>
          <p:cNvSpPr>
            <a:spLocks noGrp="1"/>
          </p:cNvSpPr>
          <p:nvPr>
            <p:ph type="body" sz="quarter" idx="10" hasCustomPrompt="1"/>
          </p:nvPr>
        </p:nvSpPr>
        <p:spPr>
          <a:xfrm>
            <a:off x="891617" y="846367"/>
            <a:ext cx="3320342"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请输入小结标题 </a:t>
            </a:r>
            <a:endParaRPr lang="en-US" altLang="zh-CN" dirty="0"/>
          </a:p>
        </p:txBody>
      </p:sp>
      <p:sp>
        <p:nvSpPr>
          <p:cNvPr id="9" name="文本占位符 3"/>
          <p:cNvSpPr>
            <a:spLocks noGrp="1"/>
          </p:cNvSpPr>
          <p:nvPr>
            <p:ph type="body" sz="quarter" idx="11" hasCustomPrompt="1"/>
          </p:nvPr>
        </p:nvSpPr>
        <p:spPr>
          <a:xfrm>
            <a:off x="891617" y="1375371"/>
            <a:ext cx="3320342"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10" name="文本占位符 3"/>
          <p:cNvSpPr>
            <a:spLocks noGrp="1"/>
          </p:cNvSpPr>
          <p:nvPr>
            <p:ph type="body" sz="quarter" idx="12" hasCustomPrompt="1"/>
          </p:nvPr>
        </p:nvSpPr>
        <p:spPr>
          <a:xfrm>
            <a:off x="4932042" y="846367"/>
            <a:ext cx="3464358" cy="387893"/>
          </a:xfrm>
          <a:prstGeom prst="rect">
            <a:avLst/>
          </a:prstGeom>
        </p:spPr>
        <p:txBody>
          <a:bodyPr lIns="68574" tIns="34289" rIns="68574" bIns="34289"/>
          <a:lstStyle>
            <a:lvl1pPr marL="0" marR="0" indent="0" algn="l" defTabSz="685800" rtl="0" eaLnBrk="0" fontAlgn="base" latinLnBrk="0" hangingPunct="0">
              <a:lnSpc>
                <a:spcPct val="200000"/>
              </a:lnSpc>
              <a:spcBef>
                <a:spcPct val="20000"/>
              </a:spcBef>
              <a:spcAft>
                <a:spcPct val="0"/>
              </a:spcAft>
              <a:buClrTx/>
              <a:buSzTx/>
              <a:buFont typeface="+mj-lt"/>
              <a:buNone/>
              <a:def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marL="0" marR="0" lvl="0" indent="0" algn="l" defTabSz="685800" rtl="0" eaLnBrk="0" fontAlgn="base" latinLnBrk="0" hangingPunct="0">
              <a:lnSpc>
                <a:spcPct val="150000"/>
              </a:lnSpc>
              <a:spcBef>
                <a:spcPct val="20000"/>
              </a:spcBef>
              <a:spcAft>
                <a:spcPct val="0"/>
              </a:spcAft>
              <a:buClrTx/>
              <a:buSzTx/>
              <a:buFont typeface="+mj-lt"/>
              <a:buNone/>
            </a:pPr>
            <a:r>
              <a:rPr lang="zh-CN" altLang="en-US"/>
              <a:t>请输入小结标题</a:t>
            </a:r>
            <a:endParaRPr lang="en-US" altLang="zh-CN" dirty="0"/>
          </a:p>
        </p:txBody>
      </p:sp>
      <p:sp>
        <p:nvSpPr>
          <p:cNvPr id="11" name="文本占位符 3"/>
          <p:cNvSpPr>
            <a:spLocks noGrp="1"/>
          </p:cNvSpPr>
          <p:nvPr>
            <p:ph type="body" sz="quarter" idx="13" hasCustomPrompt="1"/>
          </p:nvPr>
        </p:nvSpPr>
        <p:spPr>
          <a:xfrm>
            <a:off x="4932042" y="1375371"/>
            <a:ext cx="3464358"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17" name="文本占位符 3"/>
          <p:cNvSpPr>
            <a:spLocks noGrp="1"/>
          </p:cNvSpPr>
          <p:nvPr>
            <p:ph type="body" sz="quarter" idx="15" hasCustomPrompt="1"/>
          </p:nvPr>
        </p:nvSpPr>
        <p:spPr>
          <a:xfrm>
            <a:off x="891617" y="2671515"/>
            <a:ext cx="3320342"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19" name="文本占位符 3"/>
          <p:cNvSpPr>
            <a:spLocks noGrp="1"/>
          </p:cNvSpPr>
          <p:nvPr>
            <p:ph type="body" sz="quarter" idx="17" hasCustomPrompt="1"/>
          </p:nvPr>
        </p:nvSpPr>
        <p:spPr>
          <a:xfrm>
            <a:off x="4932042" y="2671515"/>
            <a:ext cx="3464358"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21" name="文本占位符 3"/>
          <p:cNvSpPr>
            <a:spLocks noGrp="1"/>
          </p:cNvSpPr>
          <p:nvPr>
            <p:ph type="body" sz="quarter" idx="19" hasCustomPrompt="1"/>
          </p:nvPr>
        </p:nvSpPr>
        <p:spPr>
          <a:xfrm>
            <a:off x="891617" y="3918719"/>
            <a:ext cx="3320342"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23" name="文本占位符 3"/>
          <p:cNvSpPr>
            <a:spLocks noGrp="1"/>
          </p:cNvSpPr>
          <p:nvPr>
            <p:ph type="body" sz="quarter" idx="21" hasCustomPrompt="1"/>
          </p:nvPr>
        </p:nvSpPr>
        <p:spPr>
          <a:xfrm>
            <a:off x="4932042" y="3916834"/>
            <a:ext cx="3464358"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grpSp>
        <p:nvGrpSpPr>
          <p:cNvPr id="8" name="组合 7"/>
          <p:cNvGrpSpPr/>
          <p:nvPr userDrawn="1"/>
        </p:nvGrpSpPr>
        <p:grpSpPr>
          <a:xfrm>
            <a:off x="21137" y="2281755"/>
            <a:ext cx="734445" cy="521999"/>
            <a:chOff x="856433" y="1739900"/>
            <a:chExt cx="2184449" cy="1552575"/>
          </a:xfrm>
        </p:grpSpPr>
        <p:sp>
          <p:nvSpPr>
            <p:cNvPr id="4" name="矩形 3"/>
            <p:cNvSpPr/>
            <p:nvPr userDrawn="1"/>
          </p:nvSpPr>
          <p:spPr>
            <a:xfrm rot="2700000">
              <a:off x="1392239" y="1747838"/>
              <a:ext cx="1544637" cy="1544637"/>
            </a:xfrm>
            <a:prstGeom prst="rect">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a:p>
          </p:txBody>
        </p:sp>
        <p:sp>
          <p:nvSpPr>
            <p:cNvPr id="5" name="矩形 4"/>
            <p:cNvSpPr/>
            <p:nvPr userDrawn="1"/>
          </p:nvSpPr>
          <p:spPr>
            <a:xfrm rot="2700000">
              <a:off x="1176339" y="1739900"/>
              <a:ext cx="1544638" cy="1544637"/>
            </a:xfrm>
            <a:prstGeom prst="rect">
              <a:avLst/>
            </a:prstGeom>
            <a:solidFill>
              <a:srgbClr val="C00000"/>
            </a:solid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dirty="0"/>
            </a:p>
          </p:txBody>
        </p:sp>
        <p:sp>
          <p:nvSpPr>
            <p:cNvPr id="6" name="标题占位符 1"/>
            <p:cNvSpPr txBox="1">
              <a:spLocks noChangeArrowheads="1"/>
            </p:cNvSpPr>
            <p:nvPr userDrawn="1"/>
          </p:nvSpPr>
          <p:spPr bwMode="auto">
            <a:xfrm>
              <a:off x="856433" y="2166938"/>
              <a:ext cx="2184449" cy="809625"/>
            </a:xfrm>
            <a:prstGeom prst="rect">
              <a:avLst/>
            </a:prstGeom>
            <a:noFill/>
            <a:ln>
              <a:noFill/>
            </a:ln>
          </p:spPr>
          <p:txBody>
            <a:bodyPr lIns="68574" tIns="34289" rIns="68574"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14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14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4" name="文本占位符 3"/>
          <p:cNvSpPr>
            <a:spLocks noGrp="1"/>
          </p:cNvSpPr>
          <p:nvPr>
            <p:ph type="body" sz="quarter" idx="22" hasCustomPrompt="1"/>
          </p:nvPr>
        </p:nvSpPr>
        <p:spPr>
          <a:xfrm>
            <a:off x="891617" y="2140229"/>
            <a:ext cx="3320342"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请输入小结标题</a:t>
            </a:r>
            <a:endParaRPr lang="en-US" altLang="zh-CN" dirty="0"/>
          </a:p>
        </p:txBody>
      </p:sp>
      <p:sp>
        <p:nvSpPr>
          <p:cNvPr id="25" name="文本占位符 3"/>
          <p:cNvSpPr>
            <a:spLocks noGrp="1"/>
          </p:cNvSpPr>
          <p:nvPr>
            <p:ph type="body" sz="quarter" idx="23" hasCustomPrompt="1"/>
          </p:nvPr>
        </p:nvSpPr>
        <p:spPr>
          <a:xfrm>
            <a:off x="891617" y="3362852"/>
            <a:ext cx="3320342"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请输入小结标题</a:t>
            </a:r>
            <a:endParaRPr lang="en-US" altLang="zh-CN" dirty="0"/>
          </a:p>
        </p:txBody>
      </p:sp>
      <p:sp>
        <p:nvSpPr>
          <p:cNvPr id="26" name="文本占位符 3"/>
          <p:cNvSpPr>
            <a:spLocks noGrp="1"/>
          </p:cNvSpPr>
          <p:nvPr>
            <p:ph type="body" sz="quarter" idx="24" hasCustomPrompt="1"/>
          </p:nvPr>
        </p:nvSpPr>
        <p:spPr>
          <a:xfrm>
            <a:off x="4932041" y="3362852"/>
            <a:ext cx="3464358"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请输入小结标题</a:t>
            </a:r>
            <a:endParaRPr lang="en-US" altLang="zh-CN" dirty="0"/>
          </a:p>
        </p:txBody>
      </p:sp>
      <p:sp>
        <p:nvSpPr>
          <p:cNvPr id="27" name="文本占位符 3"/>
          <p:cNvSpPr>
            <a:spLocks noGrp="1"/>
          </p:cNvSpPr>
          <p:nvPr>
            <p:ph type="body" sz="quarter" idx="25" hasCustomPrompt="1"/>
          </p:nvPr>
        </p:nvSpPr>
        <p:spPr>
          <a:xfrm>
            <a:off x="4932041" y="2140229"/>
            <a:ext cx="3464358"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marL="0" marR="0" lvl="0" indent="0" algn="l" defTabSz="685800" rtl="0" eaLnBrk="0" fontAlgn="base" latinLnBrk="0" hangingPunct="0">
              <a:lnSpc>
                <a:spcPct val="150000"/>
              </a:lnSpc>
              <a:spcBef>
                <a:spcPct val="20000"/>
              </a:spcBef>
              <a:spcAft>
                <a:spcPct val="0"/>
              </a:spcAft>
              <a:buClrTx/>
              <a:buSzTx/>
              <a:buFont typeface="+mj-lt"/>
              <a:buNone/>
            </a:pPr>
            <a:r>
              <a:rPr lang="zh-CN" altLang="en-US"/>
              <a:t>请输入小结标题</a:t>
            </a:r>
            <a:endParaRPr lang="en-US" altLang="zh-CN" dirty="0"/>
          </a:p>
        </p:txBody>
      </p:sp>
      <p:sp>
        <p:nvSpPr>
          <p:cNvPr id="20"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a:t>小结</a:t>
            </a:r>
            <a:r>
              <a:rPr lang="en-US" altLang="zh-CN"/>
              <a:t>-</a:t>
            </a:r>
            <a:r>
              <a:rPr lang="zh-CN" altLang="en-US" dirty="0"/>
              <a:t>阿里巴巴普惠体</a:t>
            </a:r>
            <a:r>
              <a:rPr lang="en-US" altLang="zh-CN" dirty="0"/>
              <a:t>24</a:t>
            </a:r>
            <a:r>
              <a:rPr lang="zh-CN" altLang="en-US" dirty="0"/>
              <a:t>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实战演练">
    <p:spTree>
      <p:nvGrpSpPr>
        <p:cNvPr id="1" name=""/>
        <p:cNvGrpSpPr/>
        <p:nvPr/>
      </p:nvGrpSpPr>
      <p:grpSpPr>
        <a:xfrm>
          <a:off x="0" y="0"/>
          <a:ext cx="0" cy="0"/>
          <a:chOff x="0" y="0"/>
          <a:chExt cx="0" cy="0"/>
        </a:xfrm>
      </p:grpSpPr>
      <p:pic>
        <p:nvPicPr>
          <p:cNvPr id="5123"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7544" y="0"/>
            <a:ext cx="883600" cy="7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标题 1"/>
          <p:cNvSpPr txBox="1"/>
          <p:nvPr userDrawn="1"/>
        </p:nvSpPr>
        <p:spPr>
          <a:xfrm>
            <a:off x="4932040" y="1125948"/>
            <a:ext cx="3744416" cy="387893"/>
          </a:xfrm>
          <a:prstGeom prst="rect">
            <a:avLst/>
          </a:prstGeom>
        </p:spPr>
        <p:txBody>
          <a:bodyPr lIns="68574" tIns="34289" rIns="68574" bIns="34289" anchor="ctr" anchorCtr="0"/>
          <a:lstStyle>
            <a:lvl1pPr algn="l" rtl="0" eaLnBrk="1" fontAlgn="base" hangingPunct="1">
              <a:spcBef>
                <a:spcPct val="0"/>
              </a:spcBef>
              <a:spcAft>
                <a:spcPct val="0"/>
              </a:spcAft>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endParaRPr lang="zh-CN" altLang="en-US" sz="1200" dirty="0"/>
          </a:p>
        </p:txBody>
      </p:sp>
      <p:sp>
        <p:nvSpPr>
          <p:cNvPr id="14" name="文本占位符 13"/>
          <p:cNvSpPr>
            <a:spLocks noGrp="1"/>
          </p:cNvSpPr>
          <p:nvPr>
            <p:ph type="body" sz="quarter" idx="10" hasCustomPrompt="1"/>
          </p:nvPr>
        </p:nvSpPr>
        <p:spPr>
          <a:xfrm>
            <a:off x="4862105" y="1101205"/>
            <a:ext cx="4281905" cy="1301750"/>
          </a:xfrm>
          <a:prstGeom prst="rect">
            <a:avLst/>
          </a:prstGeom>
        </p:spPr>
        <p:txBody>
          <a:bodyPr/>
          <a:lstStyle>
            <a:lvl1pPr marL="0" indent="0">
              <a:buNone/>
              <a:defRPr sz="1400">
                <a:ea typeface="Alibaba PuHuiTi"/>
              </a:defRPr>
            </a:lvl1pPr>
          </a:lstStyle>
          <a:p>
            <a:pPr lvl="0"/>
            <a:r>
              <a:rPr lang="zh-CN" altLang="en-US"/>
              <a:t>需求说明：</a:t>
            </a:r>
            <a:endParaRPr lang="zh-CN" altLang="en-US"/>
          </a:p>
        </p:txBody>
      </p:sp>
      <p:sp>
        <p:nvSpPr>
          <p:cNvPr id="6" name="标题 1"/>
          <p:cNvSpPr>
            <a:spLocks noGrp="1"/>
          </p:cNvSpPr>
          <p:nvPr>
            <p:ph type="title" hasCustomPrompt="1"/>
          </p:nvPr>
        </p:nvSpPr>
        <p:spPr>
          <a:xfrm>
            <a:off x="1351144" y="177601"/>
            <a:ext cx="5855772"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a:t>实战</a:t>
            </a:r>
            <a:r>
              <a:rPr lang="en-US" altLang="zh-CN"/>
              <a:t>-</a:t>
            </a:r>
            <a:r>
              <a:rPr lang="zh-CN" altLang="en-US" dirty="0"/>
              <a:t>阿里巴巴普惠体</a:t>
            </a:r>
            <a:r>
              <a:rPr lang="en-US" altLang="zh-CN" dirty="0"/>
              <a:t>24</a:t>
            </a:r>
            <a:r>
              <a:rPr lang="zh-CN" altLang="en-US" dirty="0"/>
              <a:t>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163655" y="1373243"/>
            <a:ext cx="4718447" cy="2397029"/>
          </a:xfrm>
          <a:prstGeom prst="rect">
            <a:avLst/>
          </a:prstGeom>
        </p:spPr>
        <p:txBody>
          <a:bodyPr lIns="68577" tIns="34289" rIns="68577" bIns="34289"/>
          <a:lstStyle>
            <a:lvl1pPr marL="213995" marR="0" indent="-213995" algn="l" defTabSz="685800" rtl="0" eaLnBrk="0" fontAlgn="base" latinLnBrk="0" hangingPunct="0">
              <a:lnSpc>
                <a:spcPct val="20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目标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786535" y="1455035"/>
            <a:ext cx="4222863" cy="2397029"/>
          </a:xfrm>
          <a:prstGeom prst="rect">
            <a:avLst/>
          </a:prstGeom>
        </p:spPr>
        <p:txBody>
          <a:bodyPr lIns="68576" tIns="34289" rIns="68576" bIns="34289"/>
          <a:lstStyle>
            <a:lvl1pPr marL="213995" marR="0" indent="-213995" algn="l" defTabSz="685800" rtl="0" eaLnBrk="0" fontAlgn="base" latinLnBrk="0" hangingPunct="0">
              <a:lnSpc>
                <a:spcPct val="20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
        <p:nvSpPr>
          <p:cNvPr id="6" name="标题 1"/>
          <p:cNvSpPr>
            <a:spLocks noGrp="1"/>
          </p:cNvSpPr>
          <p:nvPr>
            <p:ph type="title" hasCustomPrompt="1"/>
          </p:nvPr>
        </p:nvSpPr>
        <p:spPr>
          <a:xfrm>
            <a:off x="628650" y="177600"/>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163651" y="1373241"/>
            <a:ext cx="4718447" cy="2397029"/>
          </a:xfrm>
          <a:prstGeom prst="rect">
            <a:avLst/>
          </a:prstGeom>
        </p:spPr>
        <p:txBody>
          <a:bodyPr lIns="68577" tIns="34289" rIns="68577" bIns="34289"/>
          <a:lstStyle>
            <a:lvl1pPr marL="213995" marR="0" indent="-213995" algn="l" defTabSz="685800" rtl="0" eaLnBrk="0" fontAlgn="base" latinLnBrk="0" hangingPunct="0">
              <a:lnSpc>
                <a:spcPct val="20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
        <p:nvSpPr>
          <p:cNvPr id="3" name="标题 1"/>
          <p:cNvSpPr>
            <a:spLocks noGrp="1"/>
          </p:cNvSpPr>
          <p:nvPr>
            <p:ph type="title" hasCustomPrompt="1"/>
          </p:nvPr>
        </p:nvSpPr>
        <p:spPr>
          <a:xfrm>
            <a:off x="628650" y="177599"/>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版式1.5倍行距">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163651" y="1373241"/>
            <a:ext cx="4718447" cy="2397029"/>
          </a:xfrm>
          <a:prstGeom prst="rect">
            <a:avLst/>
          </a:prstGeom>
        </p:spPr>
        <p:txBody>
          <a:bodyPr lIns="68577" tIns="34289" rIns="68577" bIns="34289"/>
          <a:lstStyle>
            <a:lvl1pPr marL="213995" marR="0" indent="-213995" algn="l" defTabSz="685800" rtl="0" eaLnBrk="0" fontAlgn="base" latinLnBrk="0" hangingPunct="0">
              <a:lnSpc>
                <a:spcPct val="15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
        <p:nvSpPr>
          <p:cNvPr id="3" name="标题 1"/>
          <p:cNvSpPr>
            <a:spLocks noGrp="1"/>
          </p:cNvSpPr>
          <p:nvPr>
            <p:ph type="title" hasCustomPrompt="1"/>
          </p:nvPr>
        </p:nvSpPr>
        <p:spPr>
          <a:xfrm>
            <a:off x="628650" y="177599"/>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标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786535" y="1455035"/>
            <a:ext cx="4222863" cy="2397029"/>
          </a:xfrm>
          <a:prstGeom prst="rect">
            <a:avLst/>
          </a:prstGeom>
        </p:spPr>
        <p:txBody>
          <a:bodyPr lIns="68576" tIns="34289" rIns="68576" bIns="34289"/>
          <a:lstStyle>
            <a:lvl1pPr marL="213995" marR="0" indent="-213995" algn="l" defTabSz="685800" rtl="0" eaLnBrk="0" fontAlgn="base" latinLnBrk="0" hangingPunct="0">
              <a:lnSpc>
                <a:spcPct val="20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
        <p:nvSpPr>
          <p:cNvPr id="6" name="标题 1"/>
          <p:cNvSpPr>
            <a:spLocks noGrp="1"/>
          </p:cNvSpPr>
          <p:nvPr>
            <p:ph type="title" hasCustomPrompt="1"/>
          </p:nvPr>
        </p:nvSpPr>
        <p:spPr>
          <a:xfrm>
            <a:off x="628650" y="177600"/>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由发挥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628650" y="177600"/>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4" name="文本占位符 3"/>
          <p:cNvSpPr>
            <a:spLocks noGrp="1"/>
          </p:cNvSpPr>
          <p:nvPr>
            <p:ph type="body" sz="quarter" idx="10" hasCustomPrompt="1"/>
          </p:nvPr>
        </p:nvSpPr>
        <p:spPr>
          <a:xfrm>
            <a:off x="3786535" y="1455035"/>
            <a:ext cx="4222863" cy="2397029"/>
          </a:xfrm>
          <a:prstGeom prst="rect">
            <a:avLst/>
          </a:prstGeom>
        </p:spPr>
        <p:txBody>
          <a:bodyPr lIns="68576" tIns="34289" rIns="68576" bIns="34289"/>
          <a:lstStyle>
            <a:lvl1pPr marL="213995" marR="0" indent="-213995" algn="l" defTabSz="685800" rtl="0" eaLnBrk="0" fontAlgn="base" latinLnBrk="0" hangingPunct="0">
              <a:lnSpc>
                <a:spcPct val="20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4" name="文本占位符 9"/>
          <p:cNvSpPr>
            <a:spLocks noGrp="1"/>
          </p:cNvSpPr>
          <p:nvPr>
            <p:ph type="body" sz="quarter" idx="10" hasCustomPrompt="1"/>
          </p:nvPr>
        </p:nvSpPr>
        <p:spPr>
          <a:xfrm>
            <a:off x="628661" y="699547"/>
            <a:ext cx="3727325"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5" name="文本占位符 11"/>
          <p:cNvSpPr>
            <a:spLocks noGrp="1"/>
          </p:cNvSpPr>
          <p:nvPr>
            <p:ph type="body" sz="quarter" idx="11" hasCustomPrompt="1"/>
          </p:nvPr>
        </p:nvSpPr>
        <p:spPr>
          <a:xfrm>
            <a:off x="628661" y="1207274"/>
            <a:ext cx="3727325" cy="788417"/>
          </a:xfrm>
          <a:prstGeom prst="rect">
            <a:avLst/>
          </a:prstGeom>
        </p:spPr>
        <p:txBody>
          <a:bodyPr lIns="68574" tIns="34289" rIns="68574" bIns="34289"/>
          <a:lstStyle>
            <a:lvl1pPr marL="0" indent="0">
              <a:lnSpc>
                <a:spcPct val="150000"/>
              </a:lnSpc>
              <a:buNone/>
              <a:defRPr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6" name="文本占位符 9"/>
          <p:cNvSpPr>
            <a:spLocks noGrp="1"/>
          </p:cNvSpPr>
          <p:nvPr>
            <p:ph type="body" sz="quarter" idx="12" hasCustomPrompt="1"/>
          </p:nvPr>
        </p:nvSpPr>
        <p:spPr>
          <a:xfrm>
            <a:off x="611570" y="2139707"/>
            <a:ext cx="3727325"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7" name="文本占位符 11"/>
          <p:cNvSpPr>
            <a:spLocks noGrp="1"/>
          </p:cNvSpPr>
          <p:nvPr>
            <p:ph type="body" sz="quarter" idx="13" hasCustomPrompt="1"/>
          </p:nvPr>
        </p:nvSpPr>
        <p:spPr>
          <a:xfrm>
            <a:off x="611570" y="2647431"/>
            <a:ext cx="3727325" cy="788417"/>
          </a:xfrm>
          <a:prstGeom prst="rect">
            <a:avLst/>
          </a:prstGeom>
        </p:spPr>
        <p:txBody>
          <a:bodyPr lIns="68574" tIns="34289" rIns="68574" bIns="34289"/>
          <a:lstStyle>
            <a:lvl1pPr marL="0" indent="0">
              <a:lnSpc>
                <a:spcPct val="150000"/>
              </a:lnSpc>
              <a:buNone/>
              <a:defRPr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本章重点小结">
    <p:spTree>
      <p:nvGrpSpPr>
        <p:cNvPr id="1" name=""/>
        <p:cNvGrpSpPr/>
        <p:nvPr/>
      </p:nvGrpSpPr>
      <p:grpSpPr>
        <a:xfrm>
          <a:off x="0" y="0"/>
          <a:ext cx="0" cy="0"/>
          <a:chOff x="0" y="0"/>
          <a:chExt cx="0" cy="0"/>
        </a:xfrm>
      </p:grpSpPr>
      <p:sp>
        <p:nvSpPr>
          <p:cNvPr id="7" name="文本占位符 3"/>
          <p:cNvSpPr>
            <a:spLocks noGrp="1"/>
          </p:cNvSpPr>
          <p:nvPr>
            <p:ph type="body" sz="quarter" idx="10" hasCustomPrompt="1"/>
          </p:nvPr>
        </p:nvSpPr>
        <p:spPr>
          <a:xfrm>
            <a:off x="891617" y="846367"/>
            <a:ext cx="3320342"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请输入小结标题 </a:t>
            </a:r>
            <a:endParaRPr lang="en-US" altLang="zh-CN" dirty="0"/>
          </a:p>
        </p:txBody>
      </p:sp>
      <p:sp>
        <p:nvSpPr>
          <p:cNvPr id="9" name="文本占位符 3"/>
          <p:cNvSpPr>
            <a:spLocks noGrp="1"/>
          </p:cNvSpPr>
          <p:nvPr>
            <p:ph type="body" sz="quarter" idx="11" hasCustomPrompt="1"/>
          </p:nvPr>
        </p:nvSpPr>
        <p:spPr>
          <a:xfrm>
            <a:off x="891617" y="1375371"/>
            <a:ext cx="3320342"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10" name="文本占位符 3"/>
          <p:cNvSpPr>
            <a:spLocks noGrp="1"/>
          </p:cNvSpPr>
          <p:nvPr>
            <p:ph type="body" sz="quarter" idx="12" hasCustomPrompt="1"/>
          </p:nvPr>
        </p:nvSpPr>
        <p:spPr>
          <a:xfrm>
            <a:off x="4932042" y="846367"/>
            <a:ext cx="3464358" cy="387893"/>
          </a:xfrm>
          <a:prstGeom prst="rect">
            <a:avLst/>
          </a:prstGeom>
        </p:spPr>
        <p:txBody>
          <a:bodyPr lIns="68574" tIns="34289" rIns="68574" bIns="34289"/>
          <a:lstStyle>
            <a:lvl1pPr marL="0" marR="0" indent="0" algn="l" defTabSz="685800" rtl="0" eaLnBrk="0" fontAlgn="base" latinLnBrk="0" hangingPunct="0">
              <a:lnSpc>
                <a:spcPct val="200000"/>
              </a:lnSpc>
              <a:spcBef>
                <a:spcPct val="20000"/>
              </a:spcBef>
              <a:spcAft>
                <a:spcPct val="0"/>
              </a:spcAft>
              <a:buClrTx/>
              <a:buSzTx/>
              <a:buFont typeface="+mj-lt"/>
              <a:buNone/>
              <a:def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marL="0" marR="0" lvl="0" indent="0" algn="l" defTabSz="685800" rtl="0" eaLnBrk="0" fontAlgn="base" latinLnBrk="0" hangingPunct="0">
              <a:lnSpc>
                <a:spcPct val="150000"/>
              </a:lnSpc>
              <a:spcBef>
                <a:spcPct val="20000"/>
              </a:spcBef>
              <a:spcAft>
                <a:spcPct val="0"/>
              </a:spcAft>
              <a:buClrTx/>
              <a:buSzTx/>
              <a:buFont typeface="+mj-lt"/>
              <a:buNone/>
            </a:pPr>
            <a:r>
              <a:rPr lang="zh-CN" altLang="en-US"/>
              <a:t>请输入小结标题</a:t>
            </a:r>
            <a:endParaRPr lang="en-US" altLang="zh-CN" dirty="0"/>
          </a:p>
        </p:txBody>
      </p:sp>
      <p:sp>
        <p:nvSpPr>
          <p:cNvPr id="11" name="文本占位符 3"/>
          <p:cNvSpPr>
            <a:spLocks noGrp="1"/>
          </p:cNvSpPr>
          <p:nvPr>
            <p:ph type="body" sz="quarter" idx="13" hasCustomPrompt="1"/>
          </p:nvPr>
        </p:nvSpPr>
        <p:spPr>
          <a:xfrm>
            <a:off x="4932042" y="1375371"/>
            <a:ext cx="3464358"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17" name="文本占位符 3"/>
          <p:cNvSpPr>
            <a:spLocks noGrp="1"/>
          </p:cNvSpPr>
          <p:nvPr>
            <p:ph type="body" sz="quarter" idx="15" hasCustomPrompt="1"/>
          </p:nvPr>
        </p:nvSpPr>
        <p:spPr>
          <a:xfrm>
            <a:off x="891617" y="2671515"/>
            <a:ext cx="3320342"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19" name="文本占位符 3"/>
          <p:cNvSpPr>
            <a:spLocks noGrp="1"/>
          </p:cNvSpPr>
          <p:nvPr>
            <p:ph type="body" sz="quarter" idx="17" hasCustomPrompt="1"/>
          </p:nvPr>
        </p:nvSpPr>
        <p:spPr>
          <a:xfrm>
            <a:off x="4932042" y="2671515"/>
            <a:ext cx="3464358"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21" name="文本占位符 3"/>
          <p:cNvSpPr>
            <a:spLocks noGrp="1"/>
          </p:cNvSpPr>
          <p:nvPr>
            <p:ph type="body" sz="quarter" idx="19" hasCustomPrompt="1"/>
          </p:nvPr>
        </p:nvSpPr>
        <p:spPr>
          <a:xfrm>
            <a:off x="891617" y="3918719"/>
            <a:ext cx="3320342"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23" name="文本占位符 3"/>
          <p:cNvSpPr>
            <a:spLocks noGrp="1"/>
          </p:cNvSpPr>
          <p:nvPr>
            <p:ph type="body" sz="quarter" idx="21" hasCustomPrompt="1"/>
          </p:nvPr>
        </p:nvSpPr>
        <p:spPr>
          <a:xfrm>
            <a:off x="4932042" y="3916834"/>
            <a:ext cx="3464358"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grpSp>
        <p:nvGrpSpPr>
          <p:cNvPr id="8" name="组合 7"/>
          <p:cNvGrpSpPr/>
          <p:nvPr userDrawn="1"/>
        </p:nvGrpSpPr>
        <p:grpSpPr>
          <a:xfrm>
            <a:off x="21137" y="2281755"/>
            <a:ext cx="734445" cy="521999"/>
            <a:chOff x="856433" y="1739900"/>
            <a:chExt cx="2184449" cy="1552575"/>
          </a:xfrm>
        </p:grpSpPr>
        <p:sp>
          <p:nvSpPr>
            <p:cNvPr id="4" name="矩形 3"/>
            <p:cNvSpPr/>
            <p:nvPr userDrawn="1"/>
          </p:nvSpPr>
          <p:spPr>
            <a:xfrm rot="2700000">
              <a:off x="1392239" y="1747838"/>
              <a:ext cx="1544637" cy="1544637"/>
            </a:xfrm>
            <a:prstGeom prst="rect">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a:p>
          </p:txBody>
        </p:sp>
        <p:sp>
          <p:nvSpPr>
            <p:cNvPr id="5" name="矩形 4"/>
            <p:cNvSpPr/>
            <p:nvPr userDrawn="1"/>
          </p:nvSpPr>
          <p:spPr>
            <a:xfrm rot="2700000">
              <a:off x="1176339" y="1739900"/>
              <a:ext cx="1544638" cy="1544637"/>
            </a:xfrm>
            <a:prstGeom prst="rect">
              <a:avLst/>
            </a:prstGeom>
            <a:solidFill>
              <a:srgbClr val="C00000"/>
            </a:solid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dirty="0"/>
            </a:p>
          </p:txBody>
        </p:sp>
        <p:sp>
          <p:nvSpPr>
            <p:cNvPr id="6" name="标题占位符 1"/>
            <p:cNvSpPr txBox="1">
              <a:spLocks noChangeArrowheads="1"/>
            </p:cNvSpPr>
            <p:nvPr userDrawn="1"/>
          </p:nvSpPr>
          <p:spPr bwMode="auto">
            <a:xfrm>
              <a:off x="856433" y="2166938"/>
              <a:ext cx="2184449" cy="809625"/>
            </a:xfrm>
            <a:prstGeom prst="rect">
              <a:avLst/>
            </a:prstGeom>
            <a:noFill/>
            <a:ln>
              <a:noFill/>
            </a:ln>
          </p:spPr>
          <p:txBody>
            <a:bodyPr lIns="68574" tIns="34289" rIns="68574"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14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14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4" name="文本占位符 3"/>
          <p:cNvSpPr>
            <a:spLocks noGrp="1"/>
          </p:cNvSpPr>
          <p:nvPr>
            <p:ph type="body" sz="quarter" idx="22" hasCustomPrompt="1"/>
          </p:nvPr>
        </p:nvSpPr>
        <p:spPr>
          <a:xfrm>
            <a:off x="891617" y="2140229"/>
            <a:ext cx="3320342"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请输入小结标题</a:t>
            </a:r>
            <a:endParaRPr lang="en-US" altLang="zh-CN" dirty="0"/>
          </a:p>
        </p:txBody>
      </p:sp>
      <p:sp>
        <p:nvSpPr>
          <p:cNvPr id="25" name="文本占位符 3"/>
          <p:cNvSpPr>
            <a:spLocks noGrp="1"/>
          </p:cNvSpPr>
          <p:nvPr>
            <p:ph type="body" sz="quarter" idx="23" hasCustomPrompt="1"/>
          </p:nvPr>
        </p:nvSpPr>
        <p:spPr>
          <a:xfrm>
            <a:off x="891617" y="3362852"/>
            <a:ext cx="3320342"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请输入小结标题</a:t>
            </a:r>
            <a:endParaRPr lang="en-US" altLang="zh-CN" dirty="0"/>
          </a:p>
        </p:txBody>
      </p:sp>
      <p:sp>
        <p:nvSpPr>
          <p:cNvPr id="26" name="文本占位符 3"/>
          <p:cNvSpPr>
            <a:spLocks noGrp="1"/>
          </p:cNvSpPr>
          <p:nvPr>
            <p:ph type="body" sz="quarter" idx="24" hasCustomPrompt="1"/>
          </p:nvPr>
        </p:nvSpPr>
        <p:spPr>
          <a:xfrm>
            <a:off x="4932041" y="3362852"/>
            <a:ext cx="3464358"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请输入小结标题</a:t>
            </a:r>
            <a:endParaRPr lang="en-US" altLang="zh-CN" dirty="0"/>
          </a:p>
        </p:txBody>
      </p:sp>
      <p:sp>
        <p:nvSpPr>
          <p:cNvPr id="27" name="文本占位符 3"/>
          <p:cNvSpPr>
            <a:spLocks noGrp="1"/>
          </p:cNvSpPr>
          <p:nvPr>
            <p:ph type="body" sz="quarter" idx="25" hasCustomPrompt="1"/>
          </p:nvPr>
        </p:nvSpPr>
        <p:spPr>
          <a:xfrm>
            <a:off x="4932041" y="2140229"/>
            <a:ext cx="3464358"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marL="0" marR="0" lvl="0" indent="0" algn="l" defTabSz="685800" rtl="0" eaLnBrk="0" fontAlgn="base" latinLnBrk="0" hangingPunct="0">
              <a:lnSpc>
                <a:spcPct val="150000"/>
              </a:lnSpc>
              <a:spcBef>
                <a:spcPct val="20000"/>
              </a:spcBef>
              <a:spcAft>
                <a:spcPct val="0"/>
              </a:spcAft>
              <a:buClrTx/>
              <a:buSzTx/>
              <a:buFont typeface="+mj-lt"/>
              <a:buNone/>
            </a:pPr>
            <a:r>
              <a:rPr lang="zh-CN" altLang="en-US"/>
              <a:t>请输入小结标题</a:t>
            </a:r>
            <a:endParaRPr lang="en-US" altLang="zh-CN" dirty="0"/>
          </a:p>
        </p:txBody>
      </p:sp>
      <p:sp>
        <p:nvSpPr>
          <p:cNvPr id="20"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a:t>小结</a:t>
            </a:r>
            <a:r>
              <a:rPr lang="en-US" altLang="zh-CN"/>
              <a:t>-</a:t>
            </a:r>
            <a:r>
              <a:rPr lang="zh-CN" altLang="en-US" dirty="0"/>
              <a:t>阿里巴巴普惠体</a:t>
            </a:r>
            <a:r>
              <a:rPr lang="en-US" altLang="zh-CN" dirty="0"/>
              <a:t>24</a:t>
            </a:r>
            <a:r>
              <a:rPr lang="zh-CN" altLang="en-US" dirty="0"/>
              <a:t>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7.emf"/><Relationship Id="rId8" Type="http://schemas.openxmlformats.org/officeDocument/2006/relationships/image" Target="../media/image6.emf"/><Relationship Id="rId7" Type="http://schemas.openxmlformats.org/officeDocument/2006/relationships/image" Target="../media/image5.emf"/><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emf"/><Relationship Id="rId3" Type="http://schemas.openxmlformats.org/officeDocument/2006/relationships/image" Target="../media/image1.emf"/><Relationship Id="rId22" Type="http://schemas.openxmlformats.org/officeDocument/2006/relationships/theme" Target="../theme/theme1.xml"/><Relationship Id="rId21" Type="http://schemas.openxmlformats.org/officeDocument/2006/relationships/image" Target="../media/image19.png"/><Relationship Id="rId20" Type="http://schemas.openxmlformats.org/officeDocument/2006/relationships/image" Target="../media/image18.emf"/><Relationship Id="rId2" Type="http://schemas.openxmlformats.org/officeDocument/2006/relationships/slideLayout" Target="../slideLayouts/slideLayout2.xml"/><Relationship Id="rId19" Type="http://schemas.openxmlformats.org/officeDocument/2006/relationships/image" Target="../media/image17.emf"/><Relationship Id="rId18" Type="http://schemas.openxmlformats.org/officeDocument/2006/relationships/image" Target="../media/image16.emf"/><Relationship Id="rId17" Type="http://schemas.openxmlformats.org/officeDocument/2006/relationships/image" Target="../media/image15.emf"/><Relationship Id="rId16" Type="http://schemas.openxmlformats.org/officeDocument/2006/relationships/image" Target="../media/image14.emf"/><Relationship Id="rId15" Type="http://schemas.openxmlformats.org/officeDocument/2006/relationships/image" Target="../media/image13.emf"/><Relationship Id="rId14" Type="http://schemas.openxmlformats.org/officeDocument/2006/relationships/image" Target="../media/image12.emf"/><Relationship Id="rId13" Type="http://schemas.openxmlformats.org/officeDocument/2006/relationships/image" Target="../media/image11.emf"/><Relationship Id="rId12" Type="http://schemas.openxmlformats.org/officeDocument/2006/relationships/image" Target="../media/image10.emf"/><Relationship Id="rId11" Type="http://schemas.openxmlformats.org/officeDocument/2006/relationships/image" Target="../media/image9.emf"/><Relationship Id="rId10" Type="http://schemas.openxmlformats.org/officeDocument/2006/relationships/image" Target="../media/image8.emf"/><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tags" Target="../tags/tag3.xml"/><Relationship Id="rId6" Type="http://schemas.openxmlformats.org/officeDocument/2006/relationships/tags" Target="../tags/tag2.xml"/><Relationship Id="rId5" Type="http://schemas.openxmlformats.org/officeDocument/2006/relationships/tags" Target="../tags/tag1.xml"/><Relationship Id="rId4" Type="http://schemas.openxmlformats.org/officeDocument/2006/relationships/image" Target="../media/image19.png"/><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image" Target="../media/image19.png"/><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1" Type="http://schemas.openxmlformats.org/officeDocument/2006/relationships/theme" Target="../theme/theme4.xml"/><Relationship Id="rId20" Type="http://schemas.openxmlformats.org/officeDocument/2006/relationships/image" Target="../media/image19.png"/><Relationship Id="rId2" Type="http://schemas.openxmlformats.org/officeDocument/2006/relationships/slideLayout" Target="../slideLayouts/slideLayout11.xml"/><Relationship Id="rId19" Type="http://schemas.openxmlformats.org/officeDocument/2006/relationships/slideLayout" Target="../slideLayouts/slideLayout28.xml"/><Relationship Id="rId18" Type="http://schemas.openxmlformats.org/officeDocument/2006/relationships/slideLayout" Target="../slideLayouts/slideLayout27.xml"/><Relationship Id="rId17" Type="http://schemas.openxmlformats.org/officeDocument/2006/relationships/slideLayout" Target="../slideLayouts/slideLayout26.xml"/><Relationship Id="rId16" Type="http://schemas.openxmlformats.org/officeDocument/2006/relationships/slideLayout" Target="../slideLayouts/slideLayout25.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4" Type="http://schemas.openxmlformats.org/officeDocument/2006/relationships/theme" Target="../theme/theme5.xml"/><Relationship Id="rId3" Type="http://schemas.openxmlformats.org/officeDocument/2006/relationships/image" Target="../media/image21.png"/><Relationship Id="rId2" Type="http://schemas.openxmlformats.org/officeDocument/2006/relationships/slideLayout" Target="../slideLayouts/slideLayout30.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091" y="641352"/>
            <a:ext cx="3127375"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9641" y="1065215"/>
            <a:ext cx="2200275"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椭圆 3"/>
          <p:cNvSpPr/>
          <p:nvPr/>
        </p:nvSpPr>
        <p:spPr bwMode="auto">
          <a:xfrm>
            <a:off x="6381751"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lIns="68580" tIns="34290" rIns="68580" bIns="34290"/>
          <a:lstStyle/>
          <a:p>
            <a:pPr>
              <a:buFont typeface="Arial" panose="020B0604020202020204" pitchFamily="34" charset="0"/>
              <a:buNone/>
              <a:defRPr/>
            </a:pPr>
            <a:endParaRPr lang="zh-CN" altLang="en-US" sz="1800">
              <a:latin typeface="+mn-ea"/>
              <a:ea typeface="+mn-ea"/>
            </a:endParaRPr>
          </a:p>
        </p:txBody>
      </p:sp>
      <p:sp>
        <p:nvSpPr>
          <p:cNvPr id="5" name="椭圆 4"/>
          <p:cNvSpPr/>
          <p:nvPr/>
        </p:nvSpPr>
        <p:spPr bwMode="auto">
          <a:xfrm>
            <a:off x="2451101" y="1749426"/>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lIns="68580" tIns="34290" rIns="68580" bIns="34290"/>
          <a:lstStyle/>
          <a:p>
            <a:pPr>
              <a:buFont typeface="Arial" panose="020B0604020202020204" pitchFamily="34" charset="0"/>
              <a:buNone/>
              <a:defRPr/>
            </a:pPr>
            <a:endParaRPr lang="zh-CN" altLang="en-US" sz="1800">
              <a:latin typeface="+mn-ea"/>
              <a:ea typeface="+mn-ea"/>
            </a:endParaRPr>
          </a:p>
        </p:txBody>
      </p:sp>
      <p:sp>
        <p:nvSpPr>
          <p:cNvPr id="6" name="椭圆 10"/>
          <p:cNvSpPr>
            <a:spLocks noChangeArrowheads="1"/>
          </p:cNvSpPr>
          <p:nvPr/>
        </p:nvSpPr>
        <p:spPr bwMode="auto">
          <a:xfrm>
            <a:off x="5240341" y="3937000"/>
            <a:ext cx="219075" cy="219075"/>
          </a:xfrm>
          <a:prstGeom prst="ellipse">
            <a:avLst/>
          </a:prstGeom>
          <a:solidFill>
            <a:srgbClr val="C00000"/>
          </a:solidFill>
          <a:ln>
            <a:noFill/>
          </a:ln>
        </p:spPr>
        <p:txBody>
          <a:bodyPr lIns="68580" tIns="34290" rIns="68580" bIns="34290"/>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1800">
              <a:latin typeface="+mn-ea"/>
              <a:ea typeface="+mn-ea"/>
            </a:endParaRPr>
          </a:p>
        </p:txBody>
      </p:sp>
      <p:sp>
        <p:nvSpPr>
          <p:cNvPr id="7" name="椭圆 6"/>
          <p:cNvSpPr/>
          <p:nvPr/>
        </p:nvSpPr>
        <p:spPr bwMode="auto">
          <a:xfrm>
            <a:off x="3265491" y="1939927"/>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lIns="68580" tIns="34290" rIns="68580" bIns="34290"/>
          <a:lstStyle/>
          <a:p>
            <a:pPr>
              <a:buFont typeface="Arial" panose="020B0604020202020204" pitchFamily="34" charset="0"/>
              <a:buNone/>
              <a:defRPr/>
            </a:pPr>
            <a:endParaRPr lang="zh-CN" altLang="en-US" sz="1800">
              <a:latin typeface="+mn-ea"/>
              <a:ea typeface="+mn-ea"/>
            </a:endParaRPr>
          </a:p>
        </p:txBody>
      </p:sp>
      <p:pic>
        <p:nvPicPr>
          <p:cNvPr id="1032" name="图片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62341" y="1581152"/>
            <a:ext cx="21748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07166" y="1460502"/>
            <a:ext cx="212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4" name="组合 43"/>
          <p:cNvGrpSpPr/>
          <p:nvPr/>
        </p:nvGrpSpPr>
        <p:grpSpPr bwMode="auto">
          <a:xfrm>
            <a:off x="6100766" y="1751015"/>
            <a:ext cx="130175" cy="128587"/>
            <a:chOff x="6101548" y="1750326"/>
            <a:chExt cx="129654" cy="129654"/>
          </a:xfrm>
        </p:grpSpPr>
        <p:sp>
          <p:nvSpPr>
            <p:cNvPr id="13" name="椭圆 12"/>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6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5394" y="1772988"/>
              <a:ext cx="84329" cy="84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5"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95903" y="3994152"/>
            <a:ext cx="117475"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6" name="组合 41"/>
          <p:cNvGrpSpPr/>
          <p:nvPr/>
        </p:nvGrpSpPr>
        <p:grpSpPr bwMode="auto">
          <a:xfrm>
            <a:off x="3040066" y="546102"/>
            <a:ext cx="225425" cy="225425"/>
            <a:chOff x="3039900" y="545911"/>
            <a:chExt cx="225188" cy="225188"/>
          </a:xfrm>
        </p:grpSpPr>
        <p:sp>
          <p:nvSpPr>
            <p:cNvPr id="17" name="椭圆 16"/>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2"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80775" y="600432"/>
              <a:ext cx="143438" cy="11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37" name="组合 37"/>
          <p:cNvGrpSpPr/>
          <p:nvPr/>
        </p:nvGrpSpPr>
        <p:grpSpPr bwMode="auto">
          <a:xfrm>
            <a:off x="2586041" y="3022600"/>
            <a:ext cx="185737" cy="185738"/>
            <a:chOff x="2586251" y="3022980"/>
            <a:chExt cx="88710" cy="88710"/>
          </a:xfrm>
          <a:solidFill>
            <a:srgbClr val="C00000"/>
          </a:solidFill>
        </p:grpSpPr>
        <p:sp>
          <p:nvSpPr>
            <p:cNvPr id="20" name="椭圆 9"/>
            <p:cNvSpPr>
              <a:spLocks noChangeArrowheads="1"/>
            </p:cNvSpPr>
            <p:nvPr/>
          </p:nvSpPr>
          <p:spPr bwMode="auto">
            <a:xfrm>
              <a:off x="2586251" y="3022980"/>
              <a:ext cx="88710" cy="88710"/>
            </a:xfrm>
            <a:prstGeom prst="ellipse">
              <a:avLst/>
            </a:prstGeom>
            <a:grp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1800">
                <a:latin typeface="+mn-ea"/>
                <a:ea typeface="+mn-ea"/>
              </a:endParaRPr>
            </a:p>
          </p:txBody>
        </p:sp>
        <p:pic>
          <p:nvPicPr>
            <p:cNvPr id="1064" name="Picture 10"/>
            <p:cNvPicPr>
              <a:picLocks noChangeAspect="1" noChangeArrowheads="1"/>
            </p:cNvPicPr>
            <p:nvPr/>
          </p:nvPicPr>
          <p:blipFill>
            <a:blip r:embed="rId10" cstate="print"/>
            <a:srcRect/>
            <a:stretch>
              <a:fillRect/>
            </a:stretch>
          </p:blipFill>
          <p:spPr bwMode="auto">
            <a:xfrm>
              <a:off x="2611596" y="3041493"/>
              <a:ext cx="45720" cy="51684"/>
            </a:xfrm>
            <a:prstGeom prst="rect">
              <a:avLst/>
            </a:prstGeom>
            <a:grpFill/>
            <a:ln>
              <a:noFill/>
            </a:ln>
            <a:effectLst/>
          </p:spPr>
        </p:pic>
      </p:grpSp>
      <p:pic>
        <p:nvPicPr>
          <p:cNvPr id="1038" name="Picture 1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94066" y="1974851"/>
            <a:ext cx="71437" cy="7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椭圆 22"/>
          <p:cNvSpPr/>
          <p:nvPr/>
        </p:nvSpPr>
        <p:spPr bwMode="auto">
          <a:xfrm>
            <a:off x="7113589" y="2630489"/>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lIns="68580" tIns="34290" rIns="68580" bIns="34290"/>
          <a:lstStyle/>
          <a:p>
            <a:pPr>
              <a:buFont typeface="Arial" panose="020B0604020202020204" pitchFamily="34" charset="0"/>
              <a:buNone/>
              <a:defRPr/>
            </a:pPr>
            <a:endParaRPr lang="zh-CN" altLang="en-US" sz="1800">
              <a:latin typeface="+mn-ea"/>
              <a:ea typeface="+mn-ea"/>
            </a:endParaRPr>
          </a:p>
        </p:txBody>
      </p:sp>
      <p:pic>
        <p:nvPicPr>
          <p:cNvPr id="1040" name="Picture 15"/>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75500" y="2690815"/>
            <a:ext cx="133350" cy="12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1" name="组合 46"/>
          <p:cNvGrpSpPr/>
          <p:nvPr/>
        </p:nvGrpSpPr>
        <p:grpSpPr bwMode="auto">
          <a:xfrm>
            <a:off x="2327276" y="3386138"/>
            <a:ext cx="258763" cy="258762"/>
            <a:chOff x="1798978" y="3519004"/>
            <a:chExt cx="259307" cy="259307"/>
          </a:xfrm>
        </p:grpSpPr>
        <p:sp>
          <p:nvSpPr>
            <p:cNvPr id="26" name="椭圆 25"/>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6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42039" y="3616294"/>
              <a:ext cx="173184" cy="8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2" name="组合 38"/>
          <p:cNvGrpSpPr/>
          <p:nvPr/>
        </p:nvGrpSpPr>
        <p:grpSpPr bwMode="auto">
          <a:xfrm>
            <a:off x="976316" y="1046165"/>
            <a:ext cx="300037" cy="300037"/>
            <a:chOff x="748396" y="764271"/>
            <a:chExt cx="300782" cy="300782"/>
          </a:xfrm>
        </p:grpSpPr>
        <p:sp>
          <p:nvSpPr>
            <p:cNvPr id="29" name="椭圆 28"/>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6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7106" y="856341"/>
              <a:ext cx="203362" cy="11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3" name="组合 42"/>
          <p:cNvGrpSpPr/>
          <p:nvPr/>
        </p:nvGrpSpPr>
        <p:grpSpPr bwMode="auto">
          <a:xfrm>
            <a:off x="1763716" y="4391026"/>
            <a:ext cx="300037" cy="300038"/>
            <a:chOff x="1365228" y="4292790"/>
            <a:chExt cx="300782" cy="300782"/>
          </a:xfrm>
        </p:grpSpPr>
        <p:sp>
          <p:nvSpPr>
            <p:cNvPr id="32" name="椭圆 31"/>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58"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17391" y="4364115"/>
              <a:ext cx="196455" cy="15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4" name="组合 1"/>
          <p:cNvGrpSpPr/>
          <p:nvPr/>
        </p:nvGrpSpPr>
        <p:grpSpPr bwMode="auto">
          <a:xfrm>
            <a:off x="1169991" y="2619376"/>
            <a:ext cx="300037" cy="300038"/>
            <a:chOff x="1169908" y="2618983"/>
            <a:chExt cx="300782" cy="300782"/>
          </a:xfrm>
        </p:grpSpPr>
        <p:sp>
          <p:nvSpPr>
            <p:cNvPr id="35" name="椭圆 34"/>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56" name="Picture 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214531" y="2690308"/>
              <a:ext cx="211536" cy="18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5" name="组合 49"/>
          <p:cNvGrpSpPr/>
          <p:nvPr/>
        </p:nvGrpSpPr>
        <p:grpSpPr bwMode="auto">
          <a:xfrm>
            <a:off x="7781927" y="4046540"/>
            <a:ext cx="320675" cy="320675"/>
            <a:chOff x="7874758" y="4418464"/>
            <a:chExt cx="320722" cy="320722"/>
          </a:xfrm>
        </p:grpSpPr>
        <p:sp>
          <p:nvSpPr>
            <p:cNvPr id="38" name="椭圆 37"/>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54" name="Picture 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916542" y="4486356"/>
              <a:ext cx="237154" cy="18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46"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79676" y="1773240"/>
            <a:ext cx="1270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7" name="组合 45"/>
          <p:cNvGrpSpPr/>
          <p:nvPr/>
        </p:nvGrpSpPr>
        <p:grpSpPr bwMode="auto">
          <a:xfrm>
            <a:off x="6613528" y="3433763"/>
            <a:ext cx="258763" cy="258762"/>
            <a:chOff x="8470946" y="4206098"/>
            <a:chExt cx="259071" cy="259071"/>
          </a:xfrm>
        </p:grpSpPr>
        <p:sp>
          <p:nvSpPr>
            <p:cNvPr id="42" name="椭圆 41"/>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52"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30841" y="4263524"/>
              <a:ext cx="145353" cy="14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8" name="组合 44"/>
          <p:cNvGrpSpPr/>
          <p:nvPr/>
        </p:nvGrpSpPr>
        <p:grpSpPr bwMode="auto">
          <a:xfrm>
            <a:off x="7308853" y="912814"/>
            <a:ext cx="322263" cy="322262"/>
            <a:chOff x="7308304" y="912172"/>
            <a:chExt cx="323068" cy="323068"/>
          </a:xfrm>
        </p:grpSpPr>
        <p:sp>
          <p:nvSpPr>
            <p:cNvPr id="45" name="椭圆 44"/>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50"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68238" y="989568"/>
              <a:ext cx="2032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6" name="组合 18"/>
          <p:cNvGrpSpPr/>
          <p:nvPr/>
        </p:nvGrpSpPr>
        <p:grpSpPr bwMode="auto">
          <a:xfrm>
            <a:off x="493715" y="219076"/>
            <a:ext cx="92075" cy="314325"/>
            <a:chOff x="457200" y="427038"/>
            <a:chExt cx="127000" cy="431800"/>
          </a:xfrm>
        </p:grpSpPr>
        <p:sp>
          <p:nvSpPr>
            <p:cNvPr id="47"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fontAlgn="auto">
                <a:spcBef>
                  <a:spcPts val="0"/>
                </a:spcBef>
                <a:spcAft>
                  <a:spcPts val="0"/>
                </a:spcAft>
                <a:defRPr/>
              </a:pPr>
              <a:endParaRPr lang="zh-CN" altLang="en-US"/>
            </a:p>
          </p:txBody>
        </p:sp>
        <p:sp>
          <p:nvSpPr>
            <p:cNvPr id="48"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a:latin typeface="Segoe UI" panose="020B0502040204020203" pitchFamily="34" charset="0"/>
                <a:ea typeface="微软雅黑" panose="020B0503020204020204" pitchFamily="34" charset="-122"/>
              </a:endParaRPr>
            </a:p>
          </p:txBody>
        </p:sp>
        <p:sp>
          <p:nvSpPr>
            <p:cNvPr id="49"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fontAlgn="auto">
                <a:spcBef>
                  <a:spcPts val="0"/>
                </a:spcBef>
                <a:spcAft>
                  <a:spcPts val="0"/>
                </a:spcAft>
                <a:defRPr/>
              </a:pPr>
              <a:endParaRPr lang="zh-CN" altLang="en-US"/>
            </a:p>
          </p:txBody>
        </p:sp>
      </p:grpSp>
      <p:sp>
        <p:nvSpPr>
          <p:cNvPr id="50" name="圆角矩形 3"/>
          <p:cNvSpPr>
            <a:spLocks noChangeArrowheads="1"/>
          </p:cNvSpPr>
          <p:nvPr/>
        </p:nvSpPr>
        <p:spPr bwMode="auto">
          <a:xfrm>
            <a:off x="7375527" y="-19049"/>
            <a:ext cx="1281113" cy="627063"/>
          </a:xfrm>
          <a:custGeom>
            <a:avLst/>
            <a:gdLst>
              <a:gd name="T0" fmla="*/ 1180531 w 1180531"/>
              <a:gd name="T1" fmla="*/ 0 h 577560"/>
              <a:gd name="T2" fmla="*/ 1180531 w 1180531"/>
              <a:gd name="T3" fmla="*/ 462045 h 577560"/>
              <a:gd name="T4" fmla="*/ 1065016 w 1180531"/>
              <a:gd name="T5" fmla="*/ 577560 h 577560"/>
              <a:gd name="T6" fmla="*/ 115515 w 1180531"/>
              <a:gd name="T7" fmla="*/ 577560 h 577560"/>
              <a:gd name="T8" fmla="*/ 0 w 1180531"/>
              <a:gd name="T9" fmla="*/ 462045 h 577560"/>
              <a:gd name="T10" fmla="*/ 0 w 1180531"/>
              <a:gd name="T11" fmla="*/ 0 h 577560"/>
            </a:gdLst>
            <a:ahLst/>
            <a:cxnLst>
              <a:cxn ang="0">
                <a:pos x="T0" y="T1"/>
              </a:cxn>
              <a:cxn ang="0">
                <a:pos x="T2" y="T3"/>
              </a:cxn>
              <a:cxn ang="0">
                <a:pos x="T4" y="T5"/>
              </a:cxn>
              <a:cxn ang="0">
                <a:pos x="T6" y="T7"/>
              </a:cxn>
              <a:cxn ang="0">
                <a:pos x="T8" y="T9"/>
              </a:cxn>
              <a:cxn ang="0">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pic>
        <p:nvPicPr>
          <p:cNvPr id="51" name="图片 1"/>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bwMode="auto">
          <a:xfrm>
            <a:off x="8167689"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lIns="68579" tIns="34289" rIns="68579" bIns="34289"/>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sp>
        <p:nvSpPr>
          <p:cNvPr id="3075" name="圆角矩形 3"/>
          <p:cNvSpPr/>
          <p:nvPr/>
        </p:nvSpPr>
        <p:spPr bwMode="auto">
          <a:xfrm>
            <a:off x="7375530" y="-19049"/>
            <a:ext cx="1281113" cy="627063"/>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lIns="68579" tIns="34289" rIns="68579" bIns="34289"/>
          <a:lstStyle/>
          <a:p>
            <a:endParaRPr lang="zh-CN" altLang="en-US" sz="1800"/>
          </a:p>
        </p:txBody>
      </p:sp>
      <p:pic>
        <p:nvPicPr>
          <p:cNvPr id="3076"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p:nvSpPr>
        <p:spPr bwMode="auto">
          <a:xfrm>
            <a:off x="6" y="5049838"/>
            <a:ext cx="8113713" cy="93662"/>
          </a:xfrm>
          <a:prstGeom prst="rect">
            <a:avLst/>
          </a:prstGeom>
          <a:solidFill>
            <a:srgbClr val="C00000"/>
          </a:solidFill>
          <a:ln>
            <a:noFill/>
          </a:ln>
        </p:spPr>
        <p:txBody>
          <a:bodyPr lIns="68579" tIns="34289" rIns="68579" bIns="34289"/>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sp>
        <p:nvSpPr>
          <p:cNvPr id="20" name="MH_Others_1"/>
          <p:cNvSpPr txBox="1">
            <a:spLocks noChangeArrowheads="1"/>
          </p:cNvSpPr>
          <p:nvPr>
            <p:custDataLst>
              <p:tags r:id="rId5"/>
            </p:custDataLst>
          </p:nvPr>
        </p:nvSpPr>
        <p:spPr bwMode="auto">
          <a:xfrm>
            <a:off x="1958981"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68579" tIns="34289" rIns="68579" bIns="34289"/>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Contents</a:t>
            </a:r>
            <a:endParaRPr lang="en-US" altLang="zh-CN" sz="3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MH_Others_2"/>
          <p:cNvSpPr>
            <a:spLocks noChangeArrowheads="1"/>
          </p:cNvSpPr>
          <p:nvPr>
            <p:custDataLst>
              <p:tags r:id="rId6"/>
            </p:custDataLst>
          </p:nvPr>
        </p:nvSpPr>
        <p:spPr bwMode="auto">
          <a:xfrm>
            <a:off x="1698631" y="915989"/>
            <a:ext cx="936625" cy="935037"/>
          </a:xfrm>
          <a:prstGeom prst="ellipse">
            <a:avLst/>
          </a:prstGeom>
          <a:solidFill>
            <a:srgbClr val="404040"/>
          </a:solidFill>
          <a:ln w="0">
            <a:solidFill>
              <a:srgbClr val="FFFFFF">
                <a:alpha val="49000"/>
              </a:srgbClr>
            </a:solidFill>
          </a:ln>
        </p:spPr>
        <p:txBody>
          <a:bodyPr lIns="68579" tIns="34289" rIns="68579" bIns="134997"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ts val="7000"/>
              </a:lnSpc>
              <a:spcBef>
                <a:spcPct val="0"/>
              </a:spcBef>
              <a:buNone/>
              <a:defRPr/>
            </a:pPr>
            <a:r>
              <a:rPr lang="zh-CN" altLang="en-US" sz="4100" b="1"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a:t>
            </a:r>
            <a:endParaRPr lang="zh-CN" altLang="en-US" sz="4100" b="1"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MH_Others_3"/>
          <p:cNvSpPr>
            <a:spLocks noChangeArrowheads="1"/>
          </p:cNvSpPr>
          <p:nvPr>
            <p:custDataLst>
              <p:tags r:id="rId7"/>
            </p:custDataLst>
          </p:nvPr>
        </p:nvSpPr>
        <p:spPr bwMode="auto">
          <a:xfrm>
            <a:off x="1331641" y="1759696"/>
            <a:ext cx="734366" cy="734366"/>
          </a:xfrm>
          <a:prstGeom prst="ellipse">
            <a:avLst/>
          </a:prstGeom>
          <a:noFill/>
          <a:ln>
            <a:noFill/>
          </a:ln>
        </p:spPr>
        <p:txBody>
          <a:bodyPr lIns="68579" tIns="34289" rIns="68579" bIns="34289"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100" b="1" dirty="0">
                <a:ln w="3175">
                  <a:solidFill>
                    <a:srgbClr val="FFFFFF"/>
                  </a:solidFill>
                </a:ln>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录</a:t>
            </a:r>
            <a:endParaRPr lang="zh-CN" altLang="en-US" sz="4100" b="1" dirty="0">
              <a:ln w="3175">
                <a:solidFill>
                  <a:srgbClr val="FFFFFF"/>
                </a:solidFill>
              </a:ln>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Lst>
  <p:txStyles>
    <p:titleStyle>
      <a:lvl1pPr algn="l" rtl="0" eaLnBrk="1" fontAlgn="base" hangingPunct="1">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bwMode="auto">
          <a:xfrm>
            <a:off x="8167689"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lIns="68577" tIns="34289" rIns="68577" bIns="34289"/>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sp>
        <p:nvSpPr>
          <p:cNvPr id="3075" name="圆角矩形 3"/>
          <p:cNvSpPr/>
          <p:nvPr/>
        </p:nvSpPr>
        <p:spPr bwMode="auto">
          <a:xfrm>
            <a:off x="7375530" y="-19049"/>
            <a:ext cx="1281113" cy="627063"/>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lIns="68577" tIns="34289" rIns="68577" bIns="34289"/>
          <a:lstStyle/>
          <a:p>
            <a:endParaRPr lang="zh-CN" altLang="en-US" sz="1800"/>
          </a:p>
        </p:txBody>
      </p:sp>
      <p:pic>
        <p:nvPicPr>
          <p:cNvPr id="3076" name="图片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p:nvSpPr>
        <p:spPr bwMode="auto">
          <a:xfrm>
            <a:off x="8" y="5049838"/>
            <a:ext cx="8113713" cy="93662"/>
          </a:xfrm>
          <a:prstGeom prst="rect">
            <a:avLst/>
          </a:prstGeom>
          <a:solidFill>
            <a:srgbClr val="C00000"/>
          </a:solidFill>
          <a:ln>
            <a:noFill/>
          </a:ln>
        </p:spPr>
        <p:txBody>
          <a:bodyPr lIns="68577" tIns="34289" rIns="68577" bIns="34289"/>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cxnSp>
        <p:nvCxnSpPr>
          <p:cNvPr id="9" name="直接连接符 8"/>
          <p:cNvCxnSpPr/>
          <p:nvPr/>
        </p:nvCxnSpPr>
        <p:spPr>
          <a:xfrm>
            <a:off x="3348038" y="1384301"/>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311534" y="1347794"/>
            <a:ext cx="73025" cy="7143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a:defRPr/>
            </a:pPr>
            <a:endParaRPr lang="zh-CN" altLang="en-US" sz="1800"/>
          </a:p>
        </p:txBody>
      </p:sp>
      <p:sp>
        <p:nvSpPr>
          <p:cNvPr id="12" name="椭圆 11"/>
          <p:cNvSpPr/>
          <p:nvPr/>
        </p:nvSpPr>
        <p:spPr>
          <a:xfrm>
            <a:off x="3311534" y="3832225"/>
            <a:ext cx="73025" cy="714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a:defRPr/>
            </a:pPr>
            <a:endParaRPr lang="zh-CN" altLang="en-US" sz="1800"/>
          </a:p>
        </p:txBody>
      </p:sp>
      <p:sp>
        <p:nvSpPr>
          <p:cNvPr id="14" name="标题占位符 1"/>
          <p:cNvSpPr txBox="1">
            <a:spLocks noChangeArrowheads="1"/>
          </p:cNvSpPr>
          <p:nvPr/>
        </p:nvSpPr>
        <p:spPr bwMode="auto">
          <a:xfrm>
            <a:off x="1042990" y="1924052"/>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7" tIns="34289" rIns="68577"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200" b="1" kern="0" dirty="0">
                <a:solidFill>
                  <a:srgbClr val="404040"/>
                </a:solidFill>
                <a:latin typeface="微软雅黑" panose="020B0503020204020204" pitchFamily="34" charset="-122"/>
                <a:ea typeface="微软雅黑" panose="020B0503020204020204" pitchFamily="34" charset="-122"/>
              </a:rPr>
              <a:t>目标</a:t>
            </a:r>
            <a:endParaRPr lang="zh-TW" altLang="zh-CN" sz="3200" b="1" kern="0" dirty="0">
              <a:solidFill>
                <a:srgbClr val="404040"/>
              </a:solidFill>
              <a:latin typeface="微软雅黑" panose="020B0503020204020204" pitchFamily="34" charset="-122"/>
              <a:ea typeface="微软雅黑" panose="020B0503020204020204" pitchFamily="34" charset="-122"/>
            </a:endParaRPr>
          </a:p>
        </p:txBody>
      </p:sp>
      <p:sp>
        <p:nvSpPr>
          <p:cNvPr id="15" name="标题占位符 1"/>
          <p:cNvSpPr txBox="1">
            <a:spLocks noChangeArrowheads="1"/>
          </p:cNvSpPr>
          <p:nvPr/>
        </p:nvSpPr>
        <p:spPr bwMode="auto">
          <a:xfrm>
            <a:off x="1258889" y="2573339"/>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7" tIns="34289" rIns="68577"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C00000"/>
                </a:solidFill>
                <a:latin typeface="微软雅黑" panose="020B0503020204020204" pitchFamily="34" charset="-122"/>
                <a:ea typeface="微软雅黑" panose="020B0503020204020204" pitchFamily="34" charset="-122"/>
              </a:rPr>
              <a:t>TARGET</a:t>
            </a:r>
            <a:endParaRPr lang="zh-TW" altLang="zh-CN" sz="2400" b="1" kern="0" dirty="0">
              <a:solidFill>
                <a:srgbClr val="C0000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Lst>
  <p:transition spd="slow">
    <p:push dir="u"/>
  </p:transition>
  <p:txStyles>
    <p:titleStyle>
      <a:lvl1pPr algn="l" rtl="0" eaLnBrk="1" fontAlgn="base" hangingPunct="1">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p:nvGrpSpPr>
        <p:grpSpPr bwMode="auto">
          <a:xfrm>
            <a:off x="493725" y="219077"/>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1800"/>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1800">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1800"/>
            </a:p>
          </p:txBody>
        </p:sp>
      </p:grpSp>
      <p:sp>
        <p:nvSpPr>
          <p:cNvPr id="11" name="矩形 10"/>
          <p:cNvSpPr/>
          <p:nvPr/>
        </p:nvSpPr>
        <p:spPr bwMode="auto">
          <a:xfrm>
            <a:off x="8167689"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lIns="68576" tIns="34289" rIns="68576" bIns="34289"/>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sp>
        <p:nvSpPr>
          <p:cNvPr id="2052" name="圆角矩形 3"/>
          <p:cNvSpPr/>
          <p:nvPr/>
        </p:nvSpPr>
        <p:spPr bwMode="auto">
          <a:xfrm>
            <a:off x="7375530" y="-19049"/>
            <a:ext cx="1281113" cy="627063"/>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lIns="68576" tIns="34289" rIns="68576" bIns="34289"/>
          <a:lstStyle/>
          <a:p>
            <a:endParaRPr lang="zh-CN" altLang="en-US" sz="1800"/>
          </a:p>
        </p:txBody>
      </p:sp>
      <p:pic>
        <p:nvPicPr>
          <p:cNvPr id="2053" name="图片 1"/>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p:nvSpPr>
        <p:spPr bwMode="auto">
          <a:xfrm>
            <a:off x="10" y="5049838"/>
            <a:ext cx="8113713" cy="93662"/>
          </a:xfrm>
          <a:prstGeom prst="rect">
            <a:avLst/>
          </a:prstGeom>
          <a:solidFill>
            <a:srgbClr val="C00000"/>
          </a:solidFill>
          <a:ln>
            <a:noFill/>
          </a:ln>
        </p:spPr>
        <p:txBody>
          <a:bodyPr lIns="68576" tIns="34289" rIns="68576" bIns="34289"/>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xStyles>
    <p:titleStyle>
      <a:lvl1pPr algn="l" rtl="0" eaLnBrk="1" fontAlgn="base" hangingPunct="1">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组合 9"/>
          <p:cNvGrpSpPr/>
          <p:nvPr/>
        </p:nvGrpSpPr>
        <p:grpSpPr bwMode="auto">
          <a:xfrm>
            <a:off x="1944690" y="1817689"/>
            <a:ext cx="5148262" cy="787400"/>
            <a:chOff x="1944836" y="1767215"/>
            <a:chExt cx="5147444" cy="787423"/>
          </a:xfrm>
        </p:grpSpPr>
        <p:pic>
          <p:nvPicPr>
            <p:cNvPr id="4099"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81" r:id="rId1"/>
    <p:sldLayoutId id="2147483682" r:id="rId2"/>
  </p:sldLayoutIdLst>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9.xml"/><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1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hyperlink" Target="mk:@MSITStore:D:\01&#25945;&#23398;\01JavaSE\02&#23601;&#19994;&#29677;SE\20200527JavaSE13&#22825;&#35762;&#20041;\day04\jdk-9_doc-api-spec-google&#65288;&#20013;&#25991;&#29256;&#65289;.CHM::/java/lang/Iterable.html" TargetMode="External"/><Relationship Id="rId1" Type="http://schemas.openxmlformats.org/officeDocument/2006/relationships/tags" Target="../tags/tag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1.xml"/><Relationship Id="rId2" Type="http://schemas.openxmlformats.org/officeDocument/2006/relationships/tags" Target="../tags/tag5.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31.png"/><Relationship Id="rId1"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167255" y="2098675"/>
            <a:ext cx="4809490" cy="777240"/>
          </a:xfrm>
        </p:spPr>
        <p:txBody>
          <a:bodyPr>
            <a:normAutofit fontScale="90000"/>
          </a:bodyPr>
          <a:lstStyle/>
          <a:p>
            <a:r>
              <a:rPr lang="zh-CN" altLang="en-US">
                <a:latin typeface="华文楷体" panose="02010600040101010101" charset="-122"/>
                <a:ea typeface="华文楷体" panose="02010600040101010101" charset="-122"/>
                <a:cs typeface="华文楷体" panose="02010600040101010101" charset="-122"/>
              </a:rPr>
              <a:t>常用</a:t>
            </a:r>
            <a:r>
              <a:rPr lang="en-US" altLang="zh-CN" dirty="0">
                <a:latin typeface="华文楷体" panose="02010600040101010101" charset="-122"/>
                <a:ea typeface="华文楷体" panose="02010600040101010101" charset="-122"/>
                <a:cs typeface="华文楷体" panose="02010600040101010101" charset="-122"/>
              </a:rPr>
              <a:t>API</a:t>
            </a:r>
            <a:r>
              <a:rPr lang="zh-CN" altLang="en-US">
                <a:latin typeface="华文楷体" panose="02010600040101010101" charset="-122"/>
                <a:ea typeface="华文楷体" panose="02010600040101010101" charset="-122"/>
                <a:cs typeface="华文楷体" panose="02010600040101010101" charset="-122"/>
              </a:rPr>
              <a:t>，正则表达式，</a:t>
            </a:r>
            <a:r>
              <a:rPr lang="en-US" altLang="zh-CN" dirty="0">
                <a:latin typeface="华文楷体" panose="02010600040101010101" charset="-122"/>
                <a:ea typeface="华文楷体" panose="02010600040101010101" charset="-122"/>
                <a:cs typeface="华文楷体" panose="02010600040101010101" charset="-122"/>
              </a:rPr>
              <a:t>Collection</a:t>
            </a:r>
            <a:r>
              <a:rPr lang="zh-CN" altLang="en-US">
                <a:latin typeface="华文楷体" panose="02010600040101010101" charset="-122"/>
                <a:ea typeface="华文楷体" panose="02010600040101010101" charset="-122"/>
                <a:cs typeface="华文楷体" panose="02010600040101010101" charset="-122"/>
              </a:rPr>
              <a:t>集合，迭代器</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Arrays</a:t>
            </a:r>
            <a:endParaRPr lang="zh-CN" altLang="en-US"/>
          </a:p>
        </p:txBody>
      </p:sp>
      <p:sp>
        <p:nvSpPr>
          <p:cNvPr id="3" name="文本占位符 2"/>
          <p:cNvSpPr>
            <a:spLocks noGrp="1"/>
          </p:cNvSpPr>
          <p:nvPr>
            <p:ph type="body" sz="quarter" idx="10"/>
          </p:nvPr>
        </p:nvSpPr>
        <p:spPr>
          <a:xfrm>
            <a:off x="611570" y="699547"/>
            <a:ext cx="3727325" cy="387893"/>
          </a:xfrm>
        </p:spPr>
        <p:txBody>
          <a:bodyPr/>
          <a:lstStyle/>
          <a:p>
            <a:r>
              <a:rPr lang="en-US" altLang="zh-CN"/>
              <a:t>1 Arrays</a:t>
            </a:r>
            <a:r>
              <a:rPr lang="zh-CN" altLang="en-US"/>
              <a:t>类介绍</a:t>
            </a:r>
            <a:endParaRPr lang="zh-CN" altLang="en-US"/>
          </a:p>
        </p:txBody>
      </p:sp>
      <p:sp>
        <p:nvSpPr>
          <p:cNvPr id="9" name="文本占位符 8"/>
          <p:cNvSpPr>
            <a:spLocks noGrp="1"/>
          </p:cNvSpPr>
          <p:nvPr>
            <p:ph type="body" sz="quarter" idx="11"/>
          </p:nvPr>
        </p:nvSpPr>
        <p:spPr>
          <a:xfrm>
            <a:off x="611570" y="1207274"/>
            <a:ext cx="8047795" cy="644395"/>
          </a:xfrm>
        </p:spPr>
        <p:style>
          <a:lnRef idx="2">
            <a:schemeClr val="accent2"/>
          </a:lnRef>
          <a:fillRef idx="1">
            <a:schemeClr val="lt1"/>
          </a:fillRef>
          <a:effectRef idx="0">
            <a:schemeClr val="accent2"/>
          </a:effectRef>
          <a:fontRef idx="minor">
            <a:schemeClr val="dk1"/>
          </a:fontRef>
        </p:style>
        <p:txBody>
          <a:bodyPr/>
          <a:lstStyle/>
          <a:p>
            <a:r>
              <a:rPr lang="en-US" altLang="zh-CN"/>
              <a:t>java.util.Arrays</a:t>
            </a:r>
            <a:r>
              <a:rPr lang="zh-CN" altLang="en-US"/>
              <a:t>是数组的工具类，里面有很多静态的方法用来对数组进行操作（如排序和搜索），还包含一个静态工厂，可以将数组转换为</a:t>
            </a:r>
            <a:r>
              <a:rPr lang="en-US" altLang="zh-CN"/>
              <a:t>List</a:t>
            </a:r>
            <a:r>
              <a:rPr lang="zh-CN" altLang="en-US"/>
              <a:t>集合</a:t>
            </a:r>
            <a:endParaRPr lang="zh-CN" altLang="en-US"/>
          </a:p>
        </p:txBody>
      </p:sp>
      <p:sp>
        <p:nvSpPr>
          <p:cNvPr id="10" name="文本占位符 9"/>
          <p:cNvSpPr>
            <a:spLocks noGrp="1"/>
          </p:cNvSpPr>
          <p:nvPr>
            <p:ph type="body" sz="quarter" idx="12"/>
          </p:nvPr>
        </p:nvSpPr>
        <p:spPr>
          <a:xfrm>
            <a:off x="611570" y="1923807"/>
            <a:ext cx="3727325" cy="387893"/>
          </a:xfrm>
        </p:spPr>
        <p:txBody>
          <a:bodyPr/>
          <a:lstStyle/>
          <a:p>
            <a:r>
              <a:rPr lang="en-US" altLang="zh-CN"/>
              <a:t>2 Arrays</a:t>
            </a:r>
            <a:r>
              <a:rPr lang="zh-CN" altLang="en-US"/>
              <a:t>的方法使用</a:t>
            </a:r>
            <a:endParaRPr lang="zh-CN" altLang="en-US"/>
          </a:p>
        </p:txBody>
      </p:sp>
      <p:graphicFrame>
        <p:nvGraphicFramePr>
          <p:cNvPr id="12" name="表格 11"/>
          <p:cNvGraphicFramePr>
            <a:graphicFrameLocks noGrp="1"/>
          </p:cNvGraphicFramePr>
          <p:nvPr>
            <p:custDataLst>
              <p:tags r:id="rId1"/>
            </p:custDataLst>
          </p:nvPr>
        </p:nvGraphicFramePr>
        <p:xfrm>
          <a:off x="637605" y="2368168"/>
          <a:ext cx="5632450" cy="1131570"/>
        </p:xfrm>
        <a:graphic>
          <a:graphicData uri="http://schemas.openxmlformats.org/drawingml/2006/table">
            <a:tbl>
              <a:tblPr firstRow="1" bandRow="1">
                <a:tableStyleId>{9DCAF9ED-07DC-4A11-8D7F-57B35C25682E}</a:tableStyleId>
              </a:tblPr>
              <a:tblGrid>
                <a:gridCol w="2791460"/>
                <a:gridCol w="2840990"/>
              </a:tblGrid>
              <a:tr h="297815">
                <a:tc>
                  <a:txBody>
                    <a:bodyPr/>
                    <a:lstStyle/>
                    <a:p>
                      <a:r>
                        <a:rPr lang="zh-CN" altLang="en-US" sz="800"/>
                        <a:t>方法</a:t>
                      </a:r>
                      <a:endParaRPr lang="zh-CN" altLang="en-US" sz="800"/>
                    </a:p>
                  </a:txBody>
                  <a:tcPr/>
                </a:tc>
                <a:tc>
                  <a:txBody>
                    <a:bodyPr/>
                    <a:lstStyle/>
                    <a:p>
                      <a:r>
                        <a:rPr lang="zh-CN" altLang="en-US" sz="800"/>
                        <a:t>功能描述</a:t>
                      </a:r>
                      <a:endParaRPr lang="zh-CN" altLang="en-US" sz="800"/>
                    </a:p>
                  </a:txBody>
                  <a:tcPr/>
                </a:tc>
              </a:tr>
              <a:tr h="350520">
                <a:tc>
                  <a:txBody>
                    <a:bodyPr/>
                    <a:lstStyle/>
                    <a:p>
                      <a:r>
                        <a:rPr lang="en-US" altLang="zh-CN" sz="1000"/>
                        <a:t>public static void sort(int[] a)</a:t>
                      </a:r>
                      <a:endParaRPr lang="en-US" altLang="zh-CN" sz="1000"/>
                    </a:p>
                  </a:txBody>
                  <a:tcPr/>
                </a:tc>
                <a:tc>
                  <a:txBody>
                    <a:bodyPr/>
                    <a:lstStyle/>
                    <a:p>
                      <a:r>
                        <a:rPr lang="zh-CN" altLang="en-US" sz="1000"/>
                        <a:t>按照数字顺序排列指定的数组</a:t>
                      </a:r>
                      <a:endParaRPr lang="zh-CN" altLang="en-US" sz="1000"/>
                    </a:p>
                  </a:txBody>
                  <a:tcPr/>
                </a:tc>
              </a:tr>
              <a:tr h="483235">
                <a:tc>
                  <a:txBody>
                    <a:bodyPr/>
                    <a:lstStyle/>
                    <a:p>
                      <a:r>
                        <a:rPr lang="en-US" altLang="zh-CN" sz="1000"/>
                        <a:t>public static String toString(int[] a)</a:t>
                      </a:r>
                      <a:endParaRPr lang="en-US" altLang="zh-CN" sz="1000"/>
                    </a:p>
                  </a:txBody>
                  <a:tcPr/>
                </a:tc>
                <a:tc>
                  <a:txBody>
                    <a:bodyPr/>
                    <a:lstStyle/>
                    <a:p>
                      <a:r>
                        <a:rPr lang="zh-CN" altLang="en-US" sz="1000"/>
                        <a:t>返回指定数组的内容的字符串表示形式</a:t>
                      </a:r>
                      <a:endParaRPr lang="zh-CN" altLang="en-US" sz="1000"/>
                    </a:p>
                  </a:txBody>
                  <a:tcPr/>
                </a:tc>
              </a:tr>
            </a:tbl>
          </a:graphicData>
        </a:graphic>
      </p:graphicFrame>
      <p:sp>
        <p:nvSpPr>
          <p:cNvPr id="13" name="文本占位符 6"/>
          <p:cNvSpPr>
            <a:spLocks noGrp="1"/>
          </p:cNvSpPr>
          <p:nvPr>
            <p:ph type="body" sz="quarter" idx="12"/>
          </p:nvPr>
        </p:nvSpPr>
        <p:spPr>
          <a:xfrm>
            <a:off x="611570" y="3433496"/>
            <a:ext cx="2376264" cy="387893"/>
          </a:xfrm>
        </p:spPr>
        <p:txBody>
          <a:bodyPr/>
          <a:lstStyle/>
          <a:p>
            <a:r>
              <a:rPr lang="en-US" altLang="zh-CN"/>
              <a:t>3 </a:t>
            </a:r>
            <a:r>
              <a:rPr lang="zh-CN" altLang="en-US"/>
              <a:t>代码实践</a:t>
            </a:r>
            <a:endParaRPr lang="zh-CN" altLang="en-US"/>
          </a:p>
        </p:txBody>
      </p:sp>
      <p:sp>
        <p:nvSpPr>
          <p:cNvPr id="14" name="矩形 13"/>
          <p:cNvSpPr/>
          <p:nvPr/>
        </p:nvSpPr>
        <p:spPr>
          <a:xfrm>
            <a:off x="611505" y="3821430"/>
            <a:ext cx="3854450" cy="553085"/>
          </a:xfrm>
          <a:prstGeom prst="rect">
            <a:avLst/>
          </a:prstGeom>
        </p:spPr>
        <p:txBody>
          <a:bodyPr wrap="square">
            <a:spAutoFit/>
          </a:bodyPr>
          <a:lstStyle/>
          <a:p>
            <a:r>
              <a:rPr lang="zh-CN" altLang="en-US" sz="1000"/>
              <a:t>随机生成</a:t>
            </a:r>
            <a:r>
              <a:rPr lang="en-US" altLang="zh-CN" sz="1000"/>
              <a:t>10</a:t>
            </a:r>
            <a:r>
              <a:rPr lang="zh-CN" altLang="en-US" sz="1000"/>
              <a:t>个</a:t>
            </a:r>
            <a:r>
              <a:rPr lang="en-US" altLang="zh-CN" sz="1000"/>
              <a:t>[0,100]</a:t>
            </a:r>
            <a:r>
              <a:rPr lang="zh-CN" altLang="en-US" sz="1000"/>
              <a:t>之间的整数，放到整数数组中，按照从小到大的顺序排序并打印元素内容。</a:t>
            </a:r>
            <a:endParaRPr lang="zh-CN" altLang="en-US" sz="1000"/>
          </a:p>
          <a:p>
            <a:endParaRPr lang="zh-CN" altLang="en-US" sz="1000"/>
          </a:p>
        </p:txBody>
      </p:sp>
      <p:sp>
        <p:nvSpPr>
          <p:cNvPr id="15" name="爆炸形 1 14"/>
          <p:cNvSpPr/>
          <p:nvPr/>
        </p:nvSpPr>
        <p:spPr>
          <a:xfrm>
            <a:off x="611570" y="4299942"/>
            <a:ext cx="1152128" cy="720080"/>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100"/>
              <a:t>练练</a:t>
            </a:r>
            <a:endParaRPr lang="zh-CN" altLang="en-US" sz="110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randombar(horizontal)">
                                      <p:cBhvr>
                                        <p:cTn id="7" dur="500"/>
                                        <p:tgtEl>
                                          <p:spTgt spid="9">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randombar(horizontal)">
                                      <p:cBhvr>
                                        <p:cTn id="20" dur="500"/>
                                        <p:tgtEl>
                                          <p:spTgt spid="13">
                                            <p:txEl>
                                              <p:pRg st="0" end="0"/>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randombar(horizontal)">
                                      <p:cBhvr>
                                        <p:cTn id="23" dur="500"/>
                                        <p:tgtEl>
                                          <p:spTgt spid="1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randombar(horizontal)">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uiExpand="1" build="p"/>
      <p:bldP spid="13" grpId="0" build="p"/>
      <p:bldP spid="14" grpId="0"/>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p:txBody>
          <a:bodyPr/>
          <a:lstStyle/>
          <a:p>
            <a:r>
              <a:rPr lang="en-US" altLang="zh-CN"/>
              <a:t>Arrays</a:t>
            </a:r>
            <a:r>
              <a:rPr lang="zh-CN" altLang="en-US"/>
              <a:t>有什么功能？</a:t>
            </a:r>
            <a:endParaRPr lang="zh-CN" altLang="en-US"/>
          </a:p>
        </p:txBody>
      </p:sp>
      <p:sp>
        <p:nvSpPr>
          <p:cNvPr id="17" name="文本占位符 16"/>
          <p:cNvSpPr>
            <a:spLocks noGrp="1"/>
          </p:cNvSpPr>
          <p:nvPr>
            <p:ph type="body" sz="quarter" idx="11"/>
          </p:nvPr>
        </p:nvSpPr>
        <p:spPr>
          <a:xfrm>
            <a:off x="891540" y="1375410"/>
            <a:ext cx="5196205" cy="620395"/>
          </a:xfrm>
        </p:spPr>
        <p:txBody>
          <a:bodyPr/>
          <a:lstStyle/>
          <a:p>
            <a:r>
              <a:rPr lang="zh-CN" altLang="en-US"/>
              <a:t>是数组的工具类，里面有很多静态的方法用来对数组进行操作（如排序和搜索），还包含一个静态工厂，可以将数组转换为</a:t>
            </a:r>
            <a:r>
              <a:rPr lang="en-US" altLang="zh-CN"/>
              <a:t>List</a:t>
            </a:r>
            <a:r>
              <a:rPr lang="zh-CN" altLang="en-US"/>
              <a:t>集合</a:t>
            </a:r>
            <a:endParaRPr lang="zh-CN" altLang="en-US"/>
          </a:p>
        </p:txBody>
      </p:sp>
      <p:sp>
        <p:nvSpPr>
          <p:cNvPr id="20" name="文本占位符 19"/>
          <p:cNvSpPr>
            <a:spLocks noGrp="1"/>
          </p:cNvSpPr>
          <p:nvPr>
            <p:ph type="body" sz="quarter" idx="15"/>
          </p:nvPr>
        </p:nvSpPr>
        <p:spPr>
          <a:xfrm>
            <a:off x="891540" y="2671445"/>
            <a:ext cx="3954145" cy="527050"/>
          </a:xfrm>
        </p:spPr>
        <p:txBody>
          <a:bodyPr/>
          <a:lstStyle/>
          <a:p>
            <a:r>
              <a:rPr lang="en-US" altLang="zh-CN"/>
              <a:t>sort </a:t>
            </a:r>
            <a:r>
              <a:rPr lang="zh-CN" altLang="en-US"/>
              <a:t>可以对数组进行排序</a:t>
            </a:r>
            <a:endParaRPr lang="en-US" altLang="zh-CN"/>
          </a:p>
          <a:p>
            <a:r>
              <a:rPr lang="en-US" altLang="zh-CN"/>
              <a:t>toString </a:t>
            </a:r>
            <a:r>
              <a:rPr lang="zh-CN" altLang="en-US"/>
              <a:t>可以将数组转换为字符串来表示</a:t>
            </a:r>
            <a:endParaRPr lang="zh-CN" altLang="en-US"/>
          </a:p>
        </p:txBody>
      </p:sp>
      <p:sp>
        <p:nvSpPr>
          <p:cNvPr id="24" name="文本占位符 23"/>
          <p:cNvSpPr>
            <a:spLocks noGrp="1"/>
          </p:cNvSpPr>
          <p:nvPr>
            <p:ph type="body" sz="quarter" idx="22"/>
          </p:nvPr>
        </p:nvSpPr>
        <p:spPr>
          <a:xfrm>
            <a:off x="891616" y="2140229"/>
            <a:ext cx="3608375" cy="387893"/>
          </a:xfrm>
        </p:spPr>
        <p:txBody>
          <a:bodyPr/>
          <a:lstStyle/>
          <a:p>
            <a:r>
              <a:rPr lang="en-US" altLang="zh-CN"/>
              <a:t>Arrays</a:t>
            </a:r>
            <a:r>
              <a:rPr lang="zh-CN" altLang="en-US"/>
              <a:t>的</a:t>
            </a:r>
            <a:r>
              <a:rPr lang="en-US" altLang="zh-CN"/>
              <a:t>sort</a:t>
            </a:r>
            <a:r>
              <a:rPr lang="zh-CN" altLang="en-US"/>
              <a:t>和</a:t>
            </a:r>
            <a:r>
              <a:rPr lang="en-US" altLang="zh-CN"/>
              <a:t>toString</a:t>
            </a:r>
            <a:r>
              <a:rPr lang="zh-CN" altLang="en-US"/>
              <a:t>有什么功能？</a:t>
            </a:r>
            <a:endParaRPr lang="zh-CN" altLang="en-US"/>
          </a:p>
        </p:txBody>
      </p:sp>
      <p:sp>
        <p:nvSpPr>
          <p:cNvPr id="15" name="标题 14"/>
          <p:cNvSpPr>
            <a:spLocks noGrp="1"/>
          </p:cNvSpPr>
          <p:nvPr>
            <p:ph type="title"/>
          </p:nvPr>
        </p:nvSpPr>
        <p:spPr/>
        <p:txBody>
          <a:bodyPr/>
          <a:lstStyle/>
          <a:p>
            <a:r>
              <a:rPr lang="en-US" altLang="zh-CN"/>
              <a:t>Arrays</a:t>
            </a:r>
            <a:r>
              <a:rPr lang="zh-CN" altLang="en-US"/>
              <a:t>小结</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randombar(horizontal)">
                                      <p:cBhvr>
                                        <p:cTn id="7" dur="500"/>
                                        <p:tgtEl>
                                          <p:spTgt spid="1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0" dur="500"/>
                                        <p:tgtEl>
                                          <p:spTgt spid="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0">
                                            <p:bg/>
                                          </p:spTgt>
                                        </p:tgtEl>
                                        <p:attrNameLst>
                                          <p:attrName>style.visibility</p:attrName>
                                        </p:attrNameLst>
                                      </p:cBhvr>
                                      <p:to>
                                        <p:strVal val="visible"/>
                                      </p:to>
                                    </p:set>
                                    <p:animEffect transition="in" filter="randombar(horizontal)">
                                      <p:cBhvr>
                                        <p:cTn id="15" dur="500"/>
                                        <p:tgtEl>
                                          <p:spTgt spid="20">
                                            <p:bg/>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18" dur="500"/>
                                        <p:tgtEl>
                                          <p:spTgt spid="20">
                                            <p:txEl>
                                              <p:pRg st="0" end="0"/>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xEl>
                                              <p:pRg st="1" end="1"/>
                                            </p:txEl>
                                          </p:spTgt>
                                        </p:tgtEl>
                                        <p:attrNameLst>
                                          <p:attrName>style.visibility</p:attrName>
                                        </p:attrNameLst>
                                      </p:cBhvr>
                                      <p:to>
                                        <p:strVal val="visible"/>
                                      </p:to>
                                    </p:set>
                                    <p:animEffect transition="in" filter="randombar(horizontal)">
                                      <p:cBhvr>
                                        <p:cTn id="21"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uiExpand="1" build="p"/>
      <p:bldP spid="20" grpId="0" animBg="1"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eaLnBrk="1" fontAlgn="ctr" hangingPunct="1"/>
            <a:r>
              <a:rPr lang="zh-CN" altLang="zh-CN"/>
              <a:t>能够说出自动装箱、自动拆箱的概念</a:t>
            </a:r>
            <a:endParaRPr lang="zh-CN" altLang="zh-CN"/>
          </a:p>
          <a:p>
            <a:pPr eaLnBrk="1" fontAlgn="ctr" hangingPunct="1"/>
            <a:r>
              <a:rPr lang="zh-CN" altLang="zh-CN"/>
              <a:t>能够将基本类型转换为对应的字符串</a:t>
            </a:r>
            <a:endParaRPr lang="zh-CN" altLang="zh-CN"/>
          </a:p>
          <a:p>
            <a:pPr eaLnBrk="1" fontAlgn="ctr" hangingPunct="1"/>
            <a:r>
              <a:rPr lang="zh-CN" altLang="zh-CN"/>
              <a:t>能够将字符串转换为对应的基本类型</a:t>
            </a:r>
            <a:endParaRPr lang="zh-CN" altLang="zh-CN"/>
          </a:p>
          <a:p>
            <a:pPr marL="0" indent="0">
              <a:buNone/>
            </a:pPr>
            <a:endParaRPr lang="zh-CN" altLang="en-US"/>
          </a:p>
        </p:txBody>
      </p:sp>
      <p:sp>
        <p:nvSpPr>
          <p:cNvPr id="4" name="标题 3"/>
          <p:cNvSpPr>
            <a:spLocks noGrp="1"/>
          </p:cNvSpPr>
          <p:nvPr>
            <p:ph type="title"/>
          </p:nvPr>
        </p:nvSpPr>
        <p:spPr/>
        <p:txBody>
          <a:bodyPr/>
          <a:lstStyle/>
          <a:p>
            <a:r>
              <a:rPr lang="zh-CN" altLang="en-US"/>
              <a:t>包装类</a:t>
            </a:r>
            <a:endParaRPr lang="zh-CN" altLang="en-US"/>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包装类</a:t>
            </a:r>
            <a:endParaRPr lang="zh-CN" altLang="en-US"/>
          </a:p>
        </p:txBody>
      </p:sp>
      <p:sp>
        <p:nvSpPr>
          <p:cNvPr id="3" name="文本占位符 2"/>
          <p:cNvSpPr>
            <a:spLocks noGrp="1"/>
          </p:cNvSpPr>
          <p:nvPr>
            <p:ph type="body" sz="quarter" idx="10"/>
          </p:nvPr>
        </p:nvSpPr>
        <p:spPr/>
        <p:txBody>
          <a:bodyPr/>
          <a:lstStyle/>
          <a:p>
            <a:r>
              <a:rPr lang="en-US" altLang="zh-CN"/>
              <a:t>1 </a:t>
            </a:r>
            <a:r>
              <a:rPr lang="zh-CN" altLang="en-US"/>
              <a:t>包装类概述</a:t>
            </a:r>
            <a:endParaRPr lang="zh-CN" altLang="en-US"/>
          </a:p>
        </p:txBody>
      </p:sp>
      <p:sp>
        <p:nvSpPr>
          <p:cNvPr id="9" name="文本占位符 8"/>
          <p:cNvSpPr>
            <a:spLocks noGrp="1"/>
          </p:cNvSpPr>
          <p:nvPr>
            <p:ph type="body" sz="quarter" idx="11"/>
          </p:nvPr>
        </p:nvSpPr>
        <p:spPr>
          <a:xfrm>
            <a:off x="611505" y="2169160"/>
            <a:ext cx="4731385" cy="1221105"/>
          </a:xfrm>
        </p:spPr>
        <p:style>
          <a:lnRef idx="2">
            <a:schemeClr val="accent2"/>
          </a:lnRef>
          <a:fillRef idx="1">
            <a:schemeClr val="lt1"/>
          </a:fillRef>
          <a:effectRef idx="0">
            <a:schemeClr val="accent2"/>
          </a:effectRef>
          <a:fontRef idx="minor">
            <a:schemeClr val="dk1"/>
          </a:fontRef>
        </p:style>
        <p:txBody>
          <a:bodyPr/>
          <a:lstStyle/>
          <a:p>
            <a:r>
              <a:rPr lang="zh-CN" altLang="en-US"/>
              <a:t>包装类的作用</a:t>
            </a:r>
            <a:r>
              <a:rPr lang="en-US" altLang="zh-CN"/>
              <a:t> : </a:t>
            </a:r>
            <a:endParaRPr lang="en-US" altLang="zh-CN"/>
          </a:p>
          <a:p>
            <a:r>
              <a:rPr lang="en-US" altLang="zh-CN"/>
              <a:t>1 Java</a:t>
            </a:r>
            <a:r>
              <a:rPr lang="zh-CN" altLang="en-US"/>
              <a:t>中的基本数据类型没有方法和属性，而包装类就是为了让基本数据类型拥有方法和属性，实现对象化交互。</a:t>
            </a:r>
            <a:endParaRPr lang="zh-CN" altLang="en-US"/>
          </a:p>
          <a:p>
            <a:r>
              <a:rPr lang="en-US" altLang="zh-CN"/>
              <a:t>2 </a:t>
            </a:r>
            <a:r>
              <a:rPr lang="zh-CN" altLang="en-US"/>
              <a:t>字符串和基本数据类型做转换</a:t>
            </a:r>
            <a:endParaRPr lang="zh-CN" altLang="en-US"/>
          </a:p>
          <a:p>
            <a:endParaRPr lang="zh-CN" altLang="en-US"/>
          </a:p>
        </p:txBody>
      </p:sp>
      <p:sp>
        <p:nvSpPr>
          <p:cNvPr id="11" name="文本占位符 10"/>
          <p:cNvSpPr>
            <a:spLocks noGrp="1"/>
          </p:cNvSpPr>
          <p:nvPr>
            <p:ph type="body" sz="quarter" idx="13"/>
          </p:nvPr>
        </p:nvSpPr>
        <p:spPr>
          <a:xfrm>
            <a:off x="605790" y="3867785"/>
            <a:ext cx="3679825" cy="934085"/>
          </a:xfrm>
        </p:spPr>
        <p:txBody>
          <a:bodyPr/>
          <a:lstStyle/>
          <a:p>
            <a:r>
              <a:rPr lang="zh-CN" altLang="en-US" sz="1100"/>
              <a:t>自动装箱和拆箱是</a:t>
            </a:r>
            <a:r>
              <a:rPr lang="en-US" altLang="zh-CN" sz="1100"/>
              <a:t>JDK1.5</a:t>
            </a:r>
            <a:r>
              <a:rPr lang="zh-CN" altLang="en-US" sz="1100"/>
              <a:t>开始的。</a:t>
            </a:r>
            <a:endParaRPr lang="en-US" altLang="zh-CN" sz="1100"/>
          </a:p>
          <a:p>
            <a:pPr marL="171450" indent="-171450">
              <a:buFont typeface="Wingdings" panose="05000000000000000000" pitchFamily="2" charset="2"/>
              <a:buChar char="n"/>
            </a:pPr>
            <a:r>
              <a:rPr lang="zh-CN" altLang="en-US" sz="1100"/>
              <a:t>基本数据类型自动转换为对应的包装类型叫做</a:t>
            </a:r>
            <a:r>
              <a:rPr lang="zh-CN" altLang="en-US" sz="1100" b="1"/>
              <a:t>装箱</a:t>
            </a:r>
            <a:r>
              <a:rPr lang="zh-CN" altLang="en-US" sz="1100"/>
              <a:t>。</a:t>
            </a:r>
            <a:endParaRPr lang="en-US" altLang="zh-CN" sz="1100"/>
          </a:p>
          <a:p>
            <a:pPr marL="171450" indent="-171450">
              <a:buFont typeface="Wingdings" panose="05000000000000000000" pitchFamily="2" charset="2"/>
              <a:buChar char="n"/>
            </a:pPr>
            <a:r>
              <a:rPr lang="zh-CN" altLang="en-US" sz="1100"/>
              <a:t>包装类型转自动换为对应的基本数据类型叫做</a:t>
            </a:r>
            <a:r>
              <a:rPr lang="zh-CN" altLang="en-US" sz="1100" b="1"/>
              <a:t>拆箱。</a:t>
            </a:r>
            <a:endParaRPr lang="zh-CN" altLang="en-US" sz="1100" b="1"/>
          </a:p>
        </p:txBody>
      </p:sp>
      <p:pic>
        <p:nvPicPr>
          <p:cNvPr id="5122" name="Picture 2" descr="https://img2018.cnblogs.com/blog/1395687/201904/1395687-20190427100228249-1831265356.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5500" y="1059859"/>
            <a:ext cx="3168352" cy="99196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3" name="文本占位符 12"/>
          <p:cNvSpPr>
            <a:spLocks noGrp="1"/>
          </p:cNvSpPr>
          <p:nvPr>
            <p:ph type="body" sz="quarter" idx="12"/>
          </p:nvPr>
        </p:nvSpPr>
        <p:spPr>
          <a:xfrm>
            <a:off x="605500" y="3507854"/>
            <a:ext cx="3727325" cy="387893"/>
          </a:xfrm>
        </p:spPr>
        <p:txBody>
          <a:bodyPr/>
          <a:lstStyle/>
          <a:p>
            <a:r>
              <a:rPr lang="en-US" altLang="zh-CN"/>
              <a:t>2 </a:t>
            </a:r>
            <a:r>
              <a:rPr lang="zh-CN" altLang="en-US"/>
              <a:t>自动装箱和拆箱</a:t>
            </a:r>
            <a:endParaRPr lang="zh-CN" altLang="en-US"/>
          </a:p>
        </p:txBody>
      </p:sp>
      <p:graphicFrame>
        <p:nvGraphicFramePr>
          <p:cNvPr id="14" name="表格 13"/>
          <p:cNvGraphicFramePr>
            <a:graphicFrameLocks noGrp="1"/>
          </p:cNvGraphicFramePr>
          <p:nvPr>
            <p:custDataLst>
              <p:tags r:id="rId2"/>
            </p:custDataLst>
          </p:nvPr>
        </p:nvGraphicFramePr>
        <p:xfrm>
          <a:off x="6109981" y="990644"/>
          <a:ext cx="1872207" cy="2103120"/>
        </p:xfrm>
        <a:graphic>
          <a:graphicData uri="http://schemas.openxmlformats.org/drawingml/2006/table">
            <a:tbl>
              <a:tblPr firstRow="1" bandRow="1">
                <a:tableStyleId>{21E4AEA4-8DFA-4A89-87EB-49C32662AFE0}</a:tableStyleId>
              </a:tblPr>
              <a:tblGrid>
                <a:gridCol w="815187"/>
                <a:gridCol w="1057020"/>
              </a:tblGrid>
              <a:tr h="146103">
                <a:tc>
                  <a:txBody>
                    <a:bodyPr/>
                    <a:lstStyle/>
                    <a:p>
                      <a:r>
                        <a:rPr lang="zh-CN" altLang="en-US" sz="800"/>
                        <a:t>基本数据类型</a:t>
                      </a:r>
                      <a:endParaRPr lang="zh-CN" altLang="en-US" sz="800"/>
                    </a:p>
                  </a:txBody>
                  <a:tcPr/>
                </a:tc>
                <a:tc>
                  <a:txBody>
                    <a:bodyPr/>
                    <a:lstStyle/>
                    <a:p>
                      <a:r>
                        <a:rPr lang="zh-CN" altLang="en-US" sz="800"/>
                        <a:t>包装类型</a:t>
                      </a:r>
                      <a:endParaRPr lang="zh-CN" altLang="en-US" sz="800"/>
                    </a:p>
                  </a:txBody>
                  <a:tcPr/>
                </a:tc>
              </a:tr>
              <a:tr h="161757">
                <a:tc>
                  <a:txBody>
                    <a:bodyPr/>
                    <a:lstStyle/>
                    <a:p>
                      <a:r>
                        <a:rPr lang="en-US" sz="800">
                          <a:effectLst/>
                        </a:rPr>
                        <a:t>byte</a:t>
                      </a:r>
                      <a:endParaRPr lang="en-US" sz="800">
                        <a:effectLst/>
                      </a:endParaRPr>
                    </a:p>
                  </a:txBody>
                  <a:tcPr marL="123825" marR="123825" marT="57150" marB="57150" anchor="ctr"/>
                </a:tc>
                <a:tc>
                  <a:txBody>
                    <a:bodyPr/>
                    <a:lstStyle/>
                    <a:p>
                      <a:r>
                        <a:rPr lang="en-US" sz="800">
                          <a:effectLst/>
                        </a:rPr>
                        <a:t>Byte</a:t>
                      </a:r>
                      <a:endParaRPr lang="en-US" sz="800">
                        <a:effectLst/>
                      </a:endParaRPr>
                    </a:p>
                  </a:txBody>
                  <a:tcPr marL="123825" marR="123825" marT="57150" marB="57150" anchor="ctr"/>
                </a:tc>
              </a:tr>
              <a:tr h="161757">
                <a:tc>
                  <a:txBody>
                    <a:bodyPr/>
                    <a:lstStyle/>
                    <a:p>
                      <a:r>
                        <a:rPr lang="en-US" sz="800">
                          <a:effectLst/>
                        </a:rPr>
                        <a:t>short</a:t>
                      </a:r>
                      <a:endParaRPr lang="en-US" sz="800">
                        <a:effectLst/>
                      </a:endParaRPr>
                    </a:p>
                  </a:txBody>
                  <a:tcPr marL="123825" marR="123825" marT="57150" marB="57150" anchor="ctr"/>
                </a:tc>
                <a:tc>
                  <a:txBody>
                    <a:bodyPr/>
                    <a:lstStyle/>
                    <a:p>
                      <a:r>
                        <a:rPr lang="en-US" sz="800">
                          <a:effectLst/>
                        </a:rPr>
                        <a:t>Short</a:t>
                      </a:r>
                      <a:endParaRPr lang="en-US" sz="800">
                        <a:effectLst/>
                      </a:endParaRPr>
                    </a:p>
                  </a:txBody>
                  <a:tcPr marL="123825" marR="123825" marT="57150" marB="57150" anchor="ctr"/>
                </a:tc>
              </a:tr>
              <a:tr h="161757">
                <a:tc>
                  <a:txBody>
                    <a:bodyPr/>
                    <a:lstStyle/>
                    <a:p>
                      <a:r>
                        <a:rPr lang="en-US" sz="800">
                          <a:effectLst/>
                        </a:rPr>
                        <a:t>int</a:t>
                      </a:r>
                      <a:endParaRPr lang="en-US" sz="800">
                        <a:effectLst/>
                      </a:endParaRPr>
                    </a:p>
                  </a:txBody>
                  <a:tcPr marL="123825" marR="123825" marT="57150" marB="57150" anchor="ctr"/>
                </a:tc>
                <a:tc>
                  <a:txBody>
                    <a:bodyPr/>
                    <a:lstStyle/>
                    <a:p>
                      <a:r>
                        <a:rPr lang="en-US" sz="800">
                          <a:effectLst/>
                        </a:rPr>
                        <a:t>Integer</a:t>
                      </a:r>
                      <a:endParaRPr lang="en-US" sz="800">
                        <a:effectLst/>
                      </a:endParaRPr>
                    </a:p>
                  </a:txBody>
                  <a:tcPr marL="123825" marR="123825" marT="57150" marB="57150" anchor="ctr"/>
                </a:tc>
              </a:tr>
              <a:tr h="161757">
                <a:tc>
                  <a:txBody>
                    <a:bodyPr/>
                    <a:lstStyle/>
                    <a:p>
                      <a:r>
                        <a:rPr lang="en-US" sz="800">
                          <a:effectLst/>
                        </a:rPr>
                        <a:t>long</a:t>
                      </a:r>
                      <a:endParaRPr lang="en-US" sz="800">
                        <a:effectLst/>
                      </a:endParaRPr>
                    </a:p>
                  </a:txBody>
                  <a:tcPr marL="123825" marR="123825" marT="57150" marB="57150" anchor="ctr"/>
                </a:tc>
                <a:tc>
                  <a:txBody>
                    <a:bodyPr/>
                    <a:lstStyle/>
                    <a:p>
                      <a:r>
                        <a:rPr lang="en-US" sz="800">
                          <a:effectLst/>
                        </a:rPr>
                        <a:t>Long</a:t>
                      </a:r>
                      <a:endParaRPr lang="en-US" sz="800">
                        <a:effectLst/>
                      </a:endParaRPr>
                    </a:p>
                  </a:txBody>
                  <a:tcPr marL="123825" marR="123825" marT="57150" marB="57150" anchor="ctr"/>
                </a:tc>
              </a:tr>
              <a:tr h="161757">
                <a:tc>
                  <a:txBody>
                    <a:bodyPr/>
                    <a:lstStyle/>
                    <a:p>
                      <a:r>
                        <a:rPr lang="en-US" sz="800">
                          <a:effectLst/>
                        </a:rPr>
                        <a:t>float</a:t>
                      </a:r>
                      <a:endParaRPr lang="en-US" sz="800">
                        <a:effectLst/>
                      </a:endParaRPr>
                    </a:p>
                  </a:txBody>
                  <a:tcPr marL="123825" marR="123825" marT="57150" marB="57150" anchor="ctr"/>
                </a:tc>
                <a:tc>
                  <a:txBody>
                    <a:bodyPr/>
                    <a:lstStyle/>
                    <a:p>
                      <a:r>
                        <a:rPr lang="en-US" sz="800">
                          <a:effectLst/>
                        </a:rPr>
                        <a:t>Float</a:t>
                      </a:r>
                      <a:endParaRPr lang="en-US" sz="800">
                        <a:effectLst/>
                      </a:endParaRPr>
                    </a:p>
                  </a:txBody>
                  <a:tcPr marL="123825" marR="123825" marT="57150" marB="57150" anchor="ctr"/>
                </a:tc>
              </a:tr>
              <a:tr h="161757">
                <a:tc>
                  <a:txBody>
                    <a:bodyPr/>
                    <a:lstStyle/>
                    <a:p>
                      <a:r>
                        <a:rPr lang="en-US" sz="800">
                          <a:effectLst/>
                        </a:rPr>
                        <a:t>double</a:t>
                      </a:r>
                      <a:endParaRPr lang="en-US" sz="800">
                        <a:effectLst/>
                      </a:endParaRPr>
                    </a:p>
                  </a:txBody>
                  <a:tcPr marL="123825" marR="123825" marT="57150" marB="57150" anchor="ctr"/>
                </a:tc>
                <a:tc>
                  <a:txBody>
                    <a:bodyPr/>
                    <a:lstStyle/>
                    <a:p>
                      <a:r>
                        <a:rPr lang="en-US" sz="800">
                          <a:effectLst/>
                        </a:rPr>
                        <a:t>Double</a:t>
                      </a:r>
                      <a:endParaRPr lang="en-US" sz="800">
                        <a:effectLst/>
                      </a:endParaRPr>
                    </a:p>
                  </a:txBody>
                  <a:tcPr marL="123825" marR="123825" marT="57150" marB="57150" anchor="ctr"/>
                </a:tc>
              </a:tr>
              <a:tr h="161757">
                <a:tc>
                  <a:txBody>
                    <a:bodyPr/>
                    <a:lstStyle/>
                    <a:p>
                      <a:r>
                        <a:rPr lang="en-US" sz="800">
                          <a:effectLst/>
                        </a:rPr>
                        <a:t>char</a:t>
                      </a:r>
                      <a:endParaRPr lang="en-US" sz="800">
                        <a:effectLst/>
                      </a:endParaRPr>
                    </a:p>
                  </a:txBody>
                  <a:tcPr marL="123825" marR="123825" marT="57150" marB="57150" anchor="ctr"/>
                </a:tc>
                <a:tc>
                  <a:txBody>
                    <a:bodyPr/>
                    <a:lstStyle/>
                    <a:p>
                      <a:r>
                        <a:rPr lang="en-US" sz="800">
                          <a:effectLst/>
                        </a:rPr>
                        <a:t>Character</a:t>
                      </a:r>
                      <a:endParaRPr lang="en-US" sz="800">
                        <a:effectLst/>
                      </a:endParaRPr>
                    </a:p>
                  </a:txBody>
                  <a:tcPr marL="123825" marR="123825" marT="57150" marB="57150" anchor="ctr"/>
                </a:tc>
              </a:tr>
              <a:tr h="161757">
                <a:tc>
                  <a:txBody>
                    <a:bodyPr/>
                    <a:lstStyle/>
                    <a:p>
                      <a:r>
                        <a:rPr lang="en-US" sz="800">
                          <a:effectLst/>
                        </a:rPr>
                        <a:t>boolean</a:t>
                      </a:r>
                      <a:endParaRPr lang="en-US" sz="800">
                        <a:effectLst/>
                      </a:endParaRPr>
                    </a:p>
                  </a:txBody>
                  <a:tcPr marL="123825" marR="123825" marT="57150" marB="57150" anchor="ctr"/>
                </a:tc>
                <a:tc>
                  <a:txBody>
                    <a:bodyPr/>
                    <a:lstStyle/>
                    <a:p>
                      <a:r>
                        <a:rPr lang="en-US" sz="800">
                          <a:effectLst/>
                        </a:rPr>
                        <a:t>Boolean</a:t>
                      </a:r>
                      <a:endParaRPr lang="en-US" sz="800">
                        <a:effectLst/>
                      </a:endParaRPr>
                    </a:p>
                  </a:txBody>
                  <a:tcPr marL="123825" marR="123825" marT="57150" marB="57150" anchor="ctr"/>
                </a:tc>
              </a:tr>
            </a:tbl>
          </a:graphicData>
        </a:graphic>
      </p:graphicFrame>
      <p:sp>
        <p:nvSpPr>
          <p:cNvPr id="15" name="Rectangle 3"/>
          <p:cNvSpPr>
            <a:spLocks noChangeArrowheads="1"/>
          </p:cNvSpPr>
          <p:nvPr/>
        </p:nvSpPr>
        <p:spPr bwMode="auto">
          <a:xfrm>
            <a:off x="4781964" y="4156512"/>
            <a:ext cx="1950276" cy="645160"/>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Integer n1 = </a:t>
            </a:r>
            <a:r>
              <a:rPr kumimoji="0" lang="zh-CN" altLang="zh-CN" sz="1200" b="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rPr>
              <a:t>100</a:t>
            </a:r>
            <a:r>
              <a:rPr kumimoji="0" lang="zh-CN" altLang="zh-CN" sz="12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r>
              <a:rPr kumimoji="0" lang="en-US" altLang="zh-CN" sz="12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endParaRPr kumimoji="0" lang="en-US" altLang="zh-CN" sz="1200" b="0" i="1" u="none" strike="noStrike" cap="none" normalizeH="0" baseline="0">
              <a:ln>
                <a:noFill/>
              </a:ln>
              <a:solidFill>
                <a:srgbClr val="D27009"/>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br>
              <a:rPr kumimoji="0" lang="zh-CN" altLang="zh-CN" sz="1200" b="0" i="1" u="none" strike="noStrike" cap="none" normalizeH="0" baseline="0">
                <a:ln>
                  <a:noFill/>
                </a:ln>
                <a:solidFill>
                  <a:srgbClr val="D27009"/>
                </a:solidFill>
                <a:effectLst/>
                <a:latin typeface="Courier New" panose="02070309020205020404" pitchFamily="49" charset="0"/>
                <a:ea typeface="宋体" panose="02010600030101010101" pitchFamily="2" charset="-122"/>
                <a:cs typeface="Courier New" panose="02070309020205020404" pitchFamily="49" charset="0"/>
              </a:rPr>
            </a:br>
            <a:r>
              <a:rPr kumimoji="0" lang="en-US" altLang="zh-CN" sz="12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int </a:t>
            </a:r>
            <a:r>
              <a:rPr kumimoji="0" lang="zh-CN" altLang="zh-CN" sz="12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n2 = n1</a:t>
            </a:r>
            <a:r>
              <a:rPr kumimoji="0" lang="en-US" altLang="zh-CN" sz="12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endParaRPr kumimoji="0" lang="en-US" altLang="zh-CN" sz="12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19" name="椭圆形标注 18"/>
          <p:cNvSpPr/>
          <p:nvPr/>
        </p:nvSpPr>
        <p:spPr>
          <a:xfrm>
            <a:off x="6228184" y="3618224"/>
            <a:ext cx="1368152" cy="432048"/>
          </a:xfrm>
          <a:prstGeom prst="wedgeEllipseCallout">
            <a:avLst>
              <a:gd name="adj1" fmla="val -44666"/>
              <a:gd name="adj2" fmla="val 78906"/>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0" lang="zh-CN" altLang="zh-CN" sz="1000" b="0" u="none" strike="noStrike" cap="none" normalizeH="0" baseline="0">
                <a:ln>
                  <a:noFill/>
                </a:ln>
                <a:solidFill>
                  <a:schemeClr val="bg1"/>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rPr>
              <a:t>自动装箱</a:t>
            </a:r>
            <a:endParaRPr lang="zh-CN" altLang="en-US" sz="100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21" name="椭圆形标注 20"/>
          <p:cNvSpPr/>
          <p:nvPr/>
        </p:nvSpPr>
        <p:spPr>
          <a:xfrm>
            <a:off x="7020272" y="4050272"/>
            <a:ext cx="1872208" cy="682282"/>
          </a:xfrm>
          <a:prstGeom prst="wedgeEllipseCallout">
            <a:avLst>
              <a:gd name="adj1" fmla="val -69076"/>
              <a:gd name="adj2" fmla="val 37750"/>
            </a:avLst>
          </a:prstGeom>
        </p:spPr>
        <p:style>
          <a:lnRef idx="0">
            <a:schemeClr val="accent2"/>
          </a:lnRef>
          <a:fillRef idx="3">
            <a:schemeClr val="accent2"/>
          </a:fillRef>
          <a:effectRef idx="3">
            <a:schemeClr val="accent2"/>
          </a:effectRef>
          <a:fontRef idx="minor">
            <a:schemeClr val="lt1"/>
          </a:fontRef>
        </p:style>
        <p:txBody>
          <a:bodyPr rtlCol="0" anchor="t"/>
          <a:lstStyle/>
          <a:p>
            <a:pPr lvl="0" algn="ctr"/>
            <a:r>
              <a:rPr kumimoji="0" lang="zh-CN" altLang="zh-CN" sz="1000" b="0" u="none" strike="noStrike" cap="none" normalizeH="0" baseline="0">
                <a:ln>
                  <a:noFill/>
                </a:ln>
                <a:solidFill>
                  <a:schemeClr val="bg1"/>
                </a:solidFill>
                <a:effectLst/>
                <a:latin typeface="Consolas" panose="020B0609020204030204" pitchFamily="49" charset="0"/>
                <a:ea typeface="宋体" panose="02010600030101010101" pitchFamily="2" charset="-122"/>
                <a:cs typeface="宋体" panose="02010600030101010101" pitchFamily="2" charset="-122"/>
              </a:rPr>
              <a:t>n1</a:t>
            </a:r>
            <a:r>
              <a:rPr kumimoji="0" lang="zh-CN" altLang="zh-CN" sz="1000" b="0" u="none" strike="noStrike" cap="none" normalizeH="0" baseline="0">
                <a:ln>
                  <a:noFill/>
                </a:ln>
                <a:solidFill>
                  <a:schemeClr val="bg1"/>
                </a:solidFill>
                <a:effectLst/>
                <a:latin typeface="Courier New" panose="02070309020205020404" pitchFamily="49" charset="0"/>
                <a:ea typeface="宋体" panose="02010600030101010101" pitchFamily="2" charset="-122"/>
                <a:cs typeface="Courier New" panose="02070309020205020404" pitchFamily="49" charset="0"/>
              </a:rPr>
              <a:t>自动拆箱为基本数据类型然后在赋值</a:t>
            </a:r>
            <a:endParaRPr kumimoji="0" lang="en-US" altLang="zh-CN" sz="1000" b="0" u="none" strike="noStrike" cap="none" normalizeH="0" baseline="0">
              <a:ln>
                <a:noFill/>
              </a:ln>
              <a:solidFill>
                <a:schemeClr val="bg1"/>
              </a:solidFill>
              <a:effectLst/>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bg/>
                                          </p:spTgt>
                                        </p:tgtEl>
                                        <p:attrNameLst>
                                          <p:attrName>style.visibility</p:attrName>
                                        </p:attrNameLst>
                                      </p:cBhvr>
                                      <p:to>
                                        <p:strVal val="visible"/>
                                      </p:to>
                                    </p:set>
                                    <p:animEffect transition="in" filter="randombar(horizontal)">
                                      <p:cBhvr>
                                        <p:cTn id="12" dur="500"/>
                                        <p:tgtEl>
                                          <p:spTgt spid="9">
                                            <p:bg/>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5" dur="500"/>
                                        <p:tgtEl>
                                          <p:spTgt spid="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randombar(horizontal)">
                                      <p:cBhvr>
                                        <p:cTn id="20" dur="500"/>
                                        <p:tgtEl>
                                          <p:spTgt spid="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5" dur="500"/>
                                        <p:tgtEl>
                                          <p:spTgt spid="9">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randombar(horizont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35" dur="500"/>
                                        <p:tgtEl>
                                          <p:spTgt spid="11">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40" dur="500"/>
                                        <p:tgtEl>
                                          <p:spTgt spid="11">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45" dur="500"/>
                                        <p:tgtEl>
                                          <p:spTgt spid="11">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randombar(horizontal)">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randombar(horizontal)">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randombar(horizontal)">
                                      <p:cBhvr>
                                        <p:cTn id="6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uiExpand="1" build="p"/>
      <p:bldP spid="11" grpId="0" build="p"/>
      <p:bldP spid="15" grpId="0" bldLvl="0" animBg="1"/>
      <p:bldP spid="19"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包装类</a:t>
            </a:r>
            <a:r>
              <a:rPr lang="en-US" altLang="zh-CN"/>
              <a:t>-</a:t>
            </a:r>
            <a:r>
              <a:rPr lang="zh-CN" altLang="en-US"/>
              <a:t>数据类型的转换</a:t>
            </a:r>
            <a:endParaRPr lang="zh-CN" altLang="en-US"/>
          </a:p>
        </p:txBody>
      </p:sp>
      <p:sp>
        <p:nvSpPr>
          <p:cNvPr id="3" name="文本占位符 2"/>
          <p:cNvSpPr>
            <a:spLocks noGrp="1"/>
          </p:cNvSpPr>
          <p:nvPr>
            <p:ph type="body" sz="quarter" idx="10"/>
          </p:nvPr>
        </p:nvSpPr>
        <p:spPr/>
        <p:txBody>
          <a:bodyPr/>
          <a:lstStyle/>
          <a:p>
            <a:r>
              <a:rPr lang="en-US" altLang="zh-CN"/>
              <a:t>1 </a:t>
            </a:r>
            <a:r>
              <a:rPr lang="zh-CN" altLang="en-US"/>
              <a:t>基本数据类型与字符串的转换</a:t>
            </a:r>
            <a:endParaRPr lang="zh-CN" altLang="en-US"/>
          </a:p>
        </p:txBody>
      </p:sp>
      <p:sp>
        <p:nvSpPr>
          <p:cNvPr id="4" name="文本占位符 3"/>
          <p:cNvSpPr>
            <a:spLocks noGrp="1"/>
          </p:cNvSpPr>
          <p:nvPr>
            <p:ph type="body" sz="quarter" idx="11"/>
          </p:nvPr>
        </p:nvSpPr>
        <p:spPr>
          <a:xfrm>
            <a:off x="628650" y="1087755"/>
            <a:ext cx="8065135" cy="1052830"/>
          </a:xfrm>
        </p:spPr>
        <p:style>
          <a:lnRef idx="2">
            <a:schemeClr val="accent2"/>
          </a:lnRef>
          <a:fillRef idx="1">
            <a:schemeClr val="lt1"/>
          </a:fillRef>
          <a:effectRef idx="0">
            <a:schemeClr val="accent2"/>
          </a:effectRef>
          <a:fontRef idx="minor">
            <a:schemeClr val="dk1"/>
          </a:fontRef>
        </p:style>
        <p:txBody>
          <a:bodyPr/>
          <a:lstStyle/>
          <a:p>
            <a:r>
              <a:rPr lang="zh-CN" altLang="en-US"/>
              <a:t>在开发过程中数据在不同平台之间传输时都以字符串形式存在的，有些数据表示的是数值含义，如果要用于计算我们就需要将其转换基本数据类型</a:t>
            </a:r>
            <a:r>
              <a:rPr lang="en-US" altLang="zh-CN"/>
              <a:t>.</a:t>
            </a:r>
            <a:endParaRPr lang="en-US" altLang="zh-CN"/>
          </a:p>
          <a:p>
            <a:r>
              <a:rPr lang="zh-CN" altLang="en-US"/>
              <a:t>例如</a:t>
            </a:r>
            <a:r>
              <a:rPr lang="en-US" altLang="zh-CN"/>
              <a:t> , </a:t>
            </a:r>
            <a:r>
              <a:rPr lang="zh-CN" altLang="en-US"/>
              <a:t>把一个字符串转成基本数据类型</a:t>
            </a:r>
            <a:r>
              <a:rPr lang="en-US" altLang="zh-CN"/>
              <a:t> , </a:t>
            </a:r>
            <a:r>
              <a:rPr lang="zh-CN"/>
              <a:t>或者把基本数据类型转成字符串</a:t>
            </a:r>
            <a:r>
              <a:rPr lang="en-US" altLang="zh-CN"/>
              <a:t> </a:t>
            </a:r>
            <a:endParaRPr lang="zh-CN" altLang="en-US"/>
          </a:p>
          <a:p>
            <a:endParaRPr lang="zh-CN" altLang="en-US"/>
          </a:p>
        </p:txBody>
      </p:sp>
      <p:sp>
        <p:nvSpPr>
          <p:cNvPr id="5" name="文本占位符 4"/>
          <p:cNvSpPr>
            <a:spLocks noGrp="1"/>
          </p:cNvSpPr>
          <p:nvPr>
            <p:ph type="body" sz="quarter" idx="12"/>
          </p:nvPr>
        </p:nvSpPr>
        <p:spPr>
          <a:xfrm>
            <a:off x="628705" y="2284010"/>
            <a:ext cx="3456384" cy="426691"/>
          </a:xfrm>
        </p:spPr>
        <p:txBody>
          <a:bodyPr/>
          <a:lstStyle/>
          <a:p>
            <a:pPr marL="342900" indent="-342900">
              <a:buFont typeface="Wingdings" panose="05000000000000000000" pitchFamily="2" charset="2"/>
              <a:buChar char="n"/>
            </a:pPr>
            <a:r>
              <a:rPr lang="zh-CN" altLang="en-US"/>
              <a:t>基本数据类型转换为字符串</a:t>
            </a:r>
            <a:endParaRPr lang="zh-CN" altLang="en-US"/>
          </a:p>
        </p:txBody>
      </p:sp>
      <p:sp>
        <p:nvSpPr>
          <p:cNvPr id="6" name="文本占位符 5"/>
          <p:cNvSpPr>
            <a:spLocks noGrp="1"/>
          </p:cNvSpPr>
          <p:nvPr>
            <p:ph type="body" sz="quarter" idx="13"/>
          </p:nvPr>
        </p:nvSpPr>
        <p:spPr>
          <a:xfrm>
            <a:off x="683315" y="2730778"/>
            <a:ext cx="2952328" cy="633675"/>
          </a:xfrm>
        </p:spPr>
        <p:txBody>
          <a:bodyPr/>
          <a:lstStyle/>
          <a:p>
            <a:pPr marL="228600" indent="-228600">
              <a:buFont typeface="+mj-lt"/>
              <a:buAutoNum type="arabicPeriod"/>
            </a:pPr>
            <a:r>
              <a:rPr lang="zh-CN" altLang="en-US" sz="1000"/>
              <a:t>直接在数值后加一个空字符串</a:t>
            </a:r>
            <a:endParaRPr lang="en-US" altLang="zh-CN" sz="1000"/>
          </a:p>
          <a:p>
            <a:pPr marL="228600" indent="-228600">
              <a:buFont typeface="+mj-lt"/>
              <a:buAutoNum type="arabicPeriod"/>
            </a:pPr>
            <a:r>
              <a:rPr lang="zh-CN" altLang="en-US" sz="1000"/>
              <a:t>通过</a:t>
            </a:r>
            <a:r>
              <a:rPr lang="en-US" altLang="zh-CN" sz="1000"/>
              <a:t>String</a:t>
            </a:r>
            <a:r>
              <a:rPr lang="zh-CN" altLang="en-US" sz="1000"/>
              <a:t>类静态方法</a:t>
            </a:r>
            <a:r>
              <a:rPr lang="en-US" altLang="zh-CN" sz="1000"/>
              <a:t>valueOf()</a:t>
            </a:r>
            <a:endParaRPr lang="en-US" altLang="zh-CN" sz="1000"/>
          </a:p>
        </p:txBody>
      </p:sp>
      <p:graphicFrame>
        <p:nvGraphicFramePr>
          <p:cNvPr id="9" name="表格 8"/>
          <p:cNvGraphicFramePr>
            <a:graphicFrameLocks noGrp="1"/>
          </p:cNvGraphicFramePr>
          <p:nvPr/>
        </p:nvGraphicFramePr>
        <p:xfrm>
          <a:off x="4229358" y="2662352"/>
          <a:ext cx="4464496" cy="1860098"/>
        </p:xfrm>
        <a:graphic>
          <a:graphicData uri="http://schemas.openxmlformats.org/drawingml/2006/table">
            <a:tbl>
              <a:tblPr firstRow="1" bandRow="1">
                <a:tableStyleId>{21E4AEA4-8DFA-4A89-87EB-49C32662AFE0}</a:tableStyleId>
              </a:tblPr>
              <a:tblGrid>
                <a:gridCol w="4464496"/>
              </a:tblGrid>
              <a:tr h="233132">
                <a:tc>
                  <a:txBody>
                    <a:bodyPr/>
                    <a:lstStyle/>
                    <a:p>
                      <a:r>
                        <a:rPr lang="zh-CN" altLang="en-US" sz="800"/>
                        <a:t>包装类的</a:t>
                      </a:r>
                      <a:r>
                        <a:rPr lang="en-US" altLang="zh-CN" sz="800"/>
                        <a:t>parseXxx</a:t>
                      </a:r>
                      <a:r>
                        <a:rPr lang="zh-CN" altLang="en-US" sz="800"/>
                        <a:t>方法</a:t>
                      </a:r>
                      <a:endParaRPr lang="zh-CN" altLang="en-US" sz="800">
                        <a:latin typeface="+mn-ea"/>
                        <a:ea typeface="+mn-ea"/>
                      </a:endParaRPr>
                    </a:p>
                  </a:txBody>
                  <a:tcPr/>
                </a:tc>
              </a:tr>
              <a:tr h="233132">
                <a:tc>
                  <a:txBody>
                    <a:bodyPr/>
                    <a:lstStyle/>
                    <a:p>
                      <a:r>
                        <a:rPr lang="en-US" altLang="zh-CN" sz="800"/>
                        <a:t>public static byte parseByte(String s)</a:t>
                      </a:r>
                      <a:r>
                        <a:rPr lang="zh-CN" altLang="en-US" sz="800"/>
                        <a:t>：将字符串参数转换为对应的</a:t>
                      </a:r>
                      <a:r>
                        <a:rPr lang="en-US" altLang="zh-CN" sz="800"/>
                        <a:t>byte</a:t>
                      </a:r>
                      <a:r>
                        <a:rPr lang="zh-CN" altLang="en-US" sz="800"/>
                        <a:t>基本类型。</a:t>
                      </a:r>
                      <a:endParaRPr lang="zh-CN" altLang="en-US" sz="800">
                        <a:latin typeface="+mn-ea"/>
                        <a:ea typeface="+mn-ea"/>
                      </a:endParaRPr>
                    </a:p>
                  </a:txBody>
                  <a:tcPr/>
                </a:tc>
              </a:tr>
              <a:tr h="233132">
                <a:tc>
                  <a:txBody>
                    <a:bodyPr/>
                    <a:lstStyle/>
                    <a:p>
                      <a:r>
                        <a:rPr lang="en-US" altLang="zh-CN" sz="800"/>
                        <a:t>public static short parseShort(String s)</a:t>
                      </a:r>
                      <a:r>
                        <a:rPr lang="zh-CN" altLang="en-US" sz="800"/>
                        <a:t>：将字符串参数转换为对应的</a:t>
                      </a:r>
                      <a:r>
                        <a:rPr lang="en-US" altLang="zh-CN" sz="800"/>
                        <a:t>short</a:t>
                      </a:r>
                      <a:r>
                        <a:rPr lang="zh-CN" altLang="en-US" sz="800"/>
                        <a:t>基本类型。</a:t>
                      </a:r>
                      <a:endParaRPr lang="zh-CN" altLang="en-US" sz="800">
                        <a:latin typeface="+mn-ea"/>
                        <a:ea typeface="+mn-ea"/>
                      </a:endParaRPr>
                    </a:p>
                  </a:txBody>
                  <a:tcPr/>
                </a:tc>
              </a:tr>
              <a:tr h="233132">
                <a:tc>
                  <a:txBody>
                    <a:bodyPr/>
                    <a:lstStyle/>
                    <a:p>
                      <a:r>
                        <a:rPr lang="en-US" altLang="zh-CN" sz="800"/>
                        <a:t>public static int parseInt(String s)</a:t>
                      </a:r>
                      <a:r>
                        <a:rPr lang="zh-CN" altLang="en-US" sz="800"/>
                        <a:t>：将字符串参数转换为对应的</a:t>
                      </a:r>
                      <a:r>
                        <a:rPr lang="en-US" altLang="zh-CN" sz="800"/>
                        <a:t>int</a:t>
                      </a:r>
                      <a:r>
                        <a:rPr lang="zh-CN" altLang="en-US" sz="800"/>
                        <a:t>基本类型。</a:t>
                      </a:r>
                      <a:endParaRPr lang="zh-CN" altLang="en-US" sz="800">
                        <a:latin typeface="+mn-ea"/>
                        <a:ea typeface="+mn-ea"/>
                      </a:endParaRPr>
                    </a:p>
                  </a:txBody>
                  <a:tcPr/>
                </a:tc>
              </a:tr>
              <a:tr h="233132">
                <a:tc>
                  <a:txBody>
                    <a:bodyPr/>
                    <a:lstStyle/>
                    <a:p>
                      <a:r>
                        <a:rPr lang="en-US" altLang="zh-CN" sz="800"/>
                        <a:t>public static long parseLong(String s)</a:t>
                      </a:r>
                      <a:r>
                        <a:rPr lang="zh-CN" altLang="en-US" sz="800"/>
                        <a:t>：将字符串参数转换为对应的</a:t>
                      </a:r>
                      <a:r>
                        <a:rPr lang="en-US" altLang="zh-CN" sz="800"/>
                        <a:t>long</a:t>
                      </a:r>
                      <a:r>
                        <a:rPr lang="zh-CN" altLang="en-US" sz="800"/>
                        <a:t>基本类型。</a:t>
                      </a:r>
                      <a:endParaRPr lang="zh-CN" altLang="en-US" sz="800">
                        <a:latin typeface="+mn-ea"/>
                        <a:ea typeface="+mn-ea"/>
                      </a:endParaRPr>
                    </a:p>
                  </a:txBody>
                  <a:tcPr/>
                </a:tc>
              </a:tr>
              <a:tr h="233132">
                <a:tc>
                  <a:txBody>
                    <a:bodyPr/>
                    <a:lstStyle/>
                    <a:p>
                      <a:r>
                        <a:rPr lang="en-US" altLang="zh-CN" sz="800"/>
                        <a:t>public static float parseFloat(String s)</a:t>
                      </a:r>
                      <a:r>
                        <a:rPr lang="zh-CN" altLang="en-US" sz="800"/>
                        <a:t>：将字符串参数转换为对应的</a:t>
                      </a:r>
                      <a:r>
                        <a:rPr lang="en-US" altLang="zh-CN" sz="800"/>
                        <a:t>float</a:t>
                      </a:r>
                      <a:r>
                        <a:rPr lang="zh-CN" altLang="en-US" sz="800"/>
                        <a:t>基本类型。</a:t>
                      </a:r>
                      <a:endParaRPr lang="zh-CN" altLang="en-US" sz="800">
                        <a:latin typeface="+mn-ea"/>
                        <a:ea typeface="+mn-ea"/>
                      </a:endParaRPr>
                    </a:p>
                  </a:txBody>
                  <a:tcPr/>
                </a:tc>
              </a:tr>
              <a:tr h="233132">
                <a:tc>
                  <a:txBody>
                    <a:bodyPr/>
                    <a:lstStyle/>
                    <a:p>
                      <a:r>
                        <a:rPr lang="en-US" altLang="zh-CN" sz="800"/>
                        <a:t>public static double parseDouble(String s)</a:t>
                      </a:r>
                      <a:r>
                        <a:rPr lang="zh-CN" altLang="en-US" sz="800"/>
                        <a:t>：将字符串参数转换为对应的</a:t>
                      </a:r>
                      <a:r>
                        <a:rPr lang="en-US" altLang="zh-CN" sz="800"/>
                        <a:t>double</a:t>
                      </a:r>
                      <a:r>
                        <a:rPr lang="zh-CN" altLang="en-US" sz="800"/>
                        <a:t>基本类型。</a:t>
                      </a:r>
                      <a:endParaRPr lang="zh-CN" altLang="en-US" sz="800">
                        <a:latin typeface="+mn-ea"/>
                        <a:ea typeface="+mn-ea"/>
                      </a:endParaRPr>
                    </a:p>
                  </a:txBody>
                  <a:tcPr/>
                </a:tc>
              </a:tr>
              <a:tr h="228174">
                <a:tc>
                  <a:txBody>
                    <a:bodyPr/>
                    <a:lstStyle/>
                    <a:p>
                      <a:r>
                        <a:rPr lang="en-US" altLang="zh-CN" sz="800"/>
                        <a:t>public static boolean parseBoolean(String s)</a:t>
                      </a:r>
                      <a:r>
                        <a:rPr lang="zh-CN" altLang="en-US" sz="800"/>
                        <a:t>：将字符串参数转换为对应的</a:t>
                      </a:r>
                      <a:r>
                        <a:rPr lang="en-US" altLang="zh-CN" sz="800"/>
                        <a:t>boolean</a:t>
                      </a:r>
                      <a:r>
                        <a:rPr lang="zh-CN" altLang="en-US" sz="800"/>
                        <a:t>基本类型。</a:t>
                      </a:r>
                      <a:endParaRPr lang="zh-CN" altLang="en-US" sz="800">
                        <a:latin typeface="+mn-ea"/>
                        <a:ea typeface="+mn-ea"/>
                      </a:endParaRPr>
                    </a:p>
                  </a:txBody>
                  <a:tcPr/>
                </a:tc>
              </a:tr>
            </a:tbl>
          </a:graphicData>
        </a:graphic>
      </p:graphicFrame>
      <p:sp>
        <p:nvSpPr>
          <p:cNvPr id="10" name="文本占位符 4"/>
          <p:cNvSpPr txBox="1"/>
          <p:nvPr/>
        </p:nvSpPr>
        <p:spPr>
          <a:xfrm>
            <a:off x="628705" y="3435782"/>
            <a:ext cx="3312368" cy="387893"/>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buFont typeface="Wingdings" panose="05000000000000000000" pitchFamily="2" charset="2"/>
              <a:buChar char="n"/>
            </a:pPr>
            <a:r>
              <a:rPr lang="zh-CN" altLang="en-US"/>
              <a:t>字符串转换为基本数据类型</a:t>
            </a:r>
            <a:endParaRPr lang="zh-CN" altLang="en-US"/>
          </a:p>
        </p:txBody>
      </p:sp>
      <p:sp>
        <p:nvSpPr>
          <p:cNvPr id="11" name="文本占位符 5"/>
          <p:cNvSpPr txBox="1"/>
          <p:nvPr/>
        </p:nvSpPr>
        <p:spPr>
          <a:xfrm>
            <a:off x="628705" y="3724444"/>
            <a:ext cx="3312368" cy="1140023"/>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000"/>
              <a:t>1.</a:t>
            </a:r>
            <a:r>
              <a:rPr lang="zh-CN" altLang="en-US" sz="1000"/>
              <a:t>包装类型除了</a:t>
            </a:r>
            <a:r>
              <a:rPr lang="en-US" altLang="zh-CN" sz="1000"/>
              <a:t>Character</a:t>
            </a:r>
            <a:r>
              <a:rPr lang="zh-CN" altLang="en-US" sz="1000"/>
              <a:t>之外，都存在一个静态方法：</a:t>
            </a:r>
            <a:r>
              <a:rPr lang="en-US" altLang="zh-CN" sz="1000"/>
              <a:t>parseXxxx</a:t>
            </a:r>
            <a:endParaRPr lang="en-US" altLang="zh-CN" sz="1000"/>
          </a:p>
          <a:p>
            <a:r>
              <a:rPr lang="zh-CN" altLang="en-US" sz="1000"/>
              <a:t>如果字符串参数的内容无法正确转换为对应的基本类型，则会抛出</a:t>
            </a:r>
            <a:r>
              <a:rPr lang="en-US" altLang="zh-CN" sz="1000"/>
              <a:t>java.lang.NumberFormatException</a:t>
            </a:r>
            <a:r>
              <a:rPr lang="zh-CN" altLang="en-US" sz="1000"/>
              <a:t>异常</a:t>
            </a:r>
            <a:endParaRPr lang="zh-CN" altLang="en-US" sz="100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randombar(horizontal)">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randombar(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randombar(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randombar(horizont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uiExpand="1" build="p"/>
      <p:bldP spid="5" grpId="0" build="p"/>
      <p:bldP spid="6" grpId="0" uiExpand="1" build="p"/>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包装类</a:t>
            </a:r>
            <a:endParaRPr lang="zh-CN" altLang="en-US"/>
          </a:p>
        </p:txBody>
      </p:sp>
      <p:sp>
        <p:nvSpPr>
          <p:cNvPr id="3" name="文本占位符 2"/>
          <p:cNvSpPr>
            <a:spLocks noGrp="1"/>
          </p:cNvSpPr>
          <p:nvPr>
            <p:ph type="body" sz="quarter" idx="10"/>
          </p:nvPr>
        </p:nvSpPr>
        <p:spPr>
          <a:xfrm>
            <a:off x="628661" y="1059592"/>
            <a:ext cx="3727325" cy="387893"/>
          </a:xfrm>
        </p:spPr>
        <p:txBody>
          <a:bodyPr/>
          <a:lstStyle/>
          <a:p>
            <a:r>
              <a:rPr lang="en-US" altLang="zh-CN"/>
              <a:t>1 </a:t>
            </a:r>
            <a:r>
              <a:rPr lang="zh-CN" altLang="en-US"/>
              <a:t>注意事项</a:t>
            </a:r>
            <a:r>
              <a:rPr lang="en-US" altLang="zh-CN"/>
              <a:t> : </a:t>
            </a:r>
            <a:endParaRPr lang="en-US" altLang="zh-CN"/>
          </a:p>
        </p:txBody>
      </p:sp>
      <p:sp>
        <p:nvSpPr>
          <p:cNvPr id="16" name="文本占位符 10"/>
          <p:cNvSpPr txBox="1"/>
          <p:nvPr/>
        </p:nvSpPr>
        <p:spPr>
          <a:xfrm>
            <a:off x="1115695" y="1564005"/>
            <a:ext cx="7299960" cy="1679575"/>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200"/>
              <a:t>1. </a:t>
            </a:r>
            <a:r>
              <a:rPr lang="zh-CN" altLang="en-US" sz="1200"/>
              <a:t>包装类对象的初始值为</a:t>
            </a:r>
            <a:r>
              <a:rPr lang="en-US" altLang="zh-CN" sz="1200"/>
              <a:t>null</a:t>
            </a:r>
            <a:r>
              <a:rPr lang="zh-CN" altLang="en-US" sz="1200"/>
              <a:t>（是一个对象）。</a:t>
            </a:r>
            <a:endParaRPr lang="en-US" altLang="zh-CN" sz="1200"/>
          </a:p>
          <a:p>
            <a:r>
              <a:rPr lang="en-US" altLang="zh-CN" sz="1200"/>
              <a:t>2. Java</a:t>
            </a:r>
            <a:r>
              <a:rPr lang="zh-CN" altLang="en-US" sz="1200"/>
              <a:t>中除了</a:t>
            </a:r>
            <a:r>
              <a:rPr lang="en-US" altLang="zh-CN" sz="1200"/>
              <a:t>float</a:t>
            </a:r>
            <a:r>
              <a:rPr lang="zh-CN" altLang="en-US" sz="1200"/>
              <a:t>和</a:t>
            </a:r>
            <a:r>
              <a:rPr lang="en-US" altLang="zh-CN" sz="1200"/>
              <a:t>double</a:t>
            </a:r>
            <a:r>
              <a:rPr lang="zh-CN" altLang="en-US" sz="1200"/>
              <a:t>的其他基本数据类型，都有常量池。</a:t>
            </a:r>
            <a:endParaRPr lang="en-US" altLang="zh-CN" sz="1200"/>
          </a:p>
          <a:p>
            <a:pPr marL="628650" lvl="1" indent="-171450">
              <a:buFont typeface="Arial" panose="020B0604020202020204" pitchFamily="34" charset="0"/>
              <a:buChar char="•"/>
            </a:pPr>
            <a:r>
              <a:rPr lang="zh-CN" altLang="en-US" sz="12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整数类型：[-128,127]值在常量池</a:t>
            </a:r>
            <a:endParaRPr lang="zh-CN" altLang="en-US" sz="12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28650" lvl="1" indent="-171450">
              <a:buFont typeface="Arial" panose="020B0604020202020204" pitchFamily="34" charset="0"/>
              <a:buChar char="•"/>
            </a:pPr>
            <a:r>
              <a:rPr lang="zh-CN" altLang="en-US" sz="12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字符类型：[0,127]对应的字符在常量池</a:t>
            </a:r>
            <a:endParaRPr lang="zh-CN" altLang="en-US" sz="12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28650" lvl="1" indent="-171450">
              <a:buFont typeface="Arial" panose="020B0604020202020204" pitchFamily="34" charset="0"/>
              <a:buChar char="•"/>
            </a:pPr>
            <a:r>
              <a:rPr lang="zh-CN" altLang="en-US" sz="12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布尔类型：true，false在常量池</a:t>
            </a:r>
            <a:endParaRPr lang="zh-CN" altLang="en-US" sz="12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Arial" panose="020B0604020202020204" pitchFamily="34" charset="0"/>
            </a:pPr>
            <a:r>
              <a:rPr lang="zh-CN" altLang="en-US" sz="1200">
                <a:sym typeface="+mn-ea"/>
              </a:rPr>
              <a:t>3. 在常量池中的数据 , 会进行共享使用</a:t>
            </a:r>
            <a:r>
              <a:rPr lang="en-US" altLang="zh-CN" sz="1200">
                <a:sym typeface="+mn-ea"/>
              </a:rPr>
              <a:t>,</a:t>
            </a:r>
            <a:r>
              <a:rPr lang="zh-CN" altLang="en-US" sz="1200">
                <a:sym typeface="+mn-ea"/>
              </a:rPr>
              <a:t>减少频繁创建</a:t>
            </a:r>
            <a:r>
              <a:rPr lang="en-US" altLang="zh-CN" sz="1200">
                <a:sym typeface="+mn-ea"/>
              </a:rPr>
              <a:t>,</a:t>
            </a:r>
            <a:r>
              <a:rPr lang="zh-CN" altLang="en-US" sz="1200">
                <a:sym typeface="+mn-ea"/>
              </a:rPr>
              <a:t>从而提高性能</a:t>
            </a:r>
            <a:r>
              <a:rPr lang="en-US" altLang="zh-CN" sz="1200">
                <a:sym typeface="+mn-ea"/>
              </a:rPr>
              <a:t>,</a:t>
            </a:r>
            <a:r>
              <a:rPr lang="zh-CN" altLang="en-US" sz="1200">
                <a:sym typeface="+mn-ea"/>
              </a:rPr>
              <a:t>不在常量池会创建新的对象</a:t>
            </a:r>
            <a:r>
              <a:rPr lang="en-US" altLang="zh-CN" sz="1200">
                <a:sym typeface="+mn-ea"/>
              </a:rPr>
              <a:t> </a:t>
            </a:r>
            <a:endParaRPr lang="zh-CN" altLang="en-US"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Arial" panose="020B0604020202020204" pitchFamily="34" charset="0"/>
            </a:pP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linds(horizont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blinds(horizontal)">
                                      <p:cBhvr>
                                        <p:cTn id="12" dur="500"/>
                                        <p:tgtEl>
                                          <p:spTgt spid="16">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animEffect transition="in" filter="blinds(horizontal)">
                                      <p:cBhvr>
                                        <p:cTn id="15" dur="500"/>
                                        <p:tgtEl>
                                          <p:spTgt spid="16">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
                                            <p:txEl>
                                              <p:pRg st="3" end="3"/>
                                            </p:txEl>
                                          </p:spTgt>
                                        </p:tgtEl>
                                        <p:attrNameLst>
                                          <p:attrName>style.visibility</p:attrName>
                                        </p:attrNameLst>
                                      </p:cBhvr>
                                      <p:to>
                                        <p:strVal val="visible"/>
                                      </p:to>
                                    </p:set>
                                    <p:animEffect transition="in" filter="blinds(horizontal)">
                                      <p:cBhvr>
                                        <p:cTn id="18" dur="500"/>
                                        <p:tgtEl>
                                          <p:spTgt spid="16">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6">
                                            <p:txEl>
                                              <p:pRg st="4" end="4"/>
                                            </p:txEl>
                                          </p:spTgt>
                                        </p:tgtEl>
                                        <p:attrNameLst>
                                          <p:attrName>style.visibility</p:attrName>
                                        </p:attrNameLst>
                                      </p:cBhvr>
                                      <p:to>
                                        <p:strVal val="visible"/>
                                      </p:to>
                                    </p:set>
                                    <p:animEffect transition="in" filter="blinds(horizontal)">
                                      <p:cBhvr>
                                        <p:cTn id="21" dur="500"/>
                                        <p:tgtEl>
                                          <p:spTgt spid="1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6">
                                            <p:txEl>
                                              <p:pRg st="5" end="5"/>
                                            </p:txEl>
                                          </p:spTgt>
                                        </p:tgtEl>
                                        <p:attrNameLst>
                                          <p:attrName>style.visibility</p:attrName>
                                        </p:attrNameLst>
                                      </p:cBhvr>
                                      <p:to>
                                        <p:strVal val="visible"/>
                                      </p:to>
                                    </p:set>
                                    <p:animEffect transition="in" filter="blinds(horizontal)">
                                      <p:cBhvr>
                                        <p:cTn id="26"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891616" y="846367"/>
            <a:ext cx="3896407" cy="387893"/>
          </a:xfrm>
        </p:spPr>
        <p:txBody>
          <a:bodyPr/>
          <a:lstStyle/>
          <a:p>
            <a:r>
              <a:rPr lang="en-US" altLang="zh-CN"/>
              <a:t>1 </a:t>
            </a:r>
            <a:r>
              <a:rPr lang="zh-CN" altLang="en-US"/>
              <a:t>请说出</a:t>
            </a:r>
            <a:r>
              <a:rPr lang="en-US" altLang="zh-CN"/>
              <a:t>int</a:t>
            </a:r>
            <a:r>
              <a:rPr lang="zh-CN" altLang="en-US"/>
              <a:t>和</a:t>
            </a:r>
            <a:r>
              <a:rPr lang="en-US" altLang="zh-CN"/>
              <a:t>char</a:t>
            </a:r>
            <a:r>
              <a:rPr lang="zh-CN" altLang="en-US"/>
              <a:t>对应的包装类型名字？</a:t>
            </a:r>
            <a:endParaRPr lang="zh-CN" altLang="en-US"/>
          </a:p>
        </p:txBody>
      </p:sp>
      <p:sp>
        <p:nvSpPr>
          <p:cNvPr id="17" name="文本占位符 16"/>
          <p:cNvSpPr>
            <a:spLocks noGrp="1"/>
          </p:cNvSpPr>
          <p:nvPr>
            <p:ph type="body" sz="quarter" idx="11"/>
          </p:nvPr>
        </p:nvSpPr>
        <p:spPr>
          <a:xfrm>
            <a:off x="891616" y="1375371"/>
            <a:ext cx="5120543" cy="527124"/>
          </a:xfrm>
        </p:spPr>
        <p:txBody>
          <a:bodyPr/>
          <a:lstStyle/>
          <a:p>
            <a:r>
              <a:rPr lang="en-US" altLang="zh-CN"/>
              <a:t>Integer</a:t>
            </a:r>
            <a:r>
              <a:rPr lang="zh-CN" altLang="en-US"/>
              <a:t>，</a:t>
            </a:r>
            <a:r>
              <a:rPr lang="en-US" altLang="zh-CN"/>
              <a:t>Character</a:t>
            </a:r>
            <a:endParaRPr lang="en-US" altLang="zh-CN"/>
          </a:p>
        </p:txBody>
      </p:sp>
      <p:sp>
        <p:nvSpPr>
          <p:cNvPr id="20" name="文本占位符 19"/>
          <p:cNvSpPr>
            <a:spLocks noGrp="1"/>
          </p:cNvSpPr>
          <p:nvPr>
            <p:ph type="body" sz="quarter" idx="15"/>
          </p:nvPr>
        </p:nvSpPr>
        <p:spPr>
          <a:xfrm>
            <a:off x="891616" y="2671515"/>
            <a:ext cx="5120543" cy="527124"/>
          </a:xfrm>
        </p:spPr>
        <p:txBody>
          <a:bodyPr/>
          <a:lstStyle/>
          <a:p>
            <a:pPr marL="228600" indent="-228600">
              <a:buAutoNum type="arabicPeriod"/>
            </a:pPr>
            <a:r>
              <a:rPr lang="zh-CN" altLang="en-US"/>
              <a:t>直接拼接空字符串</a:t>
            </a:r>
            <a:endParaRPr lang="en-US" altLang="zh-CN"/>
          </a:p>
          <a:p>
            <a:pPr marL="228600" indent="-228600">
              <a:buAutoNum type="arabicPeriod"/>
            </a:pPr>
            <a:r>
              <a:rPr lang="zh-CN" altLang="en-US"/>
              <a:t>使用</a:t>
            </a:r>
            <a:r>
              <a:rPr lang="en-US" altLang="zh-CN"/>
              <a:t>String</a:t>
            </a:r>
            <a:r>
              <a:rPr lang="zh-CN" altLang="en-US"/>
              <a:t>的</a:t>
            </a:r>
            <a:r>
              <a:rPr lang="en-US" altLang="zh-CN"/>
              <a:t>valueOf</a:t>
            </a:r>
            <a:r>
              <a:rPr lang="zh-CN" altLang="en-US"/>
              <a:t>静态方法</a:t>
            </a:r>
            <a:endParaRPr lang="zh-CN" altLang="en-US"/>
          </a:p>
        </p:txBody>
      </p:sp>
      <p:sp>
        <p:nvSpPr>
          <p:cNvPr id="22" name="文本占位符 21"/>
          <p:cNvSpPr>
            <a:spLocks noGrp="1"/>
          </p:cNvSpPr>
          <p:nvPr>
            <p:ph type="body" sz="quarter" idx="19"/>
          </p:nvPr>
        </p:nvSpPr>
        <p:spPr>
          <a:xfrm>
            <a:off x="891616" y="3918719"/>
            <a:ext cx="5120543" cy="527124"/>
          </a:xfrm>
        </p:spPr>
        <p:txBody>
          <a:bodyPr/>
          <a:lstStyle/>
          <a:p>
            <a:r>
              <a:rPr lang="zh-CN" altLang="en-US"/>
              <a:t>除了</a:t>
            </a:r>
            <a:r>
              <a:rPr lang="en-US" altLang="zh-CN"/>
              <a:t>Character</a:t>
            </a:r>
            <a:r>
              <a:rPr lang="zh-CN" altLang="en-US"/>
              <a:t>之外，都有静态方法</a:t>
            </a:r>
            <a:r>
              <a:rPr lang="en-US" altLang="zh-CN"/>
              <a:t>parseXxx</a:t>
            </a:r>
            <a:r>
              <a:rPr lang="zh-CN" altLang="en-US"/>
              <a:t>方法可以完成字符串转换基本数据类型。</a:t>
            </a:r>
            <a:endParaRPr lang="en-US" altLang="zh-CN"/>
          </a:p>
        </p:txBody>
      </p:sp>
      <p:sp>
        <p:nvSpPr>
          <p:cNvPr id="24" name="文本占位符 23"/>
          <p:cNvSpPr>
            <a:spLocks noGrp="1"/>
          </p:cNvSpPr>
          <p:nvPr>
            <p:ph type="body" sz="quarter" idx="22"/>
          </p:nvPr>
        </p:nvSpPr>
        <p:spPr>
          <a:xfrm>
            <a:off x="891616" y="2140229"/>
            <a:ext cx="3968415" cy="387893"/>
          </a:xfrm>
        </p:spPr>
        <p:txBody>
          <a:bodyPr/>
          <a:lstStyle/>
          <a:p>
            <a:r>
              <a:rPr lang="en-US" altLang="zh-CN"/>
              <a:t>2 </a:t>
            </a:r>
            <a:r>
              <a:rPr lang="zh-CN" altLang="en-US"/>
              <a:t>请说出如何将基本数据类型转换为字符串？</a:t>
            </a:r>
            <a:endParaRPr lang="zh-CN" altLang="en-US"/>
          </a:p>
        </p:txBody>
      </p:sp>
      <p:sp>
        <p:nvSpPr>
          <p:cNvPr id="25" name="文本占位符 24"/>
          <p:cNvSpPr>
            <a:spLocks noGrp="1"/>
          </p:cNvSpPr>
          <p:nvPr>
            <p:ph type="body" sz="quarter" idx="23"/>
          </p:nvPr>
        </p:nvSpPr>
        <p:spPr>
          <a:xfrm>
            <a:off x="891616" y="3362852"/>
            <a:ext cx="4184439" cy="387893"/>
          </a:xfrm>
        </p:spPr>
        <p:txBody>
          <a:bodyPr/>
          <a:lstStyle/>
          <a:p>
            <a:r>
              <a:rPr lang="en-US" altLang="zh-CN"/>
              <a:t>3 </a:t>
            </a:r>
            <a:r>
              <a:rPr lang="zh-CN" altLang="en-US"/>
              <a:t>请说出如何将字符串转换为基本数据类型？</a:t>
            </a:r>
            <a:endParaRPr lang="zh-CN" altLang="en-US"/>
          </a:p>
        </p:txBody>
      </p:sp>
      <p:sp>
        <p:nvSpPr>
          <p:cNvPr id="15" name="标题 14"/>
          <p:cNvSpPr>
            <a:spLocks noGrp="1"/>
          </p:cNvSpPr>
          <p:nvPr>
            <p:ph type="title"/>
          </p:nvPr>
        </p:nvSpPr>
        <p:spPr/>
        <p:txBody>
          <a:bodyPr/>
          <a:lstStyle/>
          <a:p>
            <a:r>
              <a:rPr lang="zh-CN" altLang="en-US"/>
              <a:t>包装类型小结</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randombar(horizontal)">
                                      <p:cBhvr>
                                        <p:cTn id="7" dur="500"/>
                                        <p:tgtEl>
                                          <p:spTgt spid="1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0" dur="500"/>
                                        <p:tgtEl>
                                          <p:spTgt spid="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0">
                                            <p:bg/>
                                          </p:spTgt>
                                        </p:tgtEl>
                                        <p:attrNameLst>
                                          <p:attrName>style.visibility</p:attrName>
                                        </p:attrNameLst>
                                      </p:cBhvr>
                                      <p:to>
                                        <p:strVal val="visible"/>
                                      </p:to>
                                    </p:set>
                                    <p:animEffect transition="in" filter="randombar(horizontal)">
                                      <p:cBhvr>
                                        <p:cTn id="15" dur="500"/>
                                        <p:tgtEl>
                                          <p:spTgt spid="20">
                                            <p:bg/>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18" dur="500"/>
                                        <p:tgtEl>
                                          <p:spTgt spid="20">
                                            <p:txEl>
                                              <p:pRg st="0" end="0"/>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xEl>
                                              <p:pRg st="1" end="1"/>
                                            </p:txEl>
                                          </p:spTgt>
                                        </p:tgtEl>
                                        <p:attrNameLst>
                                          <p:attrName>style.visibility</p:attrName>
                                        </p:attrNameLst>
                                      </p:cBhvr>
                                      <p:to>
                                        <p:strVal val="visible"/>
                                      </p:to>
                                    </p:set>
                                    <p:animEffect transition="in" filter="randombar(horizontal)">
                                      <p:cBhvr>
                                        <p:cTn id="21" dur="500"/>
                                        <p:tgtEl>
                                          <p:spTgt spid="20">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22">
                                            <p:bg/>
                                          </p:spTgt>
                                        </p:tgtEl>
                                        <p:attrNameLst>
                                          <p:attrName>style.visibility</p:attrName>
                                        </p:attrNameLst>
                                      </p:cBhvr>
                                      <p:to>
                                        <p:strVal val="visible"/>
                                      </p:to>
                                    </p:set>
                                    <p:animEffect transition="in" filter="randombar(horizontal)">
                                      <p:cBhvr>
                                        <p:cTn id="26" dur="500"/>
                                        <p:tgtEl>
                                          <p:spTgt spid="22">
                                            <p:bg/>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29"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uiExpand="1" build="p"/>
      <p:bldP spid="20" grpId="0" animBg="1" uiExpand="1" build="p"/>
      <p:bldP spid="22" grpId="0" animBg="1"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a:t>熟悉使用</a:t>
            </a:r>
            <a:r>
              <a:rPr lang="en-US" altLang="zh-CN"/>
              <a:t>String</a:t>
            </a:r>
            <a:r>
              <a:rPr lang="zh-CN" altLang="en-US"/>
              <a:t>类中常见方法的功能</a:t>
            </a:r>
            <a:endParaRPr lang="zh-CN" altLang="en-US"/>
          </a:p>
        </p:txBody>
      </p:sp>
      <p:sp>
        <p:nvSpPr>
          <p:cNvPr id="4" name="标题 3"/>
          <p:cNvSpPr>
            <a:spLocks noGrp="1"/>
          </p:cNvSpPr>
          <p:nvPr>
            <p:ph type="title"/>
          </p:nvPr>
        </p:nvSpPr>
        <p:spPr/>
        <p:txBody>
          <a:bodyPr/>
          <a:lstStyle/>
          <a:p>
            <a:r>
              <a:rPr lang="en-US" altLang="zh-CN"/>
              <a:t>String</a:t>
            </a:r>
            <a:endParaRPr lang="zh-CN" altLang="en-US"/>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5381"/>
            <a:ext cx="6578266" cy="387893"/>
          </a:xfrm>
        </p:spPr>
        <p:txBody>
          <a:bodyPr/>
          <a:lstStyle/>
          <a:p>
            <a:r>
              <a:rPr lang="en-US" altLang="zh-CN"/>
              <a:t>String</a:t>
            </a:r>
            <a:endParaRPr lang="zh-CN" altLang="en-US"/>
          </a:p>
        </p:txBody>
      </p:sp>
      <p:sp>
        <p:nvSpPr>
          <p:cNvPr id="3" name="文本占位符 2"/>
          <p:cNvSpPr>
            <a:spLocks noGrp="1"/>
          </p:cNvSpPr>
          <p:nvPr>
            <p:ph type="body" sz="quarter" idx="10"/>
          </p:nvPr>
        </p:nvSpPr>
        <p:spPr>
          <a:xfrm>
            <a:off x="539761" y="671607"/>
            <a:ext cx="3727325" cy="387893"/>
          </a:xfrm>
        </p:spPr>
        <p:txBody>
          <a:bodyPr/>
          <a:lstStyle/>
          <a:p>
            <a:r>
              <a:rPr lang="zh-CN" altLang="en-US"/>
              <a:t>字符串常用方法</a:t>
            </a:r>
            <a:endParaRPr lang="zh-CN" altLang="en-US"/>
          </a:p>
        </p:txBody>
      </p:sp>
      <p:graphicFrame>
        <p:nvGraphicFramePr>
          <p:cNvPr id="4" name="表格 3"/>
          <p:cNvGraphicFramePr>
            <a:graphicFrameLocks noGrp="1"/>
          </p:cNvGraphicFramePr>
          <p:nvPr>
            <p:custDataLst>
              <p:tags r:id="rId1"/>
            </p:custDataLst>
          </p:nvPr>
        </p:nvGraphicFramePr>
        <p:xfrm>
          <a:off x="628651" y="1059500"/>
          <a:ext cx="8192135" cy="3867150"/>
        </p:xfrm>
        <a:graphic>
          <a:graphicData uri="http://schemas.openxmlformats.org/drawingml/2006/table">
            <a:tbl>
              <a:tblPr>
                <a:tableStyleId>{5DA37D80-6434-44D0-A028-1B22A696006F}</a:tableStyleId>
              </a:tblPr>
              <a:tblGrid>
                <a:gridCol w="1049020"/>
                <a:gridCol w="3096895"/>
                <a:gridCol w="4045907"/>
              </a:tblGrid>
              <a:tr h="243340">
                <a:tc>
                  <a:txBody>
                    <a:bodyPr/>
                    <a:lstStyle/>
                    <a:p>
                      <a:pPr algn="l" fontAlgn="b"/>
                      <a:r>
                        <a:rPr lang="zh-CN" altLang="en-US" sz="1100" b="1" u="none" strike="noStrike">
                          <a:effectLst/>
                        </a:rPr>
                        <a:t>字符串拼接</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en-US" sz="900" u="none" strike="noStrike">
                          <a:effectLst/>
                        </a:rPr>
                        <a:t>public String </a:t>
                      </a:r>
                      <a:r>
                        <a:rPr lang="en-US" sz="900" u="none" strike="noStrike">
                          <a:solidFill>
                            <a:srgbClr val="7030A0"/>
                          </a:solidFill>
                          <a:effectLst/>
                        </a:rPr>
                        <a:t>concat</a:t>
                      </a:r>
                      <a:r>
                        <a:rPr lang="en-US" sz="900" u="none" strike="noStrike">
                          <a:effectLst/>
                        </a:rPr>
                        <a:t> (String str)  </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将当前字符串与参数字符串进行</a:t>
                      </a:r>
                      <a:r>
                        <a:rPr lang="en-US" altLang="zh-CN" sz="900" u="none" strike="noStrike">
                          <a:effectLst/>
                        </a:rPr>
                        <a:t>“</a:t>
                      </a:r>
                      <a:r>
                        <a:rPr lang="zh-CN" altLang="en-US" sz="900" u="none" strike="noStrike">
                          <a:effectLst/>
                        </a:rPr>
                        <a:t>拼接</a:t>
                      </a:r>
                      <a:r>
                        <a:rPr lang="en-US" altLang="zh-CN" sz="900" u="none" strike="noStrike">
                          <a:effectLst/>
                        </a:rPr>
                        <a:t>”</a:t>
                      </a:r>
                      <a:r>
                        <a:rPr lang="zh-CN" altLang="en-US" sz="900" u="none" strike="noStrike">
                          <a:effectLst/>
                        </a:rPr>
                        <a:t>，返回一个新字符串。等效于加号拼接</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r>
              <a:tr h="213995">
                <a:tc rowSpan="5">
                  <a:txBody>
                    <a:bodyPr/>
                    <a:lstStyle/>
                    <a:p>
                      <a:pPr algn="l" fontAlgn="ctr"/>
                      <a:r>
                        <a:rPr lang="zh-CN" altLang="en-US" sz="1100" b="1" u="none" strike="noStrike">
                          <a:effectLst/>
                        </a:rPr>
                        <a:t>字符串判断</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en-US" sz="900" u="none" strike="noStrike">
                          <a:effectLst/>
                        </a:rPr>
                        <a:t>public boolean </a:t>
                      </a:r>
                      <a:r>
                        <a:rPr lang="en-US" sz="900" u="none" strike="noStrike">
                          <a:solidFill>
                            <a:srgbClr val="7030A0"/>
                          </a:solidFill>
                          <a:effectLst/>
                        </a:rPr>
                        <a:t>contains</a:t>
                      </a:r>
                      <a:r>
                        <a:rPr lang="en-US" sz="900" u="none" strike="noStrike">
                          <a:effectLst/>
                        </a:rPr>
                        <a:t> (CharSequence s)</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判断参数字符串在当前字符串中是否存在</a:t>
                      </a:r>
                      <a:r>
                        <a:rPr lang="en-US" altLang="zh-CN" sz="900" u="none" strike="noStrike">
                          <a:effectLst/>
                        </a:rPr>
                        <a:t>(</a:t>
                      </a:r>
                      <a:r>
                        <a:rPr lang="zh-CN" altLang="en-US" sz="900" u="none" strike="noStrike">
                          <a:effectLst/>
                        </a:rPr>
                        <a:t>区分大小写</a:t>
                      </a:r>
                      <a:r>
                        <a:rPr lang="en-US" altLang="zh-CN" sz="900" u="none" strike="noStrike">
                          <a:effectLst/>
                        </a:rPr>
                        <a:t>)</a:t>
                      </a:r>
                      <a:r>
                        <a:rPr lang="zh-CN" altLang="en-US" sz="900" u="none" strike="noStrike">
                          <a:effectLst/>
                        </a:rPr>
                        <a:t>，存在返回</a:t>
                      </a:r>
                      <a:r>
                        <a:rPr lang="en-US" altLang="zh-CN" sz="900" u="none" strike="noStrike">
                          <a:effectLst/>
                        </a:rPr>
                        <a:t>true</a:t>
                      </a:r>
                      <a:r>
                        <a:rPr lang="zh-CN" altLang="en-US" sz="900" u="none" strike="noStrike">
                          <a:effectLst/>
                        </a:rPr>
                        <a:t>。</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r>
              <a:tr h="205912">
                <a:tc vMerge="1">
                  <a:tcPr/>
                </a:tc>
                <a:tc>
                  <a:txBody>
                    <a:bodyPr/>
                    <a:lstStyle/>
                    <a:p>
                      <a:pPr algn="l" fontAlgn="b"/>
                      <a:r>
                        <a:rPr lang="en-US" sz="900" u="none" strike="noStrike">
                          <a:effectLst/>
                        </a:rPr>
                        <a:t>public boolean </a:t>
                      </a:r>
                      <a:r>
                        <a:rPr lang="en-US" sz="900" u="none" strike="noStrike">
                          <a:solidFill>
                            <a:srgbClr val="7030A0"/>
                          </a:solidFill>
                          <a:effectLst/>
                        </a:rPr>
                        <a:t>endsWith</a:t>
                      </a:r>
                      <a:r>
                        <a:rPr lang="en-US" sz="900" u="none" strike="noStrike">
                          <a:effectLst/>
                        </a:rPr>
                        <a:t>(String suffix)</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测试此字符串是否以指定的后缀结尾</a:t>
                      </a:r>
                      <a:r>
                        <a:rPr lang="en-US" altLang="zh-CN" sz="900" u="none" strike="noStrike">
                          <a:effectLst/>
                        </a:rPr>
                        <a:t>(</a:t>
                      </a:r>
                      <a:r>
                        <a:rPr lang="zh-CN" altLang="en-US" sz="900" u="none" strike="noStrike">
                          <a:effectLst/>
                        </a:rPr>
                        <a:t>区分大小写</a:t>
                      </a:r>
                      <a:r>
                        <a:rPr lang="en-US" altLang="zh-CN" sz="900" u="none" strike="noStrike">
                          <a:effectLst/>
                        </a:rPr>
                        <a:t>)</a:t>
                      </a:r>
                      <a:r>
                        <a:rPr lang="zh-CN" altLang="en-US" sz="900" u="none" strike="noStrike">
                          <a:effectLst/>
                        </a:rPr>
                        <a:t>。</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r>
              <a:tr h="205912">
                <a:tc vMerge="1">
                  <a:tcPr/>
                </a:tc>
                <a:tc>
                  <a:txBody>
                    <a:bodyPr/>
                    <a:lstStyle/>
                    <a:p>
                      <a:pPr algn="l" fontAlgn="b"/>
                      <a:r>
                        <a:rPr lang="en-US" sz="900" u="none" strike="noStrike">
                          <a:effectLst/>
                        </a:rPr>
                        <a:t>public boolean </a:t>
                      </a:r>
                      <a:r>
                        <a:rPr lang="en-US" sz="900" u="none" strike="noStrike">
                          <a:solidFill>
                            <a:srgbClr val="7030A0"/>
                          </a:solidFill>
                          <a:effectLst/>
                        </a:rPr>
                        <a:t>startsWith</a:t>
                      </a:r>
                      <a:r>
                        <a:rPr lang="en-US" sz="900" u="none" strike="noStrike">
                          <a:effectLst/>
                        </a:rPr>
                        <a:t>(String prefix)</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测试此字符串是否以指定的前缀开始</a:t>
                      </a:r>
                      <a:r>
                        <a:rPr lang="en-US" altLang="zh-CN" sz="900" u="none" strike="noStrike">
                          <a:effectLst/>
                        </a:rPr>
                        <a:t>(</a:t>
                      </a:r>
                      <a:r>
                        <a:rPr lang="zh-CN" altLang="en-US" sz="900" u="none" strike="noStrike">
                          <a:effectLst/>
                        </a:rPr>
                        <a:t>区分大小写</a:t>
                      </a:r>
                      <a:r>
                        <a:rPr lang="en-US" altLang="zh-CN" sz="900" u="none" strike="noStrike">
                          <a:effectLst/>
                        </a:rPr>
                        <a:t>)</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r>
              <a:tr h="205912">
                <a:tc vMerge="1">
                  <a:tcPr/>
                </a:tc>
                <a:tc>
                  <a:txBody>
                    <a:bodyPr/>
                    <a:lstStyle/>
                    <a:p>
                      <a:pPr algn="l" fontAlgn="b"/>
                      <a:r>
                        <a:rPr lang="en-US" sz="900" u="none" strike="noStrike">
                          <a:effectLst/>
                        </a:rPr>
                        <a:t>public int </a:t>
                      </a:r>
                      <a:r>
                        <a:rPr lang="en-US" sz="900" u="none" strike="noStrike">
                          <a:solidFill>
                            <a:srgbClr val="7030A0"/>
                          </a:solidFill>
                          <a:effectLst/>
                        </a:rPr>
                        <a:t>indexOf</a:t>
                      </a:r>
                      <a:r>
                        <a:rPr lang="en-US" sz="900" u="none" strike="noStrike">
                          <a:effectLst/>
                        </a:rPr>
                        <a:t>(String str)</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返回指定子字符串第一次出现的字符串内的索引。如果不包含，则返回</a:t>
                      </a:r>
                      <a:r>
                        <a:rPr lang="en-US" altLang="zh-CN" sz="900" u="none" strike="noStrike">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r>
              <a:tr h="205912">
                <a:tc vMerge="1">
                  <a:tcPr/>
                </a:tc>
                <a:tc>
                  <a:txBody>
                    <a:bodyPr/>
                    <a:lstStyle/>
                    <a:p>
                      <a:pPr algn="l" fontAlgn="b"/>
                      <a:r>
                        <a:rPr lang="en-US" sz="900" u="none" strike="noStrike">
                          <a:effectLst/>
                        </a:rPr>
                        <a:t>public int </a:t>
                      </a:r>
                      <a:r>
                        <a:rPr lang="en-US" sz="900" u="none" strike="noStrike">
                          <a:solidFill>
                            <a:srgbClr val="7030A0"/>
                          </a:solidFill>
                          <a:effectLst/>
                        </a:rPr>
                        <a:t>lastIndexOf</a:t>
                      </a:r>
                      <a:r>
                        <a:rPr lang="en-US" sz="900" u="none" strike="noStrike">
                          <a:effectLst/>
                        </a:rPr>
                        <a:t>(String str)</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返回指定子字符串最后一次出现的字符串中的索引。 如果不包含，则返回</a:t>
                      </a:r>
                      <a:r>
                        <a:rPr lang="en-US" altLang="zh-CN" sz="900" u="none" strike="noStrike">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r>
              <a:tr h="400714">
                <a:tc rowSpan="3">
                  <a:txBody>
                    <a:bodyPr/>
                    <a:lstStyle/>
                    <a:p>
                      <a:pPr algn="l" fontAlgn="b"/>
                      <a:r>
                        <a:rPr lang="zh-CN" altLang="en-US" sz="1100" b="1" u="none" strike="noStrike">
                          <a:effectLst/>
                        </a:rPr>
                        <a:t>替换截取</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en-US" sz="900" u="none" strike="noStrike">
                          <a:effectLst/>
                        </a:rPr>
                        <a:t>public String </a:t>
                      </a:r>
                      <a:r>
                        <a:rPr lang="en-US" sz="900" u="none" strike="noStrike">
                          <a:solidFill>
                            <a:srgbClr val="7030A0"/>
                          </a:solidFill>
                          <a:effectLst/>
                        </a:rPr>
                        <a:t>replace</a:t>
                      </a:r>
                      <a:r>
                        <a:rPr lang="en-US" sz="900" u="none" strike="noStrike">
                          <a:effectLst/>
                        </a:rPr>
                        <a:t>(CharSequence target,CharSequence replacement)</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将与字面目标序列匹配的字符串的每个子字符串替换为指定的文字替换序列。</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r>
              <a:tr h="205912">
                <a:tc vMerge="1">
                  <a:tcPr/>
                </a:tc>
                <a:tc>
                  <a:txBody>
                    <a:bodyPr/>
                    <a:lstStyle/>
                    <a:p>
                      <a:pPr algn="l" fontAlgn="b"/>
                      <a:r>
                        <a:rPr lang="en-US" sz="900" u="none" strike="noStrike">
                          <a:effectLst/>
                        </a:rPr>
                        <a:t>public String </a:t>
                      </a:r>
                      <a:r>
                        <a:rPr lang="en-US" sz="900" u="none" strike="noStrike">
                          <a:solidFill>
                            <a:srgbClr val="7030A0"/>
                          </a:solidFill>
                          <a:effectLst/>
                        </a:rPr>
                        <a:t>substring</a:t>
                      </a:r>
                      <a:r>
                        <a:rPr lang="en-US" sz="900" u="none" strike="noStrike">
                          <a:effectLst/>
                        </a:rPr>
                        <a:t>(int beginIndex)</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将当前字符串从</a:t>
                      </a:r>
                      <a:r>
                        <a:rPr lang="en-US" altLang="zh-CN" sz="900" u="none" strike="noStrike">
                          <a:effectLst/>
                        </a:rPr>
                        <a:t>beginIndex</a:t>
                      </a:r>
                      <a:r>
                        <a:rPr lang="zh-CN" altLang="en-US" sz="900" u="none" strike="noStrike">
                          <a:effectLst/>
                        </a:rPr>
                        <a:t>开始截取到末尾。</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r>
              <a:tr h="294640">
                <a:tc vMerge="1">
                  <a:tcPr/>
                </a:tc>
                <a:tc>
                  <a:txBody>
                    <a:bodyPr/>
                    <a:lstStyle/>
                    <a:p>
                      <a:pPr algn="l" fontAlgn="b"/>
                      <a:r>
                        <a:rPr lang="en-US" sz="900" u="none" strike="noStrike">
                          <a:effectLst/>
                        </a:rPr>
                        <a:t>public String </a:t>
                      </a:r>
                      <a:r>
                        <a:rPr lang="en-US" sz="900" u="none" strike="noStrike">
                          <a:solidFill>
                            <a:srgbClr val="7030A0"/>
                          </a:solidFill>
                          <a:effectLst/>
                        </a:rPr>
                        <a:t>substring</a:t>
                      </a:r>
                      <a:r>
                        <a:rPr lang="en-US" sz="900" u="none" strike="noStrike">
                          <a:effectLst/>
                        </a:rPr>
                        <a:t>(int beginIndex, int endIndex)</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将当前字符串从</a:t>
                      </a:r>
                      <a:r>
                        <a:rPr lang="en-US" sz="900" u="none" strike="noStrike">
                          <a:effectLst/>
                        </a:rPr>
                        <a:t>beginIndex</a:t>
                      </a:r>
                      <a:r>
                        <a:rPr lang="zh-CN" altLang="en-US" sz="900" u="none" strike="noStrike">
                          <a:effectLst/>
                        </a:rPr>
                        <a:t>开始截取到</a:t>
                      </a:r>
                      <a:r>
                        <a:rPr lang="en-US" sz="900" u="none" strike="noStrike">
                          <a:effectLst/>
                        </a:rPr>
                        <a:t>endIndex - 1</a:t>
                      </a:r>
                      <a:r>
                        <a:rPr lang="zh-CN" altLang="en-US" sz="900" u="none" strike="noStrike">
                          <a:effectLst/>
                        </a:rPr>
                        <a:t>处。（包头，不包尾）</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r>
              <a:tr h="205912">
                <a:tc rowSpan="4">
                  <a:txBody>
                    <a:bodyPr/>
                    <a:lstStyle/>
                    <a:p>
                      <a:pPr algn="l" fontAlgn="b"/>
                      <a:r>
                        <a:rPr lang="zh-CN" altLang="en-US" sz="1100" b="1" u="none" strike="noStrike">
                          <a:effectLst/>
                        </a:rPr>
                        <a:t>字符串转换</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en-US" sz="900" u="none" strike="noStrike">
                          <a:effectLst/>
                        </a:rPr>
                        <a:t>public char[] </a:t>
                      </a:r>
                      <a:r>
                        <a:rPr lang="en-US" sz="900" u="none" strike="noStrike">
                          <a:solidFill>
                            <a:srgbClr val="7030A0"/>
                          </a:solidFill>
                          <a:effectLst/>
                        </a:rPr>
                        <a:t>toCharArray</a:t>
                      </a:r>
                      <a:r>
                        <a:rPr lang="en-US" sz="900" u="none" strike="noStrike">
                          <a:effectLst/>
                        </a:rPr>
                        <a:t>()</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将当前字符串转换为</a:t>
                      </a:r>
                      <a:r>
                        <a:rPr lang="en-US" altLang="zh-CN" sz="900" u="none" strike="noStrike">
                          <a:effectLst/>
                        </a:rPr>
                        <a:t>char[]</a:t>
                      </a:r>
                      <a:r>
                        <a:rPr lang="zh-CN" altLang="en-US" sz="900" u="none" strike="noStrike">
                          <a:effectLst/>
                        </a:rPr>
                        <a:t>数组。</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r>
              <a:tr h="205912">
                <a:tc vMerge="1">
                  <a:tcPr/>
                </a:tc>
                <a:tc>
                  <a:txBody>
                    <a:bodyPr/>
                    <a:lstStyle/>
                    <a:p>
                      <a:pPr algn="l" fontAlgn="b"/>
                      <a:r>
                        <a:rPr lang="en-US" sz="900" u="none" strike="noStrike">
                          <a:effectLst/>
                        </a:rPr>
                        <a:t>public char </a:t>
                      </a:r>
                      <a:r>
                        <a:rPr lang="en-US" sz="900" u="none" strike="noStrike">
                          <a:solidFill>
                            <a:srgbClr val="7030A0"/>
                          </a:solidFill>
                          <a:effectLst/>
                        </a:rPr>
                        <a:t>charAt</a:t>
                      </a:r>
                      <a:r>
                        <a:rPr lang="en-US" sz="900" u="none" strike="noStrike">
                          <a:effectLst/>
                        </a:rPr>
                        <a:t>(int index)</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将字符串中指定索引的字符获取</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r>
              <a:tr h="305435">
                <a:tc vMerge="1">
                  <a:tcPr/>
                </a:tc>
                <a:tc>
                  <a:txBody>
                    <a:bodyPr/>
                    <a:lstStyle/>
                    <a:p>
                      <a:pPr algn="l" fontAlgn="b"/>
                      <a:r>
                        <a:rPr lang="en-US" sz="900" u="none" strike="noStrike">
                          <a:effectLst/>
                        </a:rPr>
                        <a:t>public String </a:t>
                      </a:r>
                      <a:r>
                        <a:rPr lang="en-US" sz="900" u="none" strike="noStrike">
                          <a:solidFill>
                            <a:srgbClr val="7030A0"/>
                          </a:solidFill>
                          <a:effectLst/>
                        </a:rPr>
                        <a:t>toLowerCase</a:t>
                      </a:r>
                      <a:r>
                        <a:rPr lang="en-US" sz="900" u="none" strike="noStrike">
                          <a:effectLst/>
                        </a:rPr>
                        <a:t>()</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将当前字符串中的所有英文字符转换为小写，并返回一个转换后的新字符串，原字符串不变。</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r>
              <a:tr h="298868">
                <a:tc vMerge="1">
                  <a:tcPr/>
                </a:tc>
                <a:tc>
                  <a:txBody>
                    <a:bodyPr/>
                    <a:lstStyle/>
                    <a:p>
                      <a:pPr algn="l" fontAlgn="b"/>
                      <a:r>
                        <a:rPr lang="en-US" sz="900" u="none" strike="noStrike">
                          <a:effectLst/>
                        </a:rPr>
                        <a:t>public String </a:t>
                      </a:r>
                      <a:r>
                        <a:rPr lang="en-US" sz="900" u="none" strike="noStrike">
                          <a:solidFill>
                            <a:srgbClr val="7030A0"/>
                          </a:solidFill>
                          <a:effectLst/>
                        </a:rPr>
                        <a:t>toUpperCase</a:t>
                      </a:r>
                      <a:r>
                        <a:rPr lang="en-US" sz="900" u="none" strike="noStrike">
                          <a:effectLst/>
                        </a:rPr>
                        <a:t>()</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将当前字符串中的所有英文字符转换为大写，并返回一个转换后的新字符串，原字符串不变。</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r>
              <a:tr h="363411">
                <a:tc>
                  <a:txBody>
                    <a:bodyPr/>
                    <a:lstStyle/>
                    <a:p>
                      <a:pPr algn="l" fontAlgn="b"/>
                      <a:r>
                        <a:rPr lang="zh-CN" altLang="en-US" sz="1100" b="1" u="none" strike="noStrike">
                          <a:effectLst/>
                        </a:rPr>
                        <a:t>前后空格去除</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en-US" sz="900" u="none" strike="noStrike">
                          <a:effectLst/>
                        </a:rPr>
                        <a:t>public String </a:t>
                      </a:r>
                      <a:r>
                        <a:rPr lang="en-US" sz="900" u="none" strike="noStrike">
                          <a:solidFill>
                            <a:srgbClr val="7030A0"/>
                          </a:solidFill>
                          <a:effectLst/>
                        </a:rPr>
                        <a:t>trim</a:t>
                      </a:r>
                      <a:r>
                        <a:rPr lang="en-US" sz="900" u="none" strike="noStrike">
                          <a:effectLst/>
                        </a:rPr>
                        <a:t>()</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去掉当前字符串的前后空格（空字符，制表符，换行符等），并返回一个新字符串，原字符串不变。</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r>
              <a:tr h="305105">
                <a:tc>
                  <a:txBody>
                    <a:bodyPr/>
                    <a:lstStyle/>
                    <a:p>
                      <a:pPr algn="l" fontAlgn="b"/>
                      <a:r>
                        <a:rPr lang="zh-CN" altLang="en-US" sz="1100" b="1" u="none" strike="noStrike">
                          <a:effectLst/>
                        </a:rPr>
                        <a:t>字符串的切割</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en-US" sz="900" u="none" strike="noStrike">
                          <a:effectLst/>
                        </a:rPr>
                        <a:t>public String[] </a:t>
                      </a:r>
                      <a:r>
                        <a:rPr lang="en-US" sz="900" u="none" strike="noStrike">
                          <a:solidFill>
                            <a:srgbClr val="7030A0"/>
                          </a:solidFill>
                          <a:effectLst/>
                        </a:rPr>
                        <a:t>split</a:t>
                      </a:r>
                      <a:r>
                        <a:rPr lang="en-US" sz="900" u="none" strike="noStrike">
                          <a:effectLst/>
                        </a:rPr>
                        <a:t>(String regex)</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切割字符串</a:t>
                      </a:r>
                      <a:r>
                        <a:rPr lang="en-US" altLang="zh-CN" sz="900" u="none" strike="noStrike">
                          <a:effectLst/>
                        </a:rPr>
                        <a:t>——</a:t>
                      </a:r>
                      <a:r>
                        <a:rPr lang="zh-CN" altLang="en-US" sz="900" u="none" strike="noStrike">
                          <a:effectLst/>
                        </a:rPr>
                        <a:t>将字符串以</a:t>
                      </a:r>
                      <a:r>
                        <a:rPr lang="en-US" altLang="zh-CN" sz="900" u="none" strike="noStrike">
                          <a:effectLst/>
                        </a:rPr>
                        <a:t>regex</a:t>
                      </a:r>
                      <a:r>
                        <a:rPr lang="zh-CN" altLang="en-US" sz="900" u="none" strike="noStrike">
                          <a:effectLst/>
                        </a:rPr>
                        <a:t>作为分隔符进行切割。</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String</a:t>
            </a:r>
            <a:endParaRPr lang="zh-CN" altLang="en-US"/>
          </a:p>
        </p:txBody>
      </p:sp>
      <p:sp>
        <p:nvSpPr>
          <p:cNvPr id="20" name="文本占位符 5"/>
          <p:cNvSpPr txBox="1"/>
          <p:nvPr/>
        </p:nvSpPr>
        <p:spPr>
          <a:xfrm>
            <a:off x="628607" y="771409"/>
            <a:ext cx="3707092" cy="412623"/>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根据</a:t>
            </a:r>
            <a:r>
              <a:rPr lang="en-US" altLang="zh-CN"/>
              <a:t>String</a:t>
            </a:r>
            <a:r>
              <a:rPr lang="zh-CN" altLang="en-US"/>
              <a:t>中的方法完成以下案例</a:t>
            </a:r>
            <a:endParaRPr kumimoji="0" lang="en-US" altLang="zh-CN" sz="1200" b="0" i="0" u="none" strike="noStrike" cap="none" normalizeH="0" baseline="0" dirty="0">
              <a:ln>
                <a:noFill/>
              </a:ln>
              <a:solidFill>
                <a:srgbClr val="FF0000"/>
              </a:solidFill>
              <a:effectLst/>
              <a:latin typeface="Consolas" panose="020B0609020204030204" pitchFamily="49" charset="0"/>
            </a:endParaRPr>
          </a:p>
          <a:p>
            <a:endParaRPr lang="en-US" altLang="zh-CN" dirty="0"/>
          </a:p>
          <a:p>
            <a:endParaRPr lang="zh-CN" altLang="en-US"/>
          </a:p>
        </p:txBody>
      </p:sp>
      <p:sp>
        <p:nvSpPr>
          <p:cNvPr id="21" name="Rectangle 3"/>
          <p:cNvSpPr>
            <a:spLocks noChangeArrowheads="1"/>
          </p:cNvSpPr>
          <p:nvPr/>
        </p:nvSpPr>
        <p:spPr bwMode="auto">
          <a:xfrm>
            <a:off x="628650" y="1419543"/>
            <a:ext cx="4237355" cy="598805"/>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100" b="0" i="0" u="none" strike="noStrike" cap="none" normalizeH="0" baseline="0">
                <a:ln>
                  <a:noFill/>
                </a:ln>
                <a:solidFill>
                  <a:srgbClr val="000000"/>
                </a:solidFill>
                <a:effectLst/>
                <a:latin typeface="Consolas" panose="020B0609020204030204" pitchFamily="49" charset="0"/>
              </a:rPr>
              <a:t>已知字符串，完成右侧需求</a:t>
            </a:r>
            <a:endParaRPr kumimoji="0" lang="en-US" altLang="zh-CN"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onsolas" panose="020B0609020204030204" pitchFamily="49" charset="0"/>
              </a:rPr>
              <a:t>String str = </a:t>
            </a:r>
            <a:r>
              <a:rPr kumimoji="0" lang="zh-CN" altLang="zh-CN" sz="1100" b="1" i="0" u="none" strike="noStrike" cap="none" normalizeH="0" baseline="0">
                <a:ln>
                  <a:noFill/>
                </a:ln>
                <a:solidFill>
                  <a:srgbClr val="008000"/>
                </a:solidFill>
                <a:effectLst/>
                <a:latin typeface="Consolas" panose="020B0609020204030204" pitchFamily="49" charset="0"/>
              </a:rPr>
              <a:t>"I Love Java, I Love Heima"</a:t>
            </a:r>
            <a:r>
              <a:rPr kumimoji="0" lang="zh-CN" altLang="zh-CN" sz="1100" b="0" i="0" u="none" strike="noStrike" cap="none" normalizeH="0" baseline="0">
                <a:ln>
                  <a:noFill/>
                </a:ln>
                <a:solidFill>
                  <a:srgbClr val="000000"/>
                </a:solidFill>
                <a:effectLst/>
                <a:latin typeface="Consolas" panose="020B0609020204030204" pitchFamily="49" charset="0"/>
              </a:rPr>
              <a:t>;</a:t>
            </a:r>
            <a:endParaRPr kumimoji="0" lang="en-US" altLang="zh-CN" sz="1100" b="0" i="0" u="none" strike="noStrike" cap="none" normalizeH="0" baseline="0" dirty="0">
              <a:ln>
                <a:noFill/>
              </a:ln>
              <a:solidFill>
                <a:srgbClr val="000000"/>
              </a:solidFill>
              <a:effectLst/>
              <a:latin typeface="Consolas" panose="020B0609020204030204" pitchFamily="49" charset="0"/>
            </a:endParaRPr>
          </a:p>
        </p:txBody>
      </p:sp>
      <p:sp>
        <p:nvSpPr>
          <p:cNvPr id="23" name="Rectangle 5"/>
          <p:cNvSpPr>
            <a:spLocks noChangeArrowheads="1"/>
          </p:cNvSpPr>
          <p:nvPr/>
        </p:nvSpPr>
        <p:spPr bwMode="auto">
          <a:xfrm>
            <a:off x="628650" y="2489561"/>
            <a:ext cx="4237457" cy="1753235"/>
          </a:xfrm>
          <a:prstGeom prst="rect">
            <a:avLst/>
          </a:prstGeom>
          <a:solidFill>
            <a:srgbClr val="FFFF99"/>
          </a:solidFill>
          <a:ln>
            <a:noFill/>
          </a:ln>
          <a:effectLst/>
        </p:spPr>
        <p:txBody>
          <a:bodyPr vert="horz" wrap="square" lIns="91440" tIns="45720" rIns="91440" bIns="45720" numCol="1" anchor="ctr" anchorCtr="0" compatLnSpc="1">
            <a:spAutoFit/>
          </a:body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pPr>
            <a:r>
              <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判断是否存在</a:t>
            </a:r>
            <a:r>
              <a:rPr kumimoji="0" lang="zh-CN" altLang="zh-CN" sz="1200" b="0" i="1" u="none" strike="noStrike" cap="none" normalizeH="0" baseline="0">
                <a:ln>
                  <a:noFill/>
                </a:ln>
                <a:solidFill>
                  <a:srgbClr val="D27009"/>
                </a:solidFill>
                <a:effectLst/>
                <a:latin typeface="Consolas" panose="020B0609020204030204" pitchFamily="49" charset="0"/>
                <a:ea typeface="Arial Unicode MS" panose="020B0604020202020204" pitchFamily="34" charset="-122"/>
                <a:cs typeface="Arial Unicode MS" panose="020B0604020202020204" pitchFamily="34" charset="-122"/>
              </a:rPr>
              <a:t>  “Java”</a:t>
            </a:r>
            <a:endParaRPr kumimoji="0" lang="en-US" altLang="zh-CN" sz="1200" b="0" i="1" u="none" strike="noStrike" cap="none" normalizeH="0" baseline="0" dirty="0">
              <a:ln>
                <a:noFill/>
              </a:ln>
              <a:solidFill>
                <a:srgbClr val="D27009"/>
              </a:solidFill>
              <a:effectLst/>
              <a:latin typeface="Consolas" panose="020B0609020204030204" pitchFamily="49" charset="0"/>
              <a:ea typeface="Arial Unicode MS" panose="020B0604020202020204" pitchFamily="34" charset="-122"/>
              <a:cs typeface="Arial Unicode MS" panose="020B0604020202020204" pitchFamily="34" charset="-122"/>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pPr>
            <a:r>
              <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判断是否以</a:t>
            </a:r>
            <a:r>
              <a:rPr kumimoji="0" lang="zh-CN" altLang="zh-CN" sz="1200" b="0" i="1" u="none" strike="noStrike" cap="none" normalizeH="0" baseline="0">
                <a:ln>
                  <a:noFill/>
                </a:ln>
                <a:solidFill>
                  <a:srgbClr val="D27009"/>
                </a:solidFill>
                <a:effectLst/>
                <a:latin typeface="Consolas" panose="020B0609020204030204" pitchFamily="49" charset="0"/>
                <a:ea typeface="Arial Unicode MS" panose="020B0604020202020204" pitchFamily="34" charset="-122"/>
                <a:cs typeface="Arial Unicode MS" panose="020B0604020202020204" pitchFamily="34" charset="-122"/>
              </a:rPr>
              <a:t>Heima</a:t>
            </a:r>
            <a:r>
              <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字符串结尾</a:t>
            </a:r>
            <a:endParaRPr kumimoji="0" lang="en-US" altLang="zh-CN" sz="1200" b="0" i="1" u="none" strike="noStrike" cap="none" normalizeH="0" baseline="0" dirty="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pPr>
            <a:r>
              <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判断</a:t>
            </a:r>
            <a:r>
              <a:rPr kumimoji="0" lang="zh-CN" altLang="zh-CN" sz="1200" b="0" i="1" u="none" strike="noStrike" cap="none" normalizeH="0" baseline="0">
                <a:ln>
                  <a:noFill/>
                </a:ln>
                <a:solidFill>
                  <a:srgbClr val="D27009"/>
                </a:solidFill>
                <a:effectLst/>
                <a:latin typeface="Consolas" panose="020B0609020204030204" pitchFamily="49" charset="0"/>
                <a:ea typeface="Arial Unicode MS" panose="020B0604020202020204" pitchFamily="34" charset="-122"/>
                <a:cs typeface="Arial Unicode MS" panose="020B0604020202020204" pitchFamily="34" charset="-122"/>
              </a:rPr>
              <a:t> Java</a:t>
            </a:r>
            <a:r>
              <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在字符串中的第一次出现位置</a:t>
            </a:r>
            <a:endParaRPr kumimoji="0" lang="en-US" altLang="zh-CN" sz="1200" b="0" i="1" u="none" strike="noStrike" cap="none" normalizeH="0" baseline="0" dirty="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pPr>
            <a:r>
              <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判断</a:t>
            </a:r>
            <a:r>
              <a:rPr kumimoji="0" lang="zh-CN" altLang="zh-CN" sz="1200" b="0" i="1" u="none" strike="noStrike" cap="none" normalizeH="0" baseline="0">
                <a:ln>
                  <a:noFill/>
                </a:ln>
                <a:solidFill>
                  <a:srgbClr val="D27009"/>
                </a:solidFill>
                <a:effectLst/>
                <a:latin typeface="Consolas" panose="020B0609020204030204" pitchFamily="49" charset="0"/>
                <a:ea typeface="Arial Unicode MS" panose="020B0604020202020204" pitchFamily="34" charset="-122"/>
                <a:cs typeface="Arial Unicode MS" panose="020B0604020202020204" pitchFamily="34" charset="-122"/>
              </a:rPr>
              <a:t>  itcast </a:t>
            </a:r>
            <a:r>
              <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所在的位置</a:t>
            </a:r>
            <a:endPar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pPr>
            <a:r>
              <a:rPr lang="zh-CN" altLang="zh-CN" sz="1200" i="1">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sym typeface="+mn-ea"/>
              </a:rPr>
              <a:t>将所有 Love 替换为 Like ,打印替换后的新字符串</a:t>
            </a:r>
            <a:endParaRPr lang="zh-CN" altLang="zh-CN" sz="1200" i="1">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sym typeface="+mn-ea"/>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pPr>
            <a:r>
              <a:rPr lang="zh-CN" altLang="zh-CN" sz="1200" i="1">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sym typeface="+mn-ea"/>
              </a:rPr>
              <a:t>截取字符串 "I Love Heima"</a:t>
            </a:r>
            <a:endParaRPr lang="zh-CN" altLang="zh-CN" sz="1200" i="1">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sym typeface="+mn-ea"/>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pPr>
            <a:r>
              <a:rPr lang="zh-CN" altLang="zh-CN" sz="1200" i="1">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sym typeface="+mn-ea"/>
              </a:rPr>
              <a:t>截取字符串 "Java"</a:t>
            </a:r>
            <a:endPar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lvl="0" indent="-228600" algn="l" defTabSz="914400" rtl="0" eaLnBrk="0" fontAlgn="base" latinLnBrk="0" hangingPunct="0">
              <a:lnSpc>
                <a:spcPct val="100000"/>
              </a:lnSpc>
              <a:spcBef>
                <a:spcPct val="0"/>
              </a:spcBef>
              <a:spcAft>
                <a:spcPct val="0"/>
              </a:spcAft>
              <a:buClrTx/>
              <a:buSzTx/>
              <a:buFontTx/>
              <a:buAutoNum type="arabicPeriod"/>
            </a:pPr>
            <a:r>
              <a:rPr lang="zh-CN" altLang="zh-CN" sz="1200" i="1">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sym typeface="+mn-ea"/>
              </a:rPr>
              <a:t>计算字符 a 出现的次数（要求使用toCharArray）</a:t>
            </a:r>
            <a:endParaRPr lang="zh-CN" altLang="zh-CN" sz="1200" i="1">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indent="-228600" eaLnBrk="0" fontAlgn="base" hangingPunct="0">
              <a:spcBef>
                <a:spcPct val="0"/>
              </a:spcBef>
              <a:spcAft>
                <a:spcPct val="0"/>
              </a:spcAft>
              <a:buFontTx/>
              <a:buAutoNum type="arabicPeriod"/>
            </a:pPr>
            <a:r>
              <a:rPr lang="zh-CN" altLang="zh-CN" sz="1200" i="1">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sym typeface="+mn-ea"/>
              </a:rPr>
              <a:t>将字符串中所有英文字母变成大写</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bldLvl="0" animBg="1"/>
      <p:bldP spid="2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3420110" y="1106805"/>
            <a:ext cx="3275965" cy="2929890"/>
          </a:xfrm>
        </p:spPr>
        <p:txBody>
          <a:bodyPr/>
          <a:lstStyle/>
          <a:p>
            <a:r>
              <a:rPr lang="en-US" altLang="zh-CN" dirty="0" err="1"/>
              <a:t>BigInteger</a:t>
            </a:r>
            <a:r>
              <a:rPr lang="zh-CN" altLang="en-US"/>
              <a:t>类</a:t>
            </a:r>
            <a:endParaRPr lang="en-US" altLang="zh-CN"/>
          </a:p>
          <a:p>
            <a:r>
              <a:rPr lang="en-US" altLang="zh-CN"/>
              <a:t>BigDecimal</a:t>
            </a:r>
            <a:r>
              <a:rPr lang="zh-CN" altLang="en-US"/>
              <a:t>类</a:t>
            </a:r>
            <a:endParaRPr lang="en-US" altLang="zh-CN"/>
          </a:p>
          <a:p>
            <a:r>
              <a:rPr lang="en-US" altLang="zh-CN"/>
              <a:t>Arrays</a:t>
            </a:r>
            <a:r>
              <a:rPr lang="zh-CN" altLang="en-US"/>
              <a:t>类</a:t>
            </a:r>
            <a:endParaRPr lang="en-US" altLang="zh-CN"/>
          </a:p>
          <a:p>
            <a:r>
              <a:rPr lang="zh-CN" altLang="en-US"/>
              <a:t>包装类</a:t>
            </a:r>
            <a:endParaRPr lang="en-US" altLang="zh-CN"/>
          </a:p>
          <a:p>
            <a:r>
              <a:rPr lang="en-US" altLang="zh-CN"/>
              <a:t>String</a:t>
            </a:r>
            <a:r>
              <a:rPr lang="zh-CN" altLang="en-US"/>
              <a:t>类的常用方法</a:t>
            </a:r>
            <a:endParaRPr lang="en-US" altLang="zh-CN"/>
          </a:p>
          <a:p>
            <a:r>
              <a:rPr lang="zh-CN" altLang="en-US"/>
              <a:t>正则表达式</a:t>
            </a:r>
            <a:endParaRPr lang="en-US" altLang="zh-CN"/>
          </a:p>
          <a:p>
            <a:r>
              <a:rPr lang="en-US" altLang="zh-CN"/>
              <a:t>Collection</a:t>
            </a:r>
            <a:r>
              <a:rPr lang="zh-CN" altLang="en-US"/>
              <a:t>集合</a:t>
            </a:r>
            <a:endParaRPr lang="en-US" altLang="zh-CN"/>
          </a:p>
          <a:p>
            <a:r>
              <a:rPr lang="zh-CN" altLang="en-US"/>
              <a:t>迭代器</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203575" y="699770"/>
            <a:ext cx="4718685" cy="3375660"/>
          </a:xfrm>
        </p:spPr>
        <p:txBody>
          <a:bodyPr/>
          <a:lstStyle/>
          <a:p>
            <a:r>
              <a:rPr lang="zh-CN" altLang="en-US"/>
              <a:t>正则表达式概述</a:t>
            </a:r>
            <a:endParaRPr lang="en-US" altLang="zh-CN"/>
          </a:p>
          <a:p>
            <a:r>
              <a:rPr lang="zh-CN" altLang="en-US"/>
              <a:t>正则表达式的字符类</a:t>
            </a:r>
            <a:endParaRPr lang="en-US" altLang="zh-CN"/>
          </a:p>
          <a:p>
            <a:r>
              <a:rPr lang="zh-CN" altLang="en-US"/>
              <a:t>正则表达式的逻辑运算符</a:t>
            </a:r>
            <a:endParaRPr lang="en-US" altLang="zh-CN"/>
          </a:p>
          <a:p>
            <a:r>
              <a:rPr lang="zh-CN" altLang="en-US"/>
              <a:t>正则表达式的预定义字符</a:t>
            </a:r>
            <a:endParaRPr lang="en-US" altLang="zh-CN"/>
          </a:p>
          <a:p>
            <a:r>
              <a:rPr lang="zh-CN" altLang="en-US"/>
              <a:t>数量词</a:t>
            </a:r>
            <a:endParaRPr lang="en-US" altLang="zh-CN"/>
          </a:p>
          <a:p>
            <a:r>
              <a:rPr lang="zh-CN" altLang="en-US"/>
              <a:t>分组括号</a:t>
            </a:r>
            <a:endParaRPr lang="en-US" altLang="zh-CN"/>
          </a:p>
          <a:p>
            <a:r>
              <a:rPr lang="en-US" altLang="zh-CN"/>
              <a:t>String</a:t>
            </a:r>
            <a:r>
              <a:rPr lang="zh-CN" altLang="en-US"/>
              <a:t>中含正则表达式的常用方法</a:t>
            </a:r>
            <a:endParaRPr lang="zh-CN" altLang="en-US"/>
          </a:p>
        </p:txBody>
      </p:sp>
      <p:sp>
        <p:nvSpPr>
          <p:cNvPr id="3" name="标题 2"/>
          <p:cNvSpPr>
            <a:spLocks noGrp="1"/>
          </p:cNvSpPr>
          <p:nvPr>
            <p:ph type="title"/>
          </p:nvPr>
        </p:nvSpPr>
        <p:spPr/>
        <p:txBody>
          <a:bodyPr/>
          <a:lstStyle/>
          <a:p>
            <a:r>
              <a:rPr lang="zh-CN" altLang="en-US"/>
              <a:t>正则表达式</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eaLnBrk="1" fontAlgn="ctr" hangingPunct="1">
              <a:lnSpc>
                <a:spcPct val="150000"/>
              </a:lnSpc>
            </a:pPr>
            <a:r>
              <a:rPr lang="zh-CN" altLang="zh-CN"/>
              <a:t>能够理解正则表达式的作用</a:t>
            </a:r>
            <a:endParaRPr lang="zh-CN" altLang="zh-CN"/>
          </a:p>
          <a:p>
            <a:pPr eaLnBrk="1" fontAlgn="ctr" hangingPunct="1">
              <a:lnSpc>
                <a:spcPct val="150000"/>
              </a:lnSpc>
            </a:pPr>
            <a:r>
              <a:rPr lang="zh-CN" altLang="zh-CN"/>
              <a:t>能够使用正则表达式的字符类</a:t>
            </a:r>
            <a:endParaRPr lang="zh-CN" altLang="zh-CN"/>
          </a:p>
          <a:p>
            <a:pPr eaLnBrk="1" fontAlgn="ctr" hangingPunct="1">
              <a:lnSpc>
                <a:spcPct val="150000"/>
              </a:lnSpc>
            </a:pPr>
            <a:r>
              <a:rPr lang="zh-CN" altLang="zh-CN"/>
              <a:t>能够使用正则表达式的逻辑运算符</a:t>
            </a:r>
            <a:endParaRPr lang="zh-CN" altLang="zh-CN"/>
          </a:p>
          <a:p>
            <a:pPr eaLnBrk="1" fontAlgn="ctr" hangingPunct="1">
              <a:lnSpc>
                <a:spcPct val="150000"/>
              </a:lnSpc>
            </a:pPr>
            <a:r>
              <a:rPr lang="zh-CN" altLang="zh-CN"/>
              <a:t>能够使用正则表达式的预定义字符类</a:t>
            </a:r>
            <a:endParaRPr lang="zh-CN" altLang="zh-CN"/>
          </a:p>
          <a:p>
            <a:pPr eaLnBrk="1" fontAlgn="ctr" hangingPunct="1">
              <a:lnSpc>
                <a:spcPct val="150000"/>
              </a:lnSpc>
            </a:pPr>
            <a:r>
              <a:rPr lang="zh-CN" altLang="zh-CN"/>
              <a:t>能够使用正则表达式的限定符</a:t>
            </a:r>
            <a:endParaRPr lang="zh-CN" altLang="zh-CN"/>
          </a:p>
          <a:p>
            <a:pPr eaLnBrk="1" fontAlgn="ctr" hangingPunct="1">
              <a:lnSpc>
                <a:spcPct val="150000"/>
              </a:lnSpc>
            </a:pPr>
            <a:r>
              <a:rPr lang="zh-CN" altLang="zh-CN"/>
              <a:t>能够使用正则表达式的分组</a:t>
            </a:r>
            <a:endParaRPr lang="zh-CN" altLang="zh-CN"/>
          </a:p>
          <a:p>
            <a:pPr>
              <a:lnSpc>
                <a:spcPct val="150000"/>
              </a:lnSpc>
            </a:pPr>
            <a:endParaRPr lang="zh-CN" altLang="en-US"/>
          </a:p>
        </p:txBody>
      </p:sp>
      <p:sp>
        <p:nvSpPr>
          <p:cNvPr id="4" name="标题 3"/>
          <p:cNvSpPr>
            <a:spLocks noGrp="1"/>
          </p:cNvSpPr>
          <p:nvPr>
            <p:ph type="title"/>
          </p:nvPr>
        </p:nvSpPr>
        <p:spPr/>
        <p:txBody>
          <a:bodyPr/>
          <a:lstStyle/>
          <a:p>
            <a:r>
              <a:rPr lang="zh-CN" altLang="en-US"/>
              <a:t>正则表达式概述</a:t>
            </a:r>
            <a:endParaRPr lang="zh-CN" altLang="en-US"/>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5381"/>
            <a:ext cx="6578266" cy="387893"/>
          </a:xfrm>
        </p:spPr>
        <p:txBody>
          <a:bodyPr/>
          <a:lstStyle/>
          <a:p>
            <a:r>
              <a:rPr lang="zh-CN" altLang="en-US"/>
              <a:t>正则表达式</a:t>
            </a:r>
            <a:r>
              <a:rPr lang="en-US" altLang="zh-CN"/>
              <a:t>-</a:t>
            </a:r>
            <a:r>
              <a:rPr lang="zh-CN" altLang="en-US"/>
              <a:t>概述</a:t>
            </a:r>
            <a:endParaRPr lang="zh-CN" altLang="en-US"/>
          </a:p>
        </p:txBody>
      </p:sp>
      <p:sp>
        <p:nvSpPr>
          <p:cNvPr id="3" name="文本占位符 2"/>
          <p:cNvSpPr>
            <a:spLocks noGrp="1"/>
          </p:cNvSpPr>
          <p:nvPr>
            <p:ph type="body" sz="quarter" idx="10"/>
          </p:nvPr>
        </p:nvSpPr>
        <p:spPr/>
        <p:txBody>
          <a:bodyPr/>
          <a:lstStyle/>
          <a:p>
            <a:r>
              <a:rPr lang="en-US" altLang="zh-CN"/>
              <a:t>1 </a:t>
            </a:r>
            <a:r>
              <a:rPr lang="zh-CN" altLang="en-US"/>
              <a:t>正则表达式认识</a:t>
            </a:r>
            <a:endParaRPr lang="zh-CN" altLang="en-US"/>
          </a:p>
        </p:txBody>
      </p:sp>
      <p:sp>
        <p:nvSpPr>
          <p:cNvPr id="4" name="文本占位符 3"/>
          <p:cNvSpPr>
            <a:spLocks noGrp="1"/>
          </p:cNvSpPr>
          <p:nvPr>
            <p:ph type="body" sz="quarter" idx="11"/>
          </p:nvPr>
        </p:nvSpPr>
        <p:spPr>
          <a:xfrm>
            <a:off x="642620" y="1017270"/>
            <a:ext cx="3933190" cy="1052195"/>
          </a:xfrm>
        </p:spPr>
        <p:style>
          <a:lnRef idx="2">
            <a:schemeClr val="accent2"/>
          </a:lnRef>
          <a:fillRef idx="1">
            <a:schemeClr val="lt1"/>
          </a:fillRef>
          <a:effectRef idx="0">
            <a:schemeClr val="accent2"/>
          </a:effectRef>
          <a:fontRef idx="minor">
            <a:schemeClr val="dk1"/>
          </a:fontRef>
        </p:style>
        <p:txBody>
          <a:bodyPr/>
          <a:lstStyle/>
          <a:p>
            <a:r>
              <a:rPr lang="zh-CN" altLang="en-US" b="1"/>
              <a:t>正则表达式通常用来校验，检查字符串是否符合规则的。</a:t>
            </a:r>
            <a:endParaRPr lang="en-US" altLang="zh-CN" b="1"/>
          </a:p>
          <a:p>
            <a:r>
              <a:rPr lang="zh-CN" altLang="en-US" sz="1000"/>
              <a:t>例如 </a:t>
            </a:r>
            <a:r>
              <a:rPr lang="en-US" altLang="zh-CN" sz="1000"/>
              <a:t>: </a:t>
            </a:r>
            <a:r>
              <a:rPr lang="zh-CN" altLang="en-US" sz="1000"/>
              <a:t>在一些数据录入的场景中要求年龄必须是</a:t>
            </a:r>
            <a:r>
              <a:rPr lang="en-US" altLang="zh-CN" sz="1000"/>
              <a:t>2</a:t>
            </a:r>
            <a:r>
              <a:rPr lang="zh-CN" altLang="en-US" sz="1000"/>
              <a:t>位的数字</a:t>
            </a:r>
            <a:r>
              <a:rPr lang="en-US" altLang="zh-CN" sz="1000"/>
              <a:t>;</a:t>
            </a:r>
            <a:endParaRPr lang="zh-CN" altLang="en-US" sz="1000"/>
          </a:p>
          <a:p>
            <a:r>
              <a:rPr lang="zh-CN" altLang="en-US" sz="1000"/>
              <a:t>用户名必须是</a:t>
            </a:r>
            <a:r>
              <a:rPr lang="en-US" altLang="zh-CN" sz="1000"/>
              <a:t>8</a:t>
            </a:r>
            <a:r>
              <a:rPr lang="zh-CN" altLang="en-US" sz="1000"/>
              <a:t>位长度而且只能包含大小写字母 </a:t>
            </a:r>
            <a:r>
              <a:rPr lang="en-US" altLang="zh-CN" sz="1000"/>
              <a:t>; </a:t>
            </a:r>
            <a:r>
              <a:rPr lang="zh-CN" altLang="en-US" sz="1000"/>
              <a:t>手机号码的合法性 </a:t>
            </a:r>
            <a:r>
              <a:rPr lang="en-US" altLang="zh-CN" sz="1000"/>
              <a:t>; </a:t>
            </a:r>
            <a:r>
              <a:rPr lang="en-US" altLang="zh-CN" sz="1000"/>
              <a:t>QQ</a:t>
            </a:r>
            <a:r>
              <a:rPr lang="zh-CN" altLang="en-US" sz="1000"/>
              <a:t>号码的合法性等</a:t>
            </a:r>
            <a:endParaRPr lang="en-US" altLang="zh-CN" sz="1000"/>
          </a:p>
        </p:txBody>
      </p:sp>
      <p:pic>
        <p:nvPicPr>
          <p:cNvPr id="10" name="图片 9"/>
          <p:cNvPicPr>
            <a:picLocks noChangeAspect="1"/>
          </p:cNvPicPr>
          <p:nvPr/>
        </p:nvPicPr>
        <p:blipFill>
          <a:blip r:embed="rId1"/>
          <a:stretch>
            <a:fillRect/>
          </a:stretch>
        </p:blipFill>
        <p:spPr>
          <a:xfrm>
            <a:off x="642658" y="2203601"/>
            <a:ext cx="1913118" cy="2033371"/>
          </a:xfrm>
          <a:prstGeom prst="rect">
            <a:avLst/>
          </a:prstGeom>
        </p:spPr>
      </p:pic>
      <p:sp>
        <p:nvSpPr>
          <p:cNvPr id="11" name="文本占位符 2"/>
          <p:cNvSpPr txBox="1"/>
          <p:nvPr/>
        </p:nvSpPr>
        <p:spPr>
          <a:xfrm>
            <a:off x="4782275" y="699547"/>
            <a:ext cx="3727325" cy="387893"/>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2 </a:t>
            </a:r>
            <a:r>
              <a:rPr lang="zh-CN" altLang="en-US"/>
              <a:t>正则表达式体验案例</a:t>
            </a:r>
            <a:endParaRPr lang="zh-CN" altLang="en-US"/>
          </a:p>
        </p:txBody>
      </p:sp>
      <p:sp>
        <p:nvSpPr>
          <p:cNvPr id="12" name="文本占位符 3"/>
          <p:cNvSpPr txBox="1"/>
          <p:nvPr/>
        </p:nvSpPr>
        <p:spPr>
          <a:xfrm>
            <a:off x="4782275" y="1016955"/>
            <a:ext cx="4173378" cy="1052262"/>
          </a:xfrm>
          <a:prstGeom prst="rect">
            <a:avLst/>
          </a:prstGeom>
        </p:spPr>
        <p:style>
          <a:lnRef idx="2">
            <a:schemeClr val="accent2"/>
          </a:lnRef>
          <a:fillRef idx="1">
            <a:schemeClr val="lt1"/>
          </a:fillRef>
          <a:effectRef idx="0">
            <a:schemeClr val="accent2"/>
          </a:effectRef>
          <a:fontRef idx="minor">
            <a:schemeClr val="dk1"/>
          </a:fontRef>
        </p:style>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dk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dk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r>
              <a:rPr lang="zh-CN" altLang="en-US" sz="1000"/>
              <a:t>设计程序让用户输入一个</a:t>
            </a:r>
            <a:r>
              <a:rPr lang="en-US" altLang="zh-CN" sz="1000"/>
              <a:t>QQ</a:t>
            </a:r>
            <a:r>
              <a:rPr lang="zh-CN" altLang="en-US" sz="1000"/>
              <a:t>号码，验证</a:t>
            </a:r>
            <a:r>
              <a:rPr lang="en-US" altLang="zh-CN" sz="1000"/>
              <a:t>QQ</a:t>
            </a:r>
            <a:r>
              <a:rPr lang="zh-CN" altLang="en-US" sz="1000"/>
              <a:t>号的合法性：</a:t>
            </a:r>
            <a:endParaRPr lang="en-US" altLang="zh-CN" sz="1000"/>
          </a:p>
          <a:p>
            <a:r>
              <a:rPr lang="en-US" altLang="zh-CN" sz="1000"/>
              <a:t>1. QQ</a:t>
            </a:r>
            <a:r>
              <a:rPr lang="zh-CN" altLang="en-US" sz="1000"/>
              <a:t>号码必须是</a:t>
            </a:r>
            <a:r>
              <a:rPr lang="en-US" altLang="zh-CN" sz="1000"/>
              <a:t>5--15</a:t>
            </a:r>
            <a:r>
              <a:rPr lang="zh-CN" altLang="en-US" sz="1000"/>
              <a:t>位长度</a:t>
            </a:r>
            <a:endParaRPr lang="en-US" altLang="zh-CN" sz="1000"/>
          </a:p>
          <a:p>
            <a:r>
              <a:rPr lang="en-US" altLang="zh-CN" sz="1000"/>
              <a:t>2. </a:t>
            </a:r>
            <a:r>
              <a:rPr lang="zh-CN" altLang="en-US" sz="1000"/>
              <a:t>而且必须全部是数字</a:t>
            </a:r>
            <a:endParaRPr lang="en-US" altLang="zh-CN" sz="1000"/>
          </a:p>
          <a:p>
            <a:r>
              <a:rPr lang="en-US" altLang="zh-CN" sz="1000"/>
              <a:t>3. </a:t>
            </a:r>
            <a:r>
              <a:rPr lang="zh-CN" altLang="en-US" sz="1000"/>
              <a:t>而且首位不能为</a:t>
            </a:r>
            <a:r>
              <a:rPr lang="en-US" altLang="zh-CN" sz="1000"/>
              <a:t>0</a:t>
            </a:r>
            <a:endParaRPr lang="en-US" altLang="zh-CN" sz="1000"/>
          </a:p>
        </p:txBody>
      </p:sp>
      <p:sp>
        <p:nvSpPr>
          <p:cNvPr id="13" name="Rectangle 1"/>
          <p:cNvSpPr>
            <a:spLocks noChangeArrowheads="1"/>
          </p:cNvSpPr>
          <p:nvPr/>
        </p:nvSpPr>
        <p:spPr bwMode="auto">
          <a:xfrm>
            <a:off x="2555875" y="2522220"/>
            <a:ext cx="3296920" cy="2399665"/>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b="1" i="0" u="none" strike="noStrike" cap="none" normalizeH="0" baseline="0">
                <a:ln>
                  <a:noFill/>
                </a:ln>
                <a:solidFill>
                  <a:srgbClr val="000080"/>
                </a:solidFill>
                <a:effectLst/>
                <a:latin typeface="Consolas" panose="020B0609020204030204" pitchFamily="49" charset="0"/>
              </a:rPr>
              <a:t>public static boolean </a:t>
            </a:r>
            <a:r>
              <a:rPr kumimoji="0" lang="zh-CN" altLang="zh-CN" sz="1000" b="1" i="0" u="none" strike="noStrike" cap="none" normalizeH="0" baseline="0">
                <a:ln>
                  <a:noFill/>
                </a:ln>
                <a:solidFill>
                  <a:srgbClr val="000000"/>
                </a:solidFill>
                <a:effectLst/>
                <a:latin typeface="Consolas" panose="020B0609020204030204" pitchFamily="49" charset="0"/>
              </a:rPr>
              <a:t>check</a:t>
            </a:r>
            <a:r>
              <a:rPr kumimoji="0" lang="en-US" altLang="zh-CN" sz="1000" b="0" i="0" u="none" strike="noStrike" cap="none" normalizeH="0" baseline="0">
                <a:ln>
                  <a:noFill/>
                </a:ln>
                <a:solidFill>
                  <a:srgbClr val="000000"/>
                </a:solidFill>
                <a:effectLst/>
                <a:latin typeface="Consolas" panose="020B0609020204030204" pitchFamily="49" charset="0"/>
              </a:rPr>
              <a:t>1</a:t>
            </a:r>
            <a:r>
              <a:rPr kumimoji="0" lang="zh-CN" altLang="zh-CN" sz="1000" b="0" i="0" u="none" strike="noStrike" cap="none" normalizeH="0" baseline="0">
                <a:ln>
                  <a:noFill/>
                </a:ln>
                <a:solidFill>
                  <a:srgbClr val="000000"/>
                </a:solidFill>
                <a:effectLst/>
                <a:latin typeface="Consolas" panose="020B0609020204030204" pitchFamily="49" charset="0"/>
              </a:rPr>
              <a:t>(String qq) {</a:t>
            </a:r>
            <a:br>
              <a:rPr kumimoji="0" lang="zh-CN" altLang="zh-CN" sz="10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br>
            <a:r>
              <a:rPr kumimoji="0" lang="zh-CN" altLang="zh-CN" sz="10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zh-CN" altLang="zh-CN" sz="1000" b="1" i="0" u="none" strike="noStrike" cap="none" normalizeH="0" baseline="0">
                <a:ln>
                  <a:noFill/>
                </a:ln>
                <a:solidFill>
                  <a:srgbClr val="000080"/>
                </a:solidFill>
                <a:effectLst/>
                <a:latin typeface="Consolas" panose="020B0609020204030204" pitchFamily="49" charset="0"/>
              </a:rPr>
              <a:t>if </a:t>
            </a:r>
            <a:r>
              <a:rPr kumimoji="0" lang="zh-CN" altLang="zh-CN" sz="1000" b="0" i="0" u="none" strike="noStrike" cap="none" normalizeH="0" baseline="0">
                <a:ln>
                  <a:noFill/>
                </a:ln>
                <a:solidFill>
                  <a:srgbClr val="000000"/>
                </a:solidFill>
                <a:effectLst/>
                <a:latin typeface="Consolas" panose="020B0609020204030204" pitchFamily="49" charset="0"/>
              </a:rPr>
              <a:t>(qq.length() &lt; </a:t>
            </a:r>
            <a:r>
              <a:rPr kumimoji="0" lang="zh-CN" altLang="zh-CN" sz="1000" b="0" i="0" u="none" strike="noStrike" cap="none" normalizeH="0" baseline="0">
                <a:ln>
                  <a:noFill/>
                </a:ln>
                <a:solidFill>
                  <a:srgbClr val="0000FF"/>
                </a:solidFill>
                <a:effectLst/>
                <a:latin typeface="Consolas" panose="020B0609020204030204" pitchFamily="49" charset="0"/>
              </a:rPr>
              <a:t>5 </a:t>
            </a:r>
            <a:r>
              <a:rPr kumimoji="0" lang="zh-CN" altLang="zh-CN" sz="1000" b="0" i="0" u="none" strike="noStrike" cap="none" normalizeH="0" baseline="0">
                <a:ln>
                  <a:noFill/>
                </a:ln>
                <a:solidFill>
                  <a:srgbClr val="000000"/>
                </a:solidFill>
                <a:effectLst/>
                <a:latin typeface="Consolas" panose="020B0609020204030204" pitchFamily="49" charset="0"/>
              </a:rPr>
              <a:t>|| qq.length() &gt; </a:t>
            </a:r>
            <a:r>
              <a:rPr kumimoji="0" lang="zh-CN" altLang="zh-CN" sz="1000" b="0" i="0" u="none" strike="noStrike" cap="none" normalizeH="0" baseline="0">
                <a:ln>
                  <a:noFill/>
                </a:ln>
                <a:solidFill>
                  <a:srgbClr val="0000FF"/>
                </a:solidFill>
                <a:effectLst/>
                <a:latin typeface="Consolas" panose="020B0609020204030204" pitchFamily="49" charset="0"/>
              </a:rPr>
              <a:t>15</a:t>
            </a:r>
            <a:r>
              <a:rPr kumimoji="0" lang="zh-CN" altLang="zh-CN" sz="1000" b="0" i="0" u="none" strike="noStrike" cap="none" normalizeH="0" baseline="0">
                <a:ln>
                  <a:noFill/>
                </a:ln>
                <a:solidFill>
                  <a:srgbClr val="000000"/>
                </a:solidFill>
                <a:effectLst/>
                <a:latin typeface="Consolas" panose="020B0609020204030204" pitchFamily="49" charset="0"/>
              </a:rPr>
              <a:t>) </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      </a:t>
            </a:r>
            <a:r>
              <a:rPr kumimoji="0" lang="en-US" altLang="zh-CN" sz="1000" b="0" i="0" u="none" strike="noStrike" cap="none" normalizeH="0" baseline="0">
                <a:ln>
                  <a:noFill/>
                </a:ln>
                <a:solidFill>
                  <a:srgbClr val="000000"/>
                </a:solidFill>
                <a:effectLst/>
                <a:latin typeface="Consolas" panose="020B0609020204030204" pitchFamily="49" charset="0"/>
              </a:rPr>
              <a:t> </a:t>
            </a:r>
            <a:r>
              <a:rPr kumimoji="0" lang="zh-CN" altLang="zh-CN" sz="1000" b="1" i="0" u="none" strike="noStrike" cap="none" normalizeH="0" baseline="0">
                <a:ln>
                  <a:noFill/>
                </a:ln>
                <a:solidFill>
                  <a:srgbClr val="000080"/>
                </a:solidFill>
                <a:effectLst/>
                <a:latin typeface="Consolas" panose="020B0609020204030204" pitchFamily="49" charset="0"/>
              </a:rPr>
              <a:t>return false</a:t>
            </a:r>
            <a:r>
              <a:rPr kumimoji="0" lang="zh-CN" altLang="zh-CN" sz="1000" b="0" i="0" u="none" strike="noStrike" cap="none" normalizeH="0" baseline="0">
                <a:ln>
                  <a:noFill/>
                </a:ln>
                <a:solidFill>
                  <a:srgbClr val="000000"/>
                </a:solidFill>
                <a:effectLst/>
                <a:latin typeface="Consolas" panose="020B0609020204030204" pitchFamily="49" charset="0"/>
              </a:rPr>
              <a:t>;</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  </a:t>
            </a:r>
            <a:br>
              <a:rPr kumimoji="0" lang="zh-CN" altLang="zh-CN" sz="10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br>
            <a:r>
              <a:rPr kumimoji="0" lang="zh-CN" altLang="zh-CN" sz="10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zh-CN" altLang="zh-CN" sz="1000" b="1" i="0" u="none" strike="noStrike" cap="none" normalizeH="0" baseline="0">
                <a:ln>
                  <a:noFill/>
                </a:ln>
                <a:solidFill>
                  <a:srgbClr val="000080"/>
                </a:solidFill>
                <a:effectLst/>
                <a:latin typeface="Consolas" panose="020B0609020204030204" pitchFamily="49" charset="0"/>
              </a:rPr>
              <a:t>char</a:t>
            </a:r>
            <a:r>
              <a:rPr kumimoji="0" lang="zh-CN" altLang="zh-CN" sz="1000" b="0" i="0" u="none" strike="noStrike" cap="none" normalizeH="0" baseline="0">
                <a:ln>
                  <a:noFill/>
                </a:ln>
                <a:solidFill>
                  <a:srgbClr val="000000"/>
                </a:solidFill>
                <a:effectLst/>
                <a:latin typeface="Consolas" panose="020B0609020204030204" pitchFamily="49" charset="0"/>
              </a:rPr>
              <a:t>[] chars = qq.toCharArray();</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  </a:t>
            </a:r>
            <a:r>
              <a:rPr kumimoji="0" lang="zh-CN" altLang="zh-CN" sz="1000" b="1" i="0" u="none" strike="noStrike" cap="none" normalizeH="0" baseline="0">
                <a:ln>
                  <a:noFill/>
                </a:ln>
                <a:solidFill>
                  <a:srgbClr val="000080"/>
                </a:solidFill>
                <a:effectLst/>
                <a:latin typeface="Consolas" panose="020B0609020204030204" pitchFamily="49" charset="0"/>
              </a:rPr>
              <a:t>for </a:t>
            </a:r>
            <a:r>
              <a:rPr kumimoji="0" lang="zh-CN" altLang="zh-CN" sz="1000" b="0" i="0" u="none" strike="noStrike" cap="none" normalizeH="0" baseline="0">
                <a:ln>
                  <a:noFill/>
                </a:ln>
                <a:solidFill>
                  <a:srgbClr val="000000"/>
                </a:solidFill>
                <a:effectLst/>
                <a:latin typeface="Consolas" panose="020B0609020204030204" pitchFamily="49" charset="0"/>
              </a:rPr>
              <a:t>(</a:t>
            </a:r>
            <a:r>
              <a:rPr kumimoji="0" lang="zh-CN" altLang="zh-CN" sz="1000" b="1" i="0" u="none" strike="noStrike" cap="none" normalizeH="0" baseline="0">
                <a:ln>
                  <a:noFill/>
                </a:ln>
                <a:solidFill>
                  <a:srgbClr val="000080"/>
                </a:solidFill>
                <a:effectLst/>
                <a:latin typeface="Consolas" panose="020B0609020204030204" pitchFamily="49" charset="0"/>
              </a:rPr>
              <a:t>char </a:t>
            </a:r>
            <a:r>
              <a:rPr kumimoji="0" lang="zh-CN" altLang="zh-CN" sz="1000" b="0" i="0" u="none" strike="noStrike" cap="none" normalizeH="0" baseline="0">
                <a:ln>
                  <a:noFill/>
                </a:ln>
                <a:solidFill>
                  <a:srgbClr val="000000"/>
                </a:solidFill>
                <a:effectLst/>
                <a:latin typeface="Consolas" panose="020B0609020204030204" pitchFamily="49" charset="0"/>
              </a:rPr>
              <a:t>c : chars) { </a:t>
            </a:r>
            <a:r>
              <a:rPr kumimoji="0" lang="zh-CN" altLang="zh-CN" sz="1000" b="0" i="1" u="none" strike="noStrike" cap="none" normalizeH="0" baseline="0">
                <a:ln>
                  <a:noFill/>
                </a:ln>
                <a:solidFill>
                  <a:srgbClr val="D27009"/>
                </a:solidFill>
                <a:effectLst/>
                <a:latin typeface="Consolas" panose="020B0609020204030204" pitchFamily="49" charset="0"/>
              </a:rPr>
              <a:t>//  0:48 1:49 ~</a:t>
            </a:r>
            <a:br>
              <a:rPr kumimoji="0" lang="zh-CN" altLang="zh-CN" sz="1000" b="0" i="1" u="none" strike="noStrike" cap="none" normalizeH="0" baseline="0">
                <a:ln>
                  <a:noFill/>
                </a:ln>
                <a:solidFill>
                  <a:srgbClr val="D27009"/>
                </a:solidFill>
                <a:effectLst/>
                <a:latin typeface="Consolas" panose="020B0609020204030204" pitchFamily="49" charset="0"/>
              </a:rPr>
            </a:br>
            <a:r>
              <a:rPr kumimoji="0" lang="zh-CN" altLang="zh-CN" sz="1000" b="0" i="1" u="none" strike="noStrike" cap="none" normalizeH="0" baseline="0">
                <a:ln>
                  <a:noFill/>
                </a:ln>
                <a:solidFill>
                  <a:srgbClr val="D27009"/>
                </a:solidFill>
                <a:effectLst/>
                <a:latin typeface="Consolas" panose="020B0609020204030204" pitchFamily="49" charset="0"/>
              </a:rPr>
              <a:t>       </a:t>
            </a:r>
            <a:r>
              <a:rPr kumimoji="0" lang="zh-CN" altLang="zh-CN" sz="1000" b="1" i="0" u="none" strike="noStrike" cap="none" normalizeH="0" baseline="0">
                <a:ln>
                  <a:noFill/>
                </a:ln>
                <a:solidFill>
                  <a:srgbClr val="000080"/>
                </a:solidFill>
                <a:effectLst/>
                <a:latin typeface="Consolas" panose="020B0609020204030204" pitchFamily="49" charset="0"/>
              </a:rPr>
              <a:t>if </a:t>
            </a:r>
            <a:r>
              <a:rPr kumimoji="0" lang="zh-CN" altLang="zh-CN" sz="1000" b="0" i="0" u="none" strike="noStrike" cap="none" normalizeH="0" baseline="0">
                <a:ln>
                  <a:noFill/>
                </a:ln>
                <a:solidFill>
                  <a:srgbClr val="000000"/>
                </a:solidFill>
                <a:effectLst/>
                <a:latin typeface="Consolas" panose="020B0609020204030204" pitchFamily="49" charset="0"/>
              </a:rPr>
              <a:t>(c &lt; </a:t>
            </a:r>
            <a:r>
              <a:rPr kumimoji="0" lang="zh-CN" altLang="zh-CN" sz="1000" b="1" i="0" u="none" strike="noStrike" cap="none" normalizeH="0" baseline="0">
                <a:ln>
                  <a:noFill/>
                </a:ln>
                <a:solidFill>
                  <a:srgbClr val="008000"/>
                </a:solidFill>
                <a:effectLst/>
                <a:latin typeface="Consolas" panose="020B0609020204030204" pitchFamily="49" charset="0"/>
              </a:rPr>
              <a:t>'0' </a:t>
            </a:r>
            <a:r>
              <a:rPr kumimoji="0" lang="zh-CN" altLang="zh-CN" sz="1000" b="0" i="0" u="none" strike="noStrike" cap="none" normalizeH="0" baseline="0">
                <a:ln>
                  <a:noFill/>
                </a:ln>
                <a:solidFill>
                  <a:srgbClr val="000000"/>
                </a:solidFill>
                <a:effectLst/>
                <a:latin typeface="Consolas" panose="020B0609020204030204" pitchFamily="49" charset="0"/>
              </a:rPr>
              <a:t>|| c &gt; </a:t>
            </a:r>
            <a:r>
              <a:rPr kumimoji="0" lang="zh-CN" altLang="zh-CN" sz="1000" b="1" i="0" u="none" strike="noStrike" cap="none" normalizeH="0" baseline="0">
                <a:ln>
                  <a:noFill/>
                </a:ln>
                <a:solidFill>
                  <a:srgbClr val="008000"/>
                </a:solidFill>
                <a:effectLst/>
                <a:latin typeface="Consolas" panose="020B0609020204030204" pitchFamily="49" charset="0"/>
              </a:rPr>
              <a:t>'9’</a:t>
            </a:r>
            <a:r>
              <a:rPr kumimoji="0" lang="zh-CN" altLang="zh-CN" sz="1000" b="0" i="0" u="none" strike="noStrike" cap="none" normalizeH="0" baseline="0">
                <a:ln>
                  <a:noFill/>
                </a:ln>
                <a:solidFill>
                  <a:srgbClr val="000000"/>
                </a:solidFill>
                <a:effectLst/>
                <a:latin typeface="Consolas" panose="020B0609020204030204" pitchFamily="49" charset="0"/>
              </a:rPr>
              <a:t>) {</a:t>
            </a:r>
            <a:endParaRPr lang="en-US" altLang="zh-CN" sz="100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Consolas" panose="020B0609020204030204" pitchFamily="49" charset="0"/>
              </a:rPr>
              <a:t>	</a:t>
            </a:r>
            <a:r>
              <a:rPr kumimoji="0" lang="zh-CN" altLang="zh-CN" sz="1000" b="1" i="0" u="none" strike="noStrike" cap="none" normalizeH="0" baseline="0">
                <a:ln>
                  <a:noFill/>
                </a:ln>
                <a:solidFill>
                  <a:srgbClr val="000080"/>
                </a:solidFill>
                <a:effectLst/>
                <a:latin typeface="Consolas" panose="020B0609020204030204" pitchFamily="49" charset="0"/>
              </a:rPr>
              <a:t>return false</a:t>
            </a:r>
            <a:r>
              <a:rPr kumimoji="0" lang="zh-CN" altLang="zh-CN" sz="1000" b="0" i="0" u="none" strike="noStrike" cap="none" normalizeH="0" baseline="0">
                <a:ln>
                  <a:noFill/>
                </a:ln>
                <a:solidFill>
                  <a:srgbClr val="000000"/>
                </a:solidFill>
                <a:effectLst/>
                <a:latin typeface="Consolas" panose="020B0609020204030204" pitchFamily="49" charset="0"/>
              </a:rPr>
              <a:t>;</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        }</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   }</a:t>
            </a:r>
            <a:br>
              <a:rPr kumimoji="0" lang="zh-CN" altLang="zh-CN" sz="1000" b="0" i="1" u="none" strike="noStrike" cap="none" normalizeH="0" baseline="0">
                <a:ln>
                  <a:noFill/>
                </a:ln>
                <a:solidFill>
                  <a:srgbClr val="D27009"/>
                </a:solidFill>
                <a:effectLst/>
                <a:latin typeface="Consolas" panose="020B0609020204030204" pitchFamily="49" charset="0"/>
              </a:rPr>
            </a:br>
            <a:r>
              <a:rPr kumimoji="0" lang="zh-CN" altLang="zh-CN" sz="1000" b="0" i="1" u="none" strike="noStrike" cap="none" normalizeH="0" baseline="0">
                <a:ln>
                  <a:noFill/>
                </a:ln>
                <a:solidFill>
                  <a:srgbClr val="D27009"/>
                </a:solidFill>
                <a:effectLst/>
                <a:latin typeface="Consolas" panose="020B0609020204030204" pitchFamily="49" charset="0"/>
              </a:rPr>
              <a:t>   </a:t>
            </a:r>
            <a:r>
              <a:rPr kumimoji="0" lang="zh-CN" altLang="zh-CN" sz="1000" b="1" i="0" u="none" strike="noStrike" cap="none" normalizeH="0" baseline="0">
                <a:ln>
                  <a:noFill/>
                </a:ln>
                <a:solidFill>
                  <a:srgbClr val="000080"/>
                </a:solidFill>
                <a:effectLst/>
                <a:latin typeface="Consolas" panose="020B0609020204030204" pitchFamily="49" charset="0"/>
              </a:rPr>
              <a:t>if </a:t>
            </a:r>
            <a:r>
              <a:rPr kumimoji="0" lang="zh-CN" altLang="zh-CN" sz="1000" b="0" i="0" u="none" strike="noStrike" cap="none" normalizeH="0" baseline="0">
                <a:ln>
                  <a:noFill/>
                </a:ln>
                <a:solidFill>
                  <a:srgbClr val="000000"/>
                </a:solidFill>
                <a:effectLst/>
                <a:latin typeface="Consolas" panose="020B0609020204030204" pitchFamily="49" charset="0"/>
              </a:rPr>
              <a:t>(qq.charAt(</a:t>
            </a:r>
            <a:r>
              <a:rPr kumimoji="0" lang="zh-CN" altLang="zh-CN" sz="1000" b="0" i="0" u="none" strike="noStrike" cap="none" normalizeH="0" baseline="0">
                <a:ln>
                  <a:noFill/>
                </a:ln>
                <a:solidFill>
                  <a:srgbClr val="0000FF"/>
                </a:solidFill>
                <a:effectLst/>
                <a:latin typeface="Consolas" panose="020B0609020204030204" pitchFamily="49" charset="0"/>
              </a:rPr>
              <a:t>0</a:t>
            </a:r>
            <a:r>
              <a:rPr kumimoji="0" lang="zh-CN" altLang="zh-CN" sz="1000" b="0" i="0" u="none" strike="noStrike" cap="none" normalizeH="0" baseline="0">
                <a:ln>
                  <a:noFill/>
                </a:ln>
                <a:solidFill>
                  <a:srgbClr val="000000"/>
                </a:solidFill>
                <a:effectLst/>
                <a:latin typeface="Consolas" panose="020B0609020204030204" pitchFamily="49" charset="0"/>
              </a:rPr>
              <a:t>) == </a:t>
            </a:r>
            <a:r>
              <a:rPr kumimoji="0" lang="zh-CN" altLang="zh-CN" sz="1000" b="1" i="0" u="none" strike="noStrike" cap="none" normalizeH="0" baseline="0">
                <a:ln>
                  <a:noFill/>
                </a:ln>
                <a:solidFill>
                  <a:srgbClr val="008000"/>
                </a:solidFill>
                <a:effectLst/>
                <a:latin typeface="Consolas" panose="020B0609020204030204" pitchFamily="49" charset="0"/>
              </a:rPr>
              <a:t>'0'</a:t>
            </a:r>
            <a:r>
              <a:rPr kumimoji="0" lang="zh-CN" altLang="zh-CN" sz="1000" b="0" i="0" u="none" strike="noStrike" cap="none" normalizeH="0" baseline="0">
                <a:ln>
                  <a:noFill/>
                </a:ln>
                <a:solidFill>
                  <a:srgbClr val="000000"/>
                </a:solidFill>
                <a:effectLst/>
                <a:latin typeface="Consolas" panose="020B0609020204030204" pitchFamily="49" charset="0"/>
              </a:rPr>
              <a:t>) {</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        </a:t>
            </a:r>
            <a:r>
              <a:rPr kumimoji="0" lang="zh-CN" altLang="zh-CN" sz="1000" b="1" i="0" u="none" strike="noStrike" cap="none" normalizeH="0" baseline="0">
                <a:ln>
                  <a:noFill/>
                </a:ln>
                <a:solidFill>
                  <a:srgbClr val="000080"/>
                </a:solidFill>
                <a:effectLst/>
                <a:latin typeface="Consolas" panose="020B0609020204030204" pitchFamily="49" charset="0"/>
              </a:rPr>
              <a:t>return false</a:t>
            </a:r>
            <a:r>
              <a:rPr kumimoji="0" lang="zh-CN" altLang="zh-CN" sz="1000" b="0" i="0" u="none" strike="noStrike" cap="none" normalizeH="0" baseline="0">
                <a:ln>
                  <a:noFill/>
                </a:ln>
                <a:solidFill>
                  <a:srgbClr val="000000"/>
                </a:solidFill>
                <a:effectLst/>
                <a:latin typeface="Consolas" panose="020B0609020204030204" pitchFamily="49" charset="0"/>
              </a:rPr>
              <a:t>;</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   }</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   </a:t>
            </a:r>
            <a:r>
              <a:rPr kumimoji="0" lang="zh-CN" altLang="zh-CN" sz="1000" b="1" i="0" u="none" strike="noStrike" cap="none" normalizeH="0" baseline="0">
                <a:ln>
                  <a:noFill/>
                </a:ln>
                <a:solidFill>
                  <a:srgbClr val="000080"/>
                </a:solidFill>
                <a:effectLst/>
                <a:latin typeface="Consolas" panose="020B0609020204030204" pitchFamily="49" charset="0"/>
              </a:rPr>
              <a:t>return true</a:t>
            </a:r>
            <a:r>
              <a:rPr kumimoji="0" lang="zh-CN" altLang="zh-CN" sz="1000" b="0" i="0" u="none" strike="noStrike" cap="none" normalizeH="0" baseline="0">
                <a:ln>
                  <a:noFill/>
                </a:ln>
                <a:solidFill>
                  <a:srgbClr val="000000"/>
                </a:solidFill>
                <a:effectLst/>
                <a:latin typeface="Consolas" panose="020B0609020204030204" pitchFamily="49" charset="0"/>
              </a:rPr>
              <a:t>;</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a:t>
            </a:r>
            <a:endParaRPr kumimoji="0" lang="zh-CN" altLang="zh-CN" sz="1200" b="0" i="0" u="none" strike="noStrike" cap="none" normalizeH="0" baseline="0">
              <a:ln>
                <a:noFill/>
              </a:ln>
              <a:solidFill>
                <a:schemeClr val="tx1"/>
              </a:solidFill>
              <a:effectLst/>
              <a:latin typeface="Arial" panose="020B0604020202020204" pitchFamily="34" charset="0"/>
            </a:endParaRPr>
          </a:p>
        </p:txBody>
      </p:sp>
      <p:sp>
        <p:nvSpPr>
          <p:cNvPr id="16" name="文本占位符 2"/>
          <p:cNvSpPr txBox="1"/>
          <p:nvPr/>
        </p:nvSpPr>
        <p:spPr>
          <a:xfrm>
            <a:off x="2555776" y="2133439"/>
            <a:ext cx="3312368" cy="387893"/>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100"/>
              <a:t>2.1 </a:t>
            </a:r>
            <a:r>
              <a:rPr lang="zh-CN" altLang="en-US" sz="1100"/>
              <a:t>不用正则表达式方式</a:t>
            </a:r>
            <a:endParaRPr lang="zh-CN" altLang="en-US" sz="1100"/>
          </a:p>
        </p:txBody>
      </p:sp>
      <p:sp>
        <p:nvSpPr>
          <p:cNvPr id="18" name="文本占位符 2"/>
          <p:cNvSpPr txBox="1"/>
          <p:nvPr/>
        </p:nvSpPr>
        <p:spPr>
          <a:xfrm>
            <a:off x="5954071" y="2133439"/>
            <a:ext cx="2555777" cy="387893"/>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100"/>
              <a:t>2.2 </a:t>
            </a:r>
            <a:r>
              <a:rPr lang="zh-CN" altLang="en-US" sz="1100"/>
              <a:t>使用用正则表达式方式</a:t>
            </a:r>
            <a:endParaRPr lang="zh-CN" altLang="en-US" sz="1100"/>
          </a:p>
        </p:txBody>
      </p:sp>
      <p:sp>
        <p:nvSpPr>
          <p:cNvPr id="19" name="Rectangle 2"/>
          <p:cNvSpPr>
            <a:spLocks noChangeArrowheads="1"/>
          </p:cNvSpPr>
          <p:nvPr/>
        </p:nvSpPr>
        <p:spPr bwMode="auto">
          <a:xfrm>
            <a:off x="5997575" y="2572068"/>
            <a:ext cx="3146425" cy="553085"/>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b="1" i="0" u="none" strike="noStrike" cap="none" normalizeH="0" baseline="0">
                <a:ln>
                  <a:noFill/>
                </a:ln>
                <a:solidFill>
                  <a:srgbClr val="000080"/>
                </a:solidFill>
                <a:effectLst/>
                <a:latin typeface="Consolas" panose="020B0609020204030204" pitchFamily="49" charset="0"/>
              </a:rPr>
              <a:t>public static boolean </a:t>
            </a:r>
            <a:r>
              <a:rPr kumimoji="0" lang="zh-CN" altLang="zh-CN" sz="1000" b="1" i="0" u="none" strike="noStrike" cap="none" normalizeH="0" baseline="0">
                <a:ln>
                  <a:noFill/>
                </a:ln>
                <a:solidFill>
                  <a:srgbClr val="000000"/>
                </a:solidFill>
                <a:effectLst/>
                <a:latin typeface="Consolas" panose="020B0609020204030204" pitchFamily="49" charset="0"/>
              </a:rPr>
              <a:t>check</a:t>
            </a:r>
            <a:r>
              <a:rPr kumimoji="0" lang="zh-CN" altLang="zh-CN" sz="1000" b="0" i="0" u="none" strike="noStrike" cap="none" normalizeH="0" baseline="0">
                <a:ln>
                  <a:noFill/>
                </a:ln>
                <a:solidFill>
                  <a:srgbClr val="000000"/>
                </a:solidFill>
                <a:effectLst/>
                <a:latin typeface="Consolas" panose="020B0609020204030204" pitchFamily="49" charset="0"/>
              </a:rPr>
              <a:t>2(String qq) {</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    </a:t>
            </a:r>
            <a:r>
              <a:rPr kumimoji="0" lang="zh-CN" altLang="zh-CN" sz="1000" b="1" i="0" u="none" strike="noStrike" cap="none" normalizeH="0" baseline="0">
                <a:ln>
                  <a:noFill/>
                </a:ln>
                <a:solidFill>
                  <a:srgbClr val="000080"/>
                </a:solidFill>
                <a:effectLst/>
                <a:latin typeface="Consolas" panose="020B0609020204030204" pitchFamily="49" charset="0"/>
              </a:rPr>
              <a:t>return </a:t>
            </a:r>
            <a:r>
              <a:rPr kumimoji="0" lang="zh-CN" altLang="zh-CN" sz="1000" b="0" i="0" u="none" strike="noStrike" cap="none" normalizeH="0" baseline="0">
                <a:ln>
                  <a:noFill/>
                </a:ln>
                <a:solidFill>
                  <a:srgbClr val="000000"/>
                </a:solidFill>
                <a:effectLst/>
                <a:latin typeface="Consolas" panose="020B0609020204030204" pitchFamily="49" charset="0"/>
              </a:rPr>
              <a:t>qq.matches(</a:t>
            </a:r>
            <a:r>
              <a:rPr kumimoji="0" lang="zh-CN" altLang="zh-CN" sz="1000" b="1" i="0" u="none" strike="noStrike" cap="none" normalizeH="0" baseline="0">
                <a:ln>
                  <a:noFill/>
                </a:ln>
                <a:solidFill>
                  <a:srgbClr val="008000"/>
                </a:solidFill>
                <a:effectLst/>
                <a:latin typeface="Consolas" panose="020B0609020204030204" pitchFamily="49" charset="0"/>
              </a:rPr>
              <a:t>"[1-9][0-9]{4,14}"</a:t>
            </a:r>
            <a:r>
              <a:rPr kumimoji="0" lang="zh-CN" altLang="zh-CN" sz="1000" b="0" i="0" u="none" strike="noStrike" cap="none" normalizeH="0" baseline="0">
                <a:ln>
                  <a:noFill/>
                </a:ln>
                <a:solidFill>
                  <a:srgbClr val="000000"/>
                </a:solidFill>
                <a:effectLst/>
                <a:latin typeface="Consolas" panose="020B0609020204030204" pitchFamily="49" charset="0"/>
              </a:rPr>
              <a:t>);</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a:t>
            </a:r>
            <a:endParaRPr kumimoji="0" lang="zh-CN" altLang="zh-CN" sz="1200" b="0" i="0" u="none" strike="noStrike" cap="none" normalizeH="0" baseline="0">
              <a:ln>
                <a:noFill/>
              </a:ln>
              <a:solidFill>
                <a:schemeClr val="tx1"/>
              </a:solidFill>
              <a:effectLst/>
              <a:latin typeface="Arial" panose="020B0604020202020204" pitchFamily="34" charset="0"/>
            </a:endParaRPr>
          </a:p>
        </p:txBody>
      </p:sp>
      <p:sp>
        <p:nvSpPr>
          <p:cNvPr id="21" name="文本框 20"/>
          <p:cNvSpPr txBox="1"/>
          <p:nvPr/>
        </p:nvSpPr>
        <p:spPr>
          <a:xfrm>
            <a:off x="5951855" y="3409950"/>
            <a:ext cx="3070225" cy="64516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fontAlgn="auto">
              <a:spcBef>
                <a:spcPts val="0"/>
              </a:spcBef>
              <a:spcAft>
                <a:spcPts val="0"/>
              </a:spcAft>
            </a:pPr>
            <a:r>
              <a:rPr lang="zh-CN" altLang="en-US" sz="1200">
                <a:solidFill>
                  <a:schemeClr val="tx1">
                    <a:lumMod val="65000"/>
                    <a:lumOff val="35000"/>
                  </a:schemeClr>
                </a:solidFill>
                <a:latin typeface="+mn-lt"/>
                <a:ea typeface="+mn-ea"/>
              </a:rPr>
              <a:t>我们可以看出使用正则表达式来校验字符串是非常方便的，但现在摆在我们面前的问题是，正则表达式该如何定义呢？</a:t>
            </a:r>
            <a:endParaRPr lang="zh-CN" altLang="en-US" sz="1200" dirty="0">
              <a:solidFill>
                <a:schemeClr val="tx1">
                  <a:lumMod val="65000"/>
                  <a:lumOff val="35000"/>
                </a:schemeClr>
              </a:solidFill>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randombar(horizontal)">
                                      <p:cBhvr>
                                        <p:cTn id="7" dur="500"/>
                                        <p:tgtEl>
                                          <p:spTgt spid="4">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0" dur="500"/>
                                        <p:tgtEl>
                                          <p:spTgt spid="4">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randombar(horizontal)">
                                      <p:cBhvr>
                                        <p:cTn id="33" dur="500"/>
                                        <p:tgtEl>
                                          <p:spTgt spid="16"/>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randombar(horizontal)">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randombar(horizontal)">
                                      <p:cBhvr>
                                        <p:cTn id="41" dur="500"/>
                                        <p:tgtEl>
                                          <p:spTgt spid="18"/>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randombar(horizontal)">
                                      <p:cBhvr>
                                        <p:cTn id="44" dur="500"/>
                                        <p:tgtEl>
                                          <p:spTgt spid="19"/>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randombar(horizontal)">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uiExpand="1" build="p"/>
      <p:bldP spid="12" grpId="0" bldLvl="0" animBg="1"/>
      <p:bldP spid="13" grpId="0" bldLvl="0" animBg="1"/>
      <p:bldP spid="16" grpId="0"/>
      <p:bldP spid="18" grpId="0"/>
      <p:bldP spid="19" grpId="0" bldLvl="0" animBg="1"/>
      <p:bldP spid="2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正则表达式语法</a:t>
            </a:r>
            <a:r>
              <a:rPr lang="en-US" altLang="zh-CN"/>
              <a:t>-</a:t>
            </a:r>
            <a:r>
              <a:rPr lang="zh-CN" altLang="en-US"/>
              <a:t>字符类</a:t>
            </a:r>
            <a:endParaRPr lang="zh-CN" altLang="en-US"/>
          </a:p>
        </p:txBody>
      </p:sp>
      <p:sp>
        <p:nvSpPr>
          <p:cNvPr id="3" name="文本占位符 2"/>
          <p:cNvSpPr>
            <a:spLocks noGrp="1"/>
          </p:cNvSpPr>
          <p:nvPr>
            <p:ph type="body" sz="quarter" idx="10"/>
          </p:nvPr>
        </p:nvSpPr>
        <p:spPr>
          <a:xfrm>
            <a:off x="628650" y="699770"/>
            <a:ext cx="1829435" cy="387985"/>
          </a:xfrm>
        </p:spPr>
        <p:txBody>
          <a:bodyPr/>
          <a:lstStyle/>
          <a:p>
            <a:r>
              <a:rPr lang="en-US" altLang="zh-CN"/>
              <a:t>1 </a:t>
            </a:r>
            <a:r>
              <a:rPr lang="zh-CN" altLang="en-US"/>
              <a:t>字符类</a:t>
            </a:r>
            <a:endParaRPr lang="zh-CN" altLang="en-US"/>
          </a:p>
        </p:txBody>
      </p:sp>
      <p:sp>
        <p:nvSpPr>
          <p:cNvPr id="4" name="文本占位符 3"/>
          <p:cNvSpPr>
            <a:spLocks noGrp="1"/>
          </p:cNvSpPr>
          <p:nvPr>
            <p:ph type="body" sz="quarter" idx="11"/>
          </p:nvPr>
        </p:nvSpPr>
        <p:spPr>
          <a:xfrm>
            <a:off x="628650" y="1119505"/>
            <a:ext cx="2398395" cy="299720"/>
          </a:xfrm>
        </p:spPr>
        <p:txBody>
          <a:bodyPr/>
          <a:lstStyle/>
          <a:p>
            <a:r>
              <a:rPr lang="zh-CN" altLang="en-US"/>
              <a:t>方括号被用于指定字符</a:t>
            </a:r>
            <a:endParaRPr lang="zh-CN" altLang="en-US"/>
          </a:p>
        </p:txBody>
      </p:sp>
      <p:sp>
        <p:nvSpPr>
          <p:cNvPr id="5" name="文本占位符 4"/>
          <p:cNvSpPr>
            <a:spLocks noGrp="1"/>
          </p:cNvSpPr>
          <p:nvPr>
            <p:ph type="body" sz="quarter" idx="12"/>
          </p:nvPr>
        </p:nvSpPr>
        <p:spPr>
          <a:xfrm>
            <a:off x="611505" y="1692275"/>
            <a:ext cx="2164080" cy="387985"/>
          </a:xfrm>
        </p:spPr>
        <p:txBody>
          <a:bodyPr/>
          <a:lstStyle/>
          <a:p>
            <a:r>
              <a:rPr lang="en-US" altLang="zh-CN"/>
              <a:t>2 </a:t>
            </a:r>
            <a:r>
              <a:rPr lang="zh-CN" altLang="en-US"/>
              <a:t>语法示例：</a:t>
            </a:r>
            <a:endParaRPr lang="zh-CN" altLang="en-US"/>
          </a:p>
        </p:txBody>
      </p:sp>
      <p:sp>
        <p:nvSpPr>
          <p:cNvPr id="8" name="Rectangle 2"/>
          <p:cNvSpPr>
            <a:spLocks noGrp="1" noChangeArrowheads="1"/>
          </p:cNvSpPr>
          <p:nvPr>
            <p:ph type="body" sz="quarter" idx="13"/>
          </p:nvPr>
        </p:nvSpPr>
        <p:spPr bwMode="auto">
          <a:xfrm>
            <a:off x="609171" y="2216860"/>
            <a:ext cx="3402524" cy="2538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spAutoFit/>
          </a:bodyPr>
          <a:lstStyle/>
          <a:p>
            <a:pPr marL="0" marR="0" lvl="0" indent="0" algn="l" defTabSz="914400" rtl="0" eaLnBrk="0" fontAlgn="base" latinLnBrk="0" hangingPunct="0">
              <a:spcBef>
                <a:spcPct val="0"/>
              </a:spcBef>
              <a:spcAft>
                <a:spcPct val="0"/>
              </a:spcAft>
              <a:buClrTx/>
              <a:buSzTx/>
              <a:buFontTx/>
              <a:buAutoNum type="arabicPeriod"/>
            </a:pPr>
            <a:r>
              <a:rPr kumimoji="0" lang="en-US" altLang="zh-CN" b="0" i="0" u="none" strike="noStrike" cap="none" normalizeH="0" baseline="0">
                <a:ln>
                  <a:noFill/>
                </a:ln>
                <a:solidFill>
                  <a:schemeClr val="tx1"/>
                </a:solidFill>
                <a:effectLst/>
                <a:latin typeface="+mn-ea"/>
                <a:ea typeface="+mn-ea"/>
              </a:rPr>
              <a:t> </a:t>
            </a:r>
            <a:r>
              <a:rPr kumimoji="0" lang="zh-CN" altLang="zh-CN" b="0" i="0" u="none" strike="noStrike" cap="none" normalizeH="0" baseline="0">
                <a:ln>
                  <a:noFill/>
                </a:ln>
                <a:solidFill>
                  <a:schemeClr val="tx1"/>
                </a:solidFill>
                <a:effectLst/>
                <a:latin typeface="+mn-ea"/>
                <a:ea typeface="+mn-ea"/>
              </a:rPr>
              <a:t>[abc]</a:t>
            </a:r>
            <a:r>
              <a:rPr kumimoji="0" lang="en-US" altLang="zh-CN" b="0" i="0" u="none" strike="noStrike" cap="none" normalizeH="0" baseline="0">
                <a:ln>
                  <a:noFill/>
                </a:ln>
                <a:solidFill>
                  <a:schemeClr val="tx1"/>
                </a:solidFill>
                <a:effectLst/>
                <a:latin typeface="+mn-ea"/>
                <a:ea typeface="+mn-ea"/>
              </a:rPr>
              <a:t> </a:t>
            </a:r>
            <a:r>
              <a:rPr kumimoji="0" lang="zh-CN" altLang="zh-CN" b="0" i="0" u="none" strike="noStrike" cap="none" normalizeH="0" baseline="0">
                <a:ln>
                  <a:noFill/>
                </a:ln>
                <a:solidFill>
                  <a:schemeClr val="tx1"/>
                </a:solidFill>
                <a:effectLst/>
                <a:latin typeface="+mn-ea"/>
                <a:ea typeface="+mn-ea"/>
              </a:rPr>
              <a:t>：代表a或者b，或者c字符中的一个。</a:t>
            </a:r>
            <a:endParaRPr kumimoji="0" lang="zh-CN" altLang="zh-CN" b="0" i="0" u="none" strike="noStrike" cap="none" normalizeH="0" baseline="0">
              <a:ln>
                <a:noFill/>
              </a:ln>
              <a:solidFill>
                <a:schemeClr val="tx1"/>
              </a:solidFill>
              <a:effectLst/>
              <a:latin typeface="+mn-ea"/>
              <a:ea typeface="+mn-ea"/>
            </a:endParaRPr>
          </a:p>
          <a:p>
            <a:pPr marL="228600" marR="0" lvl="0" indent="-228600" algn="l" defTabSz="914400" rtl="0" eaLnBrk="0" fontAlgn="base" latinLnBrk="0" hangingPunct="0">
              <a:spcBef>
                <a:spcPct val="0"/>
              </a:spcBef>
              <a:spcAft>
                <a:spcPct val="0"/>
              </a:spcAft>
              <a:buClrTx/>
              <a:buSzTx/>
              <a:buFont typeface="+mj-lt"/>
              <a:buAutoNum type="arabicPeriod"/>
            </a:pPr>
            <a:r>
              <a:rPr kumimoji="0" lang="zh-CN" altLang="zh-CN" b="0" i="0" u="none" strike="noStrike" cap="none" normalizeH="0" baseline="0">
                <a:ln>
                  <a:noFill/>
                </a:ln>
                <a:solidFill>
                  <a:schemeClr val="tx1"/>
                </a:solidFill>
                <a:effectLst/>
                <a:latin typeface="+mn-ea"/>
                <a:ea typeface="+mn-ea"/>
              </a:rPr>
              <a:t>[^abc]：代表除a,b,c以外的任何字符。</a:t>
            </a:r>
            <a:endParaRPr kumimoji="0" lang="zh-CN" altLang="zh-CN" b="0" i="0" u="none" strike="noStrike" cap="none" normalizeH="0" baseline="0">
              <a:ln>
                <a:noFill/>
              </a:ln>
              <a:solidFill>
                <a:schemeClr val="tx1"/>
              </a:solidFill>
              <a:effectLst/>
              <a:latin typeface="+mn-ea"/>
              <a:ea typeface="+mn-ea"/>
            </a:endParaRPr>
          </a:p>
          <a:p>
            <a:pPr marL="228600" marR="0" lvl="0" indent="-228600" algn="l" defTabSz="914400" rtl="0" eaLnBrk="0" fontAlgn="base" latinLnBrk="0" hangingPunct="0">
              <a:spcBef>
                <a:spcPct val="0"/>
              </a:spcBef>
              <a:spcAft>
                <a:spcPct val="0"/>
              </a:spcAft>
              <a:buClrTx/>
              <a:buSzTx/>
              <a:buFont typeface="+mj-lt"/>
              <a:buAutoNum type="arabicPeriod"/>
            </a:pPr>
            <a:r>
              <a:rPr kumimoji="0" lang="zh-CN" altLang="zh-CN" b="0" i="0" u="none" strike="noStrike" cap="none" normalizeH="0" baseline="0">
                <a:ln>
                  <a:noFill/>
                </a:ln>
                <a:solidFill>
                  <a:schemeClr val="tx1"/>
                </a:solidFill>
                <a:effectLst/>
                <a:latin typeface="+mn-ea"/>
                <a:ea typeface="+mn-ea"/>
              </a:rPr>
              <a:t>[a-z]</a:t>
            </a:r>
            <a:r>
              <a:rPr kumimoji="0" lang="en-US" altLang="zh-CN" b="0" i="0" u="none" strike="noStrike" cap="none" normalizeH="0" baseline="0">
                <a:ln>
                  <a:noFill/>
                </a:ln>
                <a:solidFill>
                  <a:schemeClr val="tx1"/>
                </a:solidFill>
                <a:effectLst/>
                <a:latin typeface="+mn-ea"/>
                <a:ea typeface="+mn-ea"/>
              </a:rPr>
              <a:t> </a:t>
            </a:r>
            <a:r>
              <a:rPr kumimoji="0" lang="zh-CN" altLang="zh-CN" b="0" i="0" u="none" strike="noStrike" cap="none" normalizeH="0" baseline="0">
                <a:ln>
                  <a:noFill/>
                </a:ln>
                <a:solidFill>
                  <a:schemeClr val="tx1"/>
                </a:solidFill>
                <a:effectLst/>
                <a:latin typeface="+mn-ea"/>
                <a:ea typeface="+mn-ea"/>
              </a:rPr>
              <a:t>：代表a-z的所有小写字符中的一个。</a:t>
            </a:r>
            <a:endParaRPr kumimoji="0" lang="zh-CN" altLang="zh-CN" b="0" i="0" u="none" strike="noStrike" cap="none" normalizeH="0" baseline="0">
              <a:ln>
                <a:noFill/>
              </a:ln>
              <a:solidFill>
                <a:schemeClr val="tx1"/>
              </a:solidFill>
              <a:effectLst/>
              <a:latin typeface="+mn-ea"/>
              <a:ea typeface="+mn-ea"/>
            </a:endParaRPr>
          </a:p>
          <a:p>
            <a:pPr marL="228600" marR="0" lvl="0" indent="-228600" algn="l" defTabSz="914400" rtl="0" eaLnBrk="0" fontAlgn="base" latinLnBrk="0" hangingPunct="0">
              <a:spcBef>
                <a:spcPct val="0"/>
              </a:spcBef>
              <a:spcAft>
                <a:spcPct val="0"/>
              </a:spcAft>
              <a:buClrTx/>
              <a:buSzTx/>
              <a:buFont typeface="+mj-lt"/>
              <a:buAutoNum type="arabicPeriod"/>
            </a:pPr>
            <a:r>
              <a:rPr kumimoji="0" lang="zh-CN" altLang="zh-CN" b="0" i="0" u="none" strike="noStrike" cap="none" normalizeH="0" baseline="0">
                <a:ln>
                  <a:noFill/>
                </a:ln>
                <a:solidFill>
                  <a:schemeClr val="tx1"/>
                </a:solidFill>
                <a:effectLst/>
                <a:latin typeface="+mn-ea"/>
                <a:ea typeface="+mn-ea"/>
              </a:rPr>
              <a:t>[A-Z]</a:t>
            </a:r>
            <a:r>
              <a:rPr kumimoji="0" lang="en-US" altLang="zh-CN" b="0" i="0" u="none" strike="noStrike" cap="none" normalizeH="0" baseline="0">
                <a:ln>
                  <a:noFill/>
                </a:ln>
                <a:solidFill>
                  <a:schemeClr val="tx1"/>
                </a:solidFill>
                <a:effectLst/>
                <a:latin typeface="+mn-ea"/>
                <a:ea typeface="+mn-ea"/>
              </a:rPr>
              <a:t> </a:t>
            </a:r>
            <a:r>
              <a:rPr kumimoji="0" lang="zh-CN" altLang="zh-CN" b="0" i="0" u="none" strike="noStrike" cap="none" normalizeH="0" baseline="0">
                <a:ln>
                  <a:noFill/>
                </a:ln>
                <a:solidFill>
                  <a:schemeClr val="tx1"/>
                </a:solidFill>
                <a:effectLst/>
                <a:latin typeface="+mn-ea"/>
                <a:ea typeface="+mn-ea"/>
              </a:rPr>
              <a:t>：代表A-Z的所有大写字符中的一个。</a:t>
            </a:r>
            <a:endParaRPr kumimoji="0" lang="zh-CN" altLang="zh-CN" b="0" i="0" u="none" strike="noStrike" cap="none" normalizeH="0" baseline="0">
              <a:ln>
                <a:noFill/>
              </a:ln>
              <a:solidFill>
                <a:schemeClr val="tx1"/>
              </a:solidFill>
              <a:effectLst/>
              <a:latin typeface="+mn-ea"/>
              <a:ea typeface="+mn-ea"/>
            </a:endParaRPr>
          </a:p>
          <a:p>
            <a:pPr marL="228600" marR="0" lvl="0" indent="-228600" algn="l" defTabSz="914400" rtl="0" eaLnBrk="0" fontAlgn="base" latinLnBrk="0" hangingPunct="0">
              <a:spcBef>
                <a:spcPct val="0"/>
              </a:spcBef>
              <a:spcAft>
                <a:spcPct val="0"/>
              </a:spcAft>
              <a:buClrTx/>
              <a:buSzTx/>
              <a:buFont typeface="+mj-lt"/>
              <a:buAutoNum type="arabicPeriod"/>
            </a:pPr>
            <a:r>
              <a:rPr kumimoji="0" lang="zh-CN" altLang="zh-CN" b="0" i="0" u="none" strike="noStrike" cap="none" normalizeH="0" baseline="0">
                <a:ln>
                  <a:noFill/>
                </a:ln>
                <a:solidFill>
                  <a:schemeClr val="tx1"/>
                </a:solidFill>
                <a:effectLst/>
                <a:latin typeface="+mn-ea"/>
                <a:ea typeface="+mn-ea"/>
              </a:rPr>
              <a:t>[0-9]</a:t>
            </a:r>
            <a:r>
              <a:rPr kumimoji="0" lang="en-US" altLang="zh-CN" b="0" i="0" u="none" strike="noStrike" cap="none" normalizeH="0" baseline="0">
                <a:ln>
                  <a:noFill/>
                </a:ln>
                <a:solidFill>
                  <a:schemeClr val="tx1"/>
                </a:solidFill>
                <a:effectLst/>
                <a:latin typeface="+mn-ea"/>
                <a:ea typeface="+mn-ea"/>
              </a:rPr>
              <a:t> </a:t>
            </a:r>
            <a:r>
              <a:rPr kumimoji="0" lang="zh-CN" altLang="zh-CN" b="0" i="0" u="none" strike="noStrike" cap="none" normalizeH="0" baseline="0">
                <a:ln>
                  <a:noFill/>
                </a:ln>
                <a:solidFill>
                  <a:schemeClr val="tx1"/>
                </a:solidFill>
                <a:effectLst/>
                <a:latin typeface="+mn-ea"/>
                <a:ea typeface="+mn-ea"/>
              </a:rPr>
              <a:t>：代表0-9之间的某一个数字字符。</a:t>
            </a:r>
            <a:endParaRPr kumimoji="0" lang="zh-CN" altLang="zh-CN" b="0" i="0" u="none" strike="noStrike" cap="none" normalizeH="0" baseline="0">
              <a:ln>
                <a:noFill/>
              </a:ln>
              <a:solidFill>
                <a:schemeClr val="tx1"/>
              </a:solidFill>
              <a:effectLst/>
              <a:latin typeface="+mn-ea"/>
              <a:ea typeface="+mn-ea"/>
            </a:endParaRPr>
          </a:p>
          <a:p>
            <a:pPr marL="228600" marR="0" lvl="0" indent="-228600" algn="l" defTabSz="914400" rtl="0" eaLnBrk="0" fontAlgn="base" latinLnBrk="0" hangingPunct="0">
              <a:spcBef>
                <a:spcPct val="0"/>
              </a:spcBef>
              <a:spcAft>
                <a:spcPct val="0"/>
              </a:spcAft>
              <a:buClrTx/>
              <a:buSzTx/>
              <a:buFont typeface="+mj-lt"/>
              <a:buAutoNum type="arabicPeriod"/>
            </a:pPr>
            <a:r>
              <a:rPr kumimoji="0" lang="zh-CN" altLang="zh-CN" b="0" i="0" u="none" strike="noStrike" cap="none" normalizeH="0" baseline="0">
                <a:ln>
                  <a:noFill/>
                </a:ln>
                <a:solidFill>
                  <a:schemeClr val="tx1"/>
                </a:solidFill>
                <a:effectLst/>
                <a:latin typeface="+mn-ea"/>
                <a:ea typeface="+mn-ea"/>
              </a:rPr>
              <a:t>[a-zA-Z0-9]：代表a-z或者A-Z或者0-9之间的任意一个字符。</a:t>
            </a:r>
            <a:endParaRPr kumimoji="0" lang="zh-CN" altLang="zh-CN" b="0" i="0" u="none" strike="noStrike" cap="none" normalizeH="0" baseline="0">
              <a:ln>
                <a:noFill/>
              </a:ln>
              <a:solidFill>
                <a:schemeClr val="tx1"/>
              </a:solidFill>
              <a:effectLst/>
              <a:latin typeface="+mn-ea"/>
              <a:ea typeface="+mn-ea"/>
            </a:endParaRPr>
          </a:p>
          <a:p>
            <a:pPr marL="228600" marR="0" lvl="0" indent="-228600" algn="l" defTabSz="914400" rtl="0" eaLnBrk="0" fontAlgn="base" latinLnBrk="0" hangingPunct="0">
              <a:spcBef>
                <a:spcPct val="0"/>
              </a:spcBef>
              <a:spcAft>
                <a:spcPct val="0"/>
              </a:spcAft>
              <a:buClrTx/>
              <a:buSzTx/>
              <a:buFont typeface="+mj-lt"/>
              <a:buAutoNum type="arabicPeriod"/>
            </a:pPr>
            <a:r>
              <a:rPr kumimoji="0" lang="zh-CN" altLang="zh-CN" b="0" i="0" u="none" strike="noStrike" cap="none" normalizeH="0" baseline="0">
                <a:ln>
                  <a:noFill/>
                </a:ln>
                <a:solidFill>
                  <a:schemeClr val="tx1"/>
                </a:solidFill>
                <a:effectLst/>
                <a:latin typeface="+mn-ea"/>
                <a:ea typeface="+mn-ea"/>
              </a:rPr>
              <a:t>[a-dm-p]：a 到 d 或 m 到 p之间的任意一个字符</a:t>
            </a:r>
            <a:endParaRPr kumimoji="0" lang="zh-CN" altLang="zh-CN" b="0" i="0" u="none" strike="noStrike" cap="none" normalizeH="0" baseline="0">
              <a:ln>
                <a:noFill/>
              </a:ln>
              <a:solidFill>
                <a:schemeClr val="tx1"/>
              </a:solidFill>
              <a:effectLst/>
              <a:latin typeface="+mn-ea"/>
              <a:ea typeface="+mn-ea"/>
            </a:endParaRPr>
          </a:p>
        </p:txBody>
      </p:sp>
      <p:sp>
        <p:nvSpPr>
          <p:cNvPr id="15" name="文本占位符 4"/>
          <p:cNvSpPr txBox="1"/>
          <p:nvPr/>
        </p:nvSpPr>
        <p:spPr>
          <a:xfrm>
            <a:off x="4356358" y="1463510"/>
            <a:ext cx="3727325" cy="387893"/>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4 </a:t>
            </a:r>
            <a:r>
              <a:rPr lang="zh-CN" altLang="en-US"/>
              <a:t>案例实践，按需求定义正则表达式</a:t>
            </a:r>
            <a:endParaRPr lang="en-US" altLang="zh-CN"/>
          </a:p>
        </p:txBody>
      </p:sp>
      <p:sp>
        <p:nvSpPr>
          <p:cNvPr id="16" name="文本框 15"/>
          <p:cNvSpPr txBox="1"/>
          <p:nvPr/>
        </p:nvSpPr>
        <p:spPr>
          <a:xfrm>
            <a:off x="4356357" y="1851673"/>
            <a:ext cx="3240361" cy="22824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28600" indent="-228600">
              <a:lnSpc>
                <a:spcPct val="150000"/>
              </a:lnSpc>
              <a:buFontTx/>
              <a:buAutoNum type="arabicPeriod"/>
            </a:pPr>
            <a:r>
              <a:rPr lang="zh-CN" altLang="en-US" sz="1200"/>
              <a:t>验证</a:t>
            </a:r>
            <a:r>
              <a:rPr lang="en-US" altLang="zh-CN" sz="1200"/>
              <a:t>str</a:t>
            </a:r>
            <a:r>
              <a:rPr lang="zh-CN" altLang="en-US" sz="1200"/>
              <a:t>是否以</a:t>
            </a:r>
            <a:r>
              <a:rPr lang="en-US" altLang="zh-CN" sz="1200"/>
              <a:t>h</a:t>
            </a:r>
            <a:r>
              <a:rPr lang="zh-CN" altLang="en-US" sz="1200"/>
              <a:t>开头，以</a:t>
            </a:r>
            <a:r>
              <a:rPr lang="en-US" altLang="zh-CN" sz="1200"/>
              <a:t>d</a:t>
            </a:r>
            <a:r>
              <a:rPr lang="zh-CN" altLang="en-US" sz="1200"/>
              <a:t>结尾，中间是</a:t>
            </a:r>
            <a:r>
              <a:rPr lang="en-US" altLang="zh-CN" sz="1200"/>
              <a:t>a,e,i,o,u</a:t>
            </a:r>
            <a:r>
              <a:rPr lang="zh-CN" altLang="en-US" sz="1200"/>
              <a:t>中某个字符</a:t>
            </a:r>
            <a:r>
              <a:rPr lang="zh-CN" altLang="en-US" sz="1200">
                <a:solidFill>
                  <a:schemeClr val="bg1"/>
                </a:solidFill>
              </a:rPr>
              <a:t>（</a:t>
            </a:r>
            <a:r>
              <a:rPr lang="en-US" altLang="zh-CN" sz="1200">
                <a:solidFill>
                  <a:schemeClr val="bg1"/>
                </a:solidFill>
                <a:latin typeface="+mn-lt"/>
                <a:ea typeface="+mn-ea"/>
              </a:rPr>
              <a:t> h[aeiou]d </a:t>
            </a:r>
            <a:r>
              <a:rPr lang="zh-CN" altLang="en-US" sz="1200">
                <a:solidFill>
                  <a:schemeClr val="bg1"/>
                </a:solidFill>
              </a:rPr>
              <a:t>）（）</a:t>
            </a:r>
            <a:endParaRPr lang="en-US" altLang="zh-CN" sz="1200">
              <a:solidFill>
                <a:schemeClr val="bg1"/>
              </a:solidFill>
            </a:endParaRPr>
          </a:p>
          <a:p>
            <a:pPr marL="228600" indent="-228600">
              <a:lnSpc>
                <a:spcPct val="150000"/>
              </a:lnSpc>
              <a:buFontTx/>
              <a:buAutoNum type="arabicPeriod"/>
            </a:pPr>
            <a:r>
              <a:rPr lang="zh-CN" altLang="en-US" sz="1200"/>
              <a:t>验证</a:t>
            </a:r>
            <a:r>
              <a:rPr lang="en-US" altLang="zh-CN" sz="1200"/>
              <a:t>str</a:t>
            </a:r>
            <a:r>
              <a:rPr lang="zh-CN" altLang="en-US" sz="1200"/>
              <a:t>是否以</a:t>
            </a:r>
            <a:r>
              <a:rPr lang="en-US" altLang="zh-CN" sz="1200"/>
              <a:t>h</a:t>
            </a:r>
            <a:r>
              <a:rPr lang="zh-CN" altLang="en-US" sz="1200"/>
              <a:t>开头，以</a:t>
            </a:r>
            <a:r>
              <a:rPr lang="en-US" altLang="zh-CN" sz="1200"/>
              <a:t>d</a:t>
            </a:r>
            <a:r>
              <a:rPr lang="zh-CN" altLang="en-US" sz="1200"/>
              <a:t>结尾，中间不是</a:t>
            </a:r>
            <a:r>
              <a:rPr lang="en-US" altLang="zh-CN" sz="1200"/>
              <a:t>a,e,i,o,u</a:t>
            </a:r>
            <a:r>
              <a:rPr lang="zh-CN" altLang="en-US" sz="1200"/>
              <a:t>中的某个字符</a:t>
            </a:r>
            <a:r>
              <a:rPr lang="zh-CN" altLang="en-US" sz="1200">
                <a:solidFill>
                  <a:schemeClr val="bg1"/>
                </a:solidFill>
              </a:rPr>
              <a:t>（</a:t>
            </a:r>
            <a:r>
              <a:rPr lang="en-US" altLang="zh-CN" sz="1200">
                <a:solidFill>
                  <a:schemeClr val="bg1"/>
                </a:solidFill>
                <a:latin typeface="+mn-lt"/>
                <a:ea typeface="+mn-ea"/>
              </a:rPr>
              <a:t> h[^aeiou]d </a:t>
            </a:r>
            <a:r>
              <a:rPr lang="zh-CN" altLang="en-US" sz="1200">
                <a:solidFill>
                  <a:schemeClr val="bg1"/>
                </a:solidFill>
              </a:rPr>
              <a:t>）</a:t>
            </a:r>
            <a:endParaRPr lang="en-US" altLang="zh-CN" sz="1200">
              <a:solidFill>
                <a:schemeClr val="bg1"/>
              </a:solidFill>
            </a:endParaRPr>
          </a:p>
          <a:p>
            <a:pPr marL="228600" indent="-228600">
              <a:lnSpc>
                <a:spcPct val="150000"/>
              </a:lnSpc>
              <a:buAutoNum type="arabicPeriod"/>
            </a:pPr>
            <a:r>
              <a:rPr lang="zh-CN" altLang="en-US" sz="1200"/>
              <a:t>验证</a:t>
            </a:r>
            <a:r>
              <a:rPr lang="en-US" altLang="zh-CN" sz="1200"/>
              <a:t>str</a:t>
            </a:r>
            <a:r>
              <a:rPr lang="zh-CN" altLang="en-US" sz="1200"/>
              <a:t>是否</a:t>
            </a:r>
            <a:r>
              <a:rPr lang="en-US" altLang="zh-CN" sz="1200"/>
              <a:t>a-z</a:t>
            </a:r>
            <a:r>
              <a:rPr lang="zh-CN" altLang="en-US" sz="1200"/>
              <a:t>的任何一个小写字符开头，后跟</a:t>
            </a:r>
            <a:r>
              <a:rPr lang="en-US" altLang="zh-CN" sz="1200"/>
              <a:t>ad</a:t>
            </a:r>
            <a:r>
              <a:rPr lang="zh-CN" altLang="en-US" sz="1200">
                <a:solidFill>
                  <a:schemeClr val="bg1"/>
                </a:solidFill>
              </a:rPr>
              <a:t>（</a:t>
            </a:r>
            <a:r>
              <a:rPr lang="en-US" altLang="zh-CN" sz="1200">
                <a:solidFill>
                  <a:schemeClr val="bg1"/>
                </a:solidFill>
                <a:latin typeface="+mn-lt"/>
                <a:ea typeface="+mn-ea"/>
              </a:rPr>
              <a:t> [a-z]ad </a:t>
            </a:r>
            <a:r>
              <a:rPr lang="zh-CN" altLang="en-US" sz="1200">
                <a:solidFill>
                  <a:schemeClr val="bg1"/>
                </a:solidFill>
              </a:rPr>
              <a:t>）</a:t>
            </a:r>
            <a:endParaRPr lang="en-US" altLang="zh-CN" sz="1200">
              <a:solidFill>
                <a:schemeClr val="bg1"/>
              </a:solidFill>
            </a:endParaRPr>
          </a:p>
          <a:p>
            <a:pPr marL="228600" indent="-228600">
              <a:lnSpc>
                <a:spcPct val="150000"/>
              </a:lnSpc>
              <a:buAutoNum type="arabicPeriod"/>
            </a:pPr>
            <a:r>
              <a:rPr lang="zh-CN" altLang="en-US" sz="1200"/>
              <a:t>验证</a:t>
            </a:r>
            <a:r>
              <a:rPr lang="en-US" altLang="zh-CN" sz="1200"/>
              <a:t>str</a:t>
            </a:r>
            <a:r>
              <a:rPr lang="zh-CN" altLang="en-US" sz="1200"/>
              <a:t>是否以</a:t>
            </a:r>
            <a:r>
              <a:rPr lang="en-US" altLang="zh-CN" sz="1200"/>
              <a:t>a-d</a:t>
            </a:r>
            <a:r>
              <a:rPr lang="zh-CN" altLang="en-US" sz="1200"/>
              <a:t>或者</a:t>
            </a:r>
            <a:r>
              <a:rPr lang="en-US" altLang="zh-CN" sz="1200"/>
              <a:t>m-p</a:t>
            </a:r>
            <a:r>
              <a:rPr lang="zh-CN" altLang="en-US" sz="1200"/>
              <a:t>之间某个字符开头，后跟</a:t>
            </a:r>
            <a:r>
              <a:rPr lang="en-US" altLang="zh-CN" sz="1200"/>
              <a:t>ad</a:t>
            </a:r>
            <a:r>
              <a:rPr lang="zh-CN" altLang="en-US" sz="1200">
                <a:solidFill>
                  <a:schemeClr val="bg1"/>
                </a:solidFill>
              </a:rPr>
              <a:t>（</a:t>
            </a:r>
            <a:r>
              <a:rPr lang="en-US" altLang="zh-CN" sz="1200">
                <a:solidFill>
                  <a:schemeClr val="bg1"/>
                </a:solidFill>
                <a:latin typeface="+mn-lt"/>
                <a:ea typeface="+mn-ea"/>
              </a:rPr>
              <a:t> [a-dm-p]ad </a:t>
            </a:r>
            <a:r>
              <a:rPr lang="zh-CN" altLang="en-US" sz="1200">
                <a:solidFill>
                  <a:schemeClr val="bg1"/>
                </a:solidFill>
              </a:rPr>
              <a:t>）</a:t>
            </a:r>
            <a:endParaRPr lang="zh-CN" altLang="en-US" sz="1200">
              <a:solidFill>
                <a:schemeClr val="bg1"/>
              </a:solidFill>
            </a:endParaRPr>
          </a:p>
        </p:txBody>
      </p:sp>
      <p:sp>
        <p:nvSpPr>
          <p:cNvPr id="17" name="文本框 16"/>
          <p:cNvSpPr txBox="1"/>
          <p:nvPr/>
        </p:nvSpPr>
        <p:spPr>
          <a:xfrm>
            <a:off x="7739897" y="1879418"/>
            <a:ext cx="795411" cy="253916"/>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altLang="zh-CN" sz="1050">
                <a:solidFill>
                  <a:schemeClr val="bg1"/>
                </a:solidFill>
                <a:latin typeface="+mn-lt"/>
                <a:ea typeface="+mn-ea"/>
              </a:rPr>
              <a:t>h[aeiou]d</a:t>
            </a:r>
            <a:endParaRPr lang="zh-CN" altLang="en-US" sz="1050">
              <a:solidFill>
                <a:schemeClr val="bg1"/>
              </a:solidFill>
              <a:latin typeface="+mn-lt"/>
              <a:ea typeface="+mn-ea"/>
            </a:endParaRPr>
          </a:p>
        </p:txBody>
      </p:sp>
      <p:sp>
        <p:nvSpPr>
          <p:cNvPr id="18" name="文本框 17"/>
          <p:cNvSpPr txBox="1"/>
          <p:nvPr/>
        </p:nvSpPr>
        <p:spPr>
          <a:xfrm>
            <a:off x="7739872" y="2499966"/>
            <a:ext cx="869149" cy="253916"/>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fontAlgn="auto">
              <a:spcBef>
                <a:spcPts val="0"/>
              </a:spcBef>
              <a:spcAft>
                <a:spcPts val="0"/>
              </a:spcAft>
            </a:pPr>
            <a:r>
              <a:rPr lang="en-US" altLang="zh-CN" sz="1050">
                <a:solidFill>
                  <a:schemeClr val="bg1"/>
                </a:solidFill>
                <a:latin typeface="+mn-lt"/>
                <a:ea typeface="+mn-ea"/>
              </a:rPr>
              <a:t>h[^aeiou]d</a:t>
            </a:r>
            <a:endParaRPr lang="zh-CN" altLang="en-US" sz="1050" dirty="0">
              <a:solidFill>
                <a:schemeClr val="bg1"/>
              </a:solidFill>
              <a:latin typeface="+mn-lt"/>
              <a:ea typeface="+mn-ea"/>
            </a:endParaRPr>
          </a:p>
        </p:txBody>
      </p:sp>
      <p:sp>
        <p:nvSpPr>
          <p:cNvPr id="19" name="文本框 18"/>
          <p:cNvSpPr txBox="1"/>
          <p:nvPr/>
        </p:nvSpPr>
        <p:spPr>
          <a:xfrm>
            <a:off x="7739872" y="3004409"/>
            <a:ext cx="641522" cy="253916"/>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fontAlgn="auto">
              <a:spcBef>
                <a:spcPts val="0"/>
              </a:spcBef>
              <a:spcAft>
                <a:spcPts val="0"/>
              </a:spcAft>
            </a:pPr>
            <a:r>
              <a:rPr lang="en-US" altLang="zh-CN" sz="1050">
                <a:solidFill>
                  <a:schemeClr val="bg1"/>
                </a:solidFill>
                <a:latin typeface="+mn-lt"/>
                <a:ea typeface="+mn-ea"/>
              </a:rPr>
              <a:t>[a-z]ad</a:t>
            </a:r>
            <a:endParaRPr lang="zh-CN" altLang="en-US" sz="1050" dirty="0">
              <a:solidFill>
                <a:schemeClr val="bg1"/>
              </a:solidFill>
              <a:latin typeface="+mn-lt"/>
              <a:ea typeface="+mn-ea"/>
            </a:endParaRPr>
          </a:p>
        </p:txBody>
      </p:sp>
      <p:sp>
        <p:nvSpPr>
          <p:cNvPr id="20" name="文本框 19"/>
          <p:cNvSpPr txBox="1"/>
          <p:nvPr/>
        </p:nvSpPr>
        <p:spPr>
          <a:xfrm>
            <a:off x="7739872" y="3652083"/>
            <a:ext cx="925253" cy="253916"/>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fontAlgn="auto">
              <a:spcBef>
                <a:spcPts val="0"/>
              </a:spcBef>
              <a:spcAft>
                <a:spcPts val="0"/>
              </a:spcAft>
            </a:pPr>
            <a:r>
              <a:rPr lang="en-US" altLang="zh-CN" sz="1050">
                <a:solidFill>
                  <a:schemeClr val="bg1"/>
                </a:solidFill>
                <a:latin typeface="+mn-lt"/>
                <a:ea typeface="+mn-ea"/>
              </a:rPr>
              <a:t>[a-dm-p]ad</a:t>
            </a:r>
            <a:endParaRPr lang="zh-CN" altLang="en-US" sz="1050" dirty="0">
              <a:solidFill>
                <a:schemeClr val="bg1"/>
              </a:solidFill>
              <a:latin typeface="+mn-lt"/>
              <a:ea typeface="+mn-ea"/>
            </a:endParaRPr>
          </a:p>
        </p:txBody>
      </p:sp>
      <p:sp>
        <p:nvSpPr>
          <p:cNvPr id="21" name="文本占位符 4"/>
          <p:cNvSpPr txBox="1"/>
          <p:nvPr/>
        </p:nvSpPr>
        <p:spPr>
          <a:xfrm>
            <a:off x="4356358" y="570091"/>
            <a:ext cx="3727325" cy="387893"/>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3 </a:t>
            </a:r>
            <a:r>
              <a:rPr lang="zh-CN" altLang="en-US"/>
              <a:t>字符串正则匹配方法：</a:t>
            </a:r>
            <a:endParaRPr lang="en-US" altLang="zh-CN"/>
          </a:p>
        </p:txBody>
      </p:sp>
      <p:sp>
        <p:nvSpPr>
          <p:cNvPr id="22" name="文本框 21"/>
          <p:cNvSpPr txBox="1"/>
          <p:nvPr/>
        </p:nvSpPr>
        <p:spPr>
          <a:xfrm>
            <a:off x="4355465" y="951865"/>
            <a:ext cx="4253230" cy="4603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200"/>
              <a:t>boolean  matches（正则表达式） </a:t>
            </a:r>
            <a:r>
              <a:rPr lang="en-US" altLang="zh-CN" sz="1200"/>
              <a:t>:</a:t>
            </a:r>
            <a:r>
              <a:rPr lang="zh-CN" altLang="en-US" sz="1200"/>
              <a:t>如果匹配正则表达式就返回true，否则返回false</a:t>
            </a:r>
            <a:endParaRPr lang="zh-CN" altLang="en-US" sz="1200"/>
          </a:p>
        </p:txBody>
      </p:sp>
      <p:sp>
        <p:nvSpPr>
          <p:cNvPr id="23" name="爆炸形: 14 pt  22"/>
          <p:cNvSpPr/>
          <p:nvPr/>
        </p:nvSpPr>
        <p:spPr>
          <a:xfrm>
            <a:off x="4230882" y="4319963"/>
            <a:ext cx="1997302" cy="746685"/>
          </a:xfrm>
          <a:prstGeom prst="irregularSeal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100"/>
              <a:t>代码实践</a:t>
            </a:r>
            <a:endParaRPr lang="zh-CN" altLang="en-US" sz="110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blinds(horizontal)">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blinds(horizontal)">
                                      <p:cBhvr>
                                        <p:cTn id="15" dur="500"/>
                                        <p:tgtEl>
                                          <p:spTgt spid="5">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bg/>
                                          </p:spTgt>
                                        </p:tgtEl>
                                        <p:attrNameLst>
                                          <p:attrName>style.visibility</p:attrName>
                                        </p:attrNameLst>
                                      </p:cBhvr>
                                      <p:to>
                                        <p:strVal val="visible"/>
                                      </p:to>
                                    </p:set>
                                    <p:animEffect transition="in" filter="blinds(horizontal)">
                                      <p:cBhvr>
                                        <p:cTn id="18" dur="500"/>
                                        <p:tgtEl>
                                          <p:spTgt spid="8">
                                            <p:bg/>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blinds(horizontal)">
                                      <p:cBhvr>
                                        <p:cTn id="23" dur="500"/>
                                        <p:tgtEl>
                                          <p:spTgt spid="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animEffect transition="in" filter="blinds(horizontal)">
                                      <p:cBhvr>
                                        <p:cTn id="28" dur="500"/>
                                        <p:tgtEl>
                                          <p:spTgt spid="8">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animEffect transition="in" filter="blinds(horizontal)">
                                      <p:cBhvr>
                                        <p:cTn id="33" dur="500"/>
                                        <p:tgtEl>
                                          <p:spTgt spid="8">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8">
                                            <p:txEl>
                                              <p:pRg st="3" end="3"/>
                                            </p:txEl>
                                          </p:spTgt>
                                        </p:tgtEl>
                                        <p:attrNameLst>
                                          <p:attrName>style.visibility</p:attrName>
                                        </p:attrNameLst>
                                      </p:cBhvr>
                                      <p:to>
                                        <p:strVal val="visible"/>
                                      </p:to>
                                    </p:set>
                                    <p:animEffect transition="in" filter="blinds(horizontal)">
                                      <p:cBhvr>
                                        <p:cTn id="38" dur="500"/>
                                        <p:tgtEl>
                                          <p:spTgt spid="8">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animEffect transition="in" filter="blinds(horizontal)">
                                      <p:cBhvr>
                                        <p:cTn id="43" dur="500"/>
                                        <p:tgtEl>
                                          <p:spTgt spid="8">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blinds(horizontal)">
                                      <p:cBhvr>
                                        <p:cTn id="48" dur="500"/>
                                        <p:tgtEl>
                                          <p:spTgt spid="8">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8">
                                            <p:txEl>
                                              <p:pRg st="6" end="6"/>
                                            </p:txEl>
                                          </p:spTgt>
                                        </p:tgtEl>
                                        <p:attrNameLst>
                                          <p:attrName>style.visibility</p:attrName>
                                        </p:attrNameLst>
                                      </p:cBhvr>
                                      <p:to>
                                        <p:strVal val="visible"/>
                                      </p:to>
                                    </p:set>
                                    <p:animEffect transition="in" filter="blinds(horizontal)">
                                      <p:cBhvr>
                                        <p:cTn id="53" dur="500"/>
                                        <p:tgtEl>
                                          <p:spTgt spid="8">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linds(horizontal)">
                                      <p:cBhvr>
                                        <p:cTn id="58" dur="500"/>
                                        <p:tgtEl>
                                          <p:spTgt spid="21"/>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linds(horizontal)">
                                      <p:cBhvr>
                                        <p:cTn id="61" dur="500"/>
                                        <p:tgtEl>
                                          <p:spTgt spid="22"/>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blinds(horizontal)">
                                      <p:cBhvr>
                                        <p:cTn id="66" dur="500"/>
                                        <p:tgtEl>
                                          <p:spTgt spid="15"/>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blinds(horizontal)">
                                      <p:cBhvr>
                                        <p:cTn id="69" dur="500"/>
                                        <p:tgtEl>
                                          <p:spTgt spid="16"/>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linds(horizontal)">
                                      <p:cBhvr>
                                        <p:cTn id="72" dur="500"/>
                                        <p:tgtEl>
                                          <p:spTgt spid="17"/>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blinds(horizontal)">
                                      <p:cBhvr>
                                        <p:cTn id="75" dur="500"/>
                                        <p:tgtEl>
                                          <p:spTgt spid="18"/>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blinds(horizontal)">
                                      <p:cBhvr>
                                        <p:cTn id="78" dur="500"/>
                                        <p:tgtEl>
                                          <p:spTgt spid="19"/>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blinds(horizontal)">
                                      <p:cBhvr>
                                        <p:cTn id="81" dur="500"/>
                                        <p:tgtEl>
                                          <p:spTgt spid="20"/>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blinds(horizontal)">
                                      <p:cBhvr>
                                        <p:cTn id="8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8" grpId="0" animBg="1" build="p"/>
      <p:bldP spid="21" grpId="0"/>
      <p:bldP spid="22" grpId="0" bldLvl="0" animBg="1"/>
      <p:bldP spid="15" grpId="0"/>
      <p:bldP spid="16" grpId="0" animBg="1"/>
      <p:bldP spid="17" grpId="0" animBg="1"/>
      <p:bldP spid="18" grpId="0" animBg="1"/>
      <p:bldP spid="19" grpId="0" animBg="1"/>
      <p:bldP spid="20" grpId="0"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正则表达式语法</a:t>
            </a:r>
            <a:r>
              <a:rPr lang="en-US" altLang="zh-CN"/>
              <a:t>-</a:t>
            </a:r>
            <a:r>
              <a:rPr lang="zh-CN" altLang="en-US"/>
              <a:t>逻辑运算符</a:t>
            </a:r>
            <a:endParaRPr lang="zh-CN" altLang="en-US"/>
          </a:p>
        </p:txBody>
      </p:sp>
      <p:sp>
        <p:nvSpPr>
          <p:cNvPr id="3" name="文本占位符 2"/>
          <p:cNvSpPr>
            <a:spLocks noGrp="1"/>
          </p:cNvSpPr>
          <p:nvPr>
            <p:ph type="body" sz="quarter" idx="10"/>
          </p:nvPr>
        </p:nvSpPr>
        <p:spPr/>
        <p:txBody>
          <a:bodyPr/>
          <a:lstStyle/>
          <a:p>
            <a:r>
              <a:rPr lang="en-US" altLang="zh-CN"/>
              <a:t>1 </a:t>
            </a:r>
            <a:r>
              <a:rPr lang="zh-CN" altLang="en-US"/>
              <a:t>逻辑运算符</a:t>
            </a:r>
            <a:endParaRPr lang="zh-CN" altLang="en-US"/>
          </a:p>
        </p:txBody>
      </p:sp>
      <p:sp>
        <p:nvSpPr>
          <p:cNvPr id="5" name="文本占位符 4"/>
          <p:cNvSpPr>
            <a:spLocks noGrp="1"/>
          </p:cNvSpPr>
          <p:nvPr>
            <p:ph type="body" sz="quarter" idx="12"/>
          </p:nvPr>
        </p:nvSpPr>
        <p:spPr/>
        <p:txBody>
          <a:bodyPr/>
          <a:lstStyle/>
          <a:p>
            <a:r>
              <a:rPr lang="en-US" altLang="zh-CN"/>
              <a:t>2 </a:t>
            </a:r>
            <a:r>
              <a:rPr lang="zh-CN" altLang="en-US"/>
              <a:t>案例实践，按需求定义正则表达式</a:t>
            </a:r>
            <a:endParaRPr lang="en-US" altLang="zh-CN"/>
          </a:p>
        </p:txBody>
      </p:sp>
      <p:sp>
        <p:nvSpPr>
          <p:cNvPr id="6" name="文本占位符 5"/>
          <p:cNvSpPr>
            <a:spLocks noGrp="1"/>
          </p:cNvSpPr>
          <p:nvPr>
            <p:ph type="body" sz="quarter" idx="13"/>
          </p:nvPr>
        </p:nvSpPr>
        <p:spPr>
          <a:xfrm>
            <a:off x="611570" y="2647431"/>
            <a:ext cx="5112558" cy="1076447"/>
          </a:xfrm>
        </p:spPr>
        <p:txBody>
          <a:bodyPr/>
          <a:lstStyle/>
          <a:p>
            <a:pPr marL="228600" indent="-228600">
              <a:buAutoNum type="arabicPeriod"/>
            </a:pPr>
            <a:r>
              <a:rPr lang="zh-CN" altLang="en-US"/>
              <a:t>要求字符串是除</a:t>
            </a:r>
            <a:r>
              <a:rPr lang="en-US" altLang="zh-CN"/>
              <a:t>a</a:t>
            </a:r>
            <a:r>
              <a:rPr lang="zh-CN" altLang="en-US"/>
              <a:t>、</a:t>
            </a:r>
            <a:r>
              <a:rPr lang="en-US" altLang="zh-CN"/>
              <a:t>e</a:t>
            </a:r>
            <a:r>
              <a:rPr lang="zh-CN" altLang="en-US"/>
              <a:t>、</a:t>
            </a:r>
            <a:r>
              <a:rPr lang="en-US" altLang="zh-CN"/>
              <a:t>i</a:t>
            </a:r>
            <a:r>
              <a:rPr lang="zh-CN" altLang="en-US"/>
              <a:t>、</a:t>
            </a:r>
            <a:r>
              <a:rPr lang="en-US" altLang="zh-CN"/>
              <a:t>o</a:t>
            </a:r>
            <a:r>
              <a:rPr lang="zh-CN" altLang="en-US"/>
              <a:t>、</a:t>
            </a:r>
            <a:r>
              <a:rPr lang="en-US" altLang="zh-CN"/>
              <a:t>u</a:t>
            </a:r>
            <a:r>
              <a:rPr lang="zh-CN" altLang="en-US"/>
              <a:t>外的其它小写字符开头，后跟</a:t>
            </a:r>
            <a:r>
              <a:rPr lang="en-US" altLang="zh-CN"/>
              <a:t>ad</a:t>
            </a:r>
            <a:r>
              <a:rPr lang="zh-CN" altLang="en-US">
                <a:solidFill>
                  <a:schemeClr val="bg1"/>
                </a:solidFill>
              </a:rPr>
              <a:t>（</a:t>
            </a:r>
            <a:r>
              <a:rPr lang="en-US" altLang="zh-CN" sz="1200">
                <a:solidFill>
                  <a:schemeClr val="bg1"/>
                </a:solidFill>
                <a:latin typeface="+mn-lt"/>
                <a:ea typeface="+mn-ea"/>
              </a:rPr>
              <a:t> [a-z&amp;&amp;[^aeiou]]ad </a:t>
            </a:r>
            <a:r>
              <a:rPr lang="zh-CN" altLang="en-US">
                <a:solidFill>
                  <a:schemeClr val="bg1"/>
                </a:solidFill>
              </a:rPr>
              <a:t>）</a:t>
            </a:r>
            <a:endParaRPr lang="en-US" altLang="zh-CN">
              <a:solidFill>
                <a:schemeClr val="bg1"/>
              </a:solidFill>
            </a:endParaRPr>
          </a:p>
          <a:p>
            <a:pPr marL="228600" indent="-228600">
              <a:buAutoNum type="arabicPeriod"/>
            </a:pPr>
            <a:r>
              <a:rPr lang="zh-CN" altLang="en-US"/>
              <a:t>要求字符串是</a:t>
            </a:r>
            <a:r>
              <a:rPr lang="en-US" altLang="zh-CN"/>
              <a:t>aeiou</a:t>
            </a:r>
            <a:r>
              <a:rPr lang="zh-CN" altLang="en-US"/>
              <a:t>中的某个字符开头，后跟</a:t>
            </a:r>
            <a:r>
              <a:rPr lang="en-US" altLang="zh-CN"/>
              <a:t>ad</a:t>
            </a:r>
            <a:r>
              <a:rPr lang="zh-CN" altLang="en-US">
                <a:solidFill>
                  <a:schemeClr val="bg1"/>
                </a:solidFill>
              </a:rPr>
              <a:t>（</a:t>
            </a:r>
            <a:r>
              <a:rPr lang="it-IT" altLang="zh-CN" sz="1200">
                <a:solidFill>
                  <a:schemeClr val="bg1"/>
                </a:solidFill>
                <a:latin typeface="+mn-lt"/>
                <a:ea typeface="+mn-ea"/>
              </a:rPr>
              <a:t> [a|e|i|o|u]ad</a:t>
            </a:r>
            <a:r>
              <a:rPr lang="zh-CN" altLang="en-US">
                <a:solidFill>
                  <a:schemeClr val="bg1"/>
                </a:solidFill>
              </a:rPr>
              <a:t>）</a:t>
            </a:r>
            <a:endParaRPr lang="zh-CN" altLang="en-US">
              <a:solidFill>
                <a:schemeClr val="bg1"/>
              </a:solidFill>
            </a:endParaRPr>
          </a:p>
        </p:txBody>
      </p:sp>
      <p:sp>
        <p:nvSpPr>
          <p:cNvPr id="7" name="Rectangle 1"/>
          <p:cNvSpPr>
            <a:spLocks noGrp="1" noChangeArrowheads="1"/>
          </p:cNvSpPr>
          <p:nvPr>
            <p:ph type="body" sz="quarter" idx="11"/>
          </p:nvPr>
        </p:nvSpPr>
        <p:spPr bwMode="auto">
          <a:xfrm>
            <a:off x="700669" y="1177203"/>
            <a:ext cx="3871331"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zh-CN" sz="1400" b="0" i="0" u="none" strike="noStrike" cap="none" normalizeH="0" baseline="0">
                <a:ln>
                  <a:noFill/>
                </a:ln>
                <a:solidFill>
                  <a:schemeClr val="tx1"/>
                </a:solidFill>
                <a:effectLst/>
                <a:latin typeface="Arial" panose="020B0604020202020204" pitchFamily="34" charset="0"/>
                <a:ea typeface="Helvetica Neue"/>
              </a:rPr>
              <a:t> </a:t>
            </a:r>
            <a:r>
              <a:rPr kumimoji="0" lang="zh-CN" altLang="zh-CN" sz="1400" b="0" i="0" u="none" strike="noStrike" cap="none" normalizeH="0" baseline="0">
                <a:ln>
                  <a:noFill/>
                </a:ln>
                <a:solidFill>
                  <a:schemeClr val="tx1"/>
                </a:solidFill>
                <a:effectLst/>
                <a:latin typeface="Arial" panose="020B0604020202020204" pitchFamily="34" charset="0"/>
                <a:ea typeface="Helvetica Neue"/>
              </a:rPr>
              <a:t>&amp;&amp;</a:t>
            </a:r>
            <a:r>
              <a:rPr kumimoji="0" lang="en-US" altLang="zh-CN" sz="1400" b="0" i="0" u="none" strike="noStrike" cap="none" normalizeH="0" baseline="0">
                <a:ln>
                  <a:noFill/>
                </a:ln>
                <a:solidFill>
                  <a:schemeClr val="tx1"/>
                </a:solidFill>
                <a:effectLst/>
                <a:latin typeface="Arial" panose="020B0604020202020204" pitchFamily="34" charset="0"/>
                <a:ea typeface="Helvetica Neue"/>
              </a:rPr>
              <a:t> </a:t>
            </a:r>
            <a:r>
              <a:rPr kumimoji="0" lang="zh-CN" altLang="zh-CN" sz="1400" b="0" i="0" u="none" strike="noStrike" cap="none" normalizeH="0" baseline="0">
                <a:ln>
                  <a:noFill/>
                </a:ln>
                <a:solidFill>
                  <a:schemeClr val="tx1"/>
                </a:solidFill>
                <a:effectLst/>
                <a:latin typeface="Arial" panose="020B0604020202020204" pitchFamily="34" charset="0"/>
                <a:ea typeface="Helvetica Neue"/>
              </a:rPr>
              <a:t>：并且</a:t>
            </a:r>
            <a:endParaRPr kumimoji="0" lang="en-US" altLang="zh-CN" sz="1400" b="0" i="0" u="none" strike="noStrike" cap="none" normalizeH="0" baseline="0">
              <a:ln>
                <a:noFill/>
              </a:ln>
              <a:solidFill>
                <a:schemeClr val="tx1"/>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lang="en-US" altLang="zh-CN" sz="1400">
                <a:solidFill>
                  <a:schemeClr val="tx1"/>
                </a:solidFill>
                <a:latin typeface="Arial" panose="020B0604020202020204" pitchFamily="34" charset="0"/>
                <a:ea typeface="Helvetica Neue"/>
              </a:rPr>
              <a:t>   </a:t>
            </a:r>
            <a:r>
              <a:rPr kumimoji="0" lang="zh-CN" altLang="zh-CN" sz="1400" b="0" i="0" u="none" strike="noStrike" cap="none" normalizeH="0" baseline="0">
                <a:ln>
                  <a:noFill/>
                </a:ln>
                <a:solidFill>
                  <a:schemeClr val="tx1"/>
                </a:solidFill>
                <a:effectLst/>
                <a:latin typeface="Arial" panose="020B0604020202020204" pitchFamily="34" charset="0"/>
                <a:ea typeface="Helvetica Neue"/>
              </a:rPr>
              <a:t>| </a:t>
            </a:r>
            <a:r>
              <a:rPr kumimoji="0" lang="en-US" altLang="zh-CN" sz="1400" b="0" i="0" u="none" strike="noStrike" cap="none" normalizeH="0" baseline="0">
                <a:ln>
                  <a:noFill/>
                </a:ln>
                <a:solidFill>
                  <a:schemeClr val="tx1"/>
                </a:solidFill>
                <a:effectLst/>
                <a:latin typeface="Arial" panose="020B0604020202020204" pitchFamily="34" charset="0"/>
                <a:ea typeface="Helvetica Neue"/>
              </a:rPr>
              <a:t>  </a:t>
            </a:r>
            <a:r>
              <a:rPr kumimoji="0" lang="zh-CN" altLang="zh-CN" sz="1400" b="0" i="0" u="none" strike="noStrike" cap="none" normalizeH="0" baseline="0">
                <a:ln>
                  <a:noFill/>
                </a:ln>
                <a:solidFill>
                  <a:schemeClr val="tx1"/>
                </a:solidFill>
                <a:effectLst/>
                <a:latin typeface="Arial" panose="020B0604020202020204" pitchFamily="34" charset="0"/>
                <a:ea typeface="Helvetica Neue"/>
              </a:rPr>
              <a:t>：或者</a:t>
            </a:r>
            <a:endParaRPr kumimoji="0" lang="zh-CN" altLang="zh-CN" sz="1400" b="0" i="0" u="none" strike="noStrike" cap="none" normalizeH="0" baseline="0">
              <a:ln>
                <a:noFill/>
              </a:ln>
              <a:solidFill>
                <a:schemeClr val="tx1"/>
              </a:solidFill>
              <a:effectLst/>
              <a:latin typeface="Arial" panose="020B0604020202020204" pitchFamily="34" charset="0"/>
              <a:ea typeface="Helvetica Neue"/>
            </a:endParaRPr>
          </a:p>
        </p:txBody>
      </p:sp>
      <p:sp>
        <p:nvSpPr>
          <p:cNvPr id="10" name="文本框 9"/>
          <p:cNvSpPr txBox="1"/>
          <p:nvPr/>
        </p:nvSpPr>
        <p:spPr>
          <a:xfrm>
            <a:off x="5901273" y="2647431"/>
            <a:ext cx="1491114" cy="276999"/>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fontAlgn="auto">
              <a:spcBef>
                <a:spcPts val="0"/>
              </a:spcBef>
              <a:spcAft>
                <a:spcPts val="0"/>
              </a:spcAft>
            </a:pPr>
            <a:r>
              <a:rPr lang="en-US" altLang="zh-CN" sz="1200">
                <a:solidFill>
                  <a:schemeClr val="bg1"/>
                </a:solidFill>
                <a:latin typeface="+mn-lt"/>
                <a:ea typeface="+mn-ea"/>
              </a:rPr>
              <a:t>[a-z&amp;&amp;[^aeiou]]ad</a:t>
            </a:r>
            <a:endParaRPr lang="zh-CN" altLang="en-US" sz="1200" dirty="0">
              <a:solidFill>
                <a:schemeClr val="bg1"/>
              </a:solidFill>
              <a:latin typeface="+mn-lt"/>
              <a:ea typeface="+mn-ea"/>
            </a:endParaRPr>
          </a:p>
        </p:txBody>
      </p:sp>
      <p:sp>
        <p:nvSpPr>
          <p:cNvPr id="11" name="文本框 10"/>
          <p:cNvSpPr txBox="1"/>
          <p:nvPr/>
        </p:nvSpPr>
        <p:spPr>
          <a:xfrm>
            <a:off x="5901055" y="3197860"/>
            <a:ext cx="1224915" cy="4603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fontAlgn="auto">
              <a:spcBef>
                <a:spcPts val="0"/>
              </a:spcBef>
              <a:spcAft>
                <a:spcPts val="0"/>
              </a:spcAft>
            </a:pPr>
            <a:r>
              <a:rPr lang="it-IT" altLang="zh-CN" sz="1200">
                <a:solidFill>
                  <a:schemeClr val="bg1"/>
                </a:solidFill>
                <a:latin typeface="+mn-lt"/>
                <a:ea typeface="+mn-ea"/>
              </a:rPr>
              <a:t> [a|e|i|o|u]ad</a:t>
            </a:r>
            <a:endParaRPr lang="zh-CN" altLang="en-US" sz="1200" dirty="0">
              <a:solidFill>
                <a:schemeClr val="bg1"/>
              </a:solidFill>
              <a:latin typeface="+mn-lt"/>
              <a:ea typeface="+mn-ea"/>
            </a:endParaRPr>
          </a:p>
        </p:txBody>
      </p:sp>
      <p:sp>
        <p:nvSpPr>
          <p:cNvPr id="12" name="爆炸形: 14 pt  11"/>
          <p:cNvSpPr/>
          <p:nvPr/>
        </p:nvSpPr>
        <p:spPr>
          <a:xfrm>
            <a:off x="628650" y="3939902"/>
            <a:ext cx="1997302" cy="746685"/>
          </a:xfrm>
          <a:prstGeom prst="irregularSeal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100"/>
              <a:t>代码实践</a:t>
            </a:r>
            <a:endParaRPr lang="zh-CN" altLang="en-US" sz="110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xEl>
                                              <p:pRg st="4294967295" end="4294967295"/>
                                            </p:txEl>
                                          </p:spTgt>
                                        </p:tgtEl>
                                        <p:attrNameLst>
                                          <p:attrName>style.visibility</p:attrName>
                                        </p:attrNameLst>
                                      </p:cBhvr>
                                      <p:to>
                                        <p:strVal val="visible"/>
                                      </p:to>
                                    </p:set>
                                    <p:animEffect transition="in" filter="randombar(horizontal)">
                                      <p:cBhvr>
                                        <p:cTn id="7" dur="500"/>
                                        <p:tgtEl>
                                          <p:spTgt spid="7">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3" dur="500"/>
                                        <p:tgtEl>
                                          <p:spTgt spid="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randombar(horizont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randombar(horizontal)">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uiExpand="1" build="p"/>
      <p:bldP spid="10" grpId="0" animBg="1"/>
      <p:bldP spid="11" grpId="0" bldLvl="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正则表达式</a:t>
            </a:r>
            <a:r>
              <a:rPr lang="en-US" altLang="zh-CN"/>
              <a:t>-</a:t>
            </a:r>
            <a:r>
              <a:rPr lang="zh-CN" altLang="en-US"/>
              <a:t>预定义字符</a:t>
            </a:r>
            <a:endParaRPr lang="zh-CN" altLang="en-US"/>
          </a:p>
        </p:txBody>
      </p:sp>
      <p:sp>
        <p:nvSpPr>
          <p:cNvPr id="3" name="文本占位符 2"/>
          <p:cNvSpPr>
            <a:spLocks noGrp="1"/>
          </p:cNvSpPr>
          <p:nvPr>
            <p:ph type="body" sz="quarter" idx="10"/>
          </p:nvPr>
        </p:nvSpPr>
        <p:spPr/>
        <p:txBody>
          <a:bodyPr/>
          <a:lstStyle/>
          <a:p>
            <a:r>
              <a:rPr lang="en-US" altLang="zh-CN"/>
              <a:t>1 </a:t>
            </a:r>
            <a:r>
              <a:rPr lang="zh-CN" altLang="en-US"/>
              <a:t>预定义字符</a:t>
            </a:r>
            <a:r>
              <a:rPr lang="en-US" altLang="zh-CN"/>
              <a:t> : </a:t>
            </a:r>
            <a:r>
              <a:rPr lang="zh-CN" altLang="en-US"/>
              <a:t>简化字符类的书写</a:t>
            </a:r>
            <a:endParaRPr lang="zh-CN" altLang="en-US"/>
          </a:p>
        </p:txBody>
      </p:sp>
      <p:sp>
        <p:nvSpPr>
          <p:cNvPr id="7" name="Rectangle 1"/>
          <p:cNvSpPr>
            <a:spLocks noGrp="1" noChangeArrowheads="1"/>
          </p:cNvSpPr>
          <p:nvPr>
            <p:ph type="body" sz="quarter" idx="11"/>
          </p:nvPr>
        </p:nvSpPr>
        <p:spPr bwMode="auto">
          <a:xfrm>
            <a:off x="628650" y="1049063"/>
            <a:ext cx="3295278" cy="1245870"/>
          </a:xfrm>
          <a:prstGeom prst="rect">
            <a:avLst/>
          </a:prstGeom>
        </p:spPr>
        <p:style>
          <a:lnRef idx="2">
            <a:schemeClr val="accent2"/>
          </a:lnRef>
          <a:fillRef idx="1">
            <a:schemeClr val="lt1"/>
          </a:fillRef>
          <a:effectRef idx="0">
            <a:schemeClr val="accent2"/>
          </a:effectRef>
          <a:fontRef idx="minor">
            <a:schemeClr val="dk1"/>
          </a:fontRef>
        </p:style>
        <p:txBody>
          <a:bodyPr vert="horz" wrap="square" lIns="91440" tIns="0" rIns="91440" bIns="45720" numCol="1" anchor="ctr" anchorCtr="0" compatLnSpc="1">
            <a:spAutoFit/>
          </a:bodyPr>
          <a:lstStyle/>
          <a:p>
            <a:pPr marL="0" marR="0" lvl="0" indent="0" algn="l" defTabSz="914400" rtl="0" eaLnBrk="0" fontAlgn="base" latinLnBrk="0" hangingPunct="0">
              <a:spcBef>
                <a:spcPct val="0"/>
              </a:spcBef>
              <a:spcAft>
                <a:spcPct val="0"/>
              </a:spcAft>
              <a:buClrTx/>
              <a:buSzTx/>
              <a:buFontTx/>
              <a:buAutoNum type="arabicPeriod"/>
            </a:pPr>
            <a:r>
              <a:rPr kumimoji="0" lang="zh-CN" altLang="zh-CN" sz="1300" b="0" i="0" u="none" strike="noStrike" cap="none" normalizeH="0" baseline="0">
                <a:ln>
                  <a:noFill/>
                </a:ln>
                <a:solidFill>
                  <a:schemeClr val="tx1"/>
                </a:solidFill>
                <a:effectLst/>
                <a:latin typeface="Arial" panose="020B0604020202020204" pitchFamily="34" charset="0"/>
                <a:ea typeface="Helvetica Neue"/>
              </a:rPr>
              <a:t>"." </a:t>
            </a:r>
            <a:r>
              <a:rPr kumimoji="0" lang="en-US" altLang="zh-CN" sz="1300" b="0" i="0" u="none" strike="noStrike" cap="none" normalizeH="0" baseline="0">
                <a:ln>
                  <a:noFill/>
                </a:ln>
                <a:solidFill>
                  <a:schemeClr val="tx1"/>
                </a:solidFill>
                <a:effectLst/>
                <a:latin typeface="Arial" panose="020B0604020202020204" pitchFamily="34" charset="0"/>
                <a:ea typeface="Helvetica Neue"/>
              </a:rPr>
              <a:t> </a:t>
            </a:r>
            <a:r>
              <a:rPr kumimoji="0" lang="zh-CN" altLang="zh-CN" sz="1300" b="0" i="0" u="none" strike="noStrike" cap="none" normalizeH="0" baseline="0">
                <a:ln>
                  <a:noFill/>
                </a:ln>
                <a:solidFill>
                  <a:schemeClr val="tx1"/>
                </a:solidFill>
                <a:effectLst/>
                <a:latin typeface="Arial" panose="020B0604020202020204" pitchFamily="34" charset="0"/>
                <a:ea typeface="Helvetica Neue"/>
              </a:rPr>
              <a:t>： 匹配任何字符。</a:t>
            </a:r>
            <a:endParaRPr kumimoji="0" lang="zh-CN" altLang="zh-CN" sz="1300" b="0" i="0" u="none" strike="noStrike" cap="none" normalizeH="0" baseline="0">
              <a:ln>
                <a:noFill/>
              </a:ln>
              <a:solidFill>
                <a:schemeClr val="tx1"/>
              </a:solidFill>
              <a:effectLst/>
              <a:latin typeface="Arial" panose="020B0604020202020204" pitchFamily="34" charset="0"/>
              <a:ea typeface="Helvetica Neue"/>
            </a:endParaRPr>
          </a:p>
          <a:p>
            <a:pPr marL="0" marR="0" lvl="0" indent="0" algn="l" defTabSz="914400" rtl="0" eaLnBrk="0" fontAlgn="base" latinLnBrk="0" hangingPunct="0">
              <a:spcBef>
                <a:spcPct val="0"/>
              </a:spcBef>
              <a:spcAft>
                <a:spcPct val="0"/>
              </a:spcAft>
              <a:buClrTx/>
              <a:buSzTx/>
              <a:buFontTx/>
              <a:buAutoNum type="arabicPeriod" startAt="2"/>
            </a:pPr>
            <a:r>
              <a:rPr kumimoji="0" lang="zh-CN" altLang="zh-CN" sz="1300" b="0" i="0" u="none" strike="noStrike" cap="none" normalizeH="0" baseline="0">
                <a:ln>
                  <a:noFill/>
                </a:ln>
                <a:solidFill>
                  <a:schemeClr val="tx1"/>
                </a:solidFill>
                <a:effectLst/>
                <a:latin typeface="Arial" panose="020B0604020202020204" pitchFamily="34" charset="0"/>
                <a:ea typeface="Helvetica Neue"/>
              </a:rPr>
              <a:t>"\d"：任何数字[0-9]的简写；</a:t>
            </a:r>
            <a:endParaRPr kumimoji="0" lang="zh-CN" altLang="zh-CN" sz="1300" b="0" i="0" u="none" strike="noStrike" cap="none" normalizeH="0" baseline="0">
              <a:ln>
                <a:noFill/>
              </a:ln>
              <a:solidFill>
                <a:schemeClr val="tx1"/>
              </a:solidFill>
              <a:effectLst/>
              <a:latin typeface="Arial" panose="020B0604020202020204" pitchFamily="34" charset="0"/>
              <a:ea typeface="Helvetica Neue"/>
            </a:endParaRPr>
          </a:p>
          <a:p>
            <a:pPr marL="0" marR="0" lvl="0" indent="0" algn="l" defTabSz="914400" rtl="0" eaLnBrk="0" fontAlgn="base" latinLnBrk="0" hangingPunct="0">
              <a:spcBef>
                <a:spcPct val="0"/>
              </a:spcBef>
              <a:spcAft>
                <a:spcPct val="0"/>
              </a:spcAft>
              <a:buClrTx/>
              <a:buSzTx/>
              <a:buFontTx/>
              <a:buAutoNum type="arabicPeriod" startAt="3"/>
            </a:pPr>
            <a:r>
              <a:rPr kumimoji="0" lang="zh-CN" altLang="zh-CN" sz="1300" b="0" i="0" u="none" strike="noStrike" cap="none" normalizeH="0" baseline="0">
                <a:ln>
                  <a:noFill/>
                </a:ln>
                <a:solidFill>
                  <a:schemeClr val="tx1"/>
                </a:solidFill>
                <a:effectLst/>
                <a:latin typeface="Arial" panose="020B0604020202020204" pitchFamily="34" charset="0"/>
                <a:ea typeface="Helvetica Neue"/>
              </a:rPr>
              <a:t>"\D"：任何非数字[^0-9]的简写；</a:t>
            </a:r>
            <a:endParaRPr kumimoji="0" lang="zh-CN" altLang="zh-CN" sz="1300" b="0" i="0" u="none" strike="noStrike" cap="none" normalizeH="0" baseline="0">
              <a:ln>
                <a:noFill/>
              </a:ln>
              <a:solidFill>
                <a:schemeClr val="tx1"/>
              </a:solidFill>
              <a:effectLst/>
              <a:latin typeface="Arial" panose="020B0604020202020204" pitchFamily="34" charset="0"/>
              <a:ea typeface="Helvetica Neue"/>
            </a:endParaRPr>
          </a:p>
          <a:p>
            <a:pPr marL="0" marR="0" lvl="0" indent="0" algn="l" defTabSz="914400" rtl="0" eaLnBrk="0" fontAlgn="base" latinLnBrk="0" hangingPunct="0">
              <a:spcBef>
                <a:spcPct val="0"/>
              </a:spcBef>
              <a:spcAft>
                <a:spcPct val="0"/>
              </a:spcAft>
              <a:buClrTx/>
              <a:buSzTx/>
              <a:buFontTx/>
              <a:buAutoNum type="arabicPeriod" startAt="4"/>
            </a:pPr>
            <a:r>
              <a:rPr kumimoji="0" lang="zh-CN" altLang="zh-CN" sz="1300" b="0" i="0" u="none" strike="noStrike" cap="none" normalizeH="0" baseline="0">
                <a:ln>
                  <a:noFill/>
                </a:ln>
                <a:solidFill>
                  <a:schemeClr val="tx1"/>
                </a:solidFill>
                <a:effectLst/>
                <a:latin typeface="Arial" panose="020B0604020202020204" pitchFamily="34" charset="0"/>
                <a:ea typeface="Helvetica Neue"/>
              </a:rPr>
              <a:t>"\s"</a:t>
            </a:r>
            <a:r>
              <a:rPr kumimoji="0" lang="en-US" altLang="zh-CN" sz="1300" b="0" i="0" u="none" strike="noStrike" cap="none" normalizeH="0" baseline="0">
                <a:ln>
                  <a:noFill/>
                </a:ln>
                <a:solidFill>
                  <a:schemeClr val="tx1"/>
                </a:solidFill>
                <a:effectLst/>
                <a:latin typeface="Arial" panose="020B0604020202020204" pitchFamily="34" charset="0"/>
                <a:ea typeface="Helvetica Neue"/>
              </a:rPr>
              <a:t> </a:t>
            </a:r>
            <a:r>
              <a:rPr kumimoji="0" lang="zh-CN" altLang="zh-CN" sz="1300" b="0" i="0" u="none" strike="noStrike" cap="none" normalizeH="0" baseline="0">
                <a:ln>
                  <a:noFill/>
                </a:ln>
                <a:solidFill>
                  <a:schemeClr val="tx1"/>
                </a:solidFill>
                <a:effectLst/>
                <a:latin typeface="Arial" panose="020B0604020202020204" pitchFamily="34" charset="0"/>
                <a:ea typeface="Helvetica Neue"/>
              </a:rPr>
              <a:t>： 空白字符：[ \t\n\x0B\f\r] 的简写</a:t>
            </a:r>
            <a:endParaRPr kumimoji="0" lang="zh-CN" altLang="zh-CN" sz="1300" b="0" i="0" u="none" strike="noStrike" cap="none" normalizeH="0" baseline="0">
              <a:ln>
                <a:noFill/>
              </a:ln>
              <a:solidFill>
                <a:schemeClr val="tx1"/>
              </a:solidFill>
              <a:effectLst/>
              <a:latin typeface="Arial" panose="020B0604020202020204" pitchFamily="34" charset="0"/>
              <a:ea typeface="Helvetica Neue"/>
            </a:endParaRPr>
          </a:p>
        </p:txBody>
      </p:sp>
      <p:sp>
        <p:nvSpPr>
          <p:cNvPr id="8" name="文本占位符 5"/>
          <p:cNvSpPr txBox="1"/>
          <p:nvPr/>
        </p:nvSpPr>
        <p:spPr>
          <a:xfrm>
            <a:off x="539750" y="2948940"/>
            <a:ext cx="4975860" cy="1026160"/>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buAutoNum type="arabicPeriod"/>
            </a:pPr>
            <a:r>
              <a:rPr lang="zh-CN" altLang="en-US">
                <a:solidFill>
                  <a:schemeClr val="tx1"/>
                </a:solidFill>
              </a:rPr>
              <a:t>验证</a:t>
            </a:r>
            <a:r>
              <a:rPr lang="en-US" altLang="zh-CN">
                <a:solidFill>
                  <a:schemeClr val="tx1"/>
                </a:solidFill>
              </a:rPr>
              <a:t>str</a:t>
            </a:r>
            <a:r>
              <a:rPr lang="zh-CN" altLang="en-US">
                <a:solidFill>
                  <a:schemeClr val="tx1"/>
                </a:solidFill>
              </a:rPr>
              <a:t>是否</a:t>
            </a:r>
            <a:r>
              <a:rPr lang="en-US" altLang="zh-CN">
                <a:solidFill>
                  <a:schemeClr val="tx1"/>
                </a:solidFill>
              </a:rPr>
              <a:t>3</a:t>
            </a:r>
            <a:r>
              <a:rPr lang="zh-CN" altLang="en-US">
                <a:solidFill>
                  <a:schemeClr val="tx1"/>
                </a:solidFill>
              </a:rPr>
              <a:t>位数字</a:t>
            </a:r>
            <a:r>
              <a:rPr lang="zh-CN" altLang="en-US">
                <a:solidFill>
                  <a:schemeClr val="bg1"/>
                </a:solidFill>
                <a:latin typeface="+mn-lt"/>
                <a:ea typeface="+mn-ea"/>
              </a:rPr>
              <a:t>（</a:t>
            </a:r>
            <a:r>
              <a:rPr lang="en-US" altLang="zh-CN">
                <a:solidFill>
                  <a:schemeClr val="bg1"/>
                </a:solidFill>
                <a:latin typeface="+mn-lt"/>
                <a:ea typeface="+mn-ea"/>
              </a:rPr>
              <a:t> \d\d\d </a:t>
            </a:r>
            <a:r>
              <a:rPr lang="zh-CN" altLang="en-US">
                <a:solidFill>
                  <a:schemeClr val="bg1"/>
                </a:solidFill>
                <a:latin typeface="+mn-lt"/>
                <a:ea typeface="+mn-ea"/>
              </a:rPr>
              <a:t>）</a:t>
            </a:r>
            <a:endParaRPr lang="en-US" altLang="zh-CN">
              <a:solidFill>
                <a:schemeClr val="bg1"/>
              </a:solidFill>
              <a:latin typeface="+mn-lt"/>
              <a:ea typeface="+mn-ea"/>
            </a:endParaRPr>
          </a:p>
          <a:p>
            <a:pPr marL="228600" indent="-228600">
              <a:buFont typeface="Arial" panose="020B0604020202020204" pitchFamily="34" charset="0"/>
              <a:buAutoNum type="arabicPeriod"/>
            </a:pPr>
            <a:r>
              <a:rPr lang="zh-CN" altLang="en-US">
                <a:solidFill>
                  <a:schemeClr val="tx1"/>
                </a:solidFill>
              </a:rPr>
              <a:t>验证手机号：</a:t>
            </a:r>
            <a:r>
              <a:rPr lang="en-US" altLang="zh-CN">
                <a:solidFill>
                  <a:schemeClr val="tx1"/>
                </a:solidFill>
              </a:rPr>
              <a:t>1</a:t>
            </a:r>
            <a:r>
              <a:rPr lang="zh-CN" altLang="en-US">
                <a:solidFill>
                  <a:schemeClr val="tx1"/>
                </a:solidFill>
              </a:rPr>
              <a:t>开头，第二位：</a:t>
            </a:r>
            <a:r>
              <a:rPr lang="en-US" altLang="zh-CN">
                <a:solidFill>
                  <a:schemeClr val="tx1"/>
                </a:solidFill>
              </a:rPr>
              <a:t>3/5/8</a:t>
            </a:r>
            <a:r>
              <a:rPr lang="zh-CN" altLang="en-US">
                <a:solidFill>
                  <a:schemeClr val="tx1"/>
                </a:solidFill>
              </a:rPr>
              <a:t>，剩下</a:t>
            </a:r>
            <a:r>
              <a:rPr lang="en-US" altLang="zh-CN">
                <a:solidFill>
                  <a:schemeClr val="tx1"/>
                </a:solidFill>
              </a:rPr>
              <a:t>9</a:t>
            </a:r>
            <a:r>
              <a:rPr lang="zh-CN" altLang="en-US">
                <a:solidFill>
                  <a:schemeClr val="tx1"/>
                </a:solidFill>
              </a:rPr>
              <a:t>位都是</a:t>
            </a:r>
            <a:r>
              <a:rPr lang="en-US" altLang="zh-CN">
                <a:solidFill>
                  <a:schemeClr val="tx1"/>
                </a:solidFill>
              </a:rPr>
              <a:t>0-9</a:t>
            </a:r>
            <a:r>
              <a:rPr lang="zh-CN" altLang="en-US">
                <a:solidFill>
                  <a:schemeClr val="tx1"/>
                </a:solidFill>
              </a:rPr>
              <a:t>的数字</a:t>
            </a:r>
            <a:r>
              <a:rPr lang="en-US" altLang="zh-CN">
                <a:solidFill>
                  <a:schemeClr val="bg1"/>
                </a:solidFill>
                <a:latin typeface="+mn-lt"/>
                <a:ea typeface="+mn-ea"/>
              </a:rPr>
              <a:t> </a:t>
            </a:r>
            <a:r>
              <a:rPr lang="zh-CN" altLang="en-US">
                <a:solidFill>
                  <a:schemeClr val="bg1"/>
                </a:solidFill>
                <a:latin typeface="+mn-lt"/>
                <a:ea typeface="+mn-ea"/>
              </a:rPr>
              <a:t>）</a:t>
            </a:r>
            <a:endParaRPr lang="en-US" altLang="zh-CN">
              <a:solidFill>
                <a:schemeClr val="bg1"/>
              </a:solidFill>
              <a:latin typeface="+mn-lt"/>
              <a:ea typeface="+mn-ea"/>
            </a:endParaRPr>
          </a:p>
          <a:p>
            <a:pPr marL="228600" indent="-228600">
              <a:buAutoNum type="arabicPeriod"/>
            </a:pPr>
            <a:r>
              <a:rPr lang="zh-CN" altLang="en-US">
                <a:solidFill>
                  <a:schemeClr val="tx1"/>
                </a:solidFill>
              </a:rPr>
              <a:t>验证字符串是否以</a:t>
            </a:r>
            <a:r>
              <a:rPr lang="en-US" altLang="zh-CN">
                <a:solidFill>
                  <a:schemeClr val="tx1"/>
                </a:solidFill>
              </a:rPr>
              <a:t>h</a:t>
            </a:r>
            <a:r>
              <a:rPr lang="zh-CN" altLang="en-US">
                <a:solidFill>
                  <a:schemeClr val="tx1"/>
                </a:solidFill>
              </a:rPr>
              <a:t>开头，以</a:t>
            </a:r>
            <a:r>
              <a:rPr lang="en-US" altLang="zh-CN">
                <a:solidFill>
                  <a:schemeClr val="tx1"/>
                </a:solidFill>
              </a:rPr>
              <a:t>d</a:t>
            </a:r>
            <a:r>
              <a:rPr lang="zh-CN" altLang="en-US">
                <a:solidFill>
                  <a:schemeClr val="tx1"/>
                </a:solidFill>
              </a:rPr>
              <a:t>结尾，中间是任何字符</a:t>
            </a:r>
            <a:r>
              <a:rPr lang="zh-CN" altLang="en-US">
                <a:solidFill>
                  <a:schemeClr val="bg1"/>
                </a:solidFill>
                <a:latin typeface="+mn-lt"/>
                <a:ea typeface="+mn-ea"/>
              </a:rPr>
              <a:t>（</a:t>
            </a:r>
            <a:r>
              <a:rPr lang="en-US" altLang="zh-CN">
                <a:solidFill>
                  <a:schemeClr val="bg1"/>
                </a:solidFill>
                <a:latin typeface="+mn-lt"/>
                <a:ea typeface="+mn-ea"/>
              </a:rPr>
              <a:t>h.d</a:t>
            </a:r>
            <a:r>
              <a:rPr lang="zh-CN" altLang="en-US">
                <a:solidFill>
                  <a:schemeClr val="bg1"/>
                </a:solidFill>
                <a:latin typeface="+mn-lt"/>
                <a:ea typeface="+mn-ea"/>
              </a:rPr>
              <a:t>）</a:t>
            </a:r>
            <a:endParaRPr lang="zh-CN" altLang="en-US">
              <a:solidFill>
                <a:schemeClr val="tx1"/>
              </a:solidFill>
            </a:endParaRPr>
          </a:p>
        </p:txBody>
      </p:sp>
      <p:sp>
        <p:nvSpPr>
          <p:cNvPr id="9" name="文本占位符 4"/>
          <p:cNvSpPr txBox="1"/>
          <p:nvPr/>
        </p:nvSpPr>
        <p:spPr>
          <a:xfrm>
            <a:off x="539562" y="2499742"/>
            <a:ext cx="3727325" cy="387893"/>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2 </a:t>
            </a:r>
            <a:r>
              <a:rPr lang="zh-CN" altLang="en-US"/>
              <a:t>案例实践，按需求定义正则表达式</a:t>
            </a:r>
            <a:endParaRPr lang="en-US" altLang="zh-CN"/>
          </a:p>
        </p:txBody>
      </p:sp>
      <p:sp>
        <p:nvSpPr>
          <p:cNvPr id="12" name="文本框 11"/>
          <p:cNvSpPr txBox="1"/>
          <p:nvPr/>
        </p:nvSpPr>
        <p:spPr>
          <a:xfrm>
            <a:off x="5901273" y="2948718"/>
            <a:ext cx="713657" cy="276999"/>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fontAlgn="auto">
              <a:spcBef>
                <a:spcPts val="0"/>
              </a:spcBef>
              <a:spcAft>
                <a:spcPts val="0"/>
              </a:spcAft>
            </a:pPr>
            <a:r>
              <a:rPr lang="en-US" altLang="zh-CN" sz="1200">
                <a:solidFill>
                  <a:schemeClr val="bg1"/>
                </a:solidFill>
                <a:latin typeface="+mn-lt"/>
                <a:ea typeface="+mn-ea"/>
              </a:rPr>
              <a:t>\d\d\d</a:t>
            </a:r>
            <a:endParaRPr lang="zh-CN" altLang="en-US" sz="1200" dirty="0">
              <a:solidFill>
                <a:schemeClr val="bg1"/>
              </a:solidFill>
              <a:latin typeface="+mn-lt"/>
              <a:ea typeface="+mn-ea"/>
            </a:endParaRPr>
          </a:p>
        </p:txBody>
      </p:sp>
      <p:sp>
        <p:nvSpPr>
          <p:cNvPr id="13" name="文本框 12"/>
          <p:cNvSpPr txBox="1"/>
          <p:nvPr/>
        </p:nvSpPr>
        <p:spPr>
          <a:xfrm>
            <a:off x="5901273" y="3323595"/>
            <a:ext cx="2214068" cy="276999"/>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fontAlgn="auto">
              <a:spcBef>
                <a:spcPts val="0"/>
              </a:spcBef>
              <a:spcAft>
                <a:spcPts val="0"/>
              </a:spcAft>
            </a:pPr>
            <a:r>
              <a:rPr lang="en-US" altLang="zh-CN" sz="1200">
                <a:solidFill>
                  <a:schemeClr val="bg1"/>
                </a:solidFill>
                <a:latin typeface="+mn-lt"/>
                <a:ea typeface="+mn-ea"/>
              </a:rPr>
              <a:t>1[358]\d\d\d\d\d\d\d\d\d</a:t>
            </a:r>
            <a:endParaRPr lang="zh-CN" altLang="en-US" sz="1200" dirty="0">
              <a:solidFill>
                <a:schemeClr val="bg1"/>
              </a:solidFill>
              <a:latin typeface="+mn-lt"/>
              <a:ea typeface="+mn-ea"/>
            </a:endParaRPr>
          </a:p>
        </p:txBody>
      </p:sp>
      <p:sp>
        <p:nvSpPr>
          <p:cNvPr id="14" name="文本框 13"/>
          <p:cNvSpPr txBox="1"/>
          <p:nvPr/>
        </p:nvSpPr>
        <p:spPr>
          <a:xfrm>
            <a:off x="5901273" y="3652015"/>
            <a:ext cx="423514" cy="276999"/>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fontAlgn="auto">
              <a:spcBef>
                <a:spcPts val="0"/>
              </a:spcBef>
              <a:spcAft>
                <a:spcPts val="0"/>
              </a:spcAft>
            </a:pPr>
            <a:r>
              <a:rPr lang="en-US" altLang="zh-CN" sz="1200">
                <a:solidFill>
                  <a:schemeClr val="bg1"/>
                </a:solidFill>
                <a:latin typeface="+mn-lt"/>
                <a:ea typeface="+mn-ea"/>
              </a:rPr>
              <a:t>h.d</a:t>
            </a:r>
            <a:endParaRPr lang="zh-CN" altLang="en-US" sz="1200" dirty="0">
              <a:solidFill>
                <a:schemeClr val="bg1"/>
              </a:solidFill>
              <a:latin typeface="+mn-lt"/>
              <a:ea typeface="+mn-ea"/>
            </a:endParaRPr>
          </a:p>
        </p:txBody>
      </p:sp>
      <p:sp>
        <p:nvSpPr>
          <p:cNvPr id="15" name="Rectangle 1"/>
          <p:cNvSpPr txBox="1">
            <a:spLocks noChangeArrowheads="1"/>
          </p:cNvSpPr>
          <p:nvPr/>
        </p:nvSpPr>
        <p:spPr bwMode="auto">
          <a:xfrm>
            <a:off x="4547358" y="1049199"/>
            <a:ext cx="3295278" cy="945515"/>
          </a:xfrm>
          <a:prstGeom prst="rect">
            <a:avLst/>
          </a:prstGeom>
        </p:spPr>
        <p:style>
          <a:lnRef idx="2">
            <a:schemeClr val="accent2"/>
          </a:lnRef>
          <a:fillRef idx="1">
            <a:schemeClr val="lt1"/>
          </a:fillRef>
          <a:effectRef idx="0">
            <a:schemeClr val="accent2"/>
          </a:effectRef>
          <a:fontRef idx="minor">
            <a:schemeClr val="dk1"/>
          </a:fontRef>
        </p:style>
        <p:txBody>
          <a:bodyPr vert="horz" wrap="square" lIns="91440" tIns="0" rIns="91440" bIns="45720" numCol="1" anchor="ctr" anchorCtr="0" compatLnSpc="1">
            <a:spAutoFit/>
          </a:bodyPr>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dk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dk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eaLnBrk="0" hangingPunct="0">
              <a:spcBef>
                <a:spcPct val="0"/>
              </a:spcBef>
              <a:buFontTx/>
              <a:buAutoNum type="arabicPeriod" startAt="5"/>
            </a:pPr>
            <a:r>
              <a:rPr lang="zh-CN" altLang="zh-CN" sz="1300">
                <a:solidFill>
                  <a:schemeClr val="tx1"/>
                </a:solidFill>
                <a:latin typeface="Arial" panose="020B0604020202020204" pitchFamily="34" charset="0"/>
                <a:ea typeface="Helvetica Neue"/>
              </a:rPr>
              <a:t>"\S"</a:t>
            </a:r>
            <a:r>
              <a:rPr lang="en-US" altLang="zh-CN" sz="1300">
                <a:solidFill>
                  <a:schemeClr val="tx1"/>
                </a:solidFill>
                <a:latin typeface="Arial" panose="020B0604020202020204" pitchFamily="34" charset="0"/>
                <a:ea typeface="Helvetica Neue"/>
              </a:rPr>
              <a:t> </a:t>
            </a:r>
            <a:r>
              <a:rPr lang="zh-CN" altLang="zh-CN" sz="1300">
                <a:solidFill>
                  <a:schemeClr val="tx1"/>
                </a:solidFill>
                <a:latin typeface="Arial" panose="020B0604020202020204" pitchFamily="34" charset="0"/>
                <a:ea typeface="Helvetica Neue"/>
              </a:rPr>
              <a:t>： 非空白字符：[^\s] 的简写</a:t>
            </a:r>
            <a:endParaRPr lang="zh-CN" altLang="zh-CN" sz="1300">
              <a:solidFill>
                <a:schemeClr val="tx1"/>
              </a:solidFill>
              <a:latin typeface="Arial" panose="020B0604020202020204" pitchFamily="34" charset="0"/>
              <a:ea typeface="Helvetica Neue"/>
            </a:endParaRPr>
          </a:p>
          <a:p>
            <a:pPr eaLnBrk="0" hangingPunct="0">
              <a:spcBef>
                <a:spcPct val="0"/>
              </a:spcBef>
              <a:buFontTx/>
              <a:buAutoNum type="arabicPeriod" startAt="6"/>
            </a:pPr>
            <a:r>
              <a:rPr lang="zh-CN" altLang="zh-CN" sz="1300">
                <a:solidFill>
                  <a:schemeClr val="tx1"/>
                </a:solidFill>
                <a:latin typeface="Arial" panose="020B0604020202020204" pitchFamily="34" charset="0"/>
                <a:ea typeface="Helvetica Neue"/>
              </a:rPr>
              <a:t>"\w"</a:t>
            </a:r>
            <a:r>
              <a:rPr lang="en-US" altLang="zh-CN" sz="1300">
                <a:solidFill>
                  <a:schemeClr val="tx1"/>
                </a:solidFill>
                <a:latin typeface="Arial" panose="020B0604020202020204" pitchFamily="34" charset="0"/>
                <a:ea typeface="Helvetica Neue"/>
              </a:rPr>
              <a:t> </a:t>
            </a:r>
            <a:r>
              <a:rPr lang="zh-CN" altLang="zh-CN" sz="1300">
                <a:solidFill>
                  <a:schemeClr val="tx1"/>
                </a:solidFill>
                <a:latin typeface="Arial" panose="020B0604020202020204" pitchFamily="34" charset="0"/>
                <a:ea typeface="Helvetica Neue"/>
              </a:rPr>
              <a:t>：单词字符：[a-zA-Z_0-9]的简写</a:t>
            </a:r>
            <a:endParaRPr lang="zh-CN" altLang="zh-CN" sz="1300">
              <a:solidFill>
                <a:schemeClr val="tx1"/>
              </a:solidFill>
              <a:latin typeface="Arial" panose="020B0604020202020204" pitchFamily="34" charset="0"/>
              <a:ea typeface="Helvetica Neue"/>
            </a:endParaRPr>
          </a:p>
          <a:p>
            <a:pPr eaLnBrk="0" hangingPunct="0">
              <a:spcBef>
                <a:spcPct val="0"/>
              </a:spcBef>
              <a:buFontTx/>
              <a:buAutoNum type="arabicPeriod" startAt="7"/>
            </a:pPr>
            <a:r>
              <a:rPr lang="zh-CN" altLang="zh-CN" sz="1300">
                <a:solidFill>
                  <a:schemeClr val="tx1"/>
                </a:solidFill>
                <a:latin typeface="Arial" panose="020B0604020202020204" pitchFamily="34" charset="0"/>
                <a:ea typeface="Helvetica Neue"/>
              </a:rPr>
              <a:t>"\W"：非单词字符：[^\w]</a:t>
            </a:r>
            <a:endParaRPr lang="zh-CN" altLang="zh-CN" sz="1300">
              <a:solidFill>
                <a:schemeClr val="tx1"/>
              </a:solidFill>
              <a:latin typeface="Arial" panose="020B0604020202020204" pitchFamily="34" charset="0"/>
              <a:ea typeface="Helvetica Neue"/>
            </a:endParaRPr>
          </a:p>
        </p:txBody>
      </p:sp>
      <p:sp>
        <p:nvSpPr>
          <p:cNvPr id="17" name="爆炸形: 14 pt  16"/>
          <p:cNvSpPr/>
          <p:nvPr/>
        </p:nvSpPr>
        <p:spPr>
          <a:xfrm>
            <a:off x="628650" y="4057313"/>
            <a:ext cx="1997302" cy="746685"/>
          </a:xfrm>
          <a:prstGeom prst="irregularSeal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100"/>
              <a:t>代码实践</a:t>
            </a:r>
            <a:endParaRPr lang="zh-CN" altLang="en-US" sz="110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randombar(horizontal)">
                                      <p:cBhvr>
                                        <p:cTn id="7" dur="500"/>
                                        <p:tgtEl>
                                          <p:spTgt spid="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0" dur="500"/>
                                        <p:tgtEl>
                                          <p:spTgt spid="7">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3" dur="500"/>
                                        <p:tgtEl>
                                          <p:spTgt spid="7">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6" dur="500"/>
                                        <p:tgtEl>
                                          <p:spTgt spid="7">
                                            <p:txEl>
                                              <p:pRg st="2" end="2"/>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9" dur="500"/>
                                        <p:tgtEl>
                                          <p:spTgt spid="7">
                                            <p:txEl>
                                              <p:pRg st="3" end="3"/>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randombar(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randombar(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randombar(horizontal)">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uiExpand="1" build="p"/>
      <p:bldP spid="8" grpId="0"/>
      <p:bldP spid="12" grpId="0" animBg="1"/>
      <p:bldP spid="13" grpId="0" bldLvl="0" animBg="1"/>
      <p:bldP spid="15" grpId="0" bldLvl="0" animBg="1"/>
      <p:bldP spid="17"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正则表达式：数量词</a:t>
            </a:r>
            <a:endParaRPr lang="zh-CN" altLang="en-US"/>
          </a:p>
        </p:txBody>
      </p:sp>
      <p:sp>
        <p:nvSpPr>
          <p:cNvPr id="3" name="文本占位符 2"/>
          <p:cNvSpPr>
            <a:spLocks noGrp="1"/>
          </p:cNvSpPr>
          <p:nvPr>
            <p:ph type="body" sz="quarter" idx="10"/>
          </p:nvPr>
        </p:nvSpPr>
        <p:spPr/>
        <p:txBody>
          <a:bodyPr/>
          <a:lstStyle/>
          <a:p>
            <a:r>
              <a:rPr lang="en-US" altLang="zh-CN"/>
              <a:t>1 </a:t>
            </a:r>
            <a:r>
              <a:rPr lang="zh-CN" altLang="en-US"/>
              <a:t>数量词</a:t>
            </a:r>
            <a:endParaRPr lang="zh-CN" altLang="en-US"/>
          </a:p>
        </p:txBody>
      </p:sp>
      <p:sp>
        <p:nvSpPr>
          <p:cNvPr id="7" name="Rectangle 1"/>
          <p:cNvSpPr>
            <a:spLocks noGrp="1" noChangeArrowheads="1"/>
          </p:cNvSpPr>
          <p:nvPr>
            <p:ph type="body" sz="quarter" idx="11"/>
          </p:nvPr>
        </p:nvSpPr>
        <p:spPr bwMode="auto">
          <a:xfrm>
            <a:off x="628649" y="1231777"/>
            <a:ext cx="2058483" cy="91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spAutoFit/>
          </a:bodyPr>
          <a:lstStyle/>
          <a:p>
            <a:pPr marL="0" marR="0" lvl="0" indent="0" algn="l" defTabSz="914400" rtl="0" eaLnBrk="0" fontAlgn="base" latinLnBrk="0" hangingPunct="0">
              <a:spcBef>
                <a:spcPct val="0"/>
              </a:spcBef>
              <a:spcAft>
                <a:spcPct val="0"/>
              </a:spcAft>
              <a:buClrTx/>
              <a:buSzTx/>
              <a:buFontTx/>
              <a:buAutoNum type="arabicPeriod"/>
            </a:pPr>
            <a:r>
              <a:rPr kumimoji="0" lang="zh-CN" altLang="zh-CN" sz="1300" b="0" i="0" u="none" strike="noStrike" cap="none" normalizeH="0" baseline="0">
                <a:ln>
                  <a:noFill/>
                </a:ln>
                <a:solidFill>
                  <a:schemeClr val="tx1"/>
                </a:solidFill>
                <a:effectLst/>
                <a:latin typeface="Arial" panose="020B0604020202020204" pitchFamily="34" charset="0"/>
                <a:ea typeface="Helvetica Neue"/>
              </a:rPr>
              <a:t>X? : 0次或1次</a:t>
            </a:r>
            <a:endParaRPr kumimoji="0" lang="zh-CN" altLang="zh-CN" sz="1300" b="0" i="0" u="none" strike="noStrike" cap="none" normalizeH="0" baseline="0">
              <a:ln>
                <a:noFill/>
              </a:ln>
              <a:solidFill>
                <a:schemeClr val="tx1"/>
              </a:solidFill>
              <a:effectLst/>
              <a:latin typeface="Arial" panose="020B0604020202020204" pitchFamily="34" charset="0"/>
              <a:ea typeface="Helvetica Neue"/>
            </a:endParaRPr>
          </a:p>
          <a:p>
            <a:pPr marL="0" marR="0" lvl="0" indent="0" algn="l" defTabSz="914400" rtl="0" eaLnBrk="0" fontAlgn="base" latinLnBrk="0" hangingPunct="0">
              <a:spcBef>
                <a:spcPct val="0"/>
              </a:spcBef>
              <a:spcAft>
                <a:spcPct val="0"/>
              </a:spcAft>
              <a:buClrTx/>
              <a:buSzTx/>
              <a:buFontTx/>
              <a:buAutoNum type="arabicPeriod" startAt="2"/>
            </a:pPr>
            <a:r>
              <a:rPr kumimoji="0" lang="zh-CN" altLang="zh-CN" sz="1300" b="0" i="0" u="none" strike="noStrike" cap="none" normalizeH="0" baseline="0">
                <a:ln>
                  <a:noFill/>
                </a:ln>
                <a:solidFill>
                  <a:schemeClr val="tx1"/>
                </a:solidFill>
                <a:effectLst/>
                <a:latin typeface="Arial" panose="020B0604020202020204" pitchFamily="34" charset="0"/>
                <a:ea typeface="Helvetica Neue"/>
              </a:rPr>
              <a:t>X* : 0次到多次</a:t>
            </a:r>
            <a:endParaRPr kumimoji="0" lang="zh-CN" altLang="zh-CN" sz="1300" b="0" i="0" u="none" strike="noStrike" cap="none" normalizeH="0" baseline="0">
              <a:ln>
                <a:noFill/>
              </a:ln>
              <a:solidFill>
                <a:schemeClr val="tx1"/>
              </a:solidFill>
              <a:effectLst/>
              <a:latin typeface="Arial" panose="020B0604020202020204" pitchFamily="34" charset="0"/>
              <a:ea typeface="Helvetica Neue"/>
            </a:endParaRPr>
          </a:p>
          <a:p>
            <a:pPr marL="0" marR="0" lvl="0" indent="0" algn="l" defTabSz="914400" rtl="0" eaLnBrk="0" fontAlgn="base" latinLnBrk="0" hangingPunct="0">
              <a:spcBef>
                <a:spcPct val="0"/>
              </a:spcBef>
              <a:spcAft>
                <a:spcPct val="0"/>
              </a:spcAft>
              <a:buClrTx/>
              <a:buSzTx/>
              <a:buFontTx/>
              <a:buAutoNum type="arabicPeriod" startAt="3"/>
            </a:pPr>
            <a:r>
              <a:rPr kumimoji="0" lang="zh-CN" altLang="zh-CN" sz="1300" b="0" i="0" u="none" strike="noStrike" cap="none" normalizeH="0" baseline="0">
                <a:ln>
                  <a:noFill/>
                </a:ln>
                <a:solidFill>
                  <a:schemeClr val="tx1"/>
                </a:solidFill>
                <a:effectLst/>
                <a:latin typeface="Arial" panose="020B0604020202020204" pitchFamily="34" charset="0"/>
                <a:ea typeface="Helvetica Neue"/>
              </a:rPr>
              <a:t>X+ : 1次或多次</a:t>
            </a:r>
            <a:endParaRPr kumimoji="0" lang="zh-CN" altLang="zh-CN" sz="1300" b="0" i="0" u="none" strike="noStrike" cap="none" normalizeH="0" baseline="0">
              <a:ln>
                <a:noFill/>
              </a:ln>
              <a:solidFill>
                <a:schemeClr val="tx1"/>
              </a:solidFill>
              <a:effectLst/>
              <a:latin typeface="Arial" panose="020B0604020202020204" pitchFamily="34" charset="0"/>
              <a:ea typeface="Helvetica Neue"/>
            </a:endParaRPr>
          </a:p>
        </p:txBody>
      </p:sp>
      <p:sp>
        <p:nvSpPr>
          <p:cNvPr id="8" name="文本占位符 5"/>
          <p:cNvSpPr txBox="1"/>
          <p:nvPr/>
        </p:nvSpPr>
        <p:spPr>
          <a:xfrm>
            <a:off x="539562" y="3103664"/>
            <a:ext cx="4608502" cy="1484310"/>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buAutoNum type="arabicPeriod"/>
            </a:pPr>
            <a:r>
              <a:rPr lang="zh-CN" altLang="en-US">
                <a:solidFill>
                  <a:schemeClr val="tx1"/>
                </a:solidFill>
              </a:rPr>
              <a:t>验证</a:t>
            </a:r>
            <a:r>
              <a:rPr lang="en-US" altLang="zh-CN">
                <a:solidFill>
                  <a:schemeClr val="tx1"/>
                </a:solidFill>
              </a:rPr>
              <a:t>str</a:t>
            </a:r>
            <a:r>
              <a:rPr lang="zh-CN" altLang="en-US">
                <a:solidFill>
                  <a:schemeClr val="tx1"/>
                </a:solidFill>
              </a:rPr>
              <a:t>是否</a:t>
            </a:r>
            <a:r>
              <a:rPr lang="en-US" altLang="zh-CN">
                <a:solidFill>
                  <a:schemeClr val="tx1"/>
                </a:solidFill>
              </a:rPr>
              <a:t>3</a:t>
            </a:r>
            <a:r>
              <a:rPr lang="zh-CN" altLang="en-US">
                <a:solidFill>
                  <a:schemeClr val="tx1"/>
                </a:solidFill>
              </a:rPr>
              <a:t>位数字</a:t>
            </a:r>
            <a:r>
              <a:rPr lang="zh-CN" altLang="en-US">
                <a:solidFill>
                  <a:schemeClr val="bg1"/>
                </a:solidFill>
              </a:rPr>
              <a:t>（</a:t>
            </a:r>
            <a:r>
              <a:rPr lang="en-US" altLang="zh-CN" sz="1200">
                <a:solidFill>
                  <a:schemeClr val="bg1"/>
                </a:solidFill>
                <a:latin typeface="+mn-lt"/>
                <a:ea typeface="+mn-ea"/>
              </a:rPr>
              <a:t> \d{3}</a:t>
            </a:r>
            <a:r>
              <a:rPr lang="zh-CN" altLang="en-US">
                <a:solidFill>
                  <a:schemeClr val="bg1"/>
                </a:solidFill>
              </a:rPr>
              <a:t>）</a:t>
            </a:r>
            <a:endParaRPr lang="en-US" altLang="zh-CN">
              <a:solidFill>
                <a:schemeClr val="bg1"/>
              </a:solidFill>
            </a:endParaRPr>
          </a:p>
          <a:p>
            <a:pPr marL="228600" indent="-228600">
              <a:buAutoNum type="arabicPeriod"/>
            </a:pPr>
            <a:r>
              <a:rPr lang="zh-CN" altLang="en-US">
                <a:solidFill>
                  <a:schemeClr val="tx1"/>
                </a:solidFill>
              </a:rPr>
              <a:t>验证</a:t>
            </a:r>
            <a:r>
              <a:rPr lang="en-US" altLang="zh-CN">
                <a:solidFill>
                  <a:schemeClr val="tx1"/>
                </a:solidFill>
              </a:rPr>
              <a:t>str</a:t>
            </a:r>
            <a:r>
              <a:rPr lang="zh-CN" altLang="en-US">
                <a:solidFill>
                  <a:schemeClr val="tx1"/>
                </a:solidFill>
              </a:rPr>
              <a:t>是否是多位数字</a:t>
            </a:r>
            <a:r>
              <a:rPr lang="zh-CN" altLang="en-US">
                <a:solidFill>
                  <a:schemeClr val="bg1"/>
                </a:solidFill>
              </a:rPr>
              <a:t>（</a:t>
            </a:r>
            <a:r>
              <a:rPr lang="en-US" altLang="zh-CN">
                <a:solidFill>
                  <a:schemeClr val="bg1"/>
                </a:solidFill>
              </a:rPr>
              <a:t>\d+</a:t>
            </a:r>
            <a:r>
              <a:rPr lang="zh-CN" altLang="en-US">
                <a:solidFill>
                  <a:schemeClr val="bg1"/>
                </a:solidFill>
              </a:rPr>
              <a:t>）</a:t>
            </a:r>
            <a:endParaRPr lang="en-US" altLang="zh-CN">
              <a:solidFill>
                <a:schemeClr val="bg1"/>
              </a:solidFill>
            </a:endParaRPr>
          </a:p>
          <a:p>
            <a:pPr marL="228600" indent="-228600">
              <a:buAutoNum type="arabicPeriod"/>
            </a:pPr>
            <a:r>
              <a:rPr lang="zh-CN" altLang="en-US">
                <a:solidFill>
                  <a:schemeClr val="tx1"/>
                </a:solidFill>
              </a:rPr>
              <a:t>验证</a:t>
            </a:r>
            <a:r>
              <a:rPr lang="en-US" altLang="zh-CN">
                <a:solidFill>
                  <a:schemeClr val="tx1"/>
                </a:solidFill>
              </a:rPr>
              <a:t>str</a:t>
            </a:r>
            <a:r>
              <a:rPr lang="zh-CN" altLang="en-US">
                <a:solidFill>
                  <a:schemeClr val="tx1"/>
                </a:solidFill>
              </a:rPr>
              <a:t>是否是手机号</a:t>
            </a:r>
            <a:r>
              <a:rPr lang="en-US" altLang="zh-CN">
                <a:solidFill>
                  <a:schemeClr val="bg1"/>
                </a:solidFill>
              </a:rPr>
              <a:t>(</a:t>
            </a:r>
            <a:r>
              <a:rPr lang="en-US" altLang="zh-CN" sz="1200">
                <a:solidFill>
                  <a:schemeClr val="bg1"/>
                </a:solidFill>
                <a:latin typeface="+mn-lt"/>
                <a:ea typeface="+mn-ea"/>
              </a:rPr>
              <a:t>1[358]\d{9})</a:t>
            </a:r>
            <a:endParaRPr lang="en-US" altLang="zh-CN">
              <a:solidFill>
                <a:schemeClr val="bg1"/>
              </a:solidFill>
            </a:endParaRPr>
          </a:p>
          <a:p>
            <a:pPr marL="228600" indent="-228600">
              <a:buAutoNum type="arabicPeriod"/>
            </a:pPr>
            <a:r>
              <a:rPr lang="zh-CN" altLang="en-US">
                <a:solidFill>
                  <a:schemeClr val="tx1"/>
                </a:solidFill>
              </a:rPr>
              <a:t>验证</a:t>
            </a:r>
            <a:r>
              <a:rPr lang="en-US" altLang="zh-CN">
                <a:solidFill>
                  <a:schemeClr val="tx1"/>
                </a:solidFill>
              </a:rPr>
              <a:t>qq</a:t>
            </a:r>
            <a:r>
              <a:rPr lang="zh-CN" altLang="en-US">
                <a:solidFill>
                  <a:schemeClr val="tx1"/>
                </a:solidFill>
              </a:rPr>
              <a:t>号码：</a:t>
            </a:r>
            <a:r>
              <a:rPr lang="en-US" altLang="zh-CN">
                <a:solidFill>
                  <a:schemeClr val="tx1"/>
                </a:solidFill>
              </a:rPr>
              <a:t>1).5--15</a:t>
            </a:r>
            <a:r>
              <a:rPr lang="zh-CN" altLang="en-US">
                <a:solidFill>
                  <a:schemeClr val="tx1"/>
                </a:solidFill>
              </a:rPr>
              <a:t>位；</a:t>
            </a:r>
            <a:r>
              <a:rPr lang="en-US" altLang="zh-CN">
                <a:solidFill>
                  <a:schemeClr val="tx1"/>
                </a:solidFill>
              </a:rPr>
              <a:t>2).</a:t>
            </a:r>
            <a:r>
              <a:rPr lang="zh-CN" altLang="en-US">
                <a:solidFill>
                  <a:schemeClr val="tx1"/>
                </a:solidFill>
              </a:rPr>
              <a:t>全部是数字</a:t>
            </a:r>
            <a:r>
              <a:rPr lang="en-US" altLang="zh-CN">
                <a:solidFill>
                  <a:schemeClr val="tx1"/>
                </a:solidFill>
              </a:rPr>
              <a:t>;3).</a:t>
            </a:r>
            <a:r>
              <a:rPr lang="zh-CN" altLang="en-US">
                <a:solidFill>
                  <a:schemeClr val="tx1"/>
                </a:solidFill>
              </a:rPr>
              <a:t>第一位不是</a:t>
            </a:r>
            <a:r>
              <a:rPr lang="en-US" altLang="zh-CN">
                <a:solidFill>
                  <a:schemeClr val="tx1"/>
                </a:solidFill>
              </a:rPr>
              <a:t>0</a:t>
            </a:r>
            <a:r>
              <a:rPr lang="zh-CN" altLang="en-US">
                <a:solidFill>
                  <a:schemeClr val="tx1"/>
                </a:solidFill>
              </a:rPr>
              <a:t>。</a:t>
            </a:r>
            <a:r>
              <a:rPr lang="zh-CN" altLang="en-US">
                <a:solidFill>
                  <a:schemeClr val="bg1"/>
                </a:solidFill>
              </a:rPr>
              <a:t>（</a:t>
            </a:r>
            <a:r>
              <a:rPr lang="en-US" altLang="zh-CN" sz="1200">
                <a:solidFill>
                  <a:schemeClr val="bg1"/>
                </a:solidFill>
                <a:latin typeface="+mn-lt"/>
                <a:ea typeface="+mn-ea"/>
              </a:rPr>
              <a:t> [1-9]\d{4,14} </a:t>
            </a:r>
            <a:r>
              <a:rPr lang="zh-CN" altLang="en-US">
                <a:solidFill>
                  <a:schemeClr val="bg1"/>
                </a:solidFill>
              </a:rPr>
              <a:t>）</a:t>
            </a:r>
            <a:endParaRPr lang="zh-CN" altLang="en-US">
              <a:solidFill>
                <a:schemeClr val="bg1"/>
              </a:solidFill>
            </a:endParaRPr>
          </a:p>
        </p:txBody>
      </p:sp>
      <p:sp>
        <p:nvSpPr>
          <p:cNvPr id="9" name="文本占位符 4"/>
          <p:cNvSpPr txBox="1"/>
          <p:nvPr/>
        </p:nvSpPr>
        <p:spPr>
          <a:xfrm>
            <a:off x="539562" y="2643758"/>
            <a:ext cx="3727325" cy="387893"/>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2 </a:t>
            </a:r>
            <a:r>
              <a:rPr lang="zh-CN" altLang="en-US"/>
              <a:t>案例实践，</a:t>
            </a:r>
            <a:r>
              <a:rPr lang="zh-CN" altLang="en-US" sz="1100" b="0"/>
              <a:t>按需求定义正则表达式</a:t>
            </a:r>
            <a:endParaRPr lang="en-US" altLang="zh-CN" b="0"/>
          </a:p>
        </p:txBody>
      </p:sp>
      <p:sp>
        <p:nvSpPr>
          <p:cNvPr id="13" name="文本框 12"/>
          <p:cNvSpPr txBox="1"/>
          <p:nvPr/>
        </p:nvSpPr>
        <p:spPr>
          <a:xfrm>
            <a:off x="4802895" y="4058559"/>
            <a:ext cx="1098378" cy="276999"/>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fontAlgn="auto">
              <a:spcBef>
                <a:spcPts val="0"/>
              </a:spcBef>
              <a:spcAft>
                <a:spcPts val="0"/>
              </a:spcAft>
            </a:pPr>
            <a:r>
              <a:rPr lang="en-US" altLang="zh-CN" sz="1200">
                <a:solidFill>
                  <a:schemeClr val="bg1"/>
                </a:solidFill>
                <a:latin typeface="+mn-lt"/>
                <a:ea typeface="+mn-ea"/>
              </a:rPr>
              <a:t>[1-9]\d{4,14}</a:t>
            </a:r>
            <a:endParaRPr lang="zh-CN" altLang="en-US" sz="1200" dirty="0">
              <a:solidFill>
                <a:schemeClr val="bg1"/>
              </a:solidFill>
              <a:latin typeface="+mn-lt"/>
              <a:ea typeface="+mn-ea"/>
            </a:endParaRPr>
          </a:p>
        </p:txBody>
      </p:sp>
      <p:sp>
        <p:nvSpPr>
          <p:cNvPr id="14" name="文本框 13"/>
          <p:cNvSpPr txBox="1"/>
          <p:nvPr/>
        </p:nvSpPr>
        <p:spPr>
          <a:xfrm>
            <a:off x="2699792" y="3734911"/>
            <a:ext cx="984565" cy="276999"/>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fontAlgn="auto">
              <a:spcBef>
                <a:spcPts val="0"/>
              </a:spcBef>
              <a:spcAft>
                <a:spcPts val="0"/>
              </a:spcAft>
            </a:pPr>
            <a:r>
              <a:rPr lang="en-US" altLang="zh-CN" sz="1200">
                <a:solidFill>
                  <a:schemeClr val="bg1"/>
                </a:solidFill>
                <a:latin typeface="+mn-lt"/>
                <a:ea typeface="+mn-ea"/>
              </a:rPr>
              <a:t>1[358]\d{9}</a:t>
            </a:r>
            <a:endParaRPr lang="zh-CN" altLang="en-US" sz="1200" dirty="0">
              <a:solidFill>
                <a:schemeClr val="bg1"/>
              </a:solidFill>
              <a:latin typeface="+mn-lt"/>
              <a:ea typeface="+mn-ea"/>
            </a:endParaRPr>
          </a:p>
        </p:txBody>
      </p:sp>
      <p:sp>
        <p:nvSpPr>
          <p:cNvPr id="15" name="文本框 14"/>
          <p:cNvSpPr txBox="1"/>
          <p:nvPr/>
        </p:nvSpPr>
        <p:spPr>
          <a:xfrm>
            <a:off x="2699792" y="3158847"/>
            <a:ext cx="542136" cy="276999"/>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fontAlgn="auto">
              <a:spcBef>
                <a:spcPts val="0"/>
              </a:spcBef>
              <a:spcAft>
                <a:spcPts val="0"/>
              </a:spcAft>
            </a:pPr>
            <a:r>
              <a:rPr lang="en-US" altLang="zh-CN" sz="1200">
                <a:solidFill>
                  <a:schemeClr val="bg1"/>
                </a:solidFill>
                <a:latin typeface="+mn-lt"/>
                <a:ea typeface="+mn-ea"/>
              </a:rPr>
              <a:t>\d{3}</a:t>
            </a:r>
            <a:endParaRPr lang="zh-CN" altLang="en-US" sz="1200" dirty="0">
              <a:solidFill>
                <a:schemeClr val="bg1"/>
              </a:solidFill>
              <a:latin typeface="+mn-lt"/>
              <a:ea typeface="+mn-ea"/>
            </a:endParaRPr>
          </a:p>
        </p:txBody>
      </p:sp>
      <p:sp>
        <p:nvSpPr>
          <p:cNvPr id="16" name="文本框 15"/>
          <p:cNvSpPr txBox="1"/>
          <p:nvPr/>
        </p:nvSpPr>
        <p:spPr>
          <a:xfrm>
            <a:off x="2699792" y="3435846"/>
            <a:ext cx="445956" cy="27699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fontAlgn="auto">
              <a:spcBef>
                <a:spcPts val="0"/>
              </a:spcBef>
              <a:spcAft>
                <a:spcPts val="0"/>
              </a:spcAft>
            </a:pPr>
            <a:r>
              <a:rPr lang="en-US" altLang="zh-CN" sz="1200">
                <a:solidFill>
                  <a:schemeClr val="bg1"/>
                </a:solidFill>
                <a:latin typeface="+mn-lt"/>
                <a:ea typeface="+mn-ea"/>
              </a:rPr>
              <a:t>\d+</a:t>
            </a:r>
            <a:endParaRPr lang="zh-CN" altLang="en-US" sz="1200" dirty="0">
              <a:solidFill>
                <a:schemeClr val="bg1"/>
              </a:solidFill>
              <a:latin typeface="+mn-lt"/>
              <a:ea typeface="+mn-ea"/>
            </a:endParaRPr>
          </a:p>
        </p:txBody>
      </p:sp>
      <p:sp>
        <p:nvSpPr>
          <p:cNvPr id="17" name="爆炸形: 14 pt  16"/>
          <p:cNvSpPr/>
          <p:nvPr/>
        </p:nvSpPr>
        <p:spPr>
          <a:xfrm>
            <a:off x="595876" y="4335558"/>
            <a:ext cx="1997302" cy="746685"/>
          </a:xfrm>
          <a:prstGeom prst="irregularSeal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100"/>
              <a:t>代码实践</a:t>
            </a:r>
            <a:endParaRPr lang="zh-CN" altLang="en-US" sz="1100"/>
          </a:p>
        </p:txBody>
      </p:sp>
      <p:sp>
        <p:nvSpPr>
          <p:cNvPr id="12" name="Rectangle 1"/>
          <p:cNvSpPr txBox="1">
            <a:spLocks noChangeArrowheads="1"/>
          </p:cNvSpPr>
          <p:nvPr/>
        </p:nvSpPr>
        <p:spPr bwMode="auto">
          <a:xfrm>
            <a:off x="2687133" y="1229057"/>
            <a:ext cx="2829621" cy="91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spAutoFit/>
          </a:bodyPr>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0" hangingPunct="0">
              <a:spcBef>
                <a:spcPct val="0"/>
              </a:spcBef>
              <a:buFontTx/>
              <a:buAutoNum type="arabicPeriod" startAt="4"/>
            </a:pPr>
            <a:r>
              <a:rPr lang="zh-CN" altLang="zh-CN" sz="1300">
                <a:solidFill>
                  <a:schemeClr val="tx1"/>
                </a:solidFill>
                <a:latin typeface="Arial" panose="020B0604020202020204" pitchFamily="34" charset="0"/>
                <a:ea typeface="Helvetica Neue"/>
              </a:rPr>
              <a:t>X{n} : 恰好n次</a:t>
            </a:r>
            <a:endParaRPr lang="zh-CN" altLang="zh-CN" sz="1300">
              <a:solidFill>
                <a:schemeClr val="tx1"/>
              </a:solidFill>
              <a:latin typeface="Arial" panose="020B0604020202020204" pitchFamily="34" charset="0"/>
              <a:ea typeface="Helvetica Neue"/>
            </a:endParaRPr>
          </a:p>
          <a:p>
            <a:pPr eaLnBrk="0" hangingPunct="0">
              <a:spcBef>
                <a:spcPct val="0"/>
              </a:spcBef>
              <a:buFontTx/>
              <a:buAutoNum type="arabicPeriod" startAt="5"/>
            </a:pPr>
            <a:r>
              <a:rPr lang="zh-CN" altLang="zh-CN" sz="1300">
                <a:solidFill>
                  <a:schemeClr val="tx1"/>
                </a:solidFill>
                <a:latin typeface="Arial" panose="020B0604020202020204" pitchFamily="34" charset="0"/>
                <a:ea typeface="Helvetica Neue"/>
              </a:rPr>
              <a:t>X{n,} : 至少n次</a:t>
            </a:r>
            <a:endParaRPr lang="zh-CN" altLang="zh-CN" sz="1300">
              <a:solidFill>
                <a:schemeClr val="tx1"/>
              </a:solidFill>
              <a:latin typeface="Arial" panose="020B0604020202020204" pitchFamily="34" charset="0"/>
              <a:ea typeface="Helvetica Neue"/>
            </a:endParaRPr>
          </a:p>
          <a:p>
            <a:pPr eaLnBrk="0" hangingPunct="0">
              <a:spcBef>
                <a:spcPct val="0"/>
              </a:spcBef>
              <a:buFontTx/>
              <a:buAutoNum type="arabicPeriod" startAt="6"/>
            </a:pPr>
            <a:r>
              <a:rPr lang="zh-CN" altLang="zh-CN" sz="1300">
                <a:solidFill>
                  <a:schemeClr val="tx1"/>
                </a:solidFill>
                <a:latin typeface="Arial" panose="020B0604020202020204" pitchFamily="34" charset="0"/>
                <a:ea typeface="Helvetica Neue"/>
              </a:rPr>
              <a:t>X{n,m}: n到m次(n和m都是包含的)</a:t>
            </a:r>
            <a:endParaRPr lang="zh-CN" altLang="zh-CN" sz="1300">
              <a:solidFill>
                <a:schemeClr val="tx1"/>
              </a:solidFill>
              <a:latin typeface="Arial" panose="020B0604020202020204" pitchFamily="34" charset="0"/>
              <a:ea typeface="Helvetica Neue"/>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0" dur="500"/>
                                        <p:tgtEl>
                                          <p:spTgt spid="7">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3" dur="500"/>
                                        <p:tgtEl>
                                          <p:spTgt spid="7">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randombar(horizontal)">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randombar(horizont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randombar(horizontal)">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randombar(horizontal)">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randombar(horizontal)">
                                      <p:cBhvr>
                                        <p:cTn id="4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p:bldP spid="9" grpId="0"/>
      <p:bldP spid="13" grpId="0" animBg="1"/>
      <p:bldP spid="14" grpId="0" animBg="1"/>
      <p:bldP spid="15" grpId="0" animBg="1"/>
      <p:bldP spid="16" grpId="0" animBg="1"/>
      <p:bldP spid="17" grpId="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正则表达式</a:t>
            </a:r>
            <a:r>
              <a:rPr lang="en-US" altLang="zh-CN"/>
              <a:t>-</a:t>
            </a:r>
            <a:r>
              <a:rPr lang="zh-CN" altLang="en-US"/>
              <a:t>分组括号</a:t>
            </a:r>
            <a:endParaRPr lang="zh-CN" altLang="en-US"/>
          </a:p>
        </p:txBody>
      </p:sp>
      <p:sp>
        <p:nvSpPr>
          <p:cNvPr id="3" name="文本占位符 2"/>
          <p:cNvSpPr>
            <a:spLocks noGrp="1"/>
          </p:cNvSpPr>
          <p:nvPr>
            <p:ph type="body" sz="quarter" idx="10"/>
          </p:nvPr>
        </p:nvSpPr>
        <p:spPr/>
        <p:txBody>
          <a:bodyPr/>
          <a:lstStyle/>
          <a:p>
            <a:r>
              <a:rPr lang="en-US" altLang="zh-CN"/>
              <a:t>1 </a:t>
            </a:r>
            <a:r>
              <a:rPr lang="zh-CN" altLang="en-US"/>
              <a:t>分组括号</a:t>
            </a:r>
            <a:endParaRPr lang="zh-CN" altLang="en-US"/>
          </a:p>
        </p:txBody>
      </p:sp>
      <p:sp>
        <p:nvSpPr>
          <p:cNvPr id="4" name="文本占位符 3"/>
          <p:cNvSpPr>
            <a:spLocks noGrp="1"/>
          </p:cNvSpPr>
          <p:nvPr>
            <p:ph type="body" sz="quarter" idx="11"/>
          </p:nvPr>
        </p:nvSpPr>
        <p:spPr>
          <a:xfrm>
            <a:off x="628661" y="981224"/>
            <a:ext cx="4231371" cy="387894"/>
          </a:xfrm>
        </p:spPr>
        <p:txBody>
          <a:bodyPr/>
          <a:lstStyle/>
          <a:p>
            <a:r>
              <a:rPr lang="zh-CN" altLang="en-US"/>
              <a:t>将要重复使用的正则用小括号括起来，当做一个小组看待</a:t>
            </a:r>
            <a:endParaRPr lang="zh-CN" altLang="en-US"/>
          </a:p>
        </p:txBody>
      </p:sp>
      <p:sp>
        <p:nvSpPr>
          <p:cNvPr id="5" name="文本占位符 4"/>
          <p:cNvSpPr>
            <a:spLocks noGrp="1"/>
          </p:cNvSpPr>
          <p:nvPr>
            <p:ph type="body" sz="quarter" idx="12"/>
          </p:nvPr>
        </p:nvSpPr>
        <p:spPr>
          <a:xfrm>
            <a:off x="640141" y="1457979"/>
            <a:ext cx="3727325" cy="387893"/>
          </a:xfrm>
        </p:spPr>
        <p:txBody>
          <a:bodyPr/>
          <a:lstStyle/>
          <a:p>
            <a:r>
              <a:rPr lang="en-US" altLang="zh-CN"/>
              <a:t>2 </a:t>
            </a:r>
            <a:r>
              <a:rPr lang="zh-CN" altLang="en-US"/>
              <a:t>实例：验证序列号</a:t>
            </a:r>
            <a:endParaRPr lang="zh-CN" altLang="en-US"/>
          </a:p>
        </p:txBody>
      </p:sp>
      <p:sp>
        <p:nvSpPr>
          <p:cNvPr id="6" name="文本占位符 5"/>
          <p:cNvSpPr>
            <a:spLocks noGrp="1"/>
          </p:cNvSpPr>
          <p:nvPr>
            <p:ph type="body" sz="quarter" idx="13"/>
          </p:nvPr>
        </p:nvSpPr>
        <p:spPr>
          <a:xfrm>
            <a:off x="4716016" y="1928382"/>
            <a:ext cx="4104456" cy="571359"/>
          </a:xfrm>
        </p:spPr>
        <p:txBody>
          <a:bodyPr/>
          <a:lstStyle/>
          <a:p>
            <a:r>
              <a:rPr lang="zh-CN" altLang="en-US"/>
              <a:t>分为</a:t>
            </a:r>
            <a:r>
              <a:rPr lang="en-US" altLang="zh-CN"/>
              <a:t>5</a:t>
            </a:r>
            <a:r>
              <a:rPr lang="zh-CN" altLang="en-US"/>
              <a:t>组，每组之间使用 </a:t>
            </a:r>
            <a:r>
              <a:rPr lang="en-US" altLang="zh-CN"/>
              <a:t>- </a:t>
            </a:r>
            <a:r>
              <a:rPr lang="zh-CN" altLang="en-US"/>
              <a:t>隔开，每组由</a:t>
            </a:r>
            <a:r>
              <a:rPr lang="en-US" altLang="zh-CN"/>
              <a:t>5</a:t>
            </a:r>
            <a:r>
              <a:rPr lang="zh-CN" altLang="en-US"/>
              <a:t>位</a:t>
            </a:r>
            <a:r>
              <a:rPr lang="en-US" altLang="zh-CN"/>
              <a:t>A-Z</a:t>
            </a:r>
            <a:r>
              <a:rPr lang="zh-CN" altLang="en-US"/>
              <a:t>或者</a:t>
            </a:r>
            <a:r>
              <a:rPr lang="en-US" altLang="zh-CN"/>
              <a:t>0-9</a:t>
            </a:r>
            <a:r>
              <a:rPr lang="zh-CN" altLang="en-US"/>
              <a:t>的字符组成</a:t>
            </a:r>
            <a:endParaRPr lang="zh-CN" altLang="en-US"/>
          </a:p>
        </p:txBody>
      </p:sp>
      <p:sp>
        <p:nvSpPr>
          <p:cNvPr id="10" name="文本框 9"/>
          <p:cNvSpPr txBox="1"/>
          <p:nvPr/>
        </p:nvSpPr>
        <p:spPr>
          <a:xfrm>
            <a:off x="4716016" y="2499742"/>
            <a:ext cx="4104456" cy="369332"/>
          </a:xfrm>
          <a:prstGeom prst="rect">
            <a:avLst/>
          </a:prstGeom>
          <a:noFill/>
        </p:spPr>
        <p:txBody>
          <a:bodyPr wrap="square">
            <a:spAutoFit/>
          </a:bodyPr>
          <a:lstStyle/>
          <a:p>
            <a:r>
              <a:rPr lang="zh-CN" altLang="en-US"/>
              <a:t>DG8FV-B9TKY-FRT9J-99899-XPQ4G</a:t>
            </a:r>
            <a:endParaRPr lang="zh-CN" altLang="en-US"/>
          </a:p>
        </p:txBody>
      </p:sp>
      <p:sp>
        <p:nvSpPr>
          <p:cNvPr id="12" name="文本框 11"/>
          <p:cNvSpPr txBox="1"/>
          <p:nvPr/>
        </p:nvSpPr>
        <p:spPr>
          <a:xfrm>
            <a:off x="4716016" y="2859790"/>
            <a:ext cx="4320480" cy="738664"/>
          </a:xfrm>
          <a:prstGeom prst="rect">
            <a:avLst/>
          </a:prstGeom>
          <a:noFill/>
        </p:spPr>
        <p:txBody>
          <a:bodyPr wrap="square">
            <a:spAutoFit/>
          </a:bodyPr>
          <a:lstStyle/>
          <a:p>
            <a:r>
              <a:rPr lang="zh-CN" altLang="en-US" sz="1400"/>
              <a:t>分析：</a:t>
            </a:r>
            <a:endParaRPr lang="en-US" altLang="zh-CN" sz="1400"/>
          </a:p>
          <a:p>
            <a:r>
              <a:rPr lang="zh-CN" altLang="en-US" sz="1400" b="1"/>
              <a:t>前四组其一：</a:t>
            </a:r>
            <a:r>
              <a:rPr lang="zh-CN" altLang="en-US" sz="1400"/>
              <a:t>DG8FV-    正则：[A-Z0-9]{5}-</a:t>
            </a:r>
            <a:endParaRPr lang="zh-CN" altLang="en-US" sz="1400"/>
          </a:p>
          <a:p>
            <a:r>
              <a:rPr lang="zh-CN" altLang="en-US" sz="1400" b="1"/>
              <a:t>最后一组    ：</a:t>
            </a:r>
            <a:r>
              <a:rPr lang="zh-CN" altLang="en-US" sz="1400"/>
              <a:t>XPQ4G     正则：[A-Z0-9]{5}</a:t>
            </a:r>
            <a:endParaRPr lang="zh-CN" altLang="en-US" sz="1400"/>
          </a:p>
        </p:txBody>
      </p:sp>
      <p:sp>
        <p:nvSpPr>
          <p:cNvPr id="14" name="文本框 13"/>
          <p:cNvSpPr txBox="1"/>
          <p:nvPr/>
        </p:nvSpPr>
        <p:spPr>
          <a:xfrm>
            <a:off x="4716016" y="3723878"/>
            <a:ext cx="3816424" cy="646331"/>
          </a:xfrm>
          <a:prstGeom prst="rect">
            <a:avLst/>
          </a:prstGeom>
          <a:noFill/>
        </p:spPr>
        <p:txBody>
          <a:bodyPr wrap="square">
            <a:spAutoFit/>
          </a:bodyPr>
          <a:lstStyle/>
          <a:p>
            <a:r>
              <a:rPr lang="zh-CN" altLang="en-US"/>
              <a:t>完整的正则，使用分组方式：</a:t>
            </a:r>
            <a:endParaRPr lang="en-US" altLang="zh-CN"/>
          </a:p>
          <a:p>
            <a:r>
              <a:rPr lang="zh-CN" altLang="en-US">
                <a:solidFill>
                  <a:srgbClr val="FF0000"/>
                </a:solidFill>
              </a:rPr>
              <a:t>([A-Z0-9]{5}-){4}[A-Z0-9]{5}</a:t>
            </a:r>
            <a:endParaRPr lang="zh-CN" altLang="en-US">
              <a:solidFill>
                <a:srgbClr val="FF0000"/>
              </a:solidFill>
            </a:endParaRPr>
          </a:p>
        </p:txBody>
      </p:sp>
      <p:pic>
        <p:nvPicPr>
          <p:cNvPr id="9" name="图片 8"/>
          <p:cNvPicPr>
            <a:picLocks noChangeAspect="1"/>
          </p:cNvPicPr>
          <p:nvPr/>
        </p:nvPicPr>
        <p:blipFill>
          <a:blip r:embed="rId1"/>
          <a:stretch>
            <a:fillRect/>
          </a:stretch>
        </p:blipFill>
        <p:spPr>
          <a:xfrm>
            <a:off x="764290" y="1979925"/>
            <a:ext cx="3870267" cy="1815961"/>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2" dur="500"/>
                                        <p:tgtEl>
                                          <p:spTgt spid="6">
                                            <p:txEl>
                                              <p:pRg st="0" end="0"/>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randombar(horizont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randombar(horizontal)">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10" grpId="0"/>
      <p:bldP spid="12"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类中出现正则的方法</a:t>
            </a:r>
            <a:endParaRPr lang="zh-CN" altLang="en-US"/>
          </a:p>
        </p:txBody>
      </p:sp>
      <p:sp>
        <p:nvSpPr>
          <p:cNvPr id="3" name="文本占位符 2"/>
          <p:cNvSpPr>
            <a:spLocks noGrp="1"/>
          </p:cNvSpPr>
          <p:nvPr>
            <p:ph type="body" sz="quarter" idx="10"/>
          </p:nvPr>
        </p:nvSpPr>
        <p:spPr/>
        <p:txBody>
          <a:bodyPr/>
          <a:lstStyle/>
          <a:p>
            <a:r>
              <a:rPr lang="en-US" altLang="zh-CN"/>
              <a:t>1 </a:t>
            </a:r>
            <a:r>
              <a:rPr lang="zh-CN" altLang="en-US"/>
              <a:t>字符串中常用含有正则表达式的方法</a:t>
            </a:r>
            <a:endParaRPr lang="zh-CN" altLang="en-US"/>
          </a:p>
        </p:txBody>
      </p:sp>
      <p:sp>
        <p:nvSpPr>
          <p:cNvPr id="4" name="文本占位符 3"/>
          <p:cNvSpPr>
            <a:spLocks noGrp="1"/>
          </p:cNvSpPr>
          <p:nvPr>
            <p:ph type="body" sz="quarter" idx="11"/>
          </p:nvPr>
        </p:nvSpPr>
        <p:spPr>
          <a:xfrm>
            <a:off x="628650" y="1347470"/>
            <a:ext cx="7893050" cy="728980"/>
          </a:xfrm>
          <a:solidFill>
            <a:srgbClr val="FFFF99"/>
          </a:solidFill>
        </p:spPr>
        <p:txBody>
          <a:bodyPr/>
          <a:lstStyle/>
          <a:p>
            <a:r>
              <a:rPr lang="en-US" altLang="zh-CN" sz="1000"/>
              <a:t>public String[] </a:t>
            </a:r>
            <a:r>
              <a:rPr lang="en-US" altLang="zh-CN" sz="1000">
                <a:solidFill>
                  <a:srgbClr val="0070C0"/>
                </a:solidFill>
              </a:rPr>
              <a:t>split</a:t>
            </a:r>
            <a:r>
              <a:rPr lang="en-US" altLang="zh-CN" sz="1000"/>
              <a:t> ( String regex ) </a:t>
            </a:r>
            <a:r>
              <a:rPr lang="zh-CN" altLang="en-US" sz="1000"/>
              <a:t>可以将当前字符串中匹配</a:t>
            </a:r>
            <a:r>
              <a:rPr lang="en-US" altLang="zh-CN" sz="1000"/>
              <a:t>regex</a:t>
            </a:r>
            <a:r>
              <a:rPr lang="zh-CN" altLang="en-US" sz="1000"/>
              <a:t>正则表达式的符号作为</a:t>
            </a:r>
            <a:r>
              <a:rPr lang="en-US" altLang="zh-CN" sz="1000"/>
              <a:t>"</a:t>
            </a:r>
            <a:r>
              <a:rPr lang="zh-CN" altLang="en-US" sz="1000"/>
              <a:t>分隔符</a:t>
            </a:r>
            <a:r>
              <a:rPr lang="en-US" altLang="zh-CN" sz="1000"/>
              <a:t>"</a:t>
            </a:r>
            <a:r>
              <a:rPr lang="zh-CN" altLang="en-US" sz="1000"/>
              <a:t>来切割字符串。</a:t>
            </a:r>
            <a:endParaRPr lang="zh-CN" altLang="en-US" sz="1000"/>
          </a:p>
          <a:p>
            <a:r>
              <a:rPr lang="en-US" altLang="zh-CN" sz="1000"/>
              <a:t>public String </a:t>
            </a:r>
            <a:r>
              <a:rPr lang="en-US" altLang="zh-CN" sz="1000">
                <a:solidFill>
                  <a:srgbClr val="0070C0"/>
                </a:solidFill>
              </a:rPr>
              <a:t>replaceAll</a:t>
            </a:r>
            <a:r>
              <a:rPr lang="en-US" altLang="zh-CN" sz="1000"/>
              <a:t> ( String regex , String newStr )</a:t>
            </a:r>
            <a:r>
              <a:rPr lang="zh-CN" altLang="en-US" sz="1000"/>
              <a:t> 可以将当前字符串中匹配</a:t>
            </a:r>
            <a:r>
              <a:rPr lang="en-US" altLang="zh-CN" sz="1000"/>
              <a:t>regex</a:t>
            </a:r>
            <a:r>
              <a:rPr lang="zh-CN" altLang="en-US" sz="1000"/>
              <a:t>正则表达式的字符串替换为</a:t>
            </a:r>
            <a:r>
              <a:rPr lang="en-US" altLang="zh-CN" sz="1000"/>
              <a:t>newStr</a:t>
            </a:r>
            <a:r>
              <a:rPr lang="zh-CN" altLang="en-US" sz="1000"/>
              <a:t>。</a:t>
            </a:r>
            <a:endParaRPr lang="zh-CN" altLang="en-US" sz="1000"/>
          </a:p>
        </p:txBody>
      </p:sp>
      <p:sp>
        <p:nvSpPr>
          <p:cNvPr id="7" name="文本占位符 2"/>
          <p:cNvSpPr txBox="1"/>
          <p:nvPr/>
        </p:nvSpPr>
        <p:spPr>
          <a:xfrm>
            <a:off x="628650" y="2427605"/>
            <a:ext cx="1632585" cy="387985"/>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2 </a:t>
            </a:r>
            <a:r>
              <a:rPr lang="zh-CN" altLang="en-US"/>
              <a:t>代码实践</a:t>
            </a:r>
            <a:endParaRPr lang="zh-CN" altLang="en-US"/>
          </a:p>
        </p:txBody>
      </p:sp>
      <p:sp>
        <p:nvSpPr>
          <p:cNvPr id="8" name="文本占位符 3"/>
          <p:cNvSpPr txBox="1"/>
          <p:nvPr/>
        </p:nvSpPr>
        <p:spPr>
          <a:xfrm>
            <a:off x="611505" y="2860201"/>
            <a:ext cx="7183699" cy="692227"/>
          </a:xfrm>
          <a:prstGeom prst="rect">
            <a:avLst/>
          </a:prstGeom>
          <a:solidFill>
            <a:srgbClr val="FFFF99"/>
          </a:solidFill>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b="1"/>
              <a:t>1 </a:t>
            </a:r>
            <a:r>
              <a:rPr lang="zh-CN" altLang="en-US" b="1"/>
              <a:t>将以下字符串按照数字进行切割</a:t>
            </a:r>
            <a:endParaRPr lang="en-US" altLang="zh-CN" b="1"/>
          </a:p>
          <a:p>
            <a:r>
              <a:rPr lang="en-US" altLang="zh-CN"/>
              <a:t>String str1 = </a:t>
            </a:r>
            <a:r>
              <a:rPr lang="en-US" altLang="zh-CN">
                <a:solidFill>
                  <a:srgbClr val="00B050"/>
                </a:solidFill>
              </a:rPr>
              <a:t>“aa123bb234cc909dd"</a:t>
            </a:r>
            <a:r>
              <a:rPr lang="en-US" altLang="zh-CN"/>
              <a:t>;</a:t>
            </a:r>
            <a:endParaRPr lang="zh-CN" altLang="en-US"/>
          </a:p>
        </p:txBody>
      </p:sp>
      <p:sp>
        <p:nvSpPr>
          <p:cNvPr id="9" name="文本占位符 3"/>
          <p:cNvSpPr txBox="1"/>
          <p:nvPr/>
        </p:nvSpPr>
        <p:spPr>
          <a:xfrm>
            <a:off x="628650" y="4011823"/>
            <a:ext cx="7183699" cy="692227"/>
          </a:xfrm>
          <a:prstGeom prst="rect">
            <a:avLst/>
          </a:prstGeom>
          <a:solidFill>
            <a:srgbClr val="FFFF99"/>
          </a:solidFill>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b="1"/>
              <a:t>2 </a:t>
            </a:r>
            <a:r>
              <a:rPr lang="zh-CN" altLang="en-US" b="1"/>
              <a:t>将下面字符串中的</a:t>
            </a:r>
            <a:r>
              <a:rPr lang="en-US" altLang="zh-CN" b="1"/>
              <a:t>"</a:t>
            </a:r>
            <a:r>
              <a:rPr lang="zh-CN" altLang="en-US" b="1"/>
              <a:t>数字</a:t>
            </a:r>
            <a:r>
              <a:rPr lang="en-US" altLang="zh-CN" b="1"/>
              <a:t>"</a:t>
            </a:r>
            <a:r>
              <a:rPr lang="zh-CN" altLang="en-US" b="1"/>
              <a:t>替换为</a:t>
            </a:r>
            <a:r>
              <a:rPr lang="en-US" altLang="zh-CN" b="1"/>
              <a:t>"*“a</a:t>
            </a:r>
            <a:endParaRPr lang="en-US" altLang="zh-CN" b="1"/>
          </a:p>
          <a:p>
            <a:r>
              <a:rPr lang="en-US" altLang="zh-CN"/>
              <a:t>String str2 = </a:t>
            </a:r>
            <a:r>
              <a:rPr lang="en-US" altLang="zh-CN">
                <a:solidFill>
                  <a:srgbClr val="00B050"/>
                </a:solidFill>
              </a:rPr>
              <a:t>“</a:t>
            </a:r>
            <a:r>
              <a:rPr lang="zh-CN" altLang="en-US">
                <a:solidFill>
                  <a:srgbClr val="00B050"/>
                </a:solidFill>
              </a:rPr>
              <a:t>我卡里有</a:t>
            </a:r>
            <a:r>
              <a:rPr lang="en-US" altLang="zh-CN">
                <a:solidFill>
                  <a:srgbClr val="00B050"/>
                </a:solidFill>
              </a:rPr>
              <a:t>100000</a:t>
            </a:r>
            <a:r>
              <a:rPr lang="zh-CN" altLang="en-US">
                <a:solidFill>
                  <a:srgbClr val="00B050"/>
                </a:solidFill>
              </a:rPr>
              <a:t>元，我告诉你卡的密码是</a:t>
            </a:r>
            <a:r>
              <a:rPr lang="en-US" altLang="zh-CN">
                <a:solidFill>
                  <a:srgbClr val="00B050"/>
                </a:solidFill>
              </a:rPr>
              <a:t>123456</a:t>
            </a:r>
            <a:r>
              <a:rPr lang="zh-CN" altLang="en-US">
                <a:solidFill>
                  <a:srgbClr val="00B050"/>
                </a:solidFill>
              </a:rPr>
              <a:t>，要保密哦</a:t>
            </a:r>
            <a:r>
              <a:rPr lang="en-US" altLang="zh-CN">
                <a:solidFill>
                  <a:srgbClr val="00B050"/>
                </a:solidFill>
              </a:rPr>
              <a:t>"</a:t>
            </a:r>
            <a:r>
              <a:rPr lang="en-US" altLang="zh-CN"/>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randombar(horizontal)">
                                      <p:cBhvr>
                                        <p:cTn id="7" dur="500"/>
                                        <p:tgtEl>
                                          <p:spTgt spid="4">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0" dur="500"/>
                                        <p:tgtEl>
                                          <p:spTgt spid="4">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uiExpand="1" build="p"/>
      <p:bldP spid="8" grpId="0" bldLvl="0" animBg="1"/>
      <p:bldP spid="9"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p:txBody>
          <a:bodyPr/>
          <a:lstStyle/>
          <a:p>
            <a:r>
              <a:rPr lang="zh-CN" altLang="en-US"/>
              <a:t>正则表达式的作用</a:t>
            </a:r>
            <a:endParaRPr lang="zh-CN" altLang="en-US"/>
          </a:p>
        </p:txBody>
      </p:sp>
      <p:sp>
        <p:nvSpPr>
          <p:cNvPr id="17" name="文本占位符 16"/>
          <p:cNvSpPr>
            <a:spLocks noGrp="1"/>
          </p:cNvSpPr>
          <p:nvPr>
            <p:ph type="body" sz="quarter" idx="11"/>
          </p:nvPr>
        </p:nvSpPr>
        <p:spPr/>
        <p:txBody>
          <a:bodyPr/>
          <a:lstStyle/>
          <a:p>
            <a:r>
              <a:rPr lang="zh-CN" altLang="en-US" b="1"/>
              <a:t>正则表达式通常用来校验，检查字符串用的。</a:t>
            </a:r>
            <a:endParaRPr lang="en-US" altLang="zh-CN" b="1"/>
          </a:p>
        </p:txBody>
      </p:sp>
      <p:sp>
        <p:nvSpPr>
          <p:cNvPr id="18" name="文本占位符 17"/>
          <p:cNvSpPr>
            <a:spLocks noGrp="1"/>
          </p:cNvSpPr>
          <p:nvPr>
            <p:ph type="body" sz="quarter" idx="12"/>
          </p:nvPr>
        </p:nvSpPr>
        <p:spPr/>
        <p:txBody>
          <a:bodyPr/>
          <a:lstStyle/>
          <a:p>
            <a:r>
              <a:rPr lang="zh-CN" altLang="en-US"/>
              <a:t>请说出 </a:t>
            </a:r>
            <a:r>
              <a:rPr lang="en-US" altLang="zh-CN"/>
              <a:t>?  * +  {n}   {n,}  {m,n}</a:t>
            </a:r>
            <a:r>
              <a:rPr lang="zh-CN" altLang="en-US"/>
              <a:t>表达的意思</a:t>
            </a:r>
            <a:endParaRPr lang="zh-CN" altLang="en-US"/>
          </a:p>
        </p:txBody>
      </p:sp>
      <p:sp>
        <p:nvSpPr>
          <p:cNvPr id="19" name="文本占位符 18"/>
          <p:cNvSpPr>
            <a:spLocks noGrp="1"/>
          </p:cNvSpPr>
          <p:nvPr>
            <p:ph type="body" sz="quarter" idx="13"/>
          </p:nvPr>
        </p:nvSpPr>
        <p:spPr>
          <a:xfrm>
            <a:off x="4932042" y="1375371"/>
            <a:ext cx="3464358" cy="1296144"/>
          </a:xfrm>
        </p:spPr>
        <p:txBody>
          <a:bodyPr/>
          <a:lstStyle/>
          <a:p>
            <a:pPr defTabSz="914400">
              <a:spcBef>
                <a:spcPct val="0"/>
              </a:spcBef>
              <a:buFontTx/>
              <a:buAutoNum type="arabicPeriod"/>
            </a:pPr>
            <a:r>
              <a:rPr lang="zh-CN" altLang="zh-CN" sz="1100">
                <a:latin typeface="Arial" panose="020B0604020202020204" pitchFamily="34" charset="0"/>
                <a:ea typeface="Helvetica Neue"/>
              </a:rPr>
              <a:t>X? : 0次或1次</a:t>
            </a:r>
            <a:endParaRPr lang="zh-CN" altLang="zh-CN" sz="1100">
              <a:latin typeface="Arial" panose="020B0604020202020204" pitchFamily="34" charset="0"/>
              <a:ea typeface="Helvetica Neue"/>
            </a:endParaRPr>
          </a:p>
          <a:p>
            <a:pPr defTabSz="914400">
              <a:spcBef>
                <a:spcPct val="0"/>
              </a:spcBef>
              <a:buFontTx/>
              <a:buAutoNum type="arabicPeriod" startAt="2"/>
            </a:pPr>
            <a:r>
              <a:rPr lang="zh-CN" altLang="zh-CN" sz="1100">
                <a:latin typeface="Arial" panose="020B0604020202020204" pitchFamily="34" charset="0"/>
                <a:ea typeface="Helvetica Neue"/>
              </a:rPr>
              <a:t>X* : 0次到多次</a:t>
            </a:r>
            <a:endParaRPr lang="zh-CN" altLang="zh-CN" sz="1100">
              <a:latin typeface="Arial" panose="020B0604020202020204" pitchFamily="34" charset="0"/>
              <a:ea typeface="Helvetica Neue"/>
            </a:endParaRPr>
          </a:p>
          <a:p>
            <a:pPr defTabSz="914400">
              <a:spcBef>
                <a:spcPct val="0"/>
              </a:spcBef>
              <a:buFontTx/>
              <a:buAutoNum type="arabicPeriod" startAt="3"/>
            </a:pPr>
            <a:r>
              <a:rPr lang="zh-CN" altLang="zh-CN" sz="1100">
                <a:latin typeface="Arial" panose="020B0604020202020204" pitchFamily="34" charset="0"/>
                <a:ea typeface="Helvetica Neue"/>
              </a:rPr>
              <a:t>X+ : 1次或多次</a:t>
            </a:r>
            <a:endParaRPr lang="zh-CN" altLang="zh-CN" sz="1100">
              <a:latin typeface="Arial" panose="020B0604020202020204" pitchFamily="34" charset="0"/>
              <a:ea typeface="Helvetica Neue"/>
            </a:endParaRPr>
          </a:p>
          <a:p>
            <a:pPr eaLnBrk="0" hangingPunct="0">
              <a:spcBef>
                <a:spcPct val="0"/>
              </a:spcBef>
              <a:buFontTx/>
              <a:buAutoNum type="arabicPeriod" startAt="4"/>
            </a:pPr>
            <a:r>
              <a:rPr lang="zh-CN" altLang="zh-CN" sz="1100">
                <a:solidFill>
                  <a:schemeClr val="tx1"/>
                </a:solidFill>
                <a:latin typeface="Arial" panose="020B0604020202020204" pitchFamily="34" charset="0"/>
                <a:ea typeface="Helvetica Neue"/>
              </a:rPr>
              <a:t>X{n} : 恰好n次</a:t>
            </a:r>
            <a:endParaRPr lang="zh-CN" altLang="zh-CN" sz="1100">
              <a:solidFill>
                <a:schemeClr val="tx1"/>
              </a:solidFill>
              <a:latin typeface="Arial" panose="020B0604020202020204" pitchFamily="34" charset="0"/>
              <a:ea typeface="Helvetica Neue"/>
            </a:endParaRPr>
          </a:p>
          <a:p>
            <a:pPr eaLnBrk="0" hangingPunct="0">
              <a:spcBef>
                <a:spcPct val="0"/>
              </a:spcBef>
              <a:buFontTx/>
              <a:buAutoNum type="arabicPeriod" startAt="5"/>
            </a:pPr>
            <a:r>
              <a:rPr lang="zh-CN" altLang="zh-CN" sz="1100">
                <a:solidFill>
                  <a:schemeClr val="tx1"/>
                </a:solidFill>
                <a:latin typeface="Arial" panose="020B0604020202020204" pitchFamily="34" charset="0"/>
                <a:ea typeface="Helvetica Neue"/>
              </a:rPr>
              <a:t>X{n,} : 至少n次</a:t>
            </a:r>
            <a:endParaRPr lang="zh-CN" altLang="zh-CN" sz="1100">
              <a:solidFill>
                <a:schemeClr val="tx1"/>
              </a:solidFill>
              <a:latin typeface="Arial" panose="020B0604020202020204" pitchFamily="34" charset="0"/>
              <a:ea typeface="Helvetica Neue"/>
            </a:endParaRPr>
          </a:p>
          <a:p>
            <a:pPr eaLnBrk="0" hangingPunct="0">
              <a:spcBef>
                <a:spcPct val="0"/>
              </a:spcBef>
              <a:buFontTx/>
              <a:buAutoNum type="arabicPeriod" startAt="6"/>
            </a:pPr>
            <a:r>
              <a:rPr lang="zh-CN" altLang="zh-CN" sz="1100">
                <a:solidFill>
                  <a:schemeClr val="tx1"/>
                </a:solidFill>
                <a:latin typeface="Arial" panose="020B0604020202020204" pitchFamily="34" charset="0"/>
                <a:ea typeface="Helvetica Neue"/>
              </a:rPr>
              <a:t>X{n,m}: n到m次(n和m都是包含的)</a:t>
            </a:r>
            <a:endParaRPr lang="zh-CN" altLang="zh-CN" sz="1100">
              <a:solidFill>
                <a:schemeClr val="tx1"/>
              </a:solidFill>
              <a:latin typeface="Arial" panose="020B0604020202020204" pitchFamily="34" charset="0"/>
              <a:ea typeface="Helvetica Neue"/>
            </a:endParaRPr>
          </a:p>
        </p:txBody>
      </p:sp>
      <p:sp>
        <p:nvSpPr>
          <p:cNvPr id="20" name="文本占位符 19"/>
          <p:cNvSpPr>
            <a:spLocks noGrp="1"/>
          </p:cNvSpPr>
          <p:nvPr>
            <p:ph type="body" sz="quarter" idx="15"/>
          </p:nvPr>
        </p:nvSpPr>
        <p:spPr>
          <a:xfrm>
            <a:off x="891617" y="2548682"/>
            <a:ext cx="3320342" cy="527124"/>
          </a:xfrm>
        </p:spPr>
        <p:txBody>
          <a:bodyPr/>
          <a:lstStyle/>
          <a:p>
            <a:r>
              <a:rPr lang="zh-CN" altLang="en-US"/>
              <a:t>中括号表示表示一个字符</a:t>
            </a:r>
            <a:endParaRPr lang="en-US" altLang="zh-CN"/>
          </a:p>
        </p:txBody>
      </p:sp>
      <p:sp>
        <p:nvSpPr>
          <p:cNvPr id="22" name="文本占位符 21"/>
          <p:cNvSpPr>
            <a:spLocks noGrp="1"/>
          </p:cNvSpPr>
          <p:nvPr>
            <p:ph type="body" sz="quarter" idx="19"/>
          </p:nvPr>
        </p:nvSpPr>
        <p:spPr>
          <a:xfrm>
            <a:off x="891617" y="3918719"/>
            <a:ext cx="3320342" cy="1047180"/>
          </a:xfrm>
        </p:spPr>
        <p:txBody>
          <a:bodyPr/>
          <a:lstStyle/>
          <a:p>
            <a:r>
              <a:rPr lang="zh-CN" altLang="zh-CN" sz="1100">
                <a:solidFill>
                  <a:schemeClr val="tx1"/>
                </a:solidFill>
                <a:latin typeface="Arial" panose="020B0604020202020204" pitchFamily="34" charset="0"/>
                <a:ea typeface="Helvetica Neue"/>
              </a:rPr>
              <a:t>"." ： 匹配任何字符</a:t>
            </a:r>
            <a:endParaRPr lang="en-US" altLang="zh-CN" sz="1100">
              <a:solidFill>
                <a:schemeClr val="tx1"/>
              </a:solidFill>
              <a:latin typeface="Arial" panose="020B0604020202020204" pitchFamily="34" charset="0"/>
              <a:ea typeface="Helvetica Neue"/>
            </a:endParaRPr>
          </a:p>
          <a:p>
            <a:r>
              <a:rPr lang="zh-CN" altLang="zh-CN" sz="1100">
                <a:solidFill>
                  <a:schemeClr val="tx1"/>
                </a:solidFill>
                <a:latin typeface="Arial" panose="020B0604020202020204" pitchFamily="34" charset="0"/>
                <a:ea typeface="Helvetica Neue"/>
              </a:rPr>
              <a:t>"\d"：任何数字[0-9]的简写；</a:t>
            </a:r>
            <a:endParaRPr lang="zh-CN" altLang="zh-CN" sz="1100">
              <a:solidFill>
                <a:schemeClr val="tx1"/>
              </a:solidFill>
              <a:latin typeface="Arial" panose="020B0604020202020204" pitchFamily="34" charset="0"/>
              <a:ea typeface="Helvetica Neue"/>
            </a:endParaRPr>
          </a:p>
          <a:p>
            <a:r>
              <a:rPr lang="zh-CN" altLang="zh-CN" sz="1100">
                <a:solidFill>
                  <a:schemeClr val="tx1"/>
                </a:solidFill>
                <a:latin typeface="Arial" panose="020B0604020202020204" pitchFamily="34" charset="0"/>
                <a:ea typeface="Helvetica Neue"/>
              </a:rPr>
              <a:t>"\s"： 空白字符：[ \t\n\x0B\f\r] 的简写</a:t>
            </a:r>
            <a:endParaRPr lang="zh-CN" altLang="zh-CN" sz="1100">
              <a:solidFill>
                <a:schemeClr val="tx1"/>
              </a:solidFill>
              <a:latin typeface="Arial" panose="020B0604020202020204" pitchFamily="34" charset="0"/>
              <a:ea typeface="Helvetica Neue"/>
            </a:endParaRPr>
          </a:p>
          <a:p>
            <a:r>
              <a:rPr lang="zh-CN" altLang="zh-CN" sz="1100">
                <a:solidFill>
                  <a:schemeClr val="tx1"/>
                </a:solidFill>
                <a:latin typeface="Arial" panose="020B0604020202020204" pitchFamily="34" charset="0"/>
                <a:ea typeface="Helvetica Neue"/>
              </a:rPr>
              <a:t>"\w"：单词字符：[a-zA-Z_0-9]的简写</a:t>
            </a:r>
            <a:endParaRPr lang="zh-CN" altLang="zh-CN" sz="1100">
              <a:solidFill>
                <a:schemeClr val="tx1"/>
              </a:solidFill>
              <a:latin typeface="Arial" panose="020B0604020202020204" pitchFamily="34" charset="0"/>
              <a:ea typeface="Helvetica Neue"/>
            </a:endParaRPr>
          </a:p>
        </p:txBody>
      </p:sp>
      <p:sp>
        <p:nvSpPr>
          <p:cNvPr id="24" name="文本占位符 23"/>
          <p:cNvSpPr>
            <a:spLocks noGrp="1"/>
          </p:cNvSpPr>
          <p:nvPr>
            <p:ph type="body" sz="quarter" idx="22"/>
          </p:nvPr>
        </p:nvSpPr>
        <p:spPr>
          <a:xfrm>
            <a:off x="891617" y="2189169"/>
            <a:ext cx="3320342" cy="387893"/>
          </a:xfrm>
        </p:spPr>
        <p:txBody>
          <a:bodyPr/>
          <a:lstStyle/>
          <a:p>
            <a:r>
              <a:rPr lang="zh-CN" altLang="en-US"/>
              <a:t>如何用正则表达式表示一个字符类？</a:t>
            </a:r>
            <a:endParaRPr lang="zh-CN" altLang="en-US"/>
          </a:p>
        </p:txBody>
      </p:sp>
      <p:sp>
        <p:nvSpPr>
          <p:cNvPr id="25" name="文本占位符 24"/>
          <p:cNvSpPr>
            <a:spLocks noGrp="1"/>
          </p:cNvSpPr>
          <p:nvPr>
            <p:ph type="body" sz="quarter" idx="23"/>
          </p:nvPr>
        </p:nvSpPr>
        <p:spPr>
          <a:xfrm>
            <a:off x="891616" y="3263083"/>
            <a:ext cx="3320342" cy="676819"/>
          </a:xfrm>
        </p:spPr>
        <p:txBody>
          <a:bodyPr/>
          <a:lstStyle/>
          <a:p>
            <a:r>
              <a:rPr lang="zh-CN" altLang="en-US"/>
              <a:t>任意字符，数字字符，空白字符，单词字符对应的预定义字符是哪些？</a:t>
            </a:r>
            <a:endParaRPr lang="zh-CN" altLang="zh-CN"/>
          </a:p>
        </p:txBody>
      </p:sp>
      <p:sp>
        <p:nvSpPr>
          <p:cNvPr id="15" name="标题 14"/>
          <p:cNvSpPr>
            <a:spLocks noGrp="1"/>
          </p:cNvSpPr>
          <p:nvPr>
            <p:ph type="title"/>
          </p:nvPr>
        </p:nvSpPr>
        <p:spPr/>
        <p:txBody>
          <a:bodyPr/>
          <a:lstStyle/>
          <a:p>
            <a:r>
              <a:rPr lang="zh-CN" altLang="en-US"/>
              <a:t>正则表达式</a:t>
            </a:r>
            <a:endParaRPr lang="zh-CN" altLang="en-US"/>
          </a:p>
        </p:txBody>
      </p:sp>
      <p:sp>
        <p:nvSpPr>
          <p:cNvPr id="30" name="Rectangle 1"/>
          <p:cNvSpPr txBox="1">
            <a:spLocks noChangeArrowheads="1"/>
          </p:cNvSpPr>
          <p:nvPr/>
        </p:nvSpPr>
        <p:spPr bwMode="auto">
          <a:xfrm>
            <a:off x="628649" y="-1241954"/>
            <a:ext cx="2058483" cy="91069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spAutoFit/>
          </a:bodyPr>
          <a:lstStyle>
            <a:lvl1pPr marL="0" marR="0" indent="0" algn="l" defTabSz="685800" rtl="0" eaLnBrk="0" fontAlgn="base" latinLnBrk="0" hangingPunct="0">
              <a:lnSpc>
                <a:spcPct val="100000"/>
              </a:lnSpc>
              <a:spcBef>
                <a:spcPct val="20000"/>
              </a:spcBef>
              <a:spcAft>
                <a:spcPct val="0"/>
              </a:spcAft>
              <a:buClrTx/>
              <a:buSzTx/>
              <a:buFont typeface="+mj-lt"/>
              <a:buNone/>
              <a:defRPr sz="11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lgn="l" rtl="0" eaLnBrk="1" fontAlgn="base" hangingPunct="1">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914400" indent="0" algn="l" rtl="0" eaLnBrk="1" fontAlgn="base" hangingPunct="1">
              <a:spcBef>
                <a:spcPct val="20000"/>
              </a:spcBef>
              <a:spcAft>
                <a:spcPct val="0"/>
              </a:spcAft>
              <a:buFont typeface="Arial" panose="020B0604020202020204" pitchFamily="34" charset="0"/>
              <a:buNone/>
              <a:defRPr sz="1400" b="1" kern="1200">
                <a:solidFill>
                  <a:schemeClr val="tx1"/>
                </a:solidFill>
                <a:latin typeface="黑体" panose="02010609060101010101" pitchFamily="49" charset="-122"/>
                <a:ea typeface="黑体" panose="02010609060101010101" pitchFamily="49" charset="-122"/>
                <a:cs typeface="+mn-cs"/>
              </a:defRPr>
            </a:lvl3pPr>
            <a:lvl4pPr marL="1371600" indent="0" algn="l" rtl="0" eaLnBrk="1" fontAlgn="base" hangingPunct="1">
              <a:spcBef>
                <a:spcPct val="20000"/>
              </a:spcBef>
              <a:spcAft>
                <a:spcPct val="0"/>
              </a:spcAft>
              <a:buFont typeface="Arial" panose="020B0604020202020204" pitchFamily="34" charset="0"/>
              <a:buNone/>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defTabSz="914400">
              <a:spcBef>
                <a:spcPct val="0"/>
              </a:spcBef>
              <a:buFontTx/>
              <a:buAutoNum type="arabicPeriod"/>
            </a:pPr>
            <a:r>
              <a:rPr lang="zh-CN" altLang="zh-CN" sz="1300">
                <a:latin typeface="Arial" panose="020B0604020202020204" pitchFamily="34" charset="0"/>
                <a:ea typeface="Helvetica Neue"/>
              </a:rPr>
              <a:t>X? : 0次或1次</a:t>
            </a:r>
            <a:endParaRPr lang="zh-CN" altLang="zh-CN" sz="1300">
              <a:latin typeface="Arial" panose="020B0604020202020204" pitchFamily="34" charset="0"/>
              <a:ea typeface="Helvetica Neue"/>
            </a:endParaRPr>
          </a:p>
          <a:p>
            <a:pPr defTabSz="914400">
              <a:spcBef>
                <a:spcPct val="0"/>
              </a:spcBef>
              <a:buFontTx/>
              <a:buAutoNum type="arabicPeriod" startAt="2"/>
            </a:pPr>
            <a:r>
              <a:rPr lang="zh-CN" altLang="zh-CN" sz="1300">
                <a:latin typeface="Arial" panose="020B0604020202020204" pitchFamily="34" charset="0"/>
                <a:ea typeface="Helvetica Neue"/>
              </a:rPr>
              <a:t>X* : 0次到多次</a:t>
            </a:r>
            <a:endParaRPr lang="zh-CN" altLang="zh-CN" sz="1300">
              <a:latin typeface="Arial" panose="020B0604020202020204" pitchFamily="34" charset="0"/>
              <a:ea typeface="Helvetica Neue"/>
            </a:endParaRPr>
          </a:p>
          <a:p>
            <a:pPr defTabSz="914400">
              <a:spcBef>
                <a:spcPct val="0"/>
              </a:spcBef>
              <a:buFontTx/>
              <a:buAutoNum type="arabicPeriod" startAt="3"/>
            </a:pPr>
            <a:r>
              <a:rPr lang="zh-CN" altLang="zh-CN" sz="1300">
                <a:latin typeface="Arial" panose="020B0604020202020204" pitchFamily="34" charset="0"/>
                <a:ea typeface="Helvetica Neue"/>
              </a:rPr>
              <a:t>X+ : 1次或多次</a:t>
            </a:r>
            <a:endParaRPr lang="zh-CN" altLang="zh-CN" sz="1300">
              <a:latin typeface="Arial" panose="020B0604020202020204" pitchFamily="34" charset="0"/>
              <a:ea typeface="Helvetica Neue"/>
            </a:endParaRPr>
          </a:p>
        </p:txBody>
      </p:sp>
      <p:sp>
        <p:nvSpPr>
          <p:cNvPr id="31" name="Rectangle 1"/>
          <p:cNvSpPr txBox="1">
            <a:spLocks noChangeArrowheads="1"/>
          </p:cNvSpPr>
          <p:nvPr/>
        </p:nvSpPr>
        <p:spPr bwMode="auto">
          <a:xfrm>
            <a:off x="2687133" y="-1244674"/>
            <a:ext cx="2829621" cy="91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spAutoFit/>
          </a:bodyPr>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0" hangingPunct="0">
              <a:spcBef>
                <a:spcPct val="0"/>
              </a:spcBef>
              <a:buFontTx/>
              <a:buAutoNum type="arabicPeriod" startAt="4"/>
            </a:pPr>
            <a:r>
              <a:rPr lang="zh-CN" altLang="zh-CN" sz="1300">
                <a:solidFill>
                  <a:schemeClr val="tx1"/>
                </a:solidFill>
                <a:latin typeface="Arial" panose="020B0604020202020204" pitchFamily="34" charset="0"/>
                <a:ea typeface="Helvetica Neue"/>
              </a:rPr>
              <a:t>X{n} : 恰好n次</a:t>
            </a:r>
            <a:endParaRPr lang="zh-CN" altLang="zh-CN" sz="1300">
              <a:solidFill>
                <a:schemeClr val="tx1"/>
              </a:solidFill>
              <a:latin typeface="Arial" panose="020B0604020202020204" pitchFamily="34" charset="0"/>
              <a:ea typeface="Helvetica Neue"/>
            </a:endParaRPr>
          </a:p>
          <a:p>
            <a:pPr eaLnBrk="0" hangingPunct="0">
              <a:spcBef>
                <a:spcPct val="0"/>
              </a:spcBef>
              <a:buFontTx/>
              <a:buAutoNum type="arabicPeriod" startAt="5"/>
            </a:pPr>
            <a:r>
              <a:rPr lang="zh-CN" altLang="zh-CN" sz="1300">
                <a:solidFill>
                  <a:schemeClr val="tx1"/>
                </a:solidFill>
                <a:latin typeface="Arial" panose="020B0604020202020204" pitchFamily="34" charset="0"/>
                <a:ea typeface="Helvetica Neue"/>
              </a:rPr>
              <a:t>X{n,} : 至少n次</a:t>
            </a:r>
            <a:endParaRPr lang="zh-CN" altLang="zh-CN" sz="1300">
              <a:solidFill>
                <a:schemeClr val="tx1"/>
              </a:solidFill>
              <a:latin typeface="Arial" panose="020B0604020202020204" pitchFamily="34" charset="0"/>
              <a:ea typeface="Helvetica Neue"/>
            </a:endParaRPr>
          </a:p>
          <a:p>
            <a:pPr eaLnBrk="0" hangingPunct="0">
              <a:spcBef>
                <a:spcPct val="0"/>
              </a:spcBef>
              <a:buFontTx/>
              <a:buAutoNum type="arabicPeriod" startAt="6"/>
            </a:pPr>
            <a:r>
              <a:rPr lang="zh-CN" altLang="zh-CN" sz="1300">
                <a:solidFill>
                  <a:schemeClr val="tx1"/>
                </a:solidFill>
                <a:latin typeface="Arial" panose="020B0604020202020204" pitchFamily="34" charset="0"/>
                <a:ea typeface="Helvetica Neue"/>
              </a:rPr>
              <a:t>X{n,m}: n到m次(n和m都是包含的)</a:t>
            </a:r>
            <a:endParaRPr lang="zh-CN" altLang="zh-CN" sz="1300">
              <a:solidFill>
                <a:schemeClr val="tx1"/>
              </a:solidFill>
              <a:latin typeface="Arial" panose="020B0604020202020204" pitchFamily="34" charset="0"/>
              <a:ea typeface="Helvetica Neue"/>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randombar(horizontal)">
                                      <p:cBhvr>
                                        <p:cTn id="7" dur="500"/>
                                        <p:tgtEl>
                                          <p:spTgt spid="1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0" dur="500"/>
                                        <p:tgtEl>
                                          <p:spTgt spid="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0">
                                            <p:bg/>
                                          </p:spTgt>
                                        </p:tgtEl>
                                        <p:attrNameLst>
                                          <p:attrName>style.visibility</p:attrName>
                                        </p:attrNameLst>
                                      </p:cBhvr>
                                      <p:to>
                                        <p:strVal val="visible"/>
                                      </p:to>
                                    </p:set>
                                    <p:animEffect transition="in" filter="randombar(horizontal)">
                                      <p:cBhvr>
                                        <p:cTn id="15" dur="500"/>
                                        <p:tgtEl>
                                          <p:spTgt spid="20">
                                            <p:bg/>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18" dur="500"/>
                                        <p:tgtEl>
                                          <p:spTgt spid="2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2">
                                            <p:bg/>
                                          </p:spTgt>
                                        </p:tgtEl>
                                        <p:attrNameLst>
                                          <p:attrName>style.visibility</p:attrName>
                                        </p:attrNameLst>
                                      </p:cBhvr>
                                      <p:to>
                                        <p:strVal val="visible"/>
                                      </p:to>
                                    </p:set>
                                    <p:animEffect transition="in" filter="randombar(horizontal)">
                                      <p:cBhvr>
                                        <p:cTn id="23" dur="500"/>
                                        <p:tgtEl>
                                          <p:spTgt spid="22">
                                            <p:bg/>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26" dur="500"/>
                                        <p:tgtEl>
                                          <p:spTgt spid="22">
                                            <p:txEl>
                                              <p:pRg st="0" end="0"/>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2">
                                            <p:txEl>
                                              <p:pRg st="1" end="1"/>
                                            </p:txEl>
                                          </p:spTgt>
                                        </p:tgtEl>
                                        <p:attrNameLst>
                                          <p:attrName>style.visibility</p:attrName>
                                        </p:attrNameLst>
                                      </p:cBhvr>
                                      <p:to>
                                        <p:strVal val="visible"/>
                                      </p:to>
                                    </p:set>
                                    <p:animEffect transition="in" filter="randombar(horizontal)">
                                      <p:cBhvr>
                                        <p:cTn id="29" dur="500"/>
                                        <p:tgtEl>
                                          <p:spTgt spid="22">
                                            <p:txEl>
                                              <p:pRg st="1" end="1"/>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2">
                                            <p:txEl>
                                              <p:pRg st="2" end="2"/>
                                            </p:txEl>
                                          </p:spTgt>
                                        </p:tgtEl>
                                        <p:attrNameLst>
                                          <p:attrName>style.visibility</p:attrName>
                                        </p:attrNameLst>
                                      </p:cBhvr>
                                      <p:to>
                                        <p:strVal val="visible"/>
                                      </p:to>
                                    </p:set>
                                    <p:animEffect transition="in" filter="randombar(horizontal)">
                                      <p:cBhvr>
                                        <p:cTn id="32" dur="500"/>
                                        <p:tgtEl>
                                          <p:spTgt spid="22">
                                            <p:txEl>
                                              <p:pRg st="2" end="2"/>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22">
                                            <p:txEl>
                                              <p:pRg st="3" end="3"/>
                                            </p:txEl>
                                          </p:spTgt>
                                        </p:tgtEl>
                                        <p:attrNameLst>
                                          <p:attrName>style.visibility</p:attrName>
                                        </p:attrNameLst>
                                      </p:cBhvr>
                                      <p:to>
                                        <p:strVal val="visible"/>
                                      </p:to>
                                    </p:set>
                                    <p:animEffect transition="in" filter="randombar(horizontal)">
                                      <p:cBhvr>
                                        <p:cTn id="35" dur="500"/>
                                        <p:tgtEl>
                                          <p:spTgt spid="22">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9">
                                            <p:bg/>
                                          </p:spTgt>
                                        </p:tgtEl>
                                        <p:attrNameLst>
                                          <p:attrName>style.visibility</p:attrName>
                                        </p:attrNameLst>
                                      </p:cBhvr>
                                      <p:to>
                                        <p:strVal val="visible"/>
                                      </p:to>
                                    </p:set>
                                    <p:animEffect transition="in" filter="randombar(horizontal)">
                                      <p:cBhvr>
                                        <p:cTn id="40" dur="500"/>
                                        <p:tgtEl>
                                          <p:spTgt spid="19">
                                            <p:bg/>
                                          </p:spTgt>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Effect transition="in" filter="randombar(horizontal)">
                                      <p:cBhvr>
                                        <p:cTn id="43" dur="500"/>
                                        <p:tgtEl>
                                          <p:spTgt spid="19">
                                            <p:txEl>
                                              <p:pRg st="0" end="0"/>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9">
                                            <p:txEl>
                                              <p:pRg st="1" end="1"/>
                                            </p:txEl>
                                          </p:spTgt>
                                        </p:tgtEl>
                                        <p:attrNameLst>
                                          <p:attrName>style.visibility</p:attrName>
                                        </p:attrNameLst>
                                      </p:cBhvr>
                                      <p:to>
                                        <p:strVal val="visible"/>
                                      </p:to>
                                    </p:set>
                                    <p:animEffect transition="in" filter="randombar(horizontal)">
                                      <p:cBhvr>
                                        <p:cTn id="46" dur="500"/>
                                        <p:tgtEl>
                                          <p:spTgt spid="19">
                                            <p:txEl>
                                              <p:pRg st="1" end="1"/>
                                            </p:txEl>
                                          </p:spTgt>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9">
                                            <p:txEl>
                                              <p:pRg st="2" end="2"/>
                                            </p:txEl>
                                          </p:spTgt>
                                        </p:tgtEl>
                                        <p:attrNameLst>
                                          <p:attrName>style.visibility</p:attrName>
                                        </p:attrNameLst>
                                      </p:cBhvr>
                                      <p:to>
                                        <p:strVal val="visible"/>
                                      </p:to>
                                    </p:set>
                                    <p:animEffect transition="in" filter="randombar(horizontal)">
                                      <p:cBhvr>
                                        <p:cTn id="49" dur="500"/>
                                        <p:tgtEl>
                                          <p:spTgt spid="19">
                                            <p:txEl>
                                              <p:pRg st="2" end="2"/>
                                            </p:txEl>
                                          </p:spTgt>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9">
                                            <p:txEl>
                                              <p:pRg st="3" end="3"/>
                                            </p:txEl>
                                          </p:spTgt>
                                        </p:tgtEl>
                                        <p:attrNameLst>
                                          <p:attrName>style.visibility</p:attrName>
                                        </p:attrNameLst>
                                      </p:cBhvr>
                                      <p:to>
                                        <p:strVal val="visible"/>
                                      </p:to>
                                    </p:set>
                                    <p:animEffect transition="in" filter="randombar(horizontal)">
                                      <p:cBhvr>
                                        <p:cTn id="52" dur="500"/>
                                        <p:tgtEl>
                                          <p:spTgt spid="19">
                                            <p:txEl>
                                              <p:pRg st="3" end="3"/>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9">
                                            <p:txEl>
                                              <p:pRg st="4" end="4"/>
                                            </p:txEl>
                                          </p:spTgt>
                                        </p:tgtEl>
                                        <p:attrNameLst>
                                          <p:attrName>style.visibility</p:attrName>
                                        </p:attrNameLst>
                                      </p:cBhvr>
                                      <p:to>
                                        <p:strVal val="visible"/>
                                      </p:to>
                                    </p:set>
                                    <p:animEffect transition="in" filter="randombar(horizontal)">
                                      <p:cBhvr>
                                        <p:cTn id="55" dur="500"/>
                                        <p:tgtEl>
                                          <p:spTgt spid="19">
                                            <p:txEl>
                                              <p:pRg st="4" end="4"/>
                                            </p:tx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19">
                                            <p:txEl>
                                              <p:pRg st="5" end="5"/>
                                            </p:txEl>
                                          </p:spTgt>
                                        </p:tgtEl>
                                        <p:attrNameLst>
                                          <p:attrName>style.visibility</p:attrName>
                                        </p:attrNameLst>
                                      </p:cBhvr>
                                      <p:to>
                                        <p:strVal val="visible"/>
                                      </p:to>
                                    </p:set>
                                    <p:animEffect transition="in" filter="randombar(horizontal)">
                                      <p:cBhvr>
                                        <p:cTn id="58" dur="500"/>
                                        <p:tgtEl>
                                          <p:spTgt spid="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uiExpand="1" build="p"/>
      <p:bldP spid="19" grpId="0" animBg="1" uiExpand="1" build="p"/>
      <p:bldP spid="20" grpId="0" animBg="1" build="p"/>
      <p:bldP spid="22" grpId="0" animBg="1"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a:t>能够理解</a:t>
            </a:r>
            <a:r>
              <a:rPr lang="en-US" altLang="zh-CN"/>
              <a:t>BigInteger</a:t>
            </a:r>
            <a:r>
              <a:rPr lang="zh-CN" altLang="en-US"/>
              <a:t>能够解决什么问题</a:t>
            </a:r>
            <a:endParaRPr lang="en-US" altLang="zh-CN"/>
          </a:p>
          <a:p>
            <a:r>
              <a:rPr lang="zh-CN" altLang="en-US"/>
              <a:t>能够使用</a:t>
            </a:r>
            <a:r>
              <a:rPr lang="en-US" altLang="zh-CN"/>
              <a:t>BigInteger</a:t>
            </a:r>
            <a:r>
              <a:rPr lang="zh-CN" altLang="en-US"/>
              <a:t>类的加减乘除方法</a:t>
            </a:r>
            <a:endParaRPr lang="zh-CN" altLang="en-US"/>
          </a:p>
        </p:txBody>
      </p:sp>
      <p:sp>
        <p:nvSpPr>
          <p:cNvPr id="4" name="标题 3"/>
          <p:cNvSpPr>
            <a:spLocks noGrp="1"/>
          </p:cNvSpPr>
          <p:nvPr>
            <p:ph type="title"/>
          </p:nvPr>
        </p:nvSpPr>
        <p:spPr/>
        <p:txBody>
          <a:bodyPr/>
          <a:lstStyle/>
          <a:p>
            <a:r>
              <a:rPr lang="en-US" altLang="zh-CN"/>
              <a:t>BigInteger</a:t>
            </a:r>
            <a:endParaRPr lang="zh-CN" altLang="en-US"/>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3786505" y="1454785"/>
            <a:ext cx="3898900" cy="1386840"/>
          </a:xfrm>
        </p:spPr>
        <p:txBody>
          <a:bodyPr/>
          <a:lstStyle/>
          <a:p>
            <a:pPr eaLnBrk="1" fontAlgn="ctr" hangingPunct="1"/>
            <a:r>
              <a:rPr lang="zh-CN" altLang="zh-CN"/>
              <a:t>能够说出集合与数组的区别</a:t>
            </a:r>
            <a:endParaRPr lang="zh-CN" altLang="zh-CN"/>
          </a:p>
          <a:p>
            <a:pPr eaLnBrk="1" fontAlgn="ctr" hangingPunct="1"/>
            <a:r>
              <a:rPr lang="zh-CN" altLang="zh-CN"/>
              <a:t>能够使用</a:t>
            </a:r>
            <a:r>
              <a:rPr lang="en-US" altLang="zh-CN"/>
              <a:t>Collection</a:t>
            </a:r>
            <a:r>
              <a:rPr lang="zh-CN" altLang="zh-CN"/>
              <a:t>集合的常用功能</a:t>
            </a:r>
            <a:endParaRPr lang="zh-CN" altLang="zh-CN"/>
          </a:p>
          <a:p>
            <a:pPr marL="0" indent="0">
              <a:buNone/>
            </a:pPr>
            <a:endParaRPr lang="zh-CN" altLang="en-US"/>
          </a:p>
        </p:txBody>
      </p:sp>
      <p:sp>
        <p:nvSpPr>
          <p:cNvPr id="4" name="标题 3"/>
          <p:cNvSpPr>
            <a:spLocks noGrp="1"/>
          </p:cNvSpPr>
          <p:nvPr>
            <p:ph type="title"/>
          </p:nvPr>
        </p:nvSpPr>
        <p:spPr>
          <a:xfrm>
            <a:off x="628650" y="177800"/>
            <a:ext cx="5958205" cy="387985"/>
          </a:xfrm>
        </p:spPr>
        <p:txBody>
          <a:bodyPr/>
          <a:lstStyle/>
          <a:p>
            <a:r>
              <a:rPr lang="en-US" altLang="zh-CN"/>
              <a:t>Collection</a:t>
            </a:r>
            <a:r>
              <a:rPr lang="zh-CN" altLang="en-US"/>
              <a:t>集合</a:t>
            </a:r>
            <a:endParaRPr lang="zh-CN" altLang="en-US"/>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11560" y="2787775"/>
            <a:ext cx="8316417" cy="22252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t>Collection-</a:t>
            </a:r>
            <a:r>
              <a:rPr lang="zh-CN" altLang="en-US"/>
              <a:t>认识</a:t>
            </a:r>
            <a:endParaRPr lang="zh-CN" altLang="en-US"/>
          </a:p>
        </p:txBody>
      </p:sp>
      <p:sp>
        <p:nvSpPr>
          <p:cNvPr id="3" name="文本占位符 2"/>
          <p:cNvSpPr>
            <a:spLocks noGrp="1"/>
          </p:cNvSpPr>
          <p:nvPr>
            <p:ph type="body" sz="quarter" idx="10"/>
          </p:nvPr>
        </p:nvSpPr>
        <p:spPr>
          <a:xfrm>
            <a:off x="611560" y="555531"/>
            <a:ext cx="3727325" cy="387893"/>
          </a:xfrm>
        </p:spPr>
        <p:txBody>
          <a:bodyPr/>
          <a:lstStyle/>
          <a:p>
            <a:r>
              <a:rPr lang="en-US" altLang="zh-CN"/>
              <a:t>1 </a:t>
            </a:r>
            <a:r>
              <a:rPr lang="zh-CN" altLang="en-US"/>
              <a:t>集合概述</a:t>
            </a:r>
            <a:endParaRPr lang="zh-CN" altLang="en-US"/>
          </a:p>
        </p:txBody>
      </p:sp>
      <p:sp>
        <p:nvSpPr>
          <p:cNvPr id="9" name="文本占位符 8"/>
          <p:cNvSpPr>
            <a:spLocks noGrp="1"/>
          </p:cNvSpPr>
          <p:nvPr>
            <p:ph type="body" sz="quarter" idx="11"/>
          </p:nvPr>
        </p:nvSpPr>
        <p:spPr>
          <a:xfrm>
            <a:off x="611561" y="915566"/>
            <a:ext cx="4320480" cy="1584176"/>
          </a:xfrm>
        </p:spPr>
        <p:style>
          <a:lnRef idx="2">
            <a:schemeClr val="accent2"/>
          </a:lnRef>
          <a:fillRef idx="1">
            <a:schemeClr val="lt1"/>
          </a:fillRef>
          <a:effectRef idx="0">
            <a:schemeClr val="accent2"/>
          </a:effectRef>
          <a:fontRef idx="minor">
            <a:schemeClr val="dk1"/>
          </a:fontRef>
        </p:style>
        <p:txBody>
          <a:bodyPr/>
          <a:lstStyle/>
          <a:p>
            <a:r>
              <a:rPr lang="zh-CN" altLang="en-US" sz="1000"/>
              <a:t>我们之前所学的</a:t>
            </a:r>
            <a:r>
              <a:rPr lang="en-US" altLang="zh-CN" sz="1000"/>
              <a:t>ArrayList</a:t>
            </a:r>
            <a:r>
              <a:rPr lang="zh-CN" altLang="en-US" sz="1000"/>
              <a:t>就是集合，</a:t>
            </a:r>
            <a:r>
              <a:rPr lang="zh-CN" altLang="en-US" sz="1000" b="1"/>
              <a:t>集合就是一种能够存储多个数据的容器</a:t>
            </a:r>
            <a:r>
              <a:rPr lang="zh-CN" altLang="en-US" sz="1000"/>
              <a:t>。常见的容器有集合和数组。</a:t>
            </a:r>
            <a:endParaRPr lang="en-US" altLang="zh-CN" sz="1000"/>
          </a:p>
          <a:p>
            <a:r>
              <a:rPr lang="zh-CN" altLang="en-US" b="1"/>
              <a:t>集合和数组有什么区别呢？</a:t>
            </a:r>
            <a:endParaRPr lang="en-US" altLang="zh-CN" b="1"/>
          </a:p>
          <a:p>
            <a:pPr marL="228600" indent="-228600">
              <a:buAutoNum type="arabicPeriod"/>
            </a:pPr>
            <a:r>
              <a:rPr lang="zh-CN" altLang="en-US" sz="1000"/>
              <a:t>集合长度可变，数组长度不可变。</a:t>
            </a:r>
            <a:endParaRPr lang="en-US" altLang="zh-CN" sz="1000"/>
          </a:p>
          <a:p>
            <a:pPr marL="228600" indent="-228600">
              <a:buAutoNum type="arabicPeriod"/>
            </a:pPr>
            <a:r>
              <a:rPr lang="zh-CN" altLang="en-US" sz="1000"/>
              <a:t>集合可以只能存储引用数据类型（如果要存储基本数据类型需要进行装箱），数组可以存储基本数据类型也可以存储引用数据类型</a:t>
            </a:r>
            <a:r>
              <a:rPr lang="en-US" altLang="zh-CN" sz="1000"/>
              <a:t>(</a:t>
            </a:r>
            <a:r>
              <a:rPr lang="zh-CN" altLang="en-US" sz="1000"/>
              <a:t>对象数组</a:t>
            </a:r>
            <a:r>
              <a:rPr lang="en-US" altLang="zh-CN" sz="1000"/>
              <a:t>)</a:t>
            </a:r>
            <a:endParaRPr lang="en-US" altLang="zh-CN" sz="1000"/>
          </a:p>
        </p:txBody>
      </p:sp>
      <p:sp>
        <p:nvSpPr>
          <p:cNvPr id="10" name="文本占位符 9"/>
          <p:cNvSpPr>
            <a:spLocks noGrp="1"/>
          </p:cNvSpPr>
          <p:nvPr>
            <p:ph type="body" sz="quarter" idx="12"/>
          </p:nvPr>
        </p:nvSpPr>
        <p:spPr>
          <a:xfrm>
            <a:off x="5076056" y="555526"/>
            <a:ext cx="3528392" cy="387893"/>
          </a:xfrm>
        </p:spPr>
        <p:txBody>
          <a:bodyPr/>
          <a:lstStyle/>
          <a:p>
            <a:r>
              <a:rPr lang="en-US" altLang="zh-CN"/>
              <a:t>2 </a:t>
            </a:r>
            <a:r>
              <a:rPr lang="zh-CN" altLang="en-US"/>
              <a:t>集合的分类</a:t>
            </a:r>
            <a:endParaRPr lang="zh-CN" altLang="en-US"/>
          </a:p>
        </p:txBody>
      </p:sp>
      <p:sp>
        <p:nvSpPr>
          <p:cNvPr id="11" name="文本占位符 10"/>
          <p:cNvSpPr>
            <a:spLocks noGrp="1"/>
          </p:cNvSpPr>
          <p:nvPr>
            <p:ph type="body" sz="quarter" idx="13"/>
          </p:nvPr>
        </p:nvSpPr>
        <p:spPr>
          <a:xfrm>
            <a:off x="5112567" y="915565"/>
            <a:ext cx="3779913" cy="1612881"/>
          </a:xfrm>
        </p:spPr>
        <p:style>
          <a:lnRef idx="2">
            <a:schemeClr val="accent2"/>
          </a:lnRef>
          <a:fillRef idx="1">
            <a:schemeClr val="lt1"/>
          </a:fillRef>
          <a:effectRef idx="0">
            <a:schemeClr val="accent2"/>
          </a:effectRef>
          <a:fontRef idx="minor">
            <a:schemeClr val="dk1"/>
          </a:fontRef>
        </p:style>
        <p:txBody>
          <a:bodyPr/>
          <a:lstStyle/>
          <a:p>
            <a:r>
              <a:rPr lang="zh-CN" altLang="en-US"/>
              <a:t>集合有两大分类：</a:t>
            </a:r>
            <a:endParaRPr lang="en-US" altLang="zh-CN"/>
          </a:p>
          <a:p>
            <a:pPr marL="228600" indent="-228600">
              <a:buAutoNum type="arabicPeriod"/>
            </a:pPr>
            <a:r>
              <a:rPr lang="en-US" altLang="zh-CN"/>
              <a:t>Collection</a:t>
            </a:r>
            <a:r>
              <a:rPr lang="zh-CN" altLang="en-US"/>
              <a:t>集合（</a:t>
            </a:r>
            <a:r>
              <a:rPr lang="zh-CN" altLang="en-US">
                <a:solidFill>
                  <a:srgbClr val="FF0000"/>
                </a:solidFill>
              </a:rPr>
              <a:t>今天学习</a:t>
            </a:r>
            <a:r>
              <a:rPr lang="zh-CN" altLang="en-US"/>
              <a:t>）</a:t>
            </a:r>
            <a:endParaRPr lang="en-US" altLang="zh-CN"/>
          </a:p>
          <a:p>
            <a:pPr marL="228600" indent="-228600">
              <a:buAutoNum type="arabicPeriod"/>
            </a:pPr>
            <a:r>
              <a:rPr lang="en-US" altLang="zh-CN"/>
              <a:t>Map</a:t>
            </a:r>
            <a:r>
              <a:rPr lang="zh-CN" altLang="en-US"/>
              <a:t>集合（后面学习）</a:t>
            </a:r>
            <a:endParaRPr lang="en-US" altLang="zh-CN"/>
          </a:p>
          <a:p>
            <a:r>
              <a:rPr lang="zh-CN" altLang="en-US" sz="1000"/>
              <a:t>我们此前所学</a:t>
            </a:r>
            <a:r>
              <a:rPr lang="en-US" altLang="zh-CN" sz="1000"/>
              <a:t>ArrayList</a:t>
            </a:r>
            <a:r>
              <a:rPr lang="zh-CN" altLang="en-US" sz="1000"/>
              <a:t>就是</a:t>
            </a:r>
            <a:r>
              <a:rPr lang="en-US" altLang="zh-CN" sz="1000"/>
              <a:t>Collection</a:t>
            </a:r>
            <a:r>
              <a:rPr lang="zh-CN" altLang="en-US" sz="1000"/>
              <a:t>集合的一种实现。</a:t>
            </a:r>
            <a:endParaRPr lang="en-US" altLang="zh-CN" sz="1000"/>
          </a:p>
        </p:txBody>
      </p:sp>
      <p:sp>
        <p:nvSpPr>
          <p:cNvPr id="19" name="文本占位符 2"/>
          <p:cNvSpPr txBox="1"/>
          <p:nvPr/>
        </p:nvSpPr>
        <p:spPr>
          <a:xfrm>
            <a:off x="611560" y="2499742"/>
            <a:ext cx="3024336" cy="387893"/>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3 Collection</a:t>
            </a:r>
            <a:r>
              <a:rPr lang="zh-CN" altLang="en-US"/>
              <a:t>集合继承体系</a:t>
            </a:r>
            <a:endParaRPr lang="zh-CN" altLang="en-US"/>
          </a:p>
        </p:txBody>
      </p:sp>
      <p:pic>
        <p:nvPicPr>
          <p:cNvPr id="1024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432" y="2787775"/>
            <a:ext cx="5632047" cy="2205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矩形 22"/>
          <p:cNvSpPr/>
          <p:nvPr/>
        </p:nvSpPr>
        <p:spPr>
          <a:xfrm>
            <a:off x="611560" y="2787774"/>
            <a:ext cx="2808312" cy="1477328"/>
          </a:xfrm>
          <a:prstGeom prst="rect">
            <a:avLst/>
          </a:prstGeom>
        </p:spPr>
        <p:txBody>
          <a:bodyPr wrap="square">
            <a:spAutoFit/>
          </a:bodyPr>
          <a:lstStyle/>
          <a:p>
            <a:pPr>
              <a:lnSpc>
                <a:spcPct val="150000"/>
              </a:lnSpc>
            </a:pPr>
            <a:r>
              <a:rPr lang="zh-CN" altLang="en-US" sz="10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在学习集合体系，一般先学习顶层接口。学习了顶层接口的方法，子类型继承而来的方法，就可以不用重复学习。</a:t>
            </a:r>
            <a:endParaRPr lang="en-US" altLang="zh-CN" sz="10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0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sz="10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因此，我们先学习</a:t>
            </a:r>
            <a:r>
              <a:rPr lang="en-US" altLang="zh-CN" sz="10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0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集合，看看</a:t>
            </a:r>
            <a:r>
              <a:rPr lang="en-US" altLang="zh-CN" sz="10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0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中有哪些功能。</a:t>
            </a:r>
            <a:endParaRPr lang="zh-CN" altLang="en-US" sz="10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爆炸形 1 24">
            <a:hlinkClick r:id="" action="ppaction://hlinkshowjump?jump=nextslide"/>
          </p:cNvPr>
          <p:cNvSpPr/>
          <p:nvPr/>
        </p:nvSpPr>
        <p:spPr>
          <a:xfrm>
            <a:off x="1583668" y="4227934"/>
            <a:ext cx="1584176" cy="694653"/>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200"/>
              <a:t>看一看</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randombar(horizontal)">
                                      <p:cBhvr>
                                        <p:cTn id="7" dur="500"/>
                                        <p:tgtEl>
                                          <p:spTgt spid="9">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0" dur="500"/>
                                        <p:tgtEl>
                                          <p:spTgt spid="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randombar(horizontal)">
                                      <p:cBhvr>
                                        <p:cTn id="25" dur="500"/>
                                        <p:tgtEl>
                                          <p:spTgt spid="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1">
                                            <p:bg/>
                                          </p:spTgt>
                                        </p:tgtEl>
                                        <p:attrNameLst>
                                          <p:attrName>style.visibility</p:attrName>
                                        </p:attrNameLst>
                                      </p:cBhvr>
                                      <p:to>
                                        <p:strVal val="visible"/>
                                      </p:to>
                                    </p:set>
                                    <p:animEffect transition="in" filter="randombar(horizontal)">
                                      <p:cBhvr>
                                        <p:cTn id="30" dur="500"/>
                                        <p:tgtEl>
                                          <p:spTgt spid="11">
                                            <p:bg/>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33" dur="500"/>
                                        <p:tgtEl>
                                          <p:spTgt spid="11">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38" dur="500"/>
                                        <p:tgtEl>
                                          <p:spTgt spid="11">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43" dur="500"/>
                                        <p:tgtEl>
                                          <p:spTgt spid="11">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48" dur="500"/>
                                        <p:tgtEl>
                                          <p:spTgt spid="11">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randombar(horizontal)">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10243"/>
                                        </p:tgtEl>
                                        <p:attrNameLst>
                                          <p:attrName>style.visibility</p:attrName>
                                        </p:attrNameLst>
                                      </p:cBhvr>
                                      <p:to>
                                        <p:strVal val="visible"/>
                                      </p:to>
                                    </p:set>
                                    <p:animEffect transition="in" filter="randombar(horizontal)">
                                      <p:cBhvr>
                                        <p:cTn id="58" dur="500"/>
                                        <p:tgtEl>
                                          <p:spTgt spid="10243"/>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randombar(horizontal)">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randombar(horizontal)">
                                      <p:cBhvr>
                                        <p:cTn id="6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9" grpId="0" animBg="1" uiExpand="1" build="p"/>
      <p:bldP spid="11" grpId="0" animBg="1" uiExpand="1" build="p"/>
      <p:bldP spid="23" grpId="0"/>
      <p:bldP spid="2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Collection-</a:t>
            </a:r>
            <a:r>
              <a:rPr lang="zh-CN" altLang="en-US"/>
              <a:t>常用方法</a:t>
            </a:r>
            <a:endParaRPr lang="zh-CN" altLang="en-US"/>
          </a:p>
        </p:txBody>
      </p:sp>
      <p:sp>
        <p:nvSpPr>
          <p:cNvPr id="3" name="文本占位符 2"/>
          <p:cNvSpPr>
            <a:spLocks noGrp="1"/>
          </p:cNvSpPr>
          <p:nvPr>
            <p:ph type="body" sz="quarter" idx="10"/>
          </p:nvPr>
        </p:nvSpPr>
        <p:spPr>
          <a:xfrm>
            <a:off x="611560" y="699547"/>
            <a:ext cx="3727325" cy="387893"/>
          </a:xfrm>
        </p:spPr>
        <p:txBody>
          <a:bodyPr/>
          <a:lstStyle/>
          <a:p>
            <a:r>
              <a:rPr lang="en-US" altLang="zh-CN"/>
              <a:t>4 </a:t>
            </a:r>
            <a:r>
              <a:rPr lang="zh-CN" altLang="en-US"/>
              <a:t>常用方法</a:t>
            </a:r>
            <a:endParaRPr lang="zh-CN" altLang="en-US"/>
          </a:p>
        </p:txBody>
      </p:sp>
      <p:sp>
        <p:nvSpPr>
          <p:cNvPr id="4" name="文本占位符 3"/>
          <p:cNvSpPr>
            <a:spLocks noGrp="1"/>
          </p:cNvSpPr>
          <p:nvPr>
            <p:ph type="body" sz="quarter" idx="11"/>
          </p:nvPr>
        </p:nvSpPr>
        <p:spPr>
          <a:xfrm>
            <a:off x="611561" y="1059582"/>
            <a:ext cx="7992887" cy="2160240"/>
          </a:xfrm>
          <a:solidFill>
            <a:srgbClr val="FFFF99"/>
          </a:solidFill>
        </p:spPr>
        <p:txBody>
          <a:bodyPr/>
          <a:lstStyle/>
          <a:p>
            <a:pPr lvl="0"/>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rPr>
              <a:t>public boolean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rPr>
              <a:t>add(E e)</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t>：  把给定的对象添加到当前集合中 。</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rPr>
              <a:t>public void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rPr>
              <a:t>clear()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t>清空集合中所有的元素。</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rPr>
              <a:t>public boolean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rPr>
              <a:t>remove(E e):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t>把给定的对象在当前集合中删除。</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rPr>
              <a:t>public boolean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rPr>
              <a:t>contains(Object obj):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t>判断当前集合中是否包含给定的对象。</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rPr>
              <a:t>public boolean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rPr>
              <a:t>isEmpty():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t>判断当前集合是否为空。</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rPr>
              <a:t>public int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rPr>
              <a:t>size():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t>返回集合中元素的个数。</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rPr>
              <a:t>public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rPr>
              <a:t>Object[] toArray():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t>把集合中的元素，存储到数组中</a:t>
            </a:r>
            <a:endParaRPr lang="zh-CN" altLang="zh-CN">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6" name="文本占位符 5"/>
          <p:cNvSpPr>
            <a:spLocks noGrp="1"/>
          </p:cNvSpPr>
          <p:nvPr>
            <p:ph type="body" sz="quarter" idx="13"/>
          </p:nvPr>
        </p:nvSpPr>
        <p:spPr>
          <a:xfrm>
            <a:off x="611560" y="3435846"/>
            <a:ext cx="5472608" cy="1152128"/>
          </a:xfrm>
        </p:spPr>
        <p:txBody>
          <a:bodyPr/>
          <a:lstStyle/>
          <a:p>
            <a:r>
              <a:rPr lang="en-US" altLang="zh-CN" sz="1000"/>
              <a:t>java.util.Collection</a:t>
            </a:r>
            <a:r>
              <a:rPr lang="zh-CN" altLang="en-US" sz="1000"/>
              <a:t>是集合的顶层类型，而且是一个接口，我们不能直接对</a:t>
            </a:r>
            <a:r>
              <a:rPr lang="en-US" altLang="zh-CN" sz="1000"/>
              <a:t>Collection</a:t>
            </a:r>
            <a:r>
              <a:rPr lang="zh-CN" altLang="en-US" sz="1000"/>
              <a:t>类型进行实例化，我们可以借助之前我们所学的</a:t>
            </a:r>
            <a:r>
              <a:rPr lang="en-US" altLang="zh-CN" sz="1000"/>
              <a:t>ArrayList</a:t>
            </a:r>
            <a:r>
              <a:rPr lang="zh-CN" altLang="en-US" sz="1000"/>
              <a:t>进行实例化。</a:t>
            </a:r>
            <a:endParaRPr lang="en-US" altLang="zh-CN" sz="1000"/>
          </a:p>
          <a:p>
            <a:r>
              <a:rPr lang="zh-CN" altLang="en-US" sz="1000"/>
              <a:t>接下来定义一个可以存放字符串类型的</a:t>
            </a:r>
            <a:r>
              <a:rPr lang="en-US" altLang="zh-CN" sz="1000"/>
              <a:t>Collection</a:t>
            </a:r>
            <a:r>
              <a:rPr lang="zh-CN" altLang="en-US" sz="1000"/>
              <a:t>集合，将上述方法进行实践</a:t>
            </a:r>
            <a:endParaRPr lang="zh-CN" altLang="en-US" sz="1000"/>
          </a:p>
        </p:txBody>
      </p:sp>
      <p:sp>
        <p:nvSpPr>
          <p:cNvPr id="7"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 name="爆炸形 1 7"/>
          <p:cNvSpPr/>
          <p:nvPr/>
        </p:nvSpPr>
        <p:spPr>
          <a:xfrm>
            <a:off x="5940152" y="3651870"/>
            <a:ext cx="2880320" cy="1368152"/>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a:t>练一练</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randombar(horizontal)">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uiExpand="1" build="p"/>
      <p:bldP spid="6" grpId="0" build="p"/>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p:txBody>
          <a:bodyPr/>
          <a:lstStyle/>
          <a:p>
            <a:r>
              <a:rPr lang="zh-CN" altLang="en-US"/>
              <a:t>集合与数组有什么区别？</a:t>
            </a:r>
            <a:endParaRPr lang="zh-CN" altLang="en-US"/>
          </a:p>
        </p:txBody>
      </p:sp>
      <p:sp>
        <p:nvSpPr>
          <p:cNvPr id="17" name="文本占位符 16"/>
          <p:cNvSpPr>
            <a:spLocks noGrp="1"/>
          </p:cNvSpPr>
          <p:nvPr>
            <p:ph type="body" sz="quarter" idx="11"/>
          </p:nvPr>
        </p:nvSpPr>
        <p:spPr>
          <a:xfrm>
            <a:off x="891617" y="1375370"/>
            <a:ext cx="3320342" cy="836339"/>
          </a:xfrm>
        </p:spPr>
        <p:txBody>
          <a:bodyPr/>
          <a:lstStyle/>
          <a:p>
            <a:pPr marL="228600" indent="-228600">
              <a:buAutoNum type="arabicPeriod"/>
            </a:pPr>
            <a:r>
              <a:rPr lang="zh-CN" altLang="en-US"/>
              <a:t>集合长度可变，数组长度不可变。</a:t>
            </a:r>
            <a:endParaRPr lang="en-US" altLang="zh-CN"/>
          </a:p>
          <a:p>
            <a:pPr marL="228600" indent="-228600">
              <a:buAutoNum type="arabicPeriod"/>
            </a:pPr>
            <a:r>
              <a:rPr lang="zh-CN" altLang="en-US"/>
              <a:t>集合可以只能存储引用数据类型（如果要存储基本数据类型需要进行装箱），数组可以使用任意类型定义，并存储对应类型的数据。</a:t>
            </a:r>
            <a:endParaRPr lang="zh-CN" altLang="en-US"/>
          </a:p>
        </p:txBody>
      </p:sp>
      <p:sp>
        <p:nvSpPr>
          <p:cNvPr id="18" name="文本占位符 17"/>
          <p:cNvSpPr>
            <a:spLocks noGrp="1"/>
          </p:cNvSpPr>
          <p:nvPr>
            <p:ph type="body" sz="quarter" idx="12"/>
          </p:nvPr>
        </p:nvSpPr>
        <p:spPr/>
        <p:txBody>
          <a:bodyPr/>
          <a:lstStyle/>
          <a:p>
            <a:r>
              <a:rPr lang="en-US" altLang="zh-CN"/>
              <a:t>Collection</a:t>
            </a:r>
            <a:r>
              <a:rPr lang="zh-CN" altLang="en-US"/>
              <a:t>中有哪些常用的方法？</a:t>
            </a:r>
            <a:endParaRPr lang="zh-CN" altLang="en-US"/>
          </a:p>
        </p:txBody>
      </p:sp>
      <p:sp>
        <p:nvSpPr>
          <p:cNvPr id="19" name="文本占位符 18"/>
          <p:cNvSpPr>
            <a:spLocks noGrp="1"/>
          </p:cNvSpPr>
          <p:nvPr>
            <p:ph type="body" sz="quarter" idx="13"/>
          </p:nvPr>
        </p:nvSpPr>
        <p:spPr/>
        <p:txBody>
          <a:bodyPr/>
          <a:lstStyle/>
          <a:p>
            <a:r>
              <a:rPr lang="en-US" altLang="zh-CN"/>
              <a:t>add,clear,remove,contains,isEmpty,size,toArray</a:t>
            </a:r>
            <a:endParaRPr lang="zh-CN" altLang="en-US"/>
          </a:p>
        </p:txBody>
      </p:sp>
      <p:sp>
        <p:nvSpPr>
          <p:cNvPr id="20" name="文本占位符 19"/>
          <p:cNvSpPr>
            <a:spLocks noGrp="1"/>
          </p:cNvSpPr>
          <p:nvPr>
            <p:ph type="body" sz="quarter" idx="15"/>
          </p:nvPr>
        </p:nvSpPr>
        <p:spPr>
          <a:xfrm>
            <a:off x="891617" y="2671515"/>
            <a:ext cx="3320342" cy="1700435"/>
          </a:xfrm>
        </p:spPr>
        <p:txBody>
          <a:bodyPr/>
          <a:lstStyle/>
          <a:p>
            <a:r>
              <a:rPr lang="en-US" altLang="zh-CN" sz="800"/>
              <a:t>Collection</a:t>
            </a:r>
            <a:endParaRPr lang="en-US" altLang="zh-CN" sz="800"/>
          </a:p>
          <a:p>
            <a:r>
              <a:rPr lang="en-US" altLang="zh-CN" sz="800"/>
              <a:t>  |--List</a:t>
            </a:r>
            <a:endParaRPr lang="en-US" altLang="zh-CN" sz="800"/>
          </a:p>
          <a:p>
            <a:r>
              <a:rPr lang="en-US" altLang="zh-CN" sz="800"/>
              <a:t>  	|--ArrayList</a:t>
            </a:r>
            <a:endParaRPr lang="en-US" altLang="zh-CN" sz="800"/>
          </a:p>
          <a:p>
            <a:r>
              <a:rPr lang="en-US" altLang="zh-CN" sz="800"/>
              <a:t>  	|--LinkedList</a:t>
            </a:r>
            <a:endParaRPr lang="en-US" altLang="zh-CN" sz="800"/>
          </a:p>
          <a:p>
            <a:r>
              <a:rPr lang="en-US" altLang="zh-CN" sz="800"/>
              <a:t>  	|--Vector</a:t>
            </a:r>
            <a:endParaRPr lang="en-US" altLang="zh-CN" sz="800"/>
          </a:p>
          <a:p>
            <a:r>
              <a:rPr lang="en-US" altLang="zh-CN" sz="800"/>
              <a:t>  |--Set</a:t>
            </a:r>
            <a:endParaRPr lang="en-US" altLang="zh-CN" sz="800"/>
          </a:p>
          <a:p>
            <a:r>
              <a:rPr lang="en-US" altLang="zh-CN" sz="800"/>
              <a:t>  	|--HashSet</a:t>
            </a:r>
            <a:endParaRPr lang="en-US" altLang="zh-CN" sz="800"/>
          </a:p>
          <a:p>
            <a:r>
              <a:rPr lang="en-US" altLang="zh-CN" sz="800"/>
              <a:t>  		|--LinkedHashSet</a:t>
            </a:r>
            <a:endParaRPr lang="en-US" altLang="zh-CN" sz="800"/>
          </a:p>
          <a:p>
            <a:r>
              <a:rPr lang="en-US" altLang="zh-CN" sz="800"/>
              <a:t>  	|--TreeSet</a:t>
            </a:r>
            <a:endParaRPr lang="en-US" altLang="zh-CN" sz="800"/>
          </a:p>
          <a:p>
            <a:r>
              <a:rPr lang="en-US" altLang="zh-CN" sz="800"/>
              <a:t>  		</a:t>
            </a:r>
            <a:endParaRPr lang="zh-CN" altLang="en-US" sz="800"/>
          </a:p>
        </p:txBody>
      </p:sp>
      <p:sp>
        <p:nvSpPr>
          <p:cNvPr id="24" name="文本占位符 23"/>
          <p:cNvSpPr>
            <a:spLocks noGrp="1"/>
          </p:cNvSpPr>
          <p:nvPr>
            <p:ph type="body" sz="quarter" idx="22"/>
          </p:nvPr>
        </p:nvSpPr>
        <p:spPr>
          <a:xfrm>
            <a:off x="891617" y="2255865"/>
            <a:ext cx="3320342" cy="387893"/>
          </a:xfrm>
        </p:spPr>
        <p:txBody>
          <a:bodyPr/>
          <a:lstStyle/>
          <a:p>
            <a:r>
              <a:rPr lang="zh-CN" altLang="en-US"/>
              <a:t>请描述</a:t>
            </a:r>
            <a:r>
              <a:rPr lang="en-US" altLang="zh-CN"/>
              <a:t>Collection</a:t>
            </a:r>
            <a:r>
              <a:rPr lang="zh-CN" altLang="en-US"/>
              <a:t>的继承体系</a:t>
            </a:r>
            <a:endParaRPr lang="zh-CN" altLang="en-US"/>
          </a:p>
        </p:txBody>
      </p:sp>
      <p:sp>
        <p:nvSpPr>
          <p:cNvPr id="15" name="标题 14"/>
          <p:cNvSpPr>
            <a:spLocks noGrp="1"/>
          </p:cNvSpPr>
          <p:nvPr>
            <p:ph type="title"/>
          </p:nvPr>
        </p:nvSpPr>
        <p:spPr/>
        <p:txBody>
          <a:bodyPr/>
          <a:lstStyle/>
          <a:p>
            <a:r>
              <a:rPr lang="en-US" altLang="zh-CN"/>
              <a:t>Collection</a:t>
            </a:r>
            <a:r>
              <a:rPr lang="zh-CN" altLang="en-US"/>
              <a:t>集合概述小结</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randombar(horizontal)">
                                      <p:cBhvr>
                                        <p:cTn id="7" dur="500"/>
                                        <p:tgtEl>
                                          <p:spTgt spid="1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0" dur="500"/>
                                        <p:tgtEl>
                                          <p:spTgt spid="17">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Effect transition="in" filter="randombar(horizontal)">
                                      <p:cBhvr>
                                        <p:cTn id="13" dur="500"/>
                                        <p:tgtEl>
                                          <p:spTgt spid="1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0">
                                            <p:bg/>
                                          </p:spTgt>
                                        </p:tgtEl>
                                        <p:attrNameLst>
                                          <p:attrName>style.visibility</p:attrName>
                                        </p:attrNameLst>
                                      </p:cBhvr>
                                      <p:to>
                                        <p:strVal val="visible"/>
                                      </p:to>
                                    </p:set>
                                    <p:animEffect transition="in" filter="randombar(horizontal)">
                                      <p:cBhvr>
                                        <p:cTn id="18" dur="500"/>
                                        <p:tgtEl>
                                          <p:spTgt spid="20">
                                            <p:bg/>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21" dur="500"/>
                                        <p:tgtEl>
                                          <p:spTgt spid="20">
                                            <p:txEl>
                                              <p:pRg st="0" end="0"/>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0">
                                            <p:txEl>
                                              <p:pRg st="1" end="1"/>
                                            </p:txEl>
                                          </p:spTgt>
                                        </p:tgtEl>
                                        <p:attrNameLst>
                                          <p:attrName>style.visibility</p:attrName>
                                        </p:attrNameLst>
                                      </p:cBhvr>
                                      <p:to>
                                        <p:strVal val="visible"/>
                                      </p:to>
                                    </p:set>
                                    <p:animEffect transition="in" filter="randombar(horizontal)">
                                      <p:cBhvr>
                                        <p:cTn id="24" dur="500"/>
                                        <p:tgtEl>
                                          <p:spTgt spid="20">
                                            <p:txEl>
                                              <p:pRg st="1" end="1"/>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0">
                                            <p:txEl>
                                              <p:pRg st="2" end="2"/>
                                            </p:txEl>
                                          </p:spTgt>
                                        </p:tgtEl>
                                        <p:attrNameLst>
                                          <p:attrName>style.visibility</p:attrName>
                                        </p:attrNameLst>
                                      </p:cBhvr>
                                      <p:to>
                                        <p:strVal val="visible"/>
                                      </p:to>
                                    </p:set>
                                    <p:animEffect transition="in" filter="randombar(horizontal)">
                                      <p:cBhvr>
                                        <p:cTn id="27" dur="500"/>
                                        <p:tgtEl>
                                          <p:spTgt spid="20">
                                            <p:txEl>
                                              <p:pRg st="2" end="2"/>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0">
                                            <p:txEl>
                                              <p:pRg st="3" end="3"/>
                                            </p:txEl>
                                          </p:spTgt>
                                        </p:tgtEl>
                                        <p:attrNameLst>
                                          <p:attrName>style.visibility</p:attrName>
                                        </p:attrNameLst>
                                      </p:cBhvr>
                                      <p:to>
                                        <p:strVal val="visible"/>
                                      </p:to>
                                    </p:set>
                                    <p:animEffect transition="in" filter="randombar(horizontal)">
                                      <p:cBhvr>
                                        <p:cTn id="30" dur="500"/>
                                        <p:tgtEl>
                                          <p:spTgt spid="20">
                                            <p:txEl>
                                              <p:pRg st="3" end="3"/>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0">
                                            <p:txEl>
                                              <p:pRg st="4" end="4"/>
                                            </p:txEl>
                                          </p:spTgt>
                                        </p:tgtEl>
                                        <p:attrNameLst>
                                          <p:attrName>style.visibility</p:attrName>
                                        </p:attrNameLst>
                                      </p:cBhvr>
                                      <p:to>
                                        <p:strVal val="visible"/>
                                      </p:to>
                                    </p:set>
                                    <p:animEffect transition="in" filter="randombar(horizontal)">
                                      <p:cBhvr>
                                        <p:cTn id="33" dur="500"/>
                                        <p:tgtEl>
                                          <p:spTgt spid="20">
                                            <p:txEl>
                                              <p:pRg st="4" end="4"/>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0">
                                            <p:txEl>
                                              <p:pRg st="5" end="5"/>
                                            </p:txEl>
                                          </p:spTgt>
                                        </p:tgtEl>
                                        <p:attrNameLst>
                                          <p:attrName>style.visibility</p:attrName>
                                        </p:attrNameLst>
                                      </p:cBhvr>
                                      <p:to>
                                        <p:strVal val="visible"/>
                                      </p:to>
                                    </p:set>
                                    <p:animEffect transition="in" filter="randombar(horizontal)">
                                      <p:cBhvr>
                                        <p:cTn id="36" dur="500"/>
                                        <p:tgtEl>
                                          <p:spTgt spid="20">
                                            <p:txEl>
                                              <p:pRg st="5" end="5"/>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20">
                                            <p:txEl>
                                              <p:pRg st="6" end="6"/>
                                            </p:txEl>
                                          </p:spTgt>
                                        </p:tgtEl>
                                        <p:attrNameLst>
                                          <p:attrName>style.visibility</p:attrName>
                                        </p:attrNameLst>
                                      </p:cBhvr>
                                      <p:to>
                                        <p:strVal val="visible"/>
                                      </p:to>
                                    </p:set>
                                    <p:animEffect transition="in" filter="randombar(horizontal)">
                                      <p:cBhvr>
                                        <p:cTn id="39" dur="500"/>
                                        <p:tgtEl>
                                          <p:spTgt spid="20">
                                            <p:txEl>
                                              <p:pRg st="6" end="6"/>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xEl>
                                              <p:pRg st="7" end="7"/>
                                            </p:txEl>
                                          </p:spTgt>
                                        </p:tgtEl>
                                        <p:attrNameLst>
                                          <p:attrName>style.visibility</p:attrName>
                                        </p:attrNameLst>
                                      </p:cBhvr>
                                      <p:to>
                                        <p:strVal val="visible"/>
                                      </p:to>
                                    </p:set>
                                    <p:animEffect transition="in" filter="randombar(horizontal)">
                                      <p:cBhvr>
                                        <p:cTn id="42" dur="500"/>
                                        <p:tgtEl>
                                          <p:spTgt spid="20">
                                            <p:txEl>
                                              <p:pRg st="7" end="7"/>
                                            </p:txEl>
                                          </p:spTgt>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0">
                                            <p:txEl>
                                              <p:pRg st="8" end="8"/>
                                            </p:txEl>
                                          </p:spTgt>
                                        </p:tgtEl>
                                        <p:attrNameLst>
                                          <p:attrName>style.visibility</p:attrName>
                                        </p:attrNameLst>
                                      </p:cBhvr>
                                      <p:to>
                                        <p:strVal val="visible"/>
                                      </p:to>
                                    </p:set>
                                    <p:animEffect transition="in" filter="randombar(horizontal)">
                                      <p:cBhvr>
                                        <p:cTn id="45" dur="500"/>
                                        <p:tgtEl>
                                          <p:spTgt spid="20">
                                            <p:txEl>
                                              <p:pRg st="8" end="8"/>
                                            </p:txEl>
                                          </p:spTgt>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20">
                                            <p:txEl>
                                              <p:pRg st="9" end="9"/>
                                            </p:txEl>
                                          </p:spTgt>
                                        </p:tgtEl>
                                        <p:attrNameLst>
                                          <p:attrName>style.visibility</p:attrName>
                                        </p:attrNameLst>
                                      </p:cBhvr>
                                      <p:to>
                                        <p:strVal val="visible"/>
                                      </p:to>
                                    </p:set>
                                    <p:animEffect transition="in" filter="randombar(horizontal)">
                                      <p:cBhvr>
                                        <p:cTn id="48" dur="500"/>
                                        <p:tgtEl>
                                          <p:spTgt spid="20">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19">
                                            <p:bg/>
                                          </p:spTgt>
                                        </p:tgtEl>
                                        <p:attrNameLst>
                                          <p:attrName>style.visibility</p:attrName>
                                        </p:attrNameLst>
                                      </p:cBhvr>
                                      <p:to>
                                        <p:strVal val="visible"/>
                                      </p:to>
                                    </p:set>
                                    <p:animEffect transition="in" filter="randombar(horizontal)">
                                      <p:cBhvr>
                                        <p:cTn id="53" dur="500"/>
                                        <p:tgtEl>
                                          <p:spTgt spid="19">
                                            <p:bg/>
                                          </p:spTgt>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19">
                                            <p:txEl>
                                              <p:pRg st="0" end="0"/>
                                            </p:txEl>
                                          </p:spTgt>
                                        </p:tgtEl>
                                        <p:attrNameLst>
                                          <p:attrName>style.visibility</p:attrName>
                                        </p:attrNameLst>
                                      </p:cBhvr>
                                      <p:to>
                                        <p:strVal val="visible"/>
                                      </p:to>
                                    </p:set>
                                    <p:animEffect transition="in" filter="randombar(horizontal)">
                                      <p:cBhvr>
                                        <p:cTn id="56"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uiExpand="1" build="p"/>
      <p:bldP spid="19" grpId="0" animBg="1" uiExpand="1" build="p"/>
      <p:bldP spid="20" grpId="0" animBg="1"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eaLnBrk="1" fontAlgn="ctr" hangingPunct="1"/>
            <a:r>
              <a:rPr lang="zh-CN" altLang="zh-CN"/>
              <a:t>能够使用迭代器对集合进行遍历</a:t>
            </a:r>
            <a:endParaRPr lang="zh-CN" altLang="zh-CN"/>
          </a:p>
        </p:txBody>
      </p:sp>
      <p:sp>
        <p:nvSpPr>
          <p:cNvPr id="4" name="标题 3"/>
          <p:cNvSpPr>
            <a:spLocks noGrp="1"/>
          </p:cNvSpPr>
          <p:nvPr>
            <p:ph type="title"/>
          </p:nvPr>
        </p:nvSpPr>
        <p:spPr/>
        <p:txBody>
          <a:bodyPr/>
          <a:lstStyle/>
          <a:p>
            <a:r>
              <a:rPr lang="zh-CN" altLang="en-US"/>
              <a:t>迭代器</a:t>
            </a:r>
            <a:endParaRPr lang="zh-CN" altLang="en-US"/>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迭代器的使用</a:t>
            </a:r>
            <a:endParaRPr lang="zh-CN" altLang="en-US"/>
          </a:p>
        </p:txBody>
      </p:sp>
      <p:sp>
        <p:nvSpPr>
          <p:cNvPr id="3" name="文本占位符 2"/>
          <p:cNvSpPr>
            <a:spLocks noGrp="1"/>
          </p:cNvSpPr>
          <p:nvPr>
            <p:ph type="body" sz="quarter" idx="10"/>
          </p:nvPr>
        </p:nvSpPr>
        <p:spPr>
          <a:xfrm>
            <a:off x="628661" y="699547"/>
            <a:ext cx="5023459" cy="387893"/>
          </a:xfrm>
        </p:spPr>
        <p:txBody>
          <a:bodyPr/>
          <a:lstStyle/>
          <a:p>
            <a:r>
              <a:rPr lang="en-US" altLang="zh-CN"/>
              <a:t>1 </a:t>
            </a:r>
            <a:r>
              <a:rPr lang="zh-CN" altLang="en-US"/>
              <a:t>迭代器概述</a:t>
            </a:r>
            <a:endParaRPr lang="zh-CN" altLang="en-US"/>
          </a:p>
        </p:txBody>
      </p:sp>
      <p:sp>
        <p:nvSpPr>
          <p:cNvPr id="9" name="文本占位符 8"/>
          <p:cNvSpPr>
            <a:spLocks noGrp="1"/>
          </p:cNvSpPr>
          <p:nvPr>
            <p:ph type="body" sz="quarter" idx="11"/>
          </p:nvPr>
        </p:nvSpPr>
        <p:spPr>
          <a:xfrm>
            <a:off x="611570" y="1059582"/>
            <a:ext cx="7992878" cy="356364"/>
          </a:xfrm>
        </p:spPr>
        <p:txBody>
          <a:bodyPr/>
          <a:lstStyle/>
          <a:p>
            <a:r>
              <a:rPr lang="zh-CN" altLang="en-US"/>
              <a:t>迭代器是对</a:t>
            </a:r>
            <a:r>
              <a:rPr lang="en-US" altLang="zh-CN" b="1"/>
              <a:t>Iterator</a:t>
            </a:r>
            <a:r>
              <a:rPr lang="zh-CN" altLang="en-US"/>
              <a:t>的称呼，专门用来对</a:t>
            </a:r>
            <a:r>
              <a:rPr lang="en-US" altLang="zh-CN"/>
              <a:t>Collection</a:t>
            </a:r>
            <a:r>
              <a:rPr lang="zh-CN" altLang="en-US"/>
              <a:t>集合进行遍历使用的。</a:t>
            </a:r>
            <a:r>
              <a:rPr lang="zh-CN" altLang="en-US" b="1" i="1"/>
              <a:t>学习迭代器的目的就是为了遍历集合</a:t>
            </a:r>
            <a:endParaRPr lang="zh-CN" altLang="en-US" b="1" i="1"/>
          </a:p>
        </p:txBody>
      </p:sp>
      <p:sp>
        <p:nvSpPr>
          <p:cNvPr id="10" name="文本占位符 9"/>
          <p:cNvSpPr>
            <a:spLocks noGrp="1"/>
          </p:cNvSpPr>
          <p:nvPr>
            <p:ph type="body" sz="quarter" idx="12"/>
          </p:nvPr>
        </p:nvSpPr>
        <p:spPr>
          <a:xfrm>
            <a:off x="611570" y="1563638"/>
            <a:ext cx="4892838" cy="387893"/>
          </a:xfrm>
        </p:spPr>
        <p:txBody>
          <a:bodyPr/>
          <a:lstStyle/>
          <a:p>
            <a:r>
              <a:rPr lang="en-US" altLang="zh-CN"/>
              <a:t>2 </a:t>
            </a:r>
            <a:r>
              <a:rPr lang="zh-CN" altLang="en-US"/>
              <a:t>迭代器相关的</a:t>
            </a:r>
            <a:r>
              <a:rPr lang="en-US" altLang="zh-CN"/>
              <a:t>API</a:t>
            </a:r>
            <a:r>
              <a:rPr lang="zh-CN" altLang="en-US"/>
              <a:t>介绍</a:t>
            </a:r>
            <a:endParaRPr lang="zh-CN" altLang="en-US"/>
          </a:p>
        </p:txBody>
      </p:sp>
      <p:sp>
        <p:nvSpPr>
          <p:cNvPr id="11" name="文本占位符 10"/>
          <p:cNvSpPr>
            <a:spLocks noGrp="1"/>
          </p:cNvSpPr>
          <p:nvPr>
            <p:ph type="body" sz="quarter" idx="13"/>
          </p:nvPr>
        </p:nvSpPr>
        <p:spPr>
          <a:xfrm>
            <a:off x="5508099" y="2403560"/>
            <a:ext cx="1679054" cy="276075"/>
          </a:xfrm>
        </p:spPr>
        <p:txBody>
          <a:bodyPr/>
          <a:lstStyle/>
          <a:p>
            <a:r>
              <a:rPr lang="en-US" altLang="zh-CN"/>
              <a:t>Iterable </a:t>
            </a:r>
            <a:r>
              <a:rPr lang="zh-CN" altLang="en-US"/>
              <a:t>（迭代功能）</a:t>
            </a:r>
            <a:endParaRPr lang="zh-CN" altLang="en-US"/>
          </a:p>
        </p:txBody>
      </p:sp>
      <p:graphicFrame>
        <p:nvGraphicFramePr>
          <p:cNvPr id="4" name="表格 3"/>
          <p:cNvGraphicFramePr>
            <a:graphicFrameLocks noGrp="1"/>
          </p:cNvGraphicFramePr>
          <p:nvPr>
            <p:custDataLst>
              <p:tags r:id="rId1"/>
            </p:custDataLst>
          </p:nvPr>
        </p:nvGraphicFramePr>
        <p:xfrm>
          <a:off x="5868144" y="3606894"/>
          <a:ext cx="2952327" cy="1341120"/>
        </p:xfrm>
        <a:graphic>
          <a:graphicData uri="http://schemas.openxmlformats.org/drawingml/2006/table">
            <a:tbl>
              <a:tblPr>
                <a:tableStyleId>{284E427A-3D55-4303-BF80-6455036E1DE7}</a:tableStyleId>
              </a:tblPr>
              <a:tblGrid>
                <a:gridCol w="737031"/>
                <a:gridCol w="775137"/>
                <a:gridCol w="1440159"/>
              </a:tblGrid>
              <a:tr h="0">
                <a:tc>
                  <a:txBody>
                    <a:bodyPr/>
                    <a:lstStyle/>
                    <a:p>
                      <a:r>
                        <a:rPr lang="en-US" sz="1000"/>
                        <a:t>boolean</a:t>
                      </a:r>
                      <a:endParaRPr lang="en-US" sz="1000"/>
                    </a:p>
                  </a:txBody>
                  <a:tcPr anchor="ctr"/>
                </a:tc>
                <a:tc>
                  <a:txBody>
                    <a:bodyPr/>
                    <a:lstStyle/>
                    <a:p>
                      <a:r>
                        <a:rPr lang="en-US" sz="1000"/>
                        <a:t>hasNext​()</a:t>
                      </a:r>
                      <a:endParaRPr lang="en-US" sz="1000"/>
                    </a:p>
                  </a:txBody>
                  <a:tcPr anchor="ctr"/>
                </a:tc>
                <a:tc>
                  <a:txBody>
                    <a:bodyPr/>
                    <a:lstStyle/>
                    <a:p>
                      <a:r>
                        <a:rPr lang="zh-CN" altLang="en-US" sz="1000"/>
                        <a:t>如果迭代具有更多元素，则返回 </a:t>
                      </a:r>
                      <a:r>
                        <a:rPr lang="en-US" sz="1000"/>
                        <a:t>true 。 </a:t>
                      </a:r>
                      <a:endParaRPr lang="en-US" sz="1000"/>
                    </a:p>
                  </a:txBody>
                  <a:tcPr anchor="ctr"/>
                </a:tc>
              </a:tr>
              <a:tr h="0">
                <a:tc>
                  <a:txBody>
                    <a:bodyPr/>
                    <a:lstStyle/>
                    <a:p>
                      <a:r>
                        <a:rPr lang="en-US" sz="1000"/>
                        <a:t>E</a:t>
                      </a:r>
                      <a:endParaRPr lang="en-US" sz="1000"/>
                    </a:p>
                  </a:txBody>
                  <a:tcPr anchor="ctr"/>
                </a:tc>
                <a:tc>
                  <a:txBody>
                    <a:bodyPr/>
                    <a:lstStyle/>
                    <a:p>
                      <a:r>
                        <a:rPr lang="en-US" sz="1000"/>
                        <a:t>next​()</a:t>
                      </a:r>
                      <a:endParaRPr lang="en-US" sz="1000"/>
                    </a:p>
                  </a:txBody>
                  <a:tcPr anchor="ctr"/>
                </a:tc>
                <a:tc>
                  <a:txBody>
                    <a:bodyPr/>
                    <a:lstStyle/>
                    <a:p>
                      <a:r>
                        <a:rPr lang="zh-CN" altLang="en-US" sz="1000"/>
                        <a:t>返回迭代中的下一个元素。 </a:t>
                      </a:r>
                      <a:endParaRPr lang="zh-CN" altLang="en-US" sz="1000"/>
                    </a:p>
                  </a:txBody>
                  <a:tcPr anchor="ctr"/>
                </a:tc>
              </a:tr>
              <a:tr h="0">
                <a:tc>
                  <a:txBody>
                    <a:bodyPr/>
                    <a:lstStyle/>
                    <a:p>
                      <a:r>
                        <a:rPr lang="en-US" sz="1000"/>
                        <a:t>default void</a:t>
                      </a:r>
                      <a:endParaRPr lang="en-US" sz="1000"/>
                    </a:p>
                  </a:txBody>
                  <a:tcPr anchor="ctr"/>
                </a:tc>
                <a:tc>
                  <a:txBody>
                    <a:bodyPr/>
                    <a:lstStyle/>
                    <a:p>
                      <a:r>
                        <a:rPr lang="en-US" sz="1000"/>
                        <a:t>remove​()</a:t>
                      </a:r>
                      <a:endParaRPr lang="en-US" sz="1000"/>
                    </a:p>
                  </a:txBody>
                  <a:tcPr anchor="ctr"/>
                </a:tc>
                <a:tc>
                  <a:txBody>
                    <a:bodyPr/>
                    <a:lstStyle/>
                    <a:p>
                      <a:r>
                        <a:rPr lang="zh-CN" altLang="en-US" sz="1000"/>
                        <a:t>从底层集合中删除此迭代器返回的最后一个元素（可选操作）。 </a:t>
                      </a:r>
                      <a:endParaRPr lang="zh-CN" altLang="en-US" sz="1000"/>
                    </a:p>
                  </a:txBody>
                  <a:tcPr anchor="ctr"/>
                </a:tc>
              </a:tr>
            </a:tbl>
          </a:graphicData>
        </a:graphic>
      </p:graphicFrame>
      <p:graphicFrame>
        <p:nvGraphicFramePr>
          <p:cNvPr id="5" name="表格 4"/>
          <p:cNvGraphicFramePr>
            <a:graphicFrameLocks noGrp="1"/>
          </p:cNvGraphicFramePr>
          <p:nvPr/>
        </p:nvGraphicFramePr>
        <p:xfrm>
          <a:off x="5498465" y="2679700"/>
          <a:ext cx="3204845" cy="396240"/>
        </p:xfrm>
        <a:graphic>
          <a:graphicData uri="http://schemas.openxmlformats.org/drawingml/2006/table">
            <a:tbl>
              <a:tblPr>
                <a:tableStyleId>{35758FB7-9AC5-4552-8A53-C91805E547FA}</a:tableStyleId>
              </a:tblPr>
              <a:tblGrid>
                <a:gridCol w="937895"/>
                <a:gridCol w="834390"/>
                <a:gridCol w="1432560"/>
              </a:tblGrid>
              <a:tr h="396240">
                <a:tc>
                  <a:txBody>
                    <a:bodyPr/>
                    <a:lstStyle/>
                    <a:p>
                      <a:pPr marL="0" algn="l" defTabSz="914400" rtl="0" eaLnBrk="1" latinLnBrk="0" hangingPunct="1"/>
                      <a:r>
                        <a:rPr lang="en-US" sz="1000" kern="1200">
                          <a:solidFill>
                            <a:schemeClr val="dk1"/>
                          </a:solidFill>
                        </a:rPr>
                        <a:t>Iterator&lt;</a:t>
                      </a:r>
                      <a:r>
                        <a:rPr lang="en-US" sz="1000" kern="1200">
                          <a:solidFill>
                            <a:schemeClr val="dk1"/>
                          </a:solidFill>
                          <a:hlinkClick r:id="rId2" tooltip="type parameter in Iterable" action="ppaction://hlinkfile"/>
                        </a:rPr>
                        <a:t>T</a:t>
                      </a:r>
                      <a:r>
                        <a:rPr lang="en-US" sz="1000" kern="1200">
                          <a:solidFill>
                            <a:schemeClr val="dk1"/>
                          </a:solidFill>
                        </a:rPr>
                        <a:t>&gt;</a:t>
                      </a:r>
                      <a:endParaRPr lang="en-US" sz="1000" kern="1200">
                        <a:solidFill>
                          <a:schemeClr val="dk1"/>
                        </a:solidFill>
                        <a:latin typeface="+mn-lt"/>
                        <a:ea typeface="+mn-ea"/>
                        <a:cs typeface="+mn-cs"/>
                      </a:endParaRPr>
                    </a:p>
                  </a:txBody>
                  <a:tcPr anchor="ctr"/>
                </a:tc>
                <a:tc>
                  <a:txBody>
                    <a:bodyPr/>
                    <a:lstStyle/>
                    <a:p>
                      <a:pPr marL="0" algn="l" defTabSz="914400" rtl="0" eaLnBrk="1" latinLnBrk="0" hangingPunct="1"/>
                      <a:r>
                        <a:rPr lang="en-US" sz="1000" kern="1200">
                          <a:solidFill>
                            <a:schemeClr val="dk1"/>
                          </a:solidFill>
                        </a:rPr>
                        <a:t>iterator​()</a:t>
                      </a:r>
                      <a:endParaRPr lang="en-US" sz="1000" kern="1200">
                        <a:solidFill>
                          <a:schemeClr val="dk1"/>
                        </a:solidFill>
                        <a:latin typeface="+mn-lt"/>
                        <a:ea typeface="+mn-ea"/>
                        <a:cs typeface="+mn-cs"/>
                      </a:endParaRPr>
                    </a:p>
                  </a:txBody>
                  <a:tcPr anchor="ctr"/>
                </a:tc>
                <a:tc>
                  <a:txBody>
                    <a:bodyPr/>
                    <a:lstStyle/>
                    <a:p>
                      <a:pPr marL="0" algn="l" defTabSz="914400" rtl="0" eaLnBrk="1" latinLnBrk="0" hangingPunct="1"/>
                      <a:r>
                        <a:rPr lang="zh-CN" altLang="en-US" sz="1000" kern="1200">
                          <a:solidFill>
                            <a:schemeClr val="dk1"/>
                          </a:solidFill>
                        </a:rPr>
                        <a:t>返回类型为 </a:t>
                      </a:r>
                      <a:r>
                        <a:rPr lang="en-US" altLang="zh-CN" sz="1000" kern="1200">
                          <a:solidFill>
                            <a:schemeClr val="dk1"/>
                          </a:solidFill>
                        </a:rPr>
                        <a:t>T</a:t>
                      </a:r>
                      <a:r>
                        <a:rPr lang="zh-CN" altLang="en-US" sz="1000" kern="1200">
                          <a:solidFill>
                            <a:schemeClr val="dk1"/>
                          </a:solidFill>
                        </a:rPr>
                        <a:t>元素的</a:t>
                      </a:r>
                      <a:r>
                        <a:rPr lang="zh-CN" altLang="en-US" sz="1000" b="1" kern="1200">
                          <a:solidFill>
                            <a:schemeClr val="dk1"/>
                          </a:solidFill>
                        </a:rPr>
                        <a:t>迭代器</a:t>
                      </a:r>
                      <a:r>
                        <a:rPr lang="zh-CN" altLang="en-US" sz="1000" kern="1200">
                          <a:solidFill>
                            <a:schemeClr val="dk1"/>
                          </a:solidFill>
                        </a:rPr>
                        <a:t>。 </a:t>
                      </a:r>
                      <a:endParaRPr lang="zh-CN" altLang="en-US" sz="1000" kern="1200">
                        <a:solidFill>
                          <a:schemeClr val="dk1"/>
                        </a:solidFill>
                        <a:latin typeface="+mn-lt"/>
                        <a:ea typeface="+mn-ea"/>
                        <a:cs typeface="+mn-cs"/>
                      </a:endParaRPr>
                    </a:p>
                  </a:txBody>
                  <a:tcPr anchor="ctr"/>
                </a:tc>
              </a:tr>
            </a:tbl>
          </a:graphicData>
        </a:graphic>
      </p:graphicFrame>
      <p:sp>
        <p:nvSpPr>
          <p:cNvPr id="14" name="文本占位符 10"/>
          <p:cNvSpPr txBox="1"/>
          <p:nvPr/>
        </p:nvSpPr>
        <p:spPr>
          <a:xfrm>
            <a:off x="611570" y="1920402"/>
            <a:ext cx="4608502" cy="571500"/>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迭代器的使用有两个重要的接口</a:t>
            </a:r>
            <a:r>
              <a:rPr lang="en-US" altLang="zh-CN" b="1"/>
              <a:t>Iterable</a:t>
            </a:r>
            <a:r>
              <a:rPr lang="zh-CN" altLang="en-US" b="1"/>
              <a:t>，</a:t>
            </a:r>
            <a:r>
              <a:rPr lang="en-US" altLang="zh-CN" b="1"/>
              <a:t> Iterator </a:t>
            </a:r>
            <a:r>
              <a:rPr lang="zh-CN" altLang="en-US"/>
              <a:t>。</a:t>
            </a:r>
            <a:endParaRPr lang="en-US" altLang="zh-CN"/>
          </a:p>
          <a:p>
            <a:r>
              <a:rPr lang="zh-CN" altLang="en-US"/>
              <a:t>我们看看和</a:t>
            </a:r>
            <a:r>
              <a:rPr lang="en-US" altLang="zh-CN" b="1"/>
              <a:t>Collection</a:t>
            </a:r>
            <a:r>
              <a:rPr lang="zh-CN" altLang="en-US"/>
              <a:t>之间的关系如下：</a:t>
            </a:r>
            <a:endParaRPr lang="zh-CN" altLang="en-US"/>
          </a:p>
        </p:txBody>
      </p:sp>
      <p:sp>
        <p:nvSpPr>
          <p:cNvPr id="23" name="文本框 22"/>
          <p:cNvSpPr txBox="1"/>
          <p:nvPr/>
        </p:nvSpPr>
        <p:spPr>
          <a:xfrm>
            <a:off x="598021" y="4348397"/>
            <a:ext cx="2228011"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Collection</a:t>
            </a:r>
            <a:r>
              <a:rPr lang="zh-CN" altLang="en-US" sz="1050">
                <a:solidFill>
                  <a:schemeClr val="tx1">
                    <a:lumMod val="65000"/>
                    <a:lumOff val="35000"/>
                  </a:schemeClr>
                </a:solidFill>
                <a:latin typeface="+mn-lt"/>
                <a:ea typeface="+mn-ea"/>
              </a:rPr>
              <a:t>继承</a:t>
            </a:r>
            <a:r>
              <a:rPr lang="en-US" altLang="zh-CN" sz="1050">
                <a:solidFill>
                  <a:schemeClr val="tx1">
                    <a:lumMod val="65000"/>
                    <a:lumOff val="35000"/>
                  </a:schemeClr>
                </a:solidFill>
                <a:latin typeface="+mn-lt"/>
                <a:ea typeface="+mn-ea"/>
              </a:rPr>
              <a:t>Iterable</a:t>
            </a:r>
            <a:r>
              <a:rPr lang="zh-CN" altLang="en-US" sz="1050">
                <a:solidFill>
                  <a:schemeClr val="tx1">
                    <a:lumMod val="65000"/>
                    <a:lumOff val="35000"/>
                  </a:schemeClr>
                </a:solidFill>
                <a:latin typeface="+mn-lt"/>
                <a:ea typeface="+mn-ea"/>
              </a:rPr>
              <a:t>，继承了</a:t>
            </a:r>
            <a:r>
              <a:rPr lang="en-US" altLang="zh-CN" sz="1050">
                <a:solidFill>
                  <a:schemeClr val="tx1">
                    <a:lumMod val="65000"/>
                    <a:lumOff val="35000"/>
                  </a:schemeClr>
                </a:solidFill>
                <a:latin typeface="+mn-lt"/>
                <a:ea typeface="+mn-ea"/>
              </a:rPr>
              <a:t>Iterable</a:t>
            </a:r>
            <a:r>
              <a:rPr lang="zh-CN" altLang="en-US" sz="1050">
                <a:solidFill>
                  <a:schemeClr val="tx1">
                    <a:lumMod val="65000"/>
                    <a:lumOff val="35000"/>
                  </a:schemeClr>
                </a:solidFill>
                <a:latin typeface="+mn-lt"/>
                <a:ea typeface="+mn-ea"/>
              </a:rPr>
              <a:t>的功能，表示有迭代的能力。</a:t>
            </a:r>
            <a:r>
              <a:rPr lang="zh-CN" altLang="en-US" sz="1050">
                <a:solidFill>
                  <a:schemeClr val="tx1">
                    <a:lumMod val="65000"/>
                    <a:lumOff val="35000"/>
                  </a:schemeClr>
                </a:solidFill>
              </a:rPr>
              <a:t>所有子类型都有迭代的能力。</a:t>
            </a:r>
            <a:endParaRPr lang="zh-CN" altLang="en-US" sz="1050" dirty="0">
              <a:solidFill>
                <a:schemeClr val="tx1">
                  <a:lumMod val="65000"/>
                  <a:lumOff val="35000"/>
                </a:schemeClr>
              </a:solidFill>
              <a:latin typeface="+mn-lt"/>
              <a:ea typeface="+mn-ea"/>
            </a:endParaRPr>
          </a:p>
        </p:txBody>
      </p:sp>
      <p:pic>
        <p:nvPicPr>
          <p:cNvPr id="31" name="图片 30"/>
          <p:cNvPicPr>
            <a:picLocks noChangeAspect="1"/>
          </p:cNvPicPr>
          <p:nvPr/>
        </p:nvPicPr>
        <p:blipFill>
          <a:blip r:embed="rId3"/>
          <a:stretch>
            <a:fillRect/>
          </a:stretch>
        </p:blipFill>
        <p:spPr>
          <a:xfrm>
            <a:off x="3576297" y="3246785"/>
            <a:ext cx="1981200" cy="1104900"/>
          </a:xfrm>
          <a:prstGeom prst="rect">
            <a:avLst/>
          </a:prstGeom>
        </p:spPr>
      </p:pic>
      <p:sp>
        <p:nvSpPr>
          <p:cNvPr id="32" name="文本占位符 10"/>
          <p:cNvSpPr txBox="1"/>
          <p:nvPr/>
        </p:nvSpPr>
        <p:spPr>
          <a:xfrm>
            <a:off x="5868144" y="3330819"/>
            <a:ext cx="1679054" cy="276075"/>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Iterator</a:t>
            </a:r>
            <a:r>
              <a:rPr lang="zh-CN" altLang="en-US"/>
              <a:t>（迭代器）</a:t>
            </a:r>
            <a:endParaRPr lang="zh-CN" altLang="en-US"/>
          </a:p>
        </p:txBody>
      </p:sp>
      <p:pic>
        <p:nvPicPr>
          <p:cNvPr id="34" name="图片 33"/>
          <p:cNvPicPr>
            <a:picLocks noChangeAspect="1"/>
          </p:cNvPicPr>
          <p:nvPr/>
        </p:nvPicPr>
        <p:blipFill>
          <a:blip r:embed="rId4"/>
          <a:stretch>
            <a:fillRect/>
          </a:stretch>
        </p:blipFill>
        <p:spPr>
          <a:xfrm>
            <a:off x="644525" y="2567940"/>
            <a:ext cx="2759710" cy="619125"/>
          </a:xfrm>
          <a:prstGeom prst="rect">
            <a:avLst/>
          </a:prstGeom>
        </p:spPr>
      </p:pic>
      <p:pic>
        <p:nvPicPr>
          <p:cNvPr id="36" name="图片 35"/>
          <p:cNvPicPr>
            <a:picLocks noChangeAspect="1"/>
          </p:cNvPicPr>
          <p:nvPr/>
        </p:nvPicPr>
        <p:blipFill>
          <a:blip r:embed="rId5"/>
          <a:stretch>
            <a:fillRect/>
          </a:stretch>
        </p:blipFill>
        <p:spPr>
          <a:xfrm>
            <a:off x="1616777" y="3130459"/>
            <a:ext cx="190500" cy="657225"/>
          </a:xfrm>
          <a:prstGeom prst="rect">
            <a:avLst/>
          </a:prstGeom>
        </p:spPr>
      </p:pic>
      <p:pic>
        <p:nvPicPr>
          <p:cNvPr id="38" name="图片 37"/>
          <p:cNvPicPr>
            <a:picLocks noChangeAspect="1"/>
          </p:cNvPicPr>
          <p:nvPr/>
        </p:nvPicPr>
        <p:blipFill>
          <a:blip r:embed="rId6"/>
          <a:stretch>
            <a:fillRect/>
          </a:stretch>
        </p:blipFill>
        <p:spPr>
          <a:xfrm>
            <a:off x="674568" y="3731086"/>
            <a:ext cx="2219325" cy="571500"/>
          </a:xfrm>
          <a:prstGeom prst="rect">
            <a:avLst/>
          </a:prstGeom>
        </p:spPr>
      </p:pic>
      <p:sp>
        <p:nvSpPr>
          <p:cNvPr id="39" name="文本框 38"/>
          <p:cNvSpPr txBox="1"/>
          <p:nvPr/>
        </p:nvSpPr>
        <p:spPr>
          <a:xfrm>
            <a:off x="3608705" y="4371975"/>
            <a:ext cx="1909445" cy="575945"/>
          </a:xfrm>
          <a:prstGeom prst="rect">
            <a:avLst/>
          </a:prstGeom>
          <a:noFill/>
        </p:spPr>
        <p:txBody>
          <a:bodyPr wrap="square" rtlCol="0">
            <a:spAutoFit/>
          </a:bodyPr>
          <a:lstStyle/>
          <a:p>
            <a:pPr fontAlgn="auto">
              <a:spcBef>
                <a:spcPts val="0"/>
              </a:spcBef>
              <a:spcAft>
                <a:spcPts val="0"/>
              </a:spcAft>
            </a:pPr>
            <a:r>
              <a:rPr lang="zh-CN" altLang="en-US" sz="1050">
                <a:solidFill>
                  <a:schemeClr val="tx1">
                    <a:lumMod val="65000"/>
                    <a:lumOff val="35000"/>
                  </a:schemeClr>
                </a:solidFill>
              </a:rPr>
              <a:t>通过</a:t>
            </a:r>
            <a:r>
              <a:rPr lang="en-US" altLang="zh-CN" sz="1050">
                <a:solidFill>
                  <a:schemeClr val="tx1">
                    <a:lumMod val="65000"/>
                    <a:lumOff val="35000"/>
                  </a:schemeClr>
                </a:solidFill>
              </a:rPr>
              <a:t>Iterable</a:t>
            </a:r>
            <a:r>
              <a:rPr lang="zh-CN" altLang="en-US" sz="1050">
                <a:solidFill>
                  <a:schemeClr val="tx1">
                    <a:lumMod val="65000"/>
                    <a:lumOff val="35000"/>
                  </a:schemeClr>
                </a:solidFill>
              </a:rPr>
              <a:t>提供的方法可以获取</a:t>
            </a:r>
            <a:r>
              <a:rPr lang="zh-CN" altLang="en-US" sz="1050">
                <a:solidFill>
                  <a:schemeClr val="tx1">
                    <a:lumMod val="65000"/>
                    <a:lumOff val="35000"/>
                  </a:schemeClr>
                </a:solidFill>
                <a:latin typeface="+mn-lt"/>
                <a:ea typeface="+mn-ea"/>
              </a:rPr>
              <a:t>迭代器</a:t>
            </a:r>
            <a:endParaRPr lang="en-US" altLang="zh-CN" sz="1050">
              <a:solidFill>
                <a:schemeClr val="tx1">
                  <a:lumMod val="65000"/>
                  <a:lumOff val="35000"/>
                </a:schemeClr>
              </a:solidFill>
              <a:latin typeface="+mn-lt"/>
              <a:ea typeface="+mn-ea"/>
            </a:endParaRPr>
          </a:p>
          <a:p>
            <a:pPr fontAlgn="auto">
              <a:spcBef>
                <a:spcPts val="0"/>
              </a:spcBef>
              <a:spcAft>
                <a:spcPts val="0"/>
              </a:spcAft>
            </a:pPr>
            <a:r>
              <a:rPr lang="zh-CN" altLang="en-US" sz="1050" b="1" i="1">
                <a:solidFill>
                  <a:srgbClr val="FF0000"/>
                </a:solidFill>
              </a:rPr>
              <a:t>迭代器 </a:t>
            </a:r>
            <a:r>
              <a:rPr lang="en-US" altLang="zh-CN" sz="1050" b="1" i="1">
                <a:solidFill>
                  <a:srgbClr val="FF0000"/>
                </a:solidFill>
              </a:rPr>
              <a:t>= </a:t>
            </a:r>
            <a:r>
              <a:rPr lang="zh-CN" altLang="en-US" sz="1050" b="1" i="1">
                <a:solidFill>
                  <a:srgbClr val="FF0000"/>
                </a:solidFill>
              </a:rPr>
              <a:t>集合</a:t>
            </a:r>
            <a:r>
              <a:rPr lang="en-US" altLang="zh-CN" sz="1050" b="1" i="1">
                <a:solidFill>
                  <a:srgbClr val="FF0000"/>
                </a:solidFill>
              </a:rPr>
              <a:t>.iterator();</a:t>
            </a:r>
            <a:endParaRPr lang="zh-CN" altLang="en-US" sz="1050" b="1" i="1" dirty="0">
              <a:solidFill>
                <a:srgbClr val="FF0000"/>
              </a:solidFill>
              <a:latin typeface="+mn-lt"/>
              <a:ea typeface="+mn-ea"/>
            </a:endParaRPr>
          </a:p>
        </p:txBody>
      </p:sp>
      <p:sp>
        <p:nvSpPr>
          <p:cNvPr id="40" name="箭头: 右 39"/>
          <p:cNvSpPr/>
          <p:nvPr/>
        </p:nvSpPr>
        <p:spPr>
          <a:xfrm>
            <a:off x="3001804" y="3956019"/>
            <a:ext cx="490076" cy="5149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randombar(horizontal)">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22" dur="500"/>
                                        <p:tgtEl>
                                          <p:spTgt spid="11">
                                            <p:txEl>
                                              <p:pRg st="0" end="0"/>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randombar(horizontal)">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down)">
                                      <p:cBhvr>
                                        <p:cTn id="35" dur="500"/>
                                        <p:tgtEl>
                                          <p:spTgt spid="3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randombar(horizontal)">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down)">
                                      <p:cBhvr>
                                        <p:cTn id="45" dur="500"/>
                                        <p:tgtEl>
                                          <p:spTgt spid="40"/>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randombar(horizontal)">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randombar(horizontal)">
                                      <p:cBhvr>
                                        <p:cTn id="55" dur="500"/>
                                        <p:tgtEl>
                                          <p:spTgt spid="39"/>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randombar(horizontal)">
                                      <p:cBhvr>
                                        <p:cTn id="60" dur="500"/>
                                        <p:tgtEl>
                                          <p:spTgt spid="32"/>
                                        </p:tgtEl>
                                      </p:cBhvr>
                                    </p:animEffect>
                                  </p:childTnLst>
                                </p:cTn>
                              </p:par>
                              <p:par>
                                <p:cTn id="61" presetID="14" presetClass="entr" presetSubtype="10" fill="hold"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randombar(horizontal)">
                                      <p:cBhvr>
                                        <p:cTn id="6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build="p"/>
      <p:bldP spid="14" grpId="0"/>
      <p:bldP spid="23" grpId="0"/>
      <p:bldP spid="32" grpId="0"/>
      <p:bldP spid="39" grpId="0"/>
      <p:bldP spid="4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迭代器的使用</a:t>
            </a:r>
            <a:endParaRPr lang="zh-CN" altLang="en-US"/>
          </a:p>
        </p:txBody>
      </p:sp>
      <p:sp>
        <p:nvSpPr>
          <p:cNvPr id="3" name="文本占位符 2"/>
          <p:cNvSpPr>
            <a:spLocks noGrp="1"/>
          </p:cNvSpPr>
          <p:nvPr>
            <p:ph type="body" sz="quarter" idx="10"/>
          </p:nvPr>
        </p:nvSpPr>
        <p:spPr>
          <a:xfrm>
            <a:off x="690256" y="665892"/>
            <a:ext cx="3727325" cy="387893"/>
          </a:xfrm>
        </p:spPr>
        <p:txBody>
          <a:bodyPr/>
          <a:lstStyle/>
          <a:p>
            <a:r>
              <a:rPr lang="en-US" altLang="zh-CN"/>
              <a:t>3 </a:t>
            </a:r>
            <a:r>
              <a:rPr lang="zh-CN" altLang="en-US"/>
              <a:t>迭代器的使用步骤</a:t>
            </a:r>
            <a:endParaRPr lang="zh-CN" altLang="en-US"/>
          </a:p>
        </p:txBody>
      </p:sp>
      <p:sp>
        <p:nvSpPr>
          <p:cNvPr id="7" name="Rectangle 1"/>
          <p:cNvSpPr>
            <a:spLocks noGrp="1" noChangeArrowheads="1"/>
          </p:cNvSpPr>
          <p:nvPr>
            <p:ph type="body" sz="quarter" idx="11"/>
          </p:nvPr>
        </p:nvSpPr>
        <p:spPr bwMode="auto">
          <a:xfrm>
            <a:off x="690245" y="1222375"/>
            <a:ext cx="4110990" cy="1061085"/>
          </a:xfrm>
          <a:prstGeom prst="rect">
            <a:avLst/>
          </a:prstGeom>
        </p:spPr>
        <p:style>
          <a:lnRef idx="2">
            <a:schemeClr val="accent2"/>
          </a:lnRef>
          <a:fillRef idx="1">
            <a:schemeClr val="lt1"/>
          </a:fillRef>
          <a:effectRef idx="0">
            <a:schemeClr val="accent2"/>
          </a:effectRef>
          <a:fontRef idx="minor">
            <a:schemeClr val="dk1"/>
          </a:fontRef>
        </p:style>
        <p:txBody>
          <a:bodyPr vert="horz" wrap="square" lIns="91440" tIns="0" rIns="91440" bIns="45720" numCol="1" anchor="ctr" anchorCtr="0" compatLnSpc="1">
            <a:spAutoFit/>
          </a:bodyPr>
          <a:lstStyle/>
          <a:p>
            <a:pPr marL="0" marR="0" lvl="0" indent="0" algn="l" defTabSz="914400" rtl="0" eaLnBrk="0" fontAlgn="base" latinLnBrk="0" hangingPunct="0">
              <a:spcBef>
                <a:spcPct val="0"/>
              </a:spcBef>
              <a:spcAft>
                <a:spcPct val="0"/>
              </a:spcAft>
              <a:buClrTx/>
              <a:buSzTx/>
              <a:buFontTx/>
              <a:buAutoNum type="arabicPeriod"/>
            </a:pPr>
            <a:r>
              <a:rPr kumimoji="0" lang="zh-CN" altLang="zh-CN" sz="1100" b="0" i="0" u="none" strike="noStrike" cap="none" normalizeH="0" baseline="0">
                <a:ln>
                  <a:noFill/>
                </a:ln>
                <a:solidFill>
                  <a:schemeClr val="tx1"/>
                </a:solidFill>
                <a:effectLst/>
                <a:latin typeface="+mn-ea"/>
                <a:ea typeface="+mn-ea"/>
              </a:rPr>
              <a:t>先获取集合的迭代器对象</a:t>
            </a:r>
            <a:endParaRPr kumimoji="0" lang="zh-CN" altLang="zh-CN" sz="1100" b="0" i="0" u="none" strike="noStrike" cap="none" normalizeH="0" baseline="0">
              <a:ln>
                <a:noFill/>
              </a:ln>
              <a:solidFill>
                <a:schemeClr val="tx1"/>
              </a:solidFill>
              <a:effectLst/>
              <a:latin typeface="+mn-ea"/>
              <a:ea typeface="+mn-ea"/>
            </a:endParaRPr>
          </a:p>
          <a:p>
            <a:pPr marL="0" marR="0" lvl="0" indent="0" algn="l" defTabSz="914400" rtl="0" eaLnBrk="0" fontAlgn="base" latinLnBrk="0" hangingPunct="0">
              <a:spcBef>
                <a:spcPct val="0"/>
              </a:spcBef>
              <a:spcAft>
                <a:spcPct val="0"/>
              </a:spcAft>
              <a:buClrTx/>
              <a:buSzTx/>
              <a:buFontTx/>
              <a:buAutoNum type="arabicPeriod" startAt="2"/>
            </a:pPr>
            <a:r>
              <a:rPr kumimoji="0" lang="zh-CN" altLang="zh-CN" sz="1100" b="0" i="0" u="none" strike="noStrike" cap="none" normalizeH="0" baseline="0">
                <a:ln>
                  <a:noFill/>
                </a:ln>
                <a:solidFill>
                  <a:schemeClr val="tx1"/>
                </a:solidFill>
                <a:effectLst/>
                <a:latin typeface="+mn-ea"/>
                <a:ea typeface="+mn-ea"/>
              </a:rPr>
              <a:t>使用迭代器对象调用hasNext(),判断是否存在下一个元素</a:t>
            </a:r>
            <a:endParaRPr kumimoji="0" lang="zh-CN" altLang="zh-CN" sz="1100" b="0" i="0" u="none" strike="noStrike" cap="none" normalizeH="0" baseline="0">
              <a:ln>
                <a:noFill/>
              </a:ln>
              <a:solidFill>
                <a:schemeClr val="tx1"/>
              </a:solidFill>
              <a:effectLst/>
              <a:latin typeface="+mn-ea"/>
              <a:ea typeface="+mn-ea"/>
            </a:endParaRPr>
          </a:p>
          <a:p>
            <a:pPr marL="0" marR="0" lvl="0" indent="0" algn="l" defTabSz="914400" rtl="0" eaLnBrk="0" fontAlgn="base" latinLnBrk="0" hangingPunct="0">
              <a:spcBef>
                <a:spcPct val="0"/>
              </a:spcBef>
              <a:spcAft>
                <a:spcPct val="0"/>
              </a:spcAft>
              <a:buClrTx/>
              <a:buSzTx/>
              <a:buFontTx/>
              <a:buAutoNum type="arabicPeriod" startAt="3"/>
            </a:pPr>
            <a:r>
              <a:rPr kumimoji="0" lang="zh-CN" altLang="zh-CN" sz="1100" b="0" i="0" u="none" strike="noStrike" cap="none" normalizeH="0" baseline="0">
                <a:ln>
                  <a:noFill/>
                </a:ln>
                <a:solidFill>
                  <a:schemeClr val="tx1"/>
                </a:solidFill>
                <a:effectLst/>
                <a:latin typeface="+mn-ea"/>
                <a:ea typeface="+mn-ea"/>
              </a:rPr>
              <a:t>如果有调用next()方法，获取下一个元素</a:t>
            </a:r>
            <a:endParaRPr kumimoji="0" lang="zh-CN" altLang="zh-CN" sz="1100" b="0" i="0" u="none" strike="noStrike" cap="none" normalizeH="0" baseline="0">
              <a:ln>
                <a:noFill/>
              </a:ln>
              <a:solidFill>
                <a:schemeClr val="tx1"/>
              </a:solidFill>
              <a:effectLst/>
              <a:latin typeface="+mn-ea"/>
              <a:ea typeface="+mn-ea"/>
            </a:endParaRPr>
          </a:p>
          <a:p>
            <a:pPr marL="0" marR="0" lvl="0" indent="0" algn="l" defTabSz="914400" rtl="0" eaLnBrk="0" fontAlgn="base" latinLnBrk="0" hangingPunct="0">
              <a:spcBef>
                <a:spcPct val="0"/>
              </a:spcBef>
              <a:spcAft>
                <a:spcPct val="0"/>
              </a:spcAft>
              <a:buClrTx/>
              <a:buSzTx/>
              <a:buFontTx/>
              <a:buAutoNum type="arabicPeriod" startAt="4"/>
            </a:pPr>
            <a:r>
              <a:rPr kumimoji="0" lang="zh-CN" altLang="zh-CN" sz="1100" b="0" i="0" u="none" strike="noStrike" cap="none" normalizeH="0" baseline="0">
                <a:ln>
                  <a:noFill/>
                </a:ln>
                <a:solidFill>
                  <a:schemeClr val="tx1"/>
                </a:solidFill>
                <a:effectLst/>
                <a:latin typeface="+mn-ea"/>
                <a:ea typeface="+mn-ea"/>
              </a:rPr>
              <a:t>循环2，3步骤，直到 hasNext方法返回false为止。</a:t>
            </a:r>
            <a:endParaRPr kumimoji="0" lang="zh-CN" altLang="zh-CN" sz="1100" b="0" i="0" u="none" strike="noStrike" cap="none" normalizeH="0" baseline="0">
              <a:ln>
                <a:noFill/>
              </a:ln>
              <a:solidFill>
                <a:schemeClr val="tx1"/>
              </a:solidFill>
              <a:effectLst/>
              <a:latin typeface="+mn-ea"/>
              <a:ea typeface="+mn-ea"/>
            </a:endParaRPr>
          </a:p>
        </p:txBody>
      </p:sp>
      <p:graphicFrame>
        <p:nvGraphicFramePr>
          <p:cNvPr id="8" name="表格 7"/>
          <p:cNvGraphicFramePr>
            <a:graphicFrameLocks noGrp="1"/>
          </p:cNvGraphicFramePr>
          <p:nvPr/>
        </p:nvGraphicFramePr>
        <p:xfrm>
          <a:off x="5016292" y="1012403"/>
          <a:ext cx="3807875" cy="1188720"/>
        </p:xfrm>
        <a:graphic>
          <a:graphicData uri="http://schemas.openxmlformats.org/drawingml/2006/table">
            <a:tbl>
              <a:tblPr>
                <a:tableStyleId>{284E427A-3D55-4303-BF80-6455036E1DE7}</a:tableStyleId>
              </a:tblPr>
              <a:tblGrid>
                <a:gridCol w="1020348"/>
                <a:gridCol w="1080476"/>
                <a:gridCol w="1707051"/>
              </a:tblGrid>
              <a:tr h="0">
                <a:tc>
                  <a:txBody>
                    <a:bodyPr/>
                    <a:lstStyle/>
                    <a:p>
                      <a:r>
                        <a:rPr lang="en-US" sz="1000"/>
                        <a:t>boolean</a:t>
                      </a:r>
                      <a:endParaRPr lang="en-US" sz="1000"/>
                    </a:p>
                  </a:txBody>
                  <a:tcPr anchor="ctr"/>
                </a:tc>
                <a:tc>
                  <a:txBody>
                    <a:bodyPr/>
                    <a:lstStyle/>
                    <a:p>
                      <a:r>
                        <a:rPr lang="en-US" sz="1000"/>
                        <a:t>hasNext​()</a:t>
                      </a:r>
                      <a:endParaRPr lang="en-US" sz="1000"/>
                    </a:p>
                  </a:txBody>
                  <a:tcPr anchor="ctr"/>
                </a:tc>
                <a:tc>
                  <a:txBody>
                    <a:bodyPr/>
                    <a:lstStyle/>
                    <a:p>
                      <a:r>
                        <a:rPr lang="zh-CN" altLang="en-US" sz="1000"/>
                        <a:t>如果迭代具有更多元素，则返回 </a:t>
                      </a:r>
                      <a:r>
                        <a:rPr lang="en-US" sz="1000"/>
                        <a:t>true 。 </a:t>
                      </a:r>
                      <a:endParaRPr lang="en-US" sz="1000"/>
                    </a:p>
                  </a:txBody>
                  <a:tcPr anchor="ctr"/>
                </a:tc>
              </a:tr>
              <a:tr h="0">
                <a:tc>
                  <a:txBody>
                    <a:bodyPr/>
                    <a:lstStyle/>
                    <a:p>
                      <a:r>
                        <a:rPr lang="en-US" sz="1000"/>
                        <a:t>E</a:t>
                      </a:r>
                      <a:endParaRPr lang="en-US" sz="1000"/>
                    </a:p>
                  </a:txBody>
                  <a:tcPr anchor="ctr"/>
                </a:tc>
                <a:tc>
                  <a:txBody>
                    <a:bodyPr/>
                    <a:lstStyle/>
                    <a:p>
                      <a:r>
                        <a:rPr lang="en-US" sz="1000"/>
                        <a:t>next​()</a:t>
                      </a:r>
                      <a:endParaRPr lang="en-US" sz="1000"/>
                    </a:p>
                  </a:txBody>
                  <a:tcPr anchor="ctr"/>
                </a:tc>
                <a:tc>
                  <a:txBody>
                    <a:bodyPr/>
                    <a:lstStyle/>
                    <a:p>
                      <a:r>
                        <a:rPr lang="zh-CN" altLang="en-US" sz="1000"/>
                        <a:t>返回迭代中的下一个元素。 </a:t>
                      </a:r>
                      <a:endParaRPr lang="zh-CN" altLang="en-US" sz="1000"/>
                    </a:p>
                  </a:txBody>
                  <a:tcPr anchor="ctr"/>
                </a:tc>
              </a:tr>
              <a:tr h="0">
                <a:tc>
                  <a:txBody>
                    <a:bodyPr/>
                    <a:lstStyle/>
                    <a:p>
                      <a:r>
                        <a:rPr lang="en-US" sz="1000"/>
                        <a:t>default void</a:t>
                      </a:r>
                      <a:endParaRPr lang="en-US" sz="1000"/>
                    </a:p>
                  </a:txBody>
                  <a:tcPr anchor="ctr"/>
                </a:tc>
                <a:tc>
                  <a:txBody>
                    <a:bodyPr/>
                    <a:lstStyle/>
                    <a:p>
                      <a:r>
                        <a:rPr lang="en-US" sz="1000"/>
                        <a:t>remove​()</a:t>
                      </a:r>
                      <a:endParaRPr lang="en-US" sz="1000"/>
                    </a:p>
                  </a:txBody>
                  <a:tcPr anchor="ctr"/>
                </a:tc>
                <a:tc>
                  <a:txBody>
                    <a:bodyPr/>
                    <a:lstStyle/>
                    <a:p>
                      <a:r>
                        <a:rPr lang="zh-CN" altLang="en-US" sz="1000"/>
                        <a:t>从底层集合中删除此迭代器返回的最后一个元素（可选操作）。 </a:t>
                      </a:r>
                      <a:endParaRPr lang="zh-CN" altLang="en-US" sz="1000"/>
                    </a:p>
                  </a:txBody>
                  <a:tcPr anchor="ctr"/>
                </a:tc>
              </a:tr>
            </a:tbl>
          </a:graphicData>
        </a:graphic>
      </p:graphicFrame>
      <p:sp>
        <p:nvSpPr>
          <p:cNvPr id="9" name="文本占位符 10"/>
          <p:cNvSpPr txBox="1"/>
          <p:nvPr/>
        </p:nvSpPr>
        <p:spPr>
          <a:xfrm>
            <a:off x="4981672" y="666249"/>
            <a:ext cx="1679054" cy="276075"/>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Iterator</a:t>
            </a:r>
            <a:r>
              <a:rPr lang="zh-CN" altLang="en-US"/>
              <a:t>（迭代器）</a:t>
            </a:r>
            <a:endParaRPr lang="zh-CN" altLang="en-US"/>
          </a:p>
        </p:txBody>
      </p:sp>
      <p:sp>
        <p:nvSpPr>
          <p:cNvPr id="10" name="文本占位符 2"/>
          <p:cNvSpPr txBox="1"/>
          <p:nvPr/>
        </p:nvSpPr>
        <p:spPr>
          <a:xfrm>
            <a:off x="5016292" y="2875138"/>
            <a:ext cx="2956023" cy="781671"/>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练习</a:t>
            </a:r>
            <a:br>
              <a:rPr lang="en-US" altLang="zh-CN"/>
            </a:br>
            <a:r>
              <a:rPr lang="zh-CN" altLang="en-US" sz="1200" b="0"/>
              <a:t>定义一个存储字符串的</a:t>
            </a:r>
            <a:r>
              <a:rPr lang="en-US" altLang="zh-CN" sz="1200" b="0"/>
              <a:t>Collection</a:t>
            </a:r>
            <a:r>
              <a:rPr lang="zh-CN" altLang="en-US" sz="1200" b="0"/>
              <a:t>集合，存储若干元素。使用迭代器来遍历该集合。</a:t>
            </a:r>
            <a:endParaRPr lang="zh-CN" altLang="en-US" b="0"/>
          </a:p>
        </p:txBody>
      </p:sp>
      <p:sp>
        <p:nvSpPr>
          <p:cNvPr id="11" name="爆炸形: 8 pt  10"/>
          <p:cNvSpPr/>
          <p:nvPr/>
        </p:nvSpPr>
        <p:spPr>
          <a:xfrm>
            <a:off x="5016292" y="3678414"/>
            <a:ext cx="1944216" cy="1008107"/>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a:t>练练</a:t>
            </a:r>
            <a:endParaRPr lang="zh-CN" altLang="en-US"/>
          </a:p>
        </p:txBody>
      </p:sp>
      <p:sp>
        <p:nvSpPr>
          <p:cNvPr id="13" name="文本框 12"/>
          <p:cNvSpPr txBox="1"/>
          <p:nvPr/>
        </p:nvSpPr>
        <p:spPr>
          <a:xfrm>
            <a:off x="690085" y="2666103"/>
            <a:ext cx="3807875" cy="1200329"/>
          </a:xfrm>
          <a:prstGeom prst="rect">
            <a:avLst/>
          </a:prstGeom>
          <a:solidFill>
            <a:srgbClr val="FFFF99"/>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onsolas" panose="020B0609020204030204" pitchFamily="49" charset="0"/>
              </a:rPr>
              <a:t>Iterator iter = </a:t>
            </a:r>
            <a:r>
              <a:rPr kumimoji="0" lang="zh-CN" altLang="zh-CN" sz="12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集合</a:t>
            </a:r>
            <a:r>
              <a:rPr kumimoji="0" lang="zh-CN" altLang="en-US" sz="12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对象</a:t>
            </a:r>
            <a:r>
              <a:rPr kumimoji="0" lang="zh-CN" altLang="zh-CN" sz="1200" b="0" i="0" u="none" strike="noStrike" cap="none" normalizeH="0" baseline="0">
                <a:ln>
                  <a:noFill/>
                </a:ln>
                <a:solidFill>
                  <a:srgbClr val="000000"/>
                </a:solidFill>
                <a:effectLst/>
                <a:latin typeface="Consolas" panose="020B0609020204030204" pitchFamily="49" charset="0"/>
              </a:rPr>
              <a:t>.iterator();</a:t>
            </a: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1" i="0" u="none" strike="noStrike" cap="none" normalizeH="0" baseline="0">
                <a:ln>
                  <a:noFill/>
                </a:ln>
                <a:solidFill>
                  <a:srgbClr val="000080"/>
                </a:solidFill>
                <a:effectLst/>
                <a:latin typeface="Consolas" panose="020B0609020204030204" pitchFamily="49" charset="0"/>
              </a:rPr>
              <a:t>while</a:t>
            </a:r>
            <a:r>
              <a:rPr kumimoji="0" lang="zh-CN" altLang="zh-CN" sz="1200" b="0" i="0" u="none" strike="noStrike" cap="none" normalizeH="0" baseline="0">
                <a:ln>
                  <a:noFill/>
                </a:ln>
                <a:solidFill>
                  <a:srgbClr val="000000"/>
                </a:solidFill>
                <a:effectLst/>
                <a:latin typeface="Consolas" panose="020B0609020204030204" pitchFamily="49" charset="0"/>
              </a:rPr>
              <a:t>(iter.hasNext()){</a:t>
            </a: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0" i="0" u="none" strike="noStrike" cap="none" normalizeH="0" baseline="0">
                <a:ln>
                  <a:noFill/>
                </a:ln>
                <a:solidFill>
                  <a:srgbClr val="000000"/>
                </a:solidFill>
                <a:effectLst/>
                <a:latin typeface="Consolas" panose="020B0609020204030204" pitchFamily="49" charset="0"/>
              </a:rPr>
              <a:t>    </a:t>
            </a:r>
            <a:r>
              <a:rPr kumimoji="0" lang="zh-CN" altLang="zh-CN" sz="1200" b="0" i="1" u="none" strike="noStrike" cap="none" normalizeH="0" baseline="0">
                <a:ln>
                  <a:noFill/>
                </a:ln>
                <a:solidFill>
                  <a:srgbClr val="D27009"/>
                </a:solidFill>
                <a:effectLst/>
                <a:latin typeface="Consolas" panose="020B0609020204030204" pitchFamily="49" charset="0"/>
              </a:rPr>
              <a:t>//</a:t>
            </a:r>
            <a:r>
              <a:rPr kumimoji="0" lang="zh-CN"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t>有元素</a:t>
            </a:r>
            <a:br>
              <a:rPr kumimoji="0" lang="zh-CN"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br>
            <a:r>
              <a:rPr kumimoji="0" lang="zh-CN"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t>    </a:t>
            </a:r>
            <a:r>
              <a:rPr kumimoji="0" lang="en-US"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t>   </a:t>
            </a:r>
            <a:r>
              <a:rPr kumimoji="0" lang="zh-CN" altLang="zh-CN" sz="12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元素 </a:t>
            </a:r>
            <a:r>
              <a:rPr kumimoji="0" lang="zh-CN" altLang="zh-CN" sz="1200" b="0" i="0" u="none" strike="noStrike" cap="none" normalizeH="0" baseline="0">
                <a:ln>
                  <a:noFill/>
                </a:ln>
                <a:solidFill>
                  <a:srgbClr val="000000"/>
                </a:solidFill>
                <a:effectLst/>
                <a:latin typeface="Consolas" panose="020B0609020204030204" pitchFamily="49" charset="0"/>
              </a:rPr>
              <a:t>= iter.next();</a:t>
            </a: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0" i="0" u="none" strike="noStrike" cap="none" normalizeH="0" baseline="0">
                <a:ln>
                  <a:noFill/>
                </a:ln>
                <a:solidFill>
                  <a:srgbClr val="000000"/>
                </a:solidFill>
                <a:effectLst/>
                <a:latin typeface="Consolas" panose="020B0609020204030204" pitchFamily="49" charset="0"/>
              </a:rPr>
              <a:t>    </a:t>
            </a:r>
            <a:r>
              <a:rPr kumimoji="0" lang="zh-CN" altLang="zh-CN" sz="1200" b="0" i="1" u="none" strike="noStrike" cap="none" normalizeH="0" baseline="0">
                <a:ln>
                  <a:noFill/>
                </a:ln>
                <a:solidFill>
                  <a:srgbClr val="D27009"/>
                </a:solidFill>
                <a:effectLst/>
                <a:latin typeface="Consolas" panose="020B0609020204030204" pitchFamily="49" charset="0"/>
              </a:rPr>
              <a:t>//</a:t>
            </a:r>
            <a:r>
              <a:rPr kumimoji="0" lang="zh-CN"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t>操作元素</a:t>
            </a:r>
            <a:br>
              <a:rPr kumimoji="0" lang="zh-CN"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000000"/>
                </a:solidFill>
                <a:effectLst/>
                <a:latin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randombar(horizontal)">
                                      <p:cBhvr>
                                        <p:cTn id="7" dur="500"/>
                                        <p:tgtEl>
                                          <p:spTgt spid="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randombar(horizontal)">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randombar(horizont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randombar(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uiExpand="1" build="p"/>
      <p:bldP spid="10" grpId="0"/>
      <p:bldP spid="11" grpId="0" animBg="1"/>
      <p:bldP spid="13"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迭代器的执行原理</a:t>
            </a:r>
            <a:endParaRPr lang="zh-CN" altLang="en-US"/>
          </a:p>
        </p:txBody>
      </p:sp>
      <p:sp>
        <p:nvSpPr>
          <p:cNvPr id="4" name="文本占位符 3"/>
          <p:cNvSpPr>
            <a:spLocks noGrp="1"/>
          </p:cNvSpPr>
          <p:nvPr>
            <p:ph type="body" sz="quarter" idx="11"/>
          </p:nvPr>
        </p:nvSpPr>
        <p:spPr>
          <a:xfrm>
            <a:off x="628661" y="685325"/>
            <a:ext cx="7975787" cy="576065"/>
          </a:xfrm>
        </p:spPr>
        <p:txBody>
          <a:bodyPr/>
          <a:lstStyle/>
          <a:p>
            <a:r>
              <a:rPr lang="zh-CN" altLang="en-US"/>
              <a:t>当获取迭代器后，迭代器与集合存在一一对应的关系，每次</a:t>
            </a:r>
            <a:r>
              <a:rPr lang="en-US" altLang="zh-CN"/>
              <a:t>hasNext</a:t>
            </a:r>
            <a:r>
              <a:rPr lang="zh-CN" altLang="en-US"/>
              <a:t>方法的调用判断是否存在下一个元素，调用</a:t>
            </a:r>
            <a:r>
              <a:rPr lang="en-US" altLang="zh-CN"/>
              <a:t>next</a:t>
            </a:r>
            <a:r>
              <a:rPr lang="zh-CN" altLang="en-US"/>
              <a:t>取出下一个元素。直到判断没有下一个元素了。</a:t>
            </a:r>
            <a:endParaRPr lang="zh-CN" altLang="en-US"/>
          </a:p>
        </p:txBody>
      </p:sp>
      <p:grpSp>
        <p:nvGrpSpPr>
          <p:cNvPr id="64" name="组合 63"/>
          <p:cNvGrpSpPr/>
          <p:nvPr/>
        </p:nvGrpSpPr>
        <p:grpSpPr>
          <a:xfrm>
            <a:off x="4566931" y="1497258"/>
            <a:ext cx="3024336" cy="576064"/>
            <a:chOff x="4566931" y="1497258"/>
            <a:chExt cx="3024336" cy="576064"/>
          </a:xfrm>
        </p:grpSpPr>
        <p:sp>
          <p:nvSpPr>
            <p:cNvPr id="10" name="矩形 9"/>
            <p:cNvSpPr/>
            <p:nvPr/>
          </p:nvSpPr>
          <p:spPr>
            <a:xfrm>
              <a:off x="4566931" y="1497258"/>
              <a:ext cx="1008112"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a:t>“</a:t>
              </a:r>
              <a:r>
                <a:rPr lang="zh-CN" altLang="en-US" sz="1200"/>
                <a:t>苹果</a:t>
              </a:r>
              <a:r>
                <a:rPr lang="en-US" altLang="zh-CN" sz="1200"/>
                <a:t>”</a:t>
              </a:r>
              <a:endParaRPr lang="zh-CN" altLang="en-US" sz="1200"/>
            </a:p>
          </p:txBody>
        </p:sp>
        <p:sp>
          <p:nvSpPr>
            <p:cNvPr id="11" name="矩形 10"/>
            <p:cNvSpPr/>
            <p:nvPr/>
          </p:nvSpPr>
          <p:spPr>
            <a:xfrm>
              <a:off x="5575043" y="1497258"/>
              <a:ext cx="1008112"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a:t>“香蕉”</a:t>
              </a:r>
              <a:endParaRPr lang="zh-CN" altLang="en-US" sz="1200"/>
            </a:p>
          </p:txBody>
        </p:sp>
        <p:sp>
          <p:nvSpPr>
            <p:cNvPr id="12" name="矩形 11"/>
            <p:cNvSpPr/>
            <p:nvPr/>
          </p:nvSpPr>
          <p:spPr>
            <a:xfrm>
              <a:off x="6583155" y="1497258"/>
              <a:ext cx="1008112"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a:t>“雪梨”</a:t>
              </a:r>
              <a:endParaRPr lang="zh-CN" altLang="en-US" sz="1200"/>
            </a:p>
          </p:txBody>
        </p:sp>
      </p:grpSp>
      <p:cxnSp>
        <p:nvCxnSpPr>
          <p:cNvPr id="17" name="直接箭头连接符 16"/>
          <p:cNvCxnSpPr/>
          <p:nvPr/>
        </p:nvCxnSpPr>
        <p:spPr>
          <a:xfrm flipV="1">
            <a:off x="4566931" y="2289346"/>
            <a:ext cx="0" cy="8640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矩形: 圆角 17"/>
          <p:cNvSpPr/>
          <p:nvPr/>
        </p:nvSpPr>
        <p:spPr>
          <a:xfrm>
            <a:off x="4728951" y="2787866"/>
            <a:ext cx="684072" cy="190618"/>
          </a:xfrm>
          <a:prstGeom prst="roundRect">
            <a:avLst/>
          </a:prstGeom>
          <a:ln>
            <a:solidFill>
              <a:schemeClr val="accent4">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000"/>
              <a:t>next()</a:t>
            </a:r>
            <a:endParaRPr lang="zh-CN" altLang="en-US" sz="1000"/>
          </a:p>
        </p:txBody>
      </p:sp>
      <p:cxnSp>
        <p:nvCxnSpPr>
          <p:cNvPr id="20" name="直接箭头连接符 19"/>
          <p:cNvCxnSpPr/>
          <p:nvPr/>
        </p:nvCxnSpPr>
        <p:spPr>
          <a:xfrm>
            <a:off x="4638939" y="2649386"/>
            <a:ext cx="79208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矩形: 圆角 14"/>
          <p:cNvSpPr/>
          <p:nvPr/>
        </p:nvSpPr>
        <p:spPr>
          <a:xfrm>
            <a:off x="4116881" y="3225450"/>
            <a:ext cx="900099" cy="216025"/>
          </a:xfrm>
          <a:prstGeom prst="roundRect">
            <a:avLst/>
          </a:prstGeom>
          <a:ln>
            <a:solidFill>
              <a:schemeClr val="accent4">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sz="1050"/>
              <a:t>hasNext</a:t>
            </a:r>
            <a:r>
              <a:rPr lang="zh-CN" altLang="en-US" sz="1050"/>
              <a:t>（）</a:t>
            </a:r>
            <a:endParaRPr lang="zh-CN" altLang="en-US" sz="1050"/>
          </a:p>
        </p:txBody>
      </p:sp>
      <p:sp>
        <p:nvSpPr>
          <p:cNvPr id="21" name="矩形: 圆角 20"/>
          <p:cNvSpPr/>
          <p:nvPr/>
        </p:nvSpPr>
        <p:spPr>
          <a:xfrm>
            <a:off x="4224895" y="3464011"/>
            <a:ext cx="684072" cy="190618"/>
          </a:xfrm>
          <a:prstGeom prst="round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a:ln w="0"/>
                <a:solidFill>
                  <a:srgbClr val="00B050"/>
                </a:solidFill>
                <a:effectLst>
                  <a:outerShdw blurRad="38100" dist="25400" dir="5400000" algn="ctr" rotWithShape="0">
                    <a:srgbClr val="6E747A">
                      <a:alpha val="43000"/>
                    </a:srgbClr>
                  </a:outerShdw>
                </a:effectLst>
              </a:rPr>
              <a:t>true</a:t>
            </a:r>
            <a:endParaRPr lang="zh-CN" altLang="en-US" sz="1200">
              <a:ln w="0"/>
              <a:solidFill>
                <a:srgbClr val="00B050"/>
              </a:solidFill>
              <a:effectLst>
                <a:outerShdw blurRad="38100" dist="25400" dir="5400000" algn="ctr" rotWithShape="0">
                  <a:srgbClr val="6E747A">
                    <a:alpha val="43000"/>
                  </a:srgbClr>
                </a:outerShdw>
              </a:effectLst>
            </a:endParaRPr>
          </a:p>
        </p:txBody>
      </p:sp>
      <p:sp>
        <p:nvSpPr>
          <p:cNvPr id="23" name="矩形 22"/>
          <p:cNvSpPr/>
          <p:nvPr/>
        </p:nvSpPr>
        <p:spPr>
          <a:xfrm>
            <a:off x="4638939" y="1690020"/>
            <a:ext cx="864096" cy="19054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zh-CN" sz="1200"/>
              <a:t>“</a:t>
            </a:r>
            <a:r>
              <a:rPr lang="zh-CN" altLang="en-US" sz="1200"/>
              <a:t>苹果</a:t>
            </a:r>
            <a:r>
              <a:rPr lang="en-US" altLang="zh-CN" sz="1200"/>
              <a:t>”</a:t>
            </a:r>
            <a:endParaRPr lang="zh-CN" altLang="en-US" sz="1200"/>
          </a:p>
        </p:txBody>
      </p:sp>
      <p:sp>
        <p:nvSpPr>
          <p:cNvPr id="25" name="矩形 24"/>
          <p:cNvSpPr/>
          <p:nvPr/>
        </p:nvSpPr>
        <p:spPr>
          <a:xfrm>
            <a:off x="5647050" y="1690020"/>
            <a:ext cx="864097" cy="19054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zh-CN" sz="1200"/>
              <a:t>“</a:t>
            </a:r>
            <a:r>
              <a:rPr lang="zh-CN" altLang="en-US" sz="1200"/>
              <a:t>香蕉</a:t>
            </a:r>
            <a:r>
              <a:rPr lang="en-US" altLang="zh-CN" sz="1200"/>
              <a:t>”</a:t>
            </a:r>
            <a:endParaRPr lang="zh-CN" altLang="en-US" sz="1200"/>
          </a:p>
        </p:txBody>
      </p:sp>
      <p:sp>
        <p:nvSpPr>
          <p:cNvPr id="26" name="矩形 25"/>
          <p:cNvSpPr/>
          <p:nvPr/>
        </p:nvSpPr>
        <p:spPr>
          <a:xfrm>
            <a:off x="6655162" y="1690020"/>
            <a:ext cx="864098" cy="19054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zh-CN" sz="1200"/>
              <a:t>“</a:t>
            </a:r>
            <a:r>
              <a:rPr lang="zh-CN" altLang="en-US" sz="1200"/>
              <a:t>雪梨</a:t>
            </a:r>
            <a:r>
              <a:rPr lang="en-US" altLang="zh-CN" sz="1200"/>
              <a:t>”</a:t>
            </a:r>
            <a:endParaRPr lang="zh-CN" altLang="en-US" sz="1200"/>
          </a:p>
        </p:txBody>
      </p:sp>
      <p:cxnSp>
        <p:nvCxnSpPr>
          <p:cNvPr id="38" name="直接箭头连接符 37"/>
          <p:cNvCxnSpPr/>
          <p:nvPr/>
        </p:nvCxnSpPr>
        <p:spPr>
          <a:xfrm flipV="1">
            <a:off x="5566399" y="2289346"/>
            <a:ext cx="0" cy="8640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9" name="矩形: 圆角 38"/>
          <p:cNvSpPr/>
          <p:nvPr/>
        </p:nvSpPr>
        <p:spPr>
          <a:xfrm>
            <a:off x="5755067" y="2787866"/>
            <a:ext cx="684072" cy="190618"/>
          </a:xfrm>
          <a:prstGeom prst="roundRect">
            <a:avLst/>
          </a:prstGeom>
          <a:ln>
            <a:solidFill>
              <a:schemeClr val="accent4">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000"/>
              <a:t>next()</a:t>
            </a:r>
            <a:endParaRPr lang="zh-CN" altLang="en-US" sz="1000"/>
          </a:p>
        </p:txBody>
      </p:sp>
      <p:cxnSp>
        <p:nvCxnSpPr>
          <p:cNvPr id="40" name="直接箭头连接符 39"/>
          <p:cNvCxnSpPr/>
          <p:nvPr/>
        </p:nvCxnSpPr>
        <p:spPr>
          <a:xfrm>
            <a:off x="5647051" y="2649386"/>
            <a:ext cx="79208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2" name="矩形: 圆角 41"/>
          <p:cNvSpPr/>
          <p:nvPr/>
        </p:nvSpPr>
        <p:spPr>
          <a:xfrm>
            <a:off x="5313119" y="3464011"/>
            <a:ext cx="684072" cy="190618"/>
          </a:xfrm>
          <a:prstGeom prst="round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a:ln w="0"/>
                <a:solidFill>
                  <a:srgbClr val="00B050"/>
                </a:solidFill>
                <a:effectLst>
                  <a:outerShdw blurRad="38100" dist="25400" dir="5400000" algn="ctr" rotWithShape="0">
                    <a:srgbClr val="6E747A">
                      <a:alpha val="43000"/>
                    </a:srgbClr>
                  </a:outerShdw>
                </a:effectLst>
              </a:rPr>
              <a:t>true</a:t>
            </a:r>
            <a:endParaRPr lang="zh-CN" altLang="en-US" sz="1200">
              <a:ln w="0"/>
              <a:solidFill>
                <a:srgbClr val="00B050"/>
              </a:solidFill>
              <a:effectLst>
                <a:outerShdw blurRad="38100" dist="25400" dir="5400000" algn="ctr" rotWithShape="0">
                  <a:srgbClr val="6E747A">
                    <a:alpha val="43000"/>
                  </a:srgbClr>
                </a:outerShdw>
              </a:effectLst>
            </a:endParaRPr>
          </a:p>
        </p:txBody>
      </p:sp>
      <p:cxnSp>
        <p:nvCxnSpPr>
          <p:cNvPr id="43" name="直接箭头连接符 42"/>
          <p:cNvCxnSpPr/>
          <p:nvPr/>
        </p:nvCxnSpPr>
        <p:spPr>
          <a:xfrm flipV="1">
            <a:off x="6581358" y="2289346"/>
            <a:ext cx="0" cy="8640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4" name="矩形: 圆角 43"/>
          <p:cNvSpPr/>
          <p:nvPr/>
        </p:nvSpPr>
        <p:spPr>
          <a:xfrm>
            <a:off x="6743378" y="2787866"/>
            <a:ext cx="684072" cy="190618"/>
          </a:xfrm>
          <a:prstGeom prst="roundRect">
            <a:avLst/>
          </a:prstGeom>
          <a:ln>
            <a:solidFill>
              <a:schemeClr val="accent4">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000"/>
              <a:t>next()</a:t>
            </a:r>
            <a:endParaRPr lang="zh-CN" altLang="en-US" sz="1000"/>
          </a:p>
        </p:txBody>
      </p:sp>
      <p:cxnSp>
        <p:nvCxnSpPr>
          <p:cNvPr id="45" name="直接箭头连接符 44"/>
          <p:cNvCxnSpPr/>
          <p:nvPr/>
        </p:nvCxnSpPr>
        <p:spPr>
          <a:xfrm>
            <a:off x="6653366" y="2649386"/>
            <a:ext cx="79208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7" name="矩形: 圆角 46"/>
          <p:cNvSpPr/>
          <p:nvPr/>
        </p:nvSpPr>
        <p:spPr>
          <a:xfrm>
            <a:off x="6239322" y="3464011"/>
            <a:ext cx="684072" cy="190618"/>
          </a:xfrm>
          <a:prstGeom prst="round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a:ln w="0"/>
                <a:solidFill>
                  <a:srgbClr val="00B050"/>
                </a:solidFill>
                <a:effectLst>
                  <a:outerShdw blurRad="38100" dist="25400" dir="5400000" algn="ctr" rotWithShape="0">
                    <a:srgbClr val="6E747A">
                      <a:alpha val="43000"/>
                    </a:srgbClr>
                  </a:outerShdw>
                </a:effectLst>
              </a:rPr>
              <a:t>true</a:t>
            </a:r>
            <a:endParaRPr lang="zh-CN" altLang="en-US" sz="1200">
              <a:ln w="0"/>
              <a:solidFill>
                <a:srgbClr val="00B050"/>
              </a:solidFill>
              <a:effectLst>
                <a:outerShdw blurRad="38100" dist="25400" dir="5400000" algn="ctr" rotWithShape="0">
                  <a:srgbClr val="6E747A">
                    <a:alpha val="43000"/>
                  </a:srgbClr>
                </a:outerShdw>
              </a:effectLst>
            </a:endParaRPr>
          </a:p>
        </p:txBody>
      </p:sp>
      <p:cxnSp>
        <p:nvCxnSpPr>
          <p:cNvPr id="48" name="直接箭头连接符 47"/>
          <p:cNvCxnSpPr/>
          <p:nvPr/>
        </p:nvCxnSpPr>
        <p:spPr>
          <a:xfrm flipV="1">
            <a:off x="7614744" y="2289346"/>
            <a:ext cx="0" cy="8640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7" name="矩形: 圆角 56"/>
          <p:cNvSpPr/>
          <p:nvPr/>
        </p:nvSpPr>
        <p:spPr>
          <a:xfrm>
            <a:off x="7279210" y="3464011"/>
            <a:ext cx="684072" cy="190618"/>
          </a:xfrm>
          <a:prstGeom prst="round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a:ln w="0"/>
                <a:solidFill>
                  <a:srgbClr val="FF0000"/>
                </a:solidFill>
                <a:effectLst>
                  <a:outerShdw blurRad="38100" dist="25400" dir="5400000" algn="ctr" rotWithShape="0">
                    <a:srgbClr val="6E747A">
                      <a:alpha val="43000"/>
                    </a:srgbClr>
                  </a:outerShdw>
                </a:effectLst>
              </a:rPr>
              <a:t>false</a:t>
            </a:r>
            <a:endParaRPr lang="zh-CN" altLang="en-US" sz="1200">
              <a:ln w="0"/>
              <a:solidFill>
                <a:srgbClr val="FF0000"/>
              </a:solidFill>
              <a:effectLst>
                <a:outerShdw blurRad="38100" dist="25400" dir="5400000" algn="ctr" rotWithShape="0">
                  <a:srgbClr val="6E747A">
                    <a:alpha val="43000"/>
                  </a:srgbClr>
                </a:outerShdw>
              </a:effectLst>
            </a:endParaRPr>
          </a:p>
        </p:txBody>
      </p:sp>
      <p:sp>
        <p:nvSpPr>
          <p:cNvPr id="58" name="矩形: 圆角 57"/>
          <p:cNvSpPr/>
          <p:nvPr/>
        </p:nvSpPr>
        <p:spPr>
          <a:xfrm>
            <a:off x="5142995" y="3225450"/>
            <a:ext cx="900099" cy="216025"/>
          </a:xfrm>
          <a:prstGeom prst="roundRect">
            <a:avLst/>
          </a:prstGeom>
          <a:ln>
            <a:solidFill>
              <a:schemeClr val="accent4">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sz="1050"/>
              <a:t>hasNext</a:t>
            </a:r>
            <a:r>
              <a:rPr lang="zh-CN" altLang="en-US" sz="1050"/>
              <a:t>（）</a:t>
            </a:r>
            <a:endParaRPr lang="zh-CN" altLang="en-US" sz="1050"/>
          </a:p>
        </p:txBody>
      </p:sp>
      <p:sp>
        <p:nvSpPr>
          <p:cNvPr id="59" name="矩形: 圆角 58"/>
          <p:cNvSpPr/>
          <p:nvPr/>
        </p:nvSpPr>
        <p:spPr>
          <a:xfrm>
            <a:off x="6131308" y="3225450"/>
            <a:ext cx="900099" cy="216025"/>
          </a:xfrm>
          <a:prstGeom prst="roundRect">
            <a:avLst/>
          </a:prstGeom>
          <a:ln>
            <a:solidFill>
              <a:schemeClr val="accent4">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sz="1050"/>
              <a:t>hasNext</a:t>
            </a:r>
            <a:r>
              <a:rPr lang="zh-CN" altLang="en-US" sz="1050"/>
              <a:t>（）</a:t>
            </a:r>
            <a:endParaRPr lang="zh-CN" altLang="en-US" sz="1050"/>
          </a:p>
        </p:txBody>
      </p:sp>
      <p:sp>
        <p:nvSpPr>
          <p:cNvPr id="60" name="矩形: 圆角 59"/>
          <p:cNvSpPr/>
          <p:nvPr/>
        </p:nvSpPr>
        <p:spPr>
          <a:xfrm>
            <a:off x="7171197" y="3225450"/>
            <a:ext cx="900099" cy="216025"/>
          </a:xfrm>
          <a:prstGeom prst="roundRect">
            <a:avLst/>
          </a:prstGeom>
          <a:ln>
            <a:solidFill>
              <a:schemeClr val="accent4">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sz="1050"/>
              <a:t>hasNext</a:t>
            </a:r>
            <a:r>
              <a:rPr lang="zh-CN" altLang="en-US" sz="1050"/>
              <a:t>（）</a:t>
            </a:r>
            <a:endParaRPr lang="zh-CN" altLang="en-US" sz="1050"/>
          </a:p>
        </p:txBody>
      </p:sp>
      <p:sp>
        <p:nvSpPr>
          <p:cNvPr id="62" name="文本框 61"/>
          <p:cNvSpPr txBox="1"/>
          <p:nvPr/>
        </p:nvSpPr>
        <p:spPr>
          <a:xfrm>
            <a:off x="616628" y="1498180"/>
            <a:ext cx="3196600" cy="1384995"/>
          </a:xfrm>
          <a:prstGeom prst="rect">
            <a:avLst/>
          </a:prstGeom>
          <a:solidFill>
            <a:srgbClr val="FFFF99"/>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onsolas" panose="020B0609020204030204" pitchFamily="49" charset="0"/>
              </a:rPr>
              <a:t>Iterator iter = </a:t>
            </a:r>
            <a:r>
              <a:rPr kumimoji="0" lang="zh-CN" altLang="zh-CN" sz="12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集合</a:t>
            </a:r>
            <a:r>
              <a:rPr kumimoji="0" lang="zh-CN" altLang="en-US" sz="12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对象</a:t>
            </a:r>
            <a:r>
              <a:rPr kumimoji="0" lang="zh-CN" altLang="zh-CN" sz="1200" b="0" i="0" u="none" strike="noStrike" cap="none" normalizeH="0" baseline="0">
                <a:ln>
                  <a:noFill/>
                </a:ln>
                <a:solidFill>
                  <a:srgbClr val="000000"/>
                </a:solidFill>
                <a:effectLst/>
                <a:latin typeface="Consolas" panose="020B0609020204030204" pitchFamily="49" charset="0"/>
              </a:rPr>
              <a:t>.iterator();</a:t>
            </a:r>
            <a:endParaRPr lang="en-US" altLang="zh-CN" sz="120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1" i="0" u="none" strike="noStrike" cap="none" normalizeH="0" baseline="0">
                <a:ln>
                  <a:noFill/>
                </a:ln>
                <a:solidFill>
                  <a:srgbClr val="000080"/>
                </a:solidFill>
                <a:effectLst/>
                <a:latin typeface="Consolas" panose="020B0609020204030204" pitchFamily="49" charset="0"/>
              </a:rPr>
              <a:t>while</a:t>
            </a:r>
            <a:r>
              <a:rPr kumimoji="0" lang="zh-CN" altLang="zh-CN" sz="1200" b="0" i="0" u="none" strike="noStrike" cap="none" normalizeH="0" baseline="0">
                <a:ln>
                  <a:noFill/>
                </a:ln>
                <a:solidFill>
                  <a:srgbClr val="000000"/>
                </a:solidFill>
                <a:effectLst/>
                <a:latin typeface="Consolas" panose="020B0609020204030204" pitchFamily="49" charset="0"/>
              </a:rPr>
              <a:t>(iter.hasNext()){</a:t>
            </a: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0" i="0" u="none" strike="noStrike" cap="none" normalizeH="0" baseline="0">
                <a:ln>
                  <a:noFill/>
                </a:ln>
                <a:solidFill>
                  <a:srgbClr val="000000"/>
                </a:solidFill>
                <a:effectLst/>
                <a:latin typeface="Consolas" panose="020B0609020204030204" pitchFamily="49" charset="0"/>
              </a:rPr>
              <a:t>    </a:t>
            </a:r>
            <a:r>
              <a:rPr kumimoji="0" lang="zh-CN" altLang="zh-CN" sz="1200" b="0" i="1" u="none" strike="noStrike" cap="none" normalizeH="0" baseline="0">
                <a:ln>
                  <a:noFill/>
                </a:ln>
                <a:solidFill>
                  <a:srgbClr val="D27009"/>
                </a:solidFill>
                <a:effectLst/>
                <a:latin typeface="Consolas" panose="020B0609020204030204" pitchFamily="49" charset="0"/>
              </a:rPr>
              <a:t>//</a:t>
            </a:r>
            <a:r>
              <a:rPr kumimoji="0" lang="zh-CN"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t>有元素</a:t>
            </a:r>
            <a:br>
              <a:rPr kumimoji="0" lang="zh-CN"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br>
            <a:r>
              <a:rPr kumimoji="0" lang="zh-CN"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t>    </a:t>
            </a:r>
            <a:r>
              <a:rPr kumimoji="0" lang="en-US"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t>   </a:t>
            </a:r>
            <a:r>
              <a:rPr kumimoji="0" lang="zh-CN" altLang="zh-CN" sz="12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元素 </a:t>
            </a:r>
            <a:r>
              <a:rPr kumimoji="0" lang="zh-CN" altLang="zh-CN" sz="1200" b="0" i="0" u="none" strike="noStrike" cap="none" normalizeH="0" baseline="0">
                <a:ln>
                  <a:noFill/>
                </a:ln>
                <a:solidFill>
                  <a:srgbClr val="000000"/>
                </a:solidFill>
                <a:effectLst/>
                <a:latin typeface="Consolas" panose="020B0609020204030204" pitchFamily="49" charset="0"/>
              </a:rPr>
              <a:t>= iter.next();</a:t>
            </a: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0" i="0" u="none" strike="noStrike" cap="none" normalizeH="0" baseline="0">
                <a:ln>
                  <a:noFill/>
                </a:ln>
                <a:solidFill>
                  <a:srgbClr val="000000"/>
                </a:solidFill>
                <a:effectLst/>
                <a:latin typeface="Consolas" panose="020B0609020204030204" pitchFamily="49" charset="0"/>
              </a:rPr>
              <a:t>    </a:t>
            </a:r>
            <a:r>
              <a:rPr kumimoji="0" lang="zh-CN" altLang="zh-CN" sz="1200" b="0" i="1" u="none" strike="noStrike" cap="none" normalizeH="0" baseline="0">
                <a:ln>
                  <a:noFill/>
                </a:ln>
                <a:solidFill>
                  <a:srgbClr val="D27009"/>
                </a:solidFill>
                <a:effectLst/>
                <a:latin typeface="Consolas" panose="020B0609020204030204" pitchFamily="49" charset="0"/>
              </a:rPr>
              <a:t>//</a:t>
            </a:r>
            <a:r>
              <a:rPr kumimoji="0" lang="zh-CN"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t>操作元素</a:t>
            </a:r>
            <a:br>
              <a:rPr kumimoji="0" lang="zh-CN"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000000"/>
                </a:solidFill>
                <a:effectLst/>
                <a:latin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矩形 62"/>
          <p:cNvSpPr/>
          <p:nvPr/>
        </p:nvSpPr>
        <p:spPr>
          <a:xfrm>
            <a:off x="4432109" y="3864933"/>
            <a:ext cx="4181534" cy="440637"/>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zh-CN" altLang="en-US" sz="1200"/>
              <a:t>迭代器遍历元素流程</a:t>
            </a:r>
            <a:endParaRPr lang="zh-CN" altLang="en-US" sz="1200"/>
          </a:p>
        </p:txBody>
      </p:sp>
      <p:sp>
        <p:nvSpPr>
          <p:cNvPr id="66" name="爆炸形: 8 pt  65"/>
          <p:cNvSpPr/>
          <p:nvPr/>
        </p:nvSpPr>
        <p:spPr>
          <a:xfrm>
            <a:off x="7848366" y="2289346"/>
            <a:ext cx="900098" cy="786461"/>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000"/>
              <a:t>遍历结束</a:t>
            </a:r>
            <a:endParaRPr lang="zh-CN" altLang="en-US" sz="100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down)">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randombar(horizontal)">
                                      <p:cBhvr>
                                        <p:cTn id="12" dur="500"/>
                                        <p:tgtEl>
                                          <p:spTgt spid="62"/>
                                        </p:tgtEl>
                                      </p:cBhvr>
                                    </p:animEffect>
                                  </p:childTnLst>
                                </p:cTn>
                              </p:par>
                              <p:par>
                                <p:cTn id="13" presetID="14" presetClass="entr" presetSubtype="10" fill="hold" nodeType="withEffect">
                                  <p:stCondLst>
                                    <p:cond delay="0"/>
                                  </p:stCondLst>
                                  <p:childTnLst>
                                    <p:set>
                                      <p:cBhvr>
                                        <p:cTn id="14" dur="1" fill="hold">
                                          <p:stCondLst>
                                            <p:cond delay="0"/>
                                          </p:stCondLst>
                                        </p:cTn>
                                        <p:tgtEl>
                                          <p:spTgt spid="62">
                                            <p:txEl>
                                              <p:pRg st="0" end="0"/>
                                            </p:txEl>
                                          </p:spTgt>
                                        </p:tgtEl>
                                        <p:attrNameLst>
                                          <p:attrName>style.visibility</p:attrName>
                                        </p:attrNameLst>
                                      </p:cBhvr>
                                      <p:to>
                                        <p:strVal val="visible"/>
                                      </p:to>
                                    </p:set>
                                    <p:animEffect transition="in" filter="randombar(horizontal)">
                                      <p:cBhvr>
                                        <p:cTn id="15" dur="500"/>
                                        <p:tgtEl>
                                          <p:spTgt spid="6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62">
                                            <p:txEl>
                                              <p:pRg st="1" end="1"/>
                                            </p:txEl>
                                          </p:spTgt>
                                        </p:tgtEl>
                                        <p:attrNameLst>
                                          <p:attrName>style.visibility</p:attrName>
                                        </p:attrNameLst>
                                      </p:cBhvr>
                                      <p:to>
                                        <p:strVal val="visible"/>
                                      </p:to>
                                    </p:set>
                                    <p:animEffect transition="in" filter="randombar(horizontal)">
                                      <p:cBhvr>
                                        <p:cTn id="25" dur="500"/>
                                        <p:tgtEl>
                                          <p:spTgt spid="62">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randombar(horizontal)">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randombar(horizontal)">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randombar(horizontal)">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0" nodeType="clickEffect">
                                  <p:stCondLst>
                                    <p:cond delay="0"/>
                                  </p:stCondLst>
                                  <p:childTnLst>
                                    <p:animMotion origin="layout" path="M -3.88889E-6 -2.22222E-6 L -3.88889E-6 0.12469 " pathEditMode="relative" rAng="0" ptsTypes="AA">
                                      <p:cBhvr>
                                        <p:cTn id="44" dur="1000" fill="hold"/>
                                        <p:tgtEl>
                                          <p:spTgt spid="23"/>
                                        </p:tgtEl>
                                        <p:attrNameLst>
                                          <p:attrName>ppt_x</p:attrName>
                                          <p:attrName>ppt_y</p:attrName>
                                        </p:attrNameLst>
                                      </p:cBhvr>
                                      <p:rCtr x="0" y="6235"/>
                                    </p:animMotion>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down)">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down)">
                                      <p:cBhvr>
                                        <p:cTn id="54" dur="500"/>
                                        <p:tgtEl>
                                          <p:spTgt spid="38"/>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randombar(horizontal)">
                                      <p:cBhvr>
                                        <p:cTn id="59" dur="500"/>
                                        <p:tgtEl>
                                          <p:spTgt spid="58"/>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randombar(horizontal)">
                                      <p:cBhvr>
                                        <p:cTn id="64" dur="5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randombar(horizontal)">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grpId="0" nodeType="clickEffect">
                                  <p:stCondLst>
                                    <p:cond delay="0"/>
                                  </p:stCondLst>
                                  <p:childTnLst>
                                    <p:animMotion origin="layout" path="M 3.05556E-6 -2.22222E-6 L 3.05556E-6 0.12469 " pathEditMode="relative" rAng="0" ptsTypes="AA">
                                      <p:cBhvr>
                                        <p:cTn id="73" dur="1000" fill="hold"/>
                                        <p:tgtEl>
                                          <p:spTgt spid="25"/>
                                        </p:tgtEl>
                                        <p:attrNameLst>
                                          <p:attrName>ppt_x</p:attrName>
                                          <p:attrName>ppt_y</p:attrName>
                                        </p:attrNameLst>
                                      </p:cBhvr>
                                      <p:rCtr x="0" y="6235"/>
                                    </p:animMotion>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down)">
                                      <p:cBhvr>
                                        <p:cTn id="78" dur="500"/>
                                        <p:tgtEl>
                                          <p:spTgt spid="4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wipe(down)">
                                      <p:cBhvr>
                                        <p:cTn id="83" dur="500"/>
                                        <p:tgtEl>
                                          <p:spTgt spid="43"/>
                                        </p:tgtEl>
                                      </p:cBhvr>
                                    </p:animEffect>
                                  </p:childTnLst>
                                </p:cTn>
                              </p:par>
                            </p:childTnLst>
                          </p:cTn>
                        </p:par>
                      </p:childTnLst>
                    </p:cTn>
                  </p:par>
                  <p:par>
                    <p:cTn id="84" fill="hold">
                      <p:stCondLst>
                        <p:cond delay="indefinite"/>
                      </p:stCondLst>
                      <p:childTnLst>
                        <p:par>
                          <p:cTn id="85" fill="hold">
                            <p:stCondLst>
                              <p:cond delay="0"/>
                            </p:stCondLst>
                            <p:childTnLst>
                              <p:par>
                                <p:cTn id="86" presetID="14" presetClass="entr" presetSubtype="10" fill="hold" grpId="0" nodeType="click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randombar(horizontal)">
                                      <p:cBhvr>
                                        <p:cTn id="88" dur="500"/>
                                        <p:tgtEl>
                                          <p:spTgt spid="59"/>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ntr" presetSubtype="1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randombar(horizontal)">
                                      <p:cBhvr>
                                        <p:cTn id="93" dur="500"/>
                                        <p:tgtEl>
                                          <p:spTgt spid="47"/>
                                        </p:tgtEl>
                                      </p:cBhvr>
                                    </p:animEffect>
                                  </p:childTnLst>
                                </p:cTn>
                              </p:par>
                            </p:childTnLst>
                          </p:cTn>
                        </p:par>
                      </p:childTnLst>
                    </p:cTn>
                  </p:par>
                  <p:par>
                    <p:cTn id="94" fill="hold">
                      <p:stCondLst>
                        <p:cond delay="indefinite"/>
                      </p:stCondLst>
                      <p:childTnLst>
                        <p:par>
                          <p:cTn id="95" fill="hold">
                            <p:stCondLst>
                              <p:cond delay="0"/>
                            </p:stCondLst>
                            <p:childTnLst>
                              <p:par>
                                <p:cTn id="96" presetID="14" presetClass="entr" presetSubtype="10" fill="hold" grpId="0" nodeType="click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randombar(horizontal)">
                                      <p:cBhvr>
                                        <p:cTn id="98" dur="500"/>
                                        <p:tgtEl>
                                          <p:spTgt spid="44"/>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grpId="0" nodeType="clickEffect">
                                  <p:stCondLst>
                                    <p:cond delay="0"/>
                                  </p:stCondLst>
                                  <p:childTnLst>
                                    <p:animMotion origin="layout" path="M 0 -2.22222E-6 L 0 0.12469 " pathEditMode="relative" rAng="0" ptsTypes="AA">
                                      <p:cBhvr>
                                        <p:cTn id="102" dur="1000" fill="hold"/>
                                        <p:tgtEl>
                                          <p:spTgt spid="26"/>
                                        </p:tgtEl>
                                        <p:attrNameLst>
                                          <p:attrName>ppt_x</p:attrName>
                                          <p:attrName>ppt_y</p:attrName>
                                        </p:attrNameLst>
                                      </p:cBhvr>
                                      <p:rCtr x="0" y="6235"/>
                                    </p:animMotion>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wipe(down)">
                                      <p:cBhvr>
                                        <p:cTn id="107" dur="500"/>
                                        <p:tgtEl>
                                          <p:spTgt spid="45"/>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wipe(down)">
                                      <p:cBhvr>
                                        <p:cTn id="112" dur="500"/>
                                        <p:tgtEl>
                                          <p:spTgt spid="48"/>
                                        </p:tgtEl>
                                      </p:cBhvr>
                                    </p:animEffec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60"/>
                                        </p:tgtEl>
                                        <p:attrNameLst>
                                          <p:attrName>style.visibility</p:attrName>
                                        </p:attrNameLst>
                                      </p:cBhvr>
                                      <p:to>
                                        <p:strVal val="visible"/>
                                      </p:to>
                                    </p:set>
                                    <p:animEffect transition="in" filter="randombar(horizontal)">
                                      <p:cBhvr>
                                        <p:cTn id="117" dur="500"/>
                                        <p:tgtEl>
                                          <p:spTgt spid="60"/>
                                        </p:tgtEl>
                                      </p:cBhvr>
                                    </p:animEffect>
                                  </p:childTnLst>
                                </p:cTn>
                              </p:par>
                            </p:childTnLst>
                          </p:cTn>
                        </p:par>
                      </p:childTnLst>
                    </p:cTn>
                  </p:par>
                  <p:par>
                    <p:cTn id="118" fill="hold">
                      <p:stCondLst>
                        <p:cond delay="indefinite"/>
                      </p:stCondLst>
                      <p:childTnLst>
                        <p:par>
                          <p:cTn id="119" fill="hold">
                            <p:stCondLst>
                              <p:cond delay="0"/>
                            </p:stCondLst>
                            <p:childTnLst>
                              <p:par>
                                <p:cTn id="120" presetID="14" presetClass="entr" presetSubtype="10" fill="hold" grpId="0" nodeType="clickEffect">
                                  <p:stCondLst>
                                    <p:cond delay="0"/>
                                  </p:stCondLst>
                                  <p:childTnLst>
                                    <p:set>
                                      <p:cBhvr>
                                        <p:cTn id="121" dur="1" fill="hold">
                                          <p:stCondLst>
                                            <p:cond delay="0"/>
                                          </p:stCondLst>
                                        </p:cTn>
                                        <p:tgtEl>
                                          <p:spTgt spid="57"/>
                                        </p:tgtEl>
                                        <p:attrNameLst>
                                          <p:attrName>style.visibility</p:attrName>
                                        </p:attrNameLst>
                                      </p:cBhvr>
                                      <p:to>
                                        <p:strVal val="visible"/>
                                      </p:to>
                                    </p:set>
                                    <p:animEffect transition="in" filter="randombar(horizontal)">
                                      <p:cBhvr>
                                        <p:cTn id="122" dur="500"/>
                                        <p:tgtEl>
                                          <p:spTgt spid="57"/>
                                        </p:tgtEl>
                                      </p:cBhvr>
                                    </p:animEffect>
                                  </p:childTnLst>
                                </p:cTn>
                              </p:par>
                            </p:childTnLst>
                          </p:cTn>
                        </p:par>
                      </p:childTnLst>
                    </p:cTn>
                  </p:par>
                  <p:par>
                    <p:cTn id="123" fill="hold">
                      <p:stCondLst>
                        <p:cond delay="indefinite"/>
                      </p:stCondLst>
                      <p:childTnLst>
                        <p:par>
                          <p:cTn id="124" fill="hold">
                            <p:stCondLst>
                              <p:cond delay="0"/>
                            </p:stCondLst>
                            <p:childTnLst>
                              <p:par>
                                <p:cTn id="125" presetID="14" presetClass="entr" presetSubtype="10" fill="hold" grpId="0" nodeType="clickEffect">
                                  <p:stCondLst>
                                    <p:cond delay="0"/>
                                  </p:stCondLst>
                                  <p:childTnLst>
                                    <p:set>
                                      <p:cBhvr>
                                        <p:cTn id="126" dur="1" fill="hold">
                                          <p:stCondLst>
                                            <p:cond delay="0"/>
                                          </p:stCondLst>
                                        </p:cTn>
                                        <p:tgtEl>
                                          <p:spTgt spid="66"/>
                                        </p:tgtEl>
                                        <p:attrNameLst>
                                          <p:attrName>style.visibility</p:attrName>
                                        </p:attrNameLst>
                                      </p:cBhvr>
                                      <p:to>
                                        <p:strVal val="visible"/>
                                      </p:to>
                                    </p:set>
                                    <p:animEffect transition="in" filter="randombar(horizontal)">
                                      <p:cBhvr>
                                        <p:cTn id="12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5" grpId="0" animBg="1"/>
      <p:bldP spid="21" grpId="0" animBg="1"/>
      <p:bldP spid="23" grpId="0"/>
      <p:bldP spid="25" grpId="0"/>
      <p:bldP spid="26" grpId="0"/>
      <p:bldP spid="39" grpId="0" animBg="1"/>
      <p:bldP spid="42" grpId="0" animBg="1"/>
      <p:bldP spid="44" grpId="0" animBg="1"/>
      <p:bldP spid="47" grpId="0" animBg="1"/>
      <p:bldP spid="57" grpId="0" animBg="1"/>
      <p:bldP spid="58" grpId="0" animBg="1"/>
      <p:bldP spid="59" grpId="0" animBg="1"/>
      <p:bldP spid="60" grpId="0" animBg="1"/>
      <p:bldP spid="62" grpId="0" animBg="1"/>
      <p:bldP spid="6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p:txBody>
          <a:bodyPr/>
          <a:lstStyle/>
          <a:p>
            <a:r>
              <a:rPr lang="zh-CN" altLang="en-US"/>
              <a:t>请简述迭代器的作用是什么？</a:t>
            </a:r>
            <a:endParaRPr lang="zh-CN" altLang="en-US"/>
          </a:p>
        </p:txBody>
      </p:sp>
      <p:sp>
        <p:nvSpPr>
          <p:cNvPr id="17" name="文本占位符 16"/>
          <p:cNvSpPr>
            <a:spLocks noGrp="1"/>
          </p:cNvSpPr>
          <p:nvPr>
            <p:ph type="body" sz="quarter" idx="11"/>
          </p:nvPr>
        </p:nvSpPr>
        <p:spPr>
          <a:xfrm>
            <a:off x="891617" y="1375371"/>
            <a:ext cx="4184438" cy="527124"/>
          </a:xfrm>
        </p:spPr>
        <p:txBody>
          <a:bodyPr/>
          <a:lstStyle/>
          <a:p>
            <a:r>
              <a:rPr lang="zh-CN" altLang="en-US"/>
              <a:t>遍历集合</a:t>
            </a:r>
            <a:endParaRPr lang="zh-CN" altLang="en-US"/>
          </a:p>
        </p:txBody>
      </p:sp>
      <p:sp>
        <p:nvSpPr>
          <p:cNvPr id="20" name="文本占位符 19"/>
          <p:cNvSpPr>
            <a:spLocks noGrp="1"/>
          </p:cNvSpPr>
          <p:nvPr>
            <p:ph type="body" sz="quarter" idx="15"/>
          </p:nvPr>
        </p:nvSpPr>
        <p:spPr>
          <a:xfrm>
            <a:off x="891616" y="2671514"/>
            <a:ext cx="4184439" cy="1245319"/>
          </a:xfrm>
        </p:spPr>
        <p:txBody>
          <a:bodyPr/>
          <a:lstStyle/>
          <a:p>
            <a:pPr marL="0" marR="0" lvl="0" indent="0" algn="l" defTabSz="914400" rtl="0" eaLnBrk="0" fontAlgn="base" latinLnBrk="0" hangingPunct="0">
              <a:spcBef>
                <a:spcPct val="0"/>
              </a:spcBef>
              <a:spcAft>
                <a:spcPct val="0"/>
              </a:spcAft>
              <a:buClrTx/>
              <a:buSzTx/>
              <a:buFontTx/>
              <a:buAutoNum type="arabicPeriod"/>
            </a:pPr>
            <a:r>
              <a:rPr kumimoji="0" lang="zh-CN" altLang="zh-CN" sz="1100" b="0" i="0" u="none" strike="noStrike" cap="none" normalizeH="0" baseline="0">
                <a:ln>
                  <a:noFill/>
                </a:ln>
                <a:solidFill>
                  <a:schemeClr val="tx1"/>
                </a:solidFill>
                <a:effectLst/>
                <a:latin typeface="+mn-ea"/>
                <a:ea typeface="+mn-ea"/>
              </a:rPr>
              <a:t>先获取集合的迭代器对象</a:t>
            </a:r>
            <a:endParaRPr kumimoji="0" lang="zh-CN" altLang="zh-CN" sz="1100" b="0" i="0" u="none" strike="noStrike" cap="none" normalizeH="0" baseline="0">
              <a:ln>
                <a:noFill/>
              </a:ln>
              <a:solidFill>
                <a:schemeClr val="tx1"/>
              </a:solidFill>
              <a:effectLst/>
              <a:latin typeface="+mn-ea"/>
              <a:ea typeface="+mn-ea"/>
            </a:endParaRPr>
          </a:p>
          <a:p>
            <a:pPr marL="0" marR="0" lvl="0" indent="0" algn="l" defTabSz="914400" rtl="0" eaLnBrk="0" fontAlgn="base" latinLnBrk="0" hangingPunct="0">
              <a:spcBef>
                <a:spcPct val="0"/>
              </a:spcBef>
              <a:spcAft>
                <a:spcPct val="0"/>
              </a:spcAft>
              <a:buClrTx/>
              <a:buSzTx/>
              <a:buFontTx/>
              <a:buAutoNum type="arabicPeriod" startAt="2"/>
            </a:pPr>
            <a:r>
              <a:rPr kumimoji="0" lang="zh-CN" altLang="zh-CN" sz="1100" b="0" i="0" u="none" strike="noStrike" cap="none" normalizeH="0" baseline="0">
                <a:ln>
                  <a:noFill/>
                </a:ln>
                <a:solidFill>
                  <a:schemeClr val="tx1"/>
                </a:solidFill>
                <a:effectLst/>
                <a:latin typeface="+mn-ea"/>
                <a:ea typeface="+mn-ea"/>
              </a:rPr>
              <a:t>使用迭代器对象调用hasNext(),判断是否存在下一个元素</a:t>
            </a:r>
            <a:endParaRPr kumimoji="0" lang="zh-CN" altLang="zh-CN" sz="1100" b="0" i="0" u="none" strike="noStrike" cap="none" normalizeH="0" baseline="0">
              <a:ln>
                <a:noFill/>
              </a:ln>
              <a:solidFill>
                <a:schemeClr val="tx1"/>
              </a:solidFill>
              <a:effectLst/>
              <a:latin typeface="+mn-ea"/>
              <a:ea typeface="+mn-ea"/>
            </a:endParaRPr>
          </a:p>
          <a:p>
            <a:pPr marL="0" marR="0" lvl="0" indent="0" algn="l" defTabSz="914400" rtl="0" eaLnBrk="0" fontAlgn="base" latinLnBrk="0" hangingPunct="0">
              <a:spcBef>
                <a:spcPct val="0"/>
              </a:spcBef>
              <a:spcAft>
                <a:spcPct val="0"/>
              </a:spcAft>
              <a:buClrTx/>
              <a:buSzTx/>
              <a:buFontTx/>
              <a:buAutoNum type="arabicPeriod" startAt="3"/>
            </a:pPr>
            <a:r>
              <a:rPr kumimoji="0" lang="zh-CN" altLang="zh-CN" sz="1100" b="0" i="0" u="none" strike="noStrike" cap="none" normalizeH="0" baseline="0">
                <a:ln>
                  <a:noFill/>
                </a:ln>
                <a:solidFill>
                  <a:schemeClr val="tx1"/>
                </a:solidFill>
                <a:effectLst/>
                <a:latin typeface="+mn-ea"/>
                <a:ea typeface="+mn-ea"/>
              </a:rPr>
              <a:t>如果有调用next()方法，获取下一个元素</a:t>
            </a:r>
            <a:endParaRPr kumimoji="0" lang="zh-CN" altLang="zh-CN" sz="1100" b="0" i="0" u="none" strike="noStrike" cap="none" normalizeH="0" baseline="0">
              <a:ln>
                <a:noFill/>
              </a:ln>
              <a:solidFill>
                <a:schemeClr val="tx1"/>
              </a:solidFill>
              <a:effectLst/>
              <a:latin typeface="+mn-ea"/>
              <a:ea typeface="+mn-ea"/>
            </a:endParaRPr>
          </a:p>
          <a:p>
            <a:pPr marL="0" marR="0" lvl="0" indent="0" algn="l" defTabSz="914400" rtl="0" eaLnBrk="0" fontAlgn="base" latinLnBrk="0" hangingPunct="0">
              <a:spcBef>
                <a:spcPct val="0"/>
              </a:spcBef>
              <a:spcAft>
                <a:spcPct val="0"/>
              </a:spcAft>
              <a:buClrTx/>
              <a:buSzTx/>
              <a:buFontTx/>
              <a:buAutoNum type="arabicPeriod" startAt="4"/>
            </a:pPr>
            <a:r>
              <a:rPr kumimoji="0" lang="zh-CN" altLang="zh-CN" sz="1100" b="0" i="0" u="none" strike="noStrike" cap="none" normalizeH="0" baseline="0">
                <a:ln>
                  <a:noFill/>
                </a:ln>
                <a:solidFill>
                  <a:schemeClr val="tx1"/>
                </a:solidFill>
                <a:effectLst/>
                <a:latin typeface="+mn-ea"/>
                <a:ea typeface="+mn-ea"/>
              </a:rPr>
              <a:t>循环2，3步骤，直到 hasNext方法返回false为止。</a:t>
            </a:r>
            <a:endParaRPr kumimoji="0" lang="zh-CN" altLang="zh-CN" sz="1100" b="0" i="0" u="none" strike="noStrike" cap="none" normalizeH="0" baseline="0">
              <a:ln>
                <a:noFill/>
              </a:ln>
              <a:solidFill>
                <a:schemeClr val="tx1"/>
              </a:solidFill>
              <a:effectLst/>
              <a:latin typeface="+mn-ea"/>
              <a:ea typeface="+mn-ea"/>
            </a:endParaRPr>
          </a:p>
        </p:txBody>
      </p:sp>
      <p:sp>
        <p:nvSpPr>
          <p:cNvPr id="24" name="文本占位符 23"/>
          <p:cNvSpPr>
            <a:spLocks noGrp="1"/>
          </p:cNvSpPr>
          <p:nvPr>
            <p:ph type="body" sz="quarter" idx="22"/>
          </p:nvPr>
        </p:nvSpPr>
        <p:spPr/>
        <p:txBody>
          <a:bodyPr/>
          <a:lstStyle/>
          <a:p>
            <a:r>
              <a:rPr lang="zh-CN" altLang="en-US"/>
              <a:t>请简述使用迭代器的使用步骤？</a:t>
            </a:r>
            <a:endParaRPr lang="zh-CN" altLang="en-US"/>
          </a:p>
        </p:txBody>
      </p:sp>
      <p:sp>
        <p:nvSpPr>
          <p:cNvPr id="15" name="标题 14"/>
          <p:cNvSpPr>
            <a:spLocks noGrp="1"/>
          </p:cNvSpPr>
          <p:nvPr>
            <p:ph type="title"/>
          </p:nvPr>
        </p:nvSpPr>
        <p:spPr/>
        <p:txBody>
          <a:bodyPr/>
          <a:lstStyle/>
          <a:p>
            <a:r>
              <a:rPr lang="zh-CN" altLang="en-US"/>
              <a:t>迭代器的使用</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randombar(horizontal)">
                                      <p:cBhvr>
                                        <p:cTn id="7" dur="500"/>
                                        <p:tgtEl>
                                          <p:spTgt spid="1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0" dur="500"/>
                                        <p:tgtEl>
                                          <p:spTgt spid="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0">
                                            <p:bg/>
                                          </p:spTgt>
                                        </p:tgtEl>
                                        <p:attrNameLst>
                                          <p:attrName>style.visibility</p:attrName>
                                        </p:attrNameLst>
                                      </p:cBhvr>
                                      <p:to>
                                        <p:strVal val="visible"/>
                                      </p:to>
                                    </p:set>
                                    <p:animEffect transition="in" filter="randombar(horizontal)">
                                      <p:cBhvr>
                                        <p:cTn id="15" dur="500"/>
                                        <p:tgtEl>
                                          <p:spTgt spid="20">
                                            <p:bg/>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18" dur="500"/>
                                        <p:tgtEl>
                                          <p:spTgt spid="20">
                                            <p:txEl>
                                              <p:pRg st="0" end="0"/>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xEl>
                                              <p:pRg st="1" end="1"/>
                                            </p:txEl>
                                          </p:spTgt>
                                        </p:tgtEl>
                                        <p:attrNameLst>
                                          <p:attrName>style.visibility</p:attrName>
                                        </p:attrNameLst>
                                      </p:cBhvr>
                                      <p:to>
                                        <p:strVal val="visible"/>
                                      </p:to>
                                    </p:set>
                                    <p:animEffect transition="in" filter="randombar(horizontal)">
                                      <p:cBhvr>
                                        <p:cTn id="21" dur="500"/>
                                        <p:tgtEl>
                                          <p:spTgt spid="20">
                                            <p:txEl>
                                              <p:pRg st="1" end="1"/>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0">
                                            <p:txEl>
                                              <p:pRg st="2" end="2"/>
                                            </p:txEl>
                                          </p:spTgt>
                                        </p:tgtEl>
                                        <p:attrNameLst>
                                          <p:attrName>style.visibility</p:attrName>
                                        </p:attrNameLst>
                                      </p:cBhvr>
                                      <p:to>
                                        <p:strVal val="visible"/>
                                      </p:to>
                                    </p:set>
                                    <p:animEffect transition="in" filter="randombar(horizontal)">
                                      <p:cBhvr>
                                        <p:cTn id="24" dur="500"/>
                                        <p:tgtEl>
                                          <p:spTgt spid="20">
                                            <p:txEl>
                                              <p:pRg st="2" end="2"/>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animEffect transition="in" filter="randombar(horizontal)">
                                      <p:cBhvr>
                                        <p:cTn id="27" dur="500"/>
                                        <p:tgtEl>
                                          <p:spTgt spid="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uiExpand="1" build="p"/>
      <p:bldP spid="20" grpId="0" animBg="1"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eaLnBrk="1" fontAlgn="ctr" hangingPunct="1"/>
            <a:r>
              <a:rPr lang="zh-CN" altLang="en-US"/>
              <a:t>能够熟悉迭代器的使用注意事项</a:t>
            </a:r>
            <a:endParaRPr lang="zh-CN" altLang="zh-CN"/>
          </a:p>
        </p:txBody>
      </p:sp>
      <p:sp>
        <p:nvSpPr>
          <p:cNvPr id="4" name="标题 3"/>
          <p:cNvSpPr>
            <a:spLocks noGrp="1"/>
          </p:cNvSpPr>
          <p:nvPr>
            <p:ph type="title"/>
          </p:nvPr>
        </p:nvSpPr>
        <p:spPr/>
        <p:txBody>
          <a:bodyPr/>
          <a:lstStyle/>
          <a:p>
            <a:r>
              <a:rPr lang="zh-CN" altLang="en-US"/>
              <a:t>迭代器的使用注意事项</a:t>
            </a:r>
            <a:endParaRPr lang="zh-CN" altLang="en-US"/>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BigInteger</a:t>
            </a:r>
            <a:endParaRPr lang="zh-CN" altLang="en-US"/>
          </a:p>
        </p:txBody>
      </p:sp>
      <p:sp>
        <p:nvSpPr>
          <p:cNvPr id="5" name="文本占位符 4"/>
          <p:cNvSpPr>
            <a:spLocks noGrp="1"/>
          </p:cNvSpPr>
          <p:nvPr>
            <p:ph type="body" sz="quarter" idx="10"/>
          </p:nvPr>
        </p:nvSpPr>
        <p:spPr>
          <a:xfrm>
            <a:off x="611560" y="555526"/>
            <a:ext cx="3727325" cy="387893"/>
          </a:xfrm>
        </p:spPr>
        <p:txBody>
          <a:bodyPr/>
          <a:lstStyle/>
          <a:p>
            <a:r>
              <a:rPr lang="en-US" altLang="zh-CN"/>
              <a:t>1 BigInteger</a:t>
            </a:r>
            <a:r>
              <a:rPr lang="zh-CN" altLang="en-US"/>
              <a:t>介绍</a:t>
            </a:r>
            <a:endParaRPr lang="zh-CN" altLang="en-US"/>
          </a:p>
        </p:txBody>
      </p:sp>
      <p:sp>
        <p:nvSpPr>
          <p:cNvPr id="6" name="文本占位符 5"/>
          <p:cNvSpPr>
            <a:spLocks noGrp="1"/>
          </p:cNvSpPr>
          <p:nvPr>
            <p:ph type="body" sz="quarter" idx="11"/>
          </p:nvPr>
        </p:nvSpPr>
        <p:spPr>
          <a:xfrm>
            <a:off x="611560" y="987574"/>
            <a:ext cx="7560840" cy="788417"/>
          </a:xfrm>
        </p:spPr>
        <p:style>
          <a:lnRef idx="2">
            <a:schemeClr val="accent2"/>
          </a:lnRef>
          <a:fillRef idx="1">
            <a:schemeClr val="lt1"/>
          </a:fillRef>
          <a:effectRef idx="0">
            <a:schemeClr val="accent2"/>
          </a:effectRef>
          <a:fontRef idx="minor">
            <a:schemeClr val="dk1"/>
          </a:fontRef>
        </p:style>
        <p:txBody>
          <a:bodyPr/>
          <a:lstStyle/>
          <a:p>
            <a:r>
              <a:rPr lang="en-US" altLang="zh-CN"/>
              <a:t>java.math.BigInteger</a:t>
            </a:r>
            <a:r>
              <a:rPr lang="zh-CN" altLang="en-US"/>
              <a:t>类是一个引用数据类型，可以用来对一些大整数做运算。当超出基本数据类型数据范围的整数运算时就可以使用</a:t>
            </a:r>
            <a:r>
              <a:rPr lang="en-US" altLang="zh-CN"/>
              <a:t>BigInteger</a:t>
            </a:r>
            <a:r>
              <a:rPr lang="zh-CN" altLang="en-US"/>
              <a:t>了。</a:t>
            </a:r>
            <a:endParaRPr lang="zh-CN" altLang="en-US"/>
          </a:p>
        </p:txBody>
      </p:sp>
      <p:sp>
        <p:nvSpPr>
          <p:cNvPr id="7" name="文本占位符 6"/>
          <p:cNvSpPr>
            <a:spLocks noGrp="1"/>
          </p:cNvSpPr>
          <p:nvPr>
            <p:ph type="body" sz="quarter" idx="12"/>
          </p:nvPr>
        </p:nvSpPr>
        <p:spPr>
          <a:xfrm>
            <a:off x="611560" y="2135346"/>
            <a:ext cx="3727325" cy="387893"/>
          </a:xfrm>
        </p:spPr>
        <p:txBody>
          <a:bodyPr/>
          <a:lstStyle/>
          <a:p>
            <a:r>
              <a:rPr lang="en-US" altLang="zh-CN"/>
              <a:t>2 BigInteger API</a:t>
            </a:r>
            <a:endParaRPr lang="zh-CN" altLang="en-US"/>
          </a:p>
        </p:txBody>
      </p:sp>
      <p:sp>
        <p:nvSpPr>
          <p:cNvPr id="10" name="Rectangle 1"/>
          <p:cNvSpPr>
            <a:spLocks noChangeArrowheads="1"/>
          </p:cNvSpPr>
          <p:nvPr/>
        </p:nvSpPr>
        <p:spPr bwMode="auto">
          <a:xfrm>
            <a:off x="622761" y="4439602"/>
            <a:ext cx="482453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300" b="0" i="0" u="none" strike="noStrike" cap="none" normalizeH="0" baseline="0">
                <a:ln>
                  <a:noFill/>
                </a:ln>
                <a:solidFill>
                  <a:srgbClr val="333333"/>
                </a:solidFill>
                <a:effectLst/>
                <a:latin typeface="Arial" panose="020B0604020202020204" pitchFamily="34" charset="0"/>
                <a:ea typeface="Open Sans"/>
                <a:cs typeface="宋体" panose="02010600030101010101" pitchFamily="2" charset="-122"/>
              </a:rPr>
              <a:t>以上方法计算的结果，都是一个新的</a:t>
            </a:r>
            <a:r>
              <a:rPr kumimoji="0" lang="zh-CN" altLang="zh-CN" sz="1000" b="0" i="0" u="none" strike="noStrike" cap="none" normalizeH="0" baseline="0">
                <a:ln>
                  <a:noFill/>
                </a:ln>
                <a:solidFill>
                  <a:srgbClr val="333333"/>
                </a:solidFill>
                <a:effectLst/>
                <a:latin typeface="+mn-lt"/>
                <a:ea typeface="Open Sans"/>
                <a:cs typeface="宋体" panose="02010600030101010101" pitchFamily="2" charset="-122"/>
              </a:rPr>
              <a:t>BigInteger</a:t>
            </a:r>
            <a:r>
              <a:rPr kumimoji="0" lang="zh-CN" altLang="zh-CN" sz="1300" b="0" i="0" u="none" strike="noStrike" cap="none" normalizeH="0" baseline="0">
                <a:ln>
                  <a:noFill/>
                </a:ln>
                <a:solidFill>
                  <a:srgbClr val="333333"/>
                </a:solidFill>
                <a:effectLst/>
                <a:latin typeface="Arial" panose="020B0604020202020204" pitchFamily="34" charset="0"/>
                <a:ea typeface="Open Sans"/>
                <a:cs typeface="宋体" panose="02010600030101010101" pitchFamily="2" charset="-122"/>
              </a:rPr>
              <a:t>对象的体现。</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aphicFrame>
        <p:nvGraphicFramePr>
          <p:cNvPr id="11" name="表格 10"/>
          <p:cNvGraphicFramePr>
            <a:graphicFrameLocks noGrp="1"/>
          </p:cNvGraphicFramePr>
          <p:nvPr>
            <p:custDataLst>
              <p:tags r:id="rId1"/>
            </p:custDataLst>
          </p:nvPr>
        </p:nvGraphicFramePr>
        <p:xfrm>
          <a:off x="611560" y="2495386"/>
          <a:ext cx="4824536" cy="460504"/>
        </p:xfrm>
        <a:graphic>
          <a:graphicData uri="http://schemas.openxmlformats.org/drawingml/2006/table">
            <a:tbl>
              <a:tblPr firstRow="1" bandRow="1">
                <a:tableStyleId>{21E4AEA4-8DFA-4A89-87EB-49C32662AFE0}</a:tableStyleId>
              </a:tblPr>
              <a:tblGrid>
                <a:gridCol w="2434410"/>
                <a:gridCol w="2390126"/>
              </a:tblGrid>
              <a:tr h="230252">
                <a:tc>
                  <a:txBody>
                    <a:bodyPr/>
                    <a:lstStyle/>
                    <a:p>
                      <a:r>
                        <a:rPr lang="zh-CN" altLang="en-US" sz="800"/>
                        <a:t>构造方法</a:t>
                      </a:r>
                      <a:endParaRPr lang="zh-CN" altLang="en-US" sz="800"/>
                    </a:p>
                  </a:txBody>
                  <a:tcPr/>
                </a:tc>
                <a:tc>
                  <a:txBody>
                    <a:bodyPr/>
                    <a:lstStyle/>
                    <a:p>
                      <a:r>
                        <a:rPr lang="zh-CN" altLang="en-US" sz="800"/>
                        <a:t>描述</a:t>
                      </a:r>
                      <a:endParaRPr lang="zh-CN" altLang="en-US" sz="800"/>
                    </a:p>
                  </a:txBody>
                  <a:tcPr/>
                </a:tc>
              </a:tr>
              <a:tr h="230252">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800" b="1"/>
                        <a:t>BigInteger(String value)</a:t>
                      </a:r>
                      <a:endParaRPr lang="zh-CN" altLang="en-US" sz="8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800"/>
                        <a:t>可以将整数的字符串，转换为</a:t>
                      </a:r>
                      <a:r>
                        <a:rPr lang="en-US" altLang="zh-CN" sz="800"/>
                        <a:t>BigInteger</a:t>
                      </a:r>
                      <a:r>
                        <a:rPr lang="zh-CN" altLang="en-US" sz="800"/>
                        <a:t>对象</a:t>
                      </a:r>
                      <a:endParaRPr lang="zh-CN" altLang="en-US" sz="800"/>
                    </a:p>
                  </a:txBody>
                  <a:tcPr/>
                </a:tc>
              </a:tr>
            </a:tbl>
          </a:graphicData>
        </a:graphic>
      </p:graphicFrame>
      <p:graphicFrame>
        <p:nvGraphicFramePr>
          <p:cNvPr id="13" name="表格 12"/>
          <p:cNvGraphicFramePr>
            <a:graphicFrameLocks noGrp="1"/>
          </p:cNvGraphicFramePr>
          <p:nvPr>
            <p:custDataLst>
              <p:tags r:id="rId2"/>
            </p:custDataLst>
          </p:nvPr>
        </p:nvGraphicFramePr>
        <p:xfrm>
          <a:off x="611560" y="2984040"/>
          <a:ext cx="4824730" cy="1481455"/>
        </p:xfrm>
        <a:graphic>
          <a:graphicData uri="http://schemas.openxmlformats.org/drawingml/2006/table">
            <a:tbl>
              <a:tblPr firstRow="1" bandRow="1">
                <a:tableStyleId>{5C22544A-7EE6-4342-B048-85BDC9FD1C3A}</a:tableStyleId>
              </a:tblPr>
              <a:tblGrid>
                <a:gridCol w="2412365"/>
                <a:gridCol w="2412171"/>
              </a:tblGrid>
              <a:tr h="273685">
                <a:tc>
                  <a:txBody>
                    <a:bodyPr/>
                    <a:lstStyle/>
                    <a:p>
                      <a:r>
                        <a:rPr lang="zh-CN" altLang="en-US" sz="800" b="1">
                          <a:effectLst/>
                        </a:rPr>
                        <a:t>方法声明</a:t>
                      </a:r>
                      <a:endParaRPr lang="zh-CN" altLang="en-US" sz="800" b="1">
                        <a:effectLst/>
                      </a:endParaRPr>
                    </a:p>
                  </a:txBody>
                  <a:tcPr marL="93846" marR="93846" marT="43314" marB="43314" anchor="ctr"/>
                </a:tc>
                <a:tc>
                  <a:txBody>
                    <a:bodyPr/>
                    <a:lstStyle/>
                    <a:p>
                      <a:r>
                        <a:rPr lang="zh-CN" altLang="en-US" sz="800" b="1">
                          <a:effectLst/>
                        </a:rPr>
                        <a:t>描述</a:t>
                      </a:r>
                      <a:endParaRPr lang="zh-CN" altLang="en-US" sz="800" b="1">
                        <a:effectLst/>
                      </a:endParaRPr>
                    </a:p>
                  </a:txBody>
                  <a:tcPr marL="93846" marR="93846" marT="43314" marB="43314" anchor="ctr"/>
                </a:tc>
              </a:tr>
              <a:tr h="273685">
                <a:tc>
                  <a:txBody>
                    <a:bodyPr/>
                    <a:lstStyle/>
                    <a:p>
                      <a:r>
                        <a:rPr lang="en-US" sz="800">
                          <a:effectLst/>
                        </a:rPr>
                        <a:t>public BigInteger </a:t>
                      </a:r>
                      <a:r>
                        <a:rPr lang="en-US" sz="800" b="1">
                          <a:effectLst/>
                        </a:rPr>
                        <a:t>add </a:t>
                      </a:r>
                      <a:r>
                        <a:rPr lang="en-US" sz="800">
                          <a:effectLst/>
                        </a:rPr>
                        <a:t>(BigInteger value)</a:t>
                      </a:r>
                      <a:endParaRPr lang="en-US" sz="800">
                        <a:effectLst/>
                      </a:endParaRPr>
                    </a:p>
                  </a:txBody>
                  <a:tcPr marL="93846" marR="93846" marT="43314" marB="43314" anchor="ctr"/>
                </a:tc>
                <a:tc>
                  <a:txBody>
                    <a:bodyPr/>
                    <a:lstStyle/>
                    <a:p>
                      <a:r>
                        <a:rPr lang="zh-CN" altLang="en-US" sz="800">
                          <a:effectLst/>
                        </a:rPr>
                        <a:t>超大整数加法运算</a:t>
                      </a:r>
                      <a:endParaRPr lang="zh-CN" altLang="en-US" sz="800">
                        <a:effectLst/>
                      </a:endParaRPr>
                    </a:p>
                  </a:txBody>
                  <a:tcPr marL="93846" marR="93846" marT="43314" marB="43314" anchor="ctr"/>
                </a:tc>
              </a:tr>
              <a:tr h="273630">
                <a:tc>
                  <a:txBody>
                    <a:bodyPr/>
                    <a:lstStyle/>
                    <a:p>
                      <a:r>
                        <a:rPr lang="en-US" sz="800">
                          <a:effectLst/>
                        </a:rPr>
                        <a:t>public BigInteger </a:t>
                      </a:r>
                      <a:r>
                        <a:rPr lang="en-US" sz="800" b="1">
                          <a:effectLst/>
                        </a:rPr>
                        <a:t>subtract </a:t>
                      </a:r>
                      <a:r>
                        <a:rPr lang="en-US" sz="800">
                          <a:effectLst/>
                        </a:rPr>
                        <a:t>(BigInteger value)</a:t>
                      </a:r>
                      <a:endParaRPr lang="en-US" sz="800">
                        <a:effectLst/>
                      </a:endParaRPr>
                    </a:p>
                  </a:txBody>
                  <a:tcPr marL="93846" marR="93846" marT="43314" marB="43314" anchor="ctr"/>
                </a:tc>
                <a:tc>
                  <a:txBody>
                    <a:bodyPr/>
                    <a:lstStyle/>
                    <a:p>
                      <a:r>
                        <a:rPr lang="zh-CN" altLang="en-US" sz="800">
                          <a:effectLst/>
                        </a:rPr>
                        <a:t>超大整数减法运算</a:t>
                      </a:r>
                      <a:endParaRPr lang="zh-CN" altLang="en-US" sz="800">
                        <a:effectLst/>
                      </a:endParaRPr>
                    </a:p>
                  </a:txBody>
                  <a:tcPr marL="93846" marR="93846" marT="43314" marB="43314" anchor="ctr"/>
                </a:tc>
              </a:tr>
              <a:tr h="273630">
                <a:tc>
                  <a:txBody>
                    <a:bodyPr/>
                    <a:lstStyle/>
                    <a:p>
                      <a:r>
                        <a:rPr lang="en-US" sz="800">
                          <a:effectLst/>
                        </a:rPr>
                        <a:t>public BigInteger </a:t>
                      </a:r>
                      <a:r>
                        <a:rPr lang="en-US" sz="800" b="1">
                          <a:effectLst/>
                        </a:rPr>
                        <a:t>multiply </a:t>
                      </a:r>
                      <a:r>
                        <a:rPr lang="en-US" sz="800">
                          <a:effectLst/>
                        </a:rPr>
                        <a:t>(BigInteger value)</a:t>
                      </a:r>
                      <a:endParaRPr lang="en-US" sz="800">
                        <a:effectLst/>
                      </a:endParaRPr>
                    </a:p>
                  </a:txBody>
                  <a:tcPr marL="93846" marR="93846" marT="43314" marB="43314" anchor="ctr"/>
                </a:tc>
                <a:tc>
                  <a:txBody>
                    <a:bodyPr/>
                    <a:lstStyle/>
                    <a:p>
                      <a:r>
                        <a:rPr lang="zh-CN" altLang="en-US" sz="800">
                          <a:effectLst/>
                        </a:rPr>
                        <a:t>超大整数乘法运算</a:t>
                      </a:r>
                      <a:endParaRPr lang="zh-CN" altLang="en-US" sz="800">
                        <a:effectLst/>
                      </a:endParaRPr>
                    </a:p>
                  </a:txBody>
                  <a:tcPr marL="93846" marR="93846" marT="43314" marB="43314" anchor="ctr"/>
                </a:tc>
              </a:tr>
              <a:tr h="273630">
                <a:tc>
                  <a:txBody>
                    <a:bodyPr/>
                    <a:lstStyle/>
                    <a:p>
                      <a:r>
                        <a:rPr lang="en-US" sz="800">
                          <a:effectLst/>
                        </a:rPr>
                        <a:t>public BigInteger </a:t>
                      </a:r>
                      <a:r>
                        <a:rPr lang="en-US" sz="800" b="1">
                          <a:effectLst/>
                        </a:rPr>
                        <a:t>divide </a:t>
                      </a:r>
                      <a:r>
                        <a:rPr lang="en-US" sz="800">
                          <a:effectLst/>
                        </a:rPr>
                        <a:t>(BigInteger value)</a:t>
                      </a:r>
                      <a:endParaRPr lang="en-US" sz="800">
                        <a:effectLst/>
                      </a:endParaRPr>
                    </a:p>
                  </a:txBody>
                  <a:tcPr marL="93846" marR="93846" marT="43314" marB="43314" anchor="ctr"/>
                </a:tc>
                <a:tc>
                  <a:txBody>
                    <a:bodyPr/>
                    <a:lstStyle/>
                    <a:p>
                      <a:r>
                        <a:rPr lang="zh-CN" altLang="en-US" sz="800">
                          <a:effectLst/>
                        </a:rPr>
                        <a:t>超大整数除法运算，除不尽取整数部分</a:t>
                      </a:r>
                      <a:endParaRPr lang="zh-CN" altLang="en-US" sz="800">
                        <a:effectLst/>
                      </a:endParaRPr>
                    </a:p>
                  </a:txBody>
                  <a:tcPr marL="93846" marR="93846" marT="43314" marB="43314" anchor="ctr"/>
                </a:tc>
              </a:tr>
            </a:tbl>
          </a:graphicData>
        </a:graphic>
      </p:graphicFrame>
      <p:sp>
        <p:nvSpPr>
          <p:cNvPr id="14" name="文本占位符 6"/>
          <p:cNvSpPr>
            <a:spLocks noGrp="1"/>
          </p:cNvSpPr>
          <p:nvPr>
            <p:ph type="body" sz="quarter" idx="12"/>
          </p:nvPr>
        </p:nvSpPr>
        <p:spPr>
          <a:xfrm>
            <a:off x="5796136" y="2126911"/>
            <a:ext cx="2376264" cy="387893"/>
          </a:xfrm>
        </p:spPr>
        <p:txBody>
          <a:bodyPr/>
          <a:lstStyle/>
          <a:p>
            <a:r>
              <a:rPr lang="en-US" altLang="zh-CN"/>
              <a:t>3 </a:t>
            </a:r>
            <a:r>
              <a:rPr lang="zh-CN" altLang="en-US"/>
              <a:t>代码实践</a:t>
            </a:r>
            <a:endParaRPr lang="zh-CN" altLang="en-US"/>
          </a:p>
        </p:txBody>
      </p:sp>
      <p:sp>
        <p:nvSpPr>
          <p:cNvPr id="15" name="矩形 14"/>
          <p:cNvSpPr/>
          <p:nvPr/>
        </p:nvSpPr>
        <p:spPr>
          <a:xfrm>
            <a:off x="5796136" y="2523245"/>
            <a:ext cx="2502024" cy="400110"/>
          </a:xfrm>
          <a:prstGeom prst="rect">
            <a:avLst/>
          </a:prstGeom>
        </p:spPr>
        <p:txBody>
          <a:bodyPr wrap="square">
            <a:spAutoFit/>
          </a:bodyPr>
          <a:lstStyle/>
          <a:p>
            <a:r>
              <a:rPr lang="zh-CN" altLang="en-US" sz="1000"/>
              <a:t>直接定义两个</a:t>
            </a:r>
            <a:r>
              <a:rPr lang="en-US" altLang="zh-CN" sz="1000"/>
              <a:t>BigInteger</a:t>
            </a:r>
            <a:r>
              <a:rPr lang="zh-CN" altLang="en-US" sz="1000"/>
              <a:t>的大整数，进行加，减，乘，除的运算</a:t>
            </a:r>
            <a:endParaRPr lang="zh-CN" altLang="en-US" sz="1000"/>
          </a:p>
        </p:txBody>
      </p:sp>
      <p:sp>
        <p:nvSpPr>
          <p:cNvPr id="16" name="爆炸形 1 15"/>
          <p:cNvSpPr/>
          <p:nvPr/>
        </p:nvSpPr>
        <p:spPr>
          <a:xfrm>
            <a:off x="6300192" y="3507854"/>
            <a:ext cx="1152128" cy="648072"/>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100"/>
              <a:t>练练</a:t>
            </a:r>
            <a:endParaRPr lang="zh-CN" altLang="en-US" sz="110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randombar(horizontal)">
                                      <p:cBhvr>
                                        <p:cTn id="7" dur="500"/>
                                        <p:tgtEl>
                                          <p:spTgt spid="6">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randombar(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30" dur="500"/>
                                        <p:tgtEl>
                                          <p:spTgt spid="14">
                                            <p:txEl>
                                              <p:pRg st="0" end="0"/>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randombar(horizontal)">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uiExpand="1" build="p"/>
      <p:bldP spid="10" grpId="0"/>
      <p:bldP spid="14" grpId="0" build="p"/>
      <p:bldP spid="15" grpId="0"/>
      <p:bldP spid="1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迭代器的使用注意事项</a:t>
            </a:r>
            <a:endParaRPr lang="zh-CN" altLang="en-US"/>
          </a:p>
        </p:txBody>
      </p:sp>
      <p:sp>
        <p:nvSpPr>
          <p:cNvPr id="3" name="文本占位符 2"/>
          <p:cNvSpPr>
            <a:spLocks noGrp="1"/>
          </p:cNvSpPr>
          <p:nvPr>
            <p:ph type="body" sz="quarter" idx="10"/>
          </p:nvPr>
        </p:nvSpPr>
        <p:spPr>
          <a:xfrm>
            <a:off x="628661" y="699547"/>
            <a:ext cx="8047795" cy="387893"/>
          </a:xfrm>
        </p:spPr>
        <p:txBody>
          <a:bodyPr/>
          <a:lstStyle/>
          <a:p>
            <a:r>
              <a:rPr lang="en-US" altLang="zh-CN"/>
              <a:t>1 </a:t>
            </a:r>
            <a:r>
              <a:rPr lang="zh-CN" altLang="en-US"/>
              <a:t>当迭代器迭代元素完成后，不能继续</a:t>
            </a:r>
            <a:r>
              <a:rPr lang="en-US" altLang="zh-CN"/>
              <a:t>next</a:t>
            </a:r>
            <a:r>
              <a:rPr lang="zh-CN" altLang="en-US"/>
              <a:t>获取元素，否则会报：</a:t>
            </a:r>
            <a:r>
              <a:rPr lang="en-US" altLang="zh-CN"/>
              <a:t>NoSuchElementException</a:t>
            </a:r>
            <a:endParaRPr lang="zh-CN" altLang="en-US"/>
          </a:p>
        </p:txBody>
      </p:sp>
      <p:sp>
        <p:nvSpPr>
          <p:cNvPr id="5" name="文本占位符 4"/>
          <p:cNvSpPr>
            <a:spLocks noGrp="1"/>
          </p:cNvSpPr>
          <p:nvPr>
            <p:ph type="body" sz="quarter" idx="12"/>
          </p:nvPr>
        </p:nvSpPr>
        <p:spPr>
          <a:xfrm>
            <a:off x="726907" y="3075806"/>
            <a:ext cx="8047795" cy="387893"/>
          </a:xfrm>
        </p:spPr>
        <p:txBody>
          <a:bodyPr/>
          <a:lstStyle/>
          <a:p>
            <a:r>
              <a:rPr lang="en-US" altLang="zh-CN"/>
              <a:t>2 </a:t>
            </a:r>
            <a:r>
              <a:rPr lang="zh-CN" altLang="en-US"/>
              <a:t>当迭代器在使用的过程中，不能使用集合对象直接增删元素。会导致报错</a:t>
            </a:r>
            <a:r>
              <a:rPr lang="en-US" altLang="zh-CN" sz="1000" b="0"/>
              <a:t>ConcurrentModificationException</a:t>
            </a:r>
            <a:r>
              <a:rPr lang="zh-CN" altLang="en-US"/>
              <a:t>。如果要删除可以使用迭代器来删除</a:t>
            </a:r>
            <a:endParaRPr lang="zh-CN" altLang="en-US"/>
          </a:p>
        </p:txBody>
      </p:sp>
      <p:pic>
        <p:nvPicPr>
          <p:cNvPr id="8" name="图片 7"/>
          <p:cNvPicPr>
            <a:picLocks noChangeAspect="1"/>
          </p:cNvPicPr>
          <p:nvPr/>
        </p:nvPicPr>
        <p:blipFill>
          <a:blip r:embed="rId1"/>
          <a:stretch>
            <a:fillRect/>
          </a:stretch>
        </p:blipFill>
        <p:spPr>
          <a:xfrm>
            <a:off x="726908" y="1085277"/>
            <a:ext cx="5141236" cy="1718861"/>
          </a:xfrm>
          <a:prstGeom prst="rect">
            <a:avLst/>
          </a:prstGeom>
        </p:spPr>
      </p:pic>
      <p:pic>
        <p:nvPicPr>
          <p:cNvPr id="10" name="图片 9"/>
          <p:cNvPicPr>
            <a:picLocks noChangeAspect="1"/>
          </p:cNvPicPr>
          <p:nvPr/>
        </p:nvPicPr>
        <p:blipFill>
          <a:blip r:embed="rId2"/>
          <a:stretch>
            <a:fillRect/>
          </a:stretch>
        </p:blipFill>
        <p:spPr>
          <a:xfrm>
            <a:off x="726908" y="3723878"/>
            <a:ext cx="7286625" cy="1095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p:txBody>
          <a:bodyPr/>
          <a:lstStyle/>
          <a:p>
            <a:r>
              <a:rPr lang="zh-CN" altLang="en-US"/>
              <a:t>迭代器在使用的时候有什么注意事项？</a:t>
            </a:r>
            <a:endParaRPr lang="zh-CN" altLang="en-US"/>
          </a:p>
        </p:txBody>
      </p:sp>
      <p:sp>
        <p:nvSpPr>
          <p:cNvPr id="17" name="文本占位符 16"/>
          <p:cNvSpPr>
            <a:spLocks noGrp="1"/>
          </p:cNvSpPr>
          <p:nvPr>
            <p:ph type="body" sz="quarter" idx="11"/>
          </p:nvPr>
        </p:nvSpPr>
        <p:spPr>
          <a:xfrm>
            <a:off x="891616" y="1375371"/>
            <a:ext cx="7784840" cy="1124372"/>
          </a:xfrm>
        </p:spPr>
        <p:txBody>
          <a:bodyPr/>
          <a:lstStyle/>
          <a:p>
            <a:pPr marL="228600" indent="-228600">
              <a:buAutoNum type="arabicPeriod"/>
            </a:pPr>
            <a:r>
              <a:rPr lang="zh-CN" altLang="en-US"/>
              <a:t>当迭代器迭代元素完成后，不能继续</a:t>
            </a:r>
            <a:r>
              <a:rPr lang="en-US" altLang="zh-CN"/>
              <a:t>next</a:t>
            </a:r>
            <a:r>
              <a:rPr lang="zh-CN" altLang="en-US"/>
              <a:t>获取元素，否则会报：</a:t>
            </a:r>
            <a:r>
              <a:rPr lang="en-US" altLang="zh-CN"/>
              <a:t>NoSuchElementException</a:t>
            </a:r>
            <a:endParaRPr lang="en-US" altLang="zh-CN"/>
          </a:p>
          <a:p>
            <a:pPr marL="228600" indent="-228600">
              <a:buAutoNum type="arabicPeriod"/>
            </a:pPr>
            <a:r>
              <a:rPr lang="zh-CN" altLang="en-US"/>
              <a:t>当迭代器在使用的过程中，不能使用集合对象增删元素。会导致报错</a:t>
            </a:r>
            <a:r>
              <a:rPr lang="en-US" altLang="zh-CN"/>
              <a:t>ConcurrentModificationException</a:t>
            </a:r>
            <a:r>
              <a:rPr lang="zh-CN" altLang="en-US"/>
              <a:t>。如果要删除可以使用迭代器来删除</a:t>
            </a:r>
            <a:endParaRPr lang="zh-CN" altLang="en-US"/>
          </a:p>
        </p:txBody>
      </p:sp>
      <p:sp>
        <p:nvSpPr>
          <p:cNvPr id="15" name="标题 14"/>
          <p:cNvSpPr>
            <a:spLocks noGrp="1"/>
          </p:cNvSpPr>
          <p:nvPr>
            <p:ph type="title"/>
          </p:nvPr>
        </p:nvSpPr>
        <p:spPr/>
        <p:txBody>
          <a:bodyPr/>
          <a:lstStyle/>
          <a:p>
            <a:r>
              <a:rPr lang="zh-CN" altLang="en-US"/>
              <a:t>迭代器的使用</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randombar(horizontal)">
                                      <p:cBhvr>
                                        <p:cTn id="7" dur="500"/>
                                        <p:tgtEl>
                                          <p:spTgt spid="1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0" dur="500"/>
                                        <p:tgtEl>
                                          <p:spTgt spid="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Effect transition="in" filter="randombar(horizontal)">
                                      <p:cBhvr>
                                        <p:cTn id="15"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eaLnBrk="1" fontAlgn="ctr" hangingPunct="1"/>
            <a:r>
              <a:rPr lang="zh-CN" altLang="zh-CN"/>
              <a:t>能够使用增强</a:t>
            </a:r>
            <a:r>
              <a:rPr lang="en-US" altLang="zh-CN"/>
              <a:t>for</a:t>
            </a:r>
            <a:r>
              <a:rPr lang="zh-CN" altLang="zh-CN"/>
              <a:t>循环遍历集合和数组</a:t>
            </a:r>
            <a:endParaRPr lang="zh-CN" altLang="zh-CN"/>
          </a:p>
          <a:p>
            <a:pPr marL="0" indent="0" eaLnBrk="1" fontAlgn="ctr" hangingPunct="1">
              <a:buNone/>
            </a:pPr>
            <a:endParaRPr lang="zh-CN" altLang="zh-CN"/>
          </a:p>
        </p:txBody>
      </p:sp>
      <p:sp>
        <p:nvSpPr>
          <p:cNvPr id="4" name="标题 3"/>
          <p:cNvSpPr>
            <a:spLocks noGrp="1"/>
          </p:cNvSpPr>
          <p:nvPr>
            <p:ph type="title"/>
          </p:nvPr>
        </p:nvSpPr>
        <p:spPr/>
        <p:txBody>
          <a:bodyPr/>
          <a:lstStyle/>
          <a:p>
            <a:r>
              <a:rPr lang="zh-CN" altLang="en-US"/>
              <a:t>增强</a:t>
            </a:r>
            <a:r>
              <a:rPr lang="en-US" altLang="zh-CN"/>
              <a:t>for</a:t>
            </a:r>
            <a:r>
              <a:rPr lang="zh-CN" altLang="en-US"/>
              <a:t>循环</a:t>
            </a:r>
            <a:endParaRPr lang="zh-CN" altLang="en-US"/>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增强</a:t>
            </a:r>
            <a:r>
              <a:rPr lang="en-US" altLang="zh-CN"/>
              <a:t>for</a:t>
            </a:r>
            <a:r>
              <a:rPr lang="zh-CN" altLang="en-US"/>
              <a:t>循环</a:t>
            </a:r>
            <a:endParaRPr lang="zh-CN" altLang="en-US"/>
          </a:p>
        </p:txBody>
      </p:sp>
      <p:sp>
        <p:nvSpPr>
          <p:cNvPr id="3" name="文本占位符 2"/>
          <p:cNvSpPr>
            <a:spLocks noGrp="1"/>
          </p:cNvSpPr>
          <p:nvPr>
            <p:ph type="body" sz="quarter" idx="10"/>
          </p:nvPr>
        </p:nvSpPr>
        <p:spPr/>
        <p:txBody>
          <a:bodyPr/>
          <a:lstStyle/>
          <a:p>
            <a:r>
              <a:rPr lang="en-US" altLang="zh-CN"/>
              <a:t>1 </a:t>
            </a:r>
            <a:r>
              <a:rPr lang="zh-CN" altLang="en-US"/>
              <a:t>增强</a:t>
            </a:r>
            <a:r>
              <a:rPr lang="en-US" altLang="zh-CN"/>
              <a:t>for</a:t>
            </a:r>
            <a:r>
              <a:rPr lang="zh-CN" altLang="en-US"/>
              <a:t>循环的介绍</a:t>
            </a:r>
            <a:endParaRPr lang="zh-CN" altLang="en-US"/>
          </a:p>
        </p:txBody>
      </p:sp>
      <p:sp>
        <p:nvSpPr>
          <p:cNvPr id="4" name="文本占位符 3"/>
          <p:cNvSpPr>
            <a:spLocks noGrp="1"/>
          </p:cNvSpPr>
          <p:nvPr>
            <p:ph type="body" sz="quarter" idx="11"/>
          </p:nvPr>
        </p:nvSpPr>
        <p:spPr>
          <a:xfrm>
            <a:off x="628661" y="1207275"/>
            <a:ext cx="7903769" cy="500380"/>
          </a:xfrm>
        </p:spPr>
        <p:style>
          <a:lnRef idx="2">
            <a:schemeClr val="accent2"/>
          </a:lnRef>
          <a:fillRef idx="1">
            <a:schemeClr val="lt1"/>
          </a:fillRef>
          <a:effectRef idx="0">
            <a:schemeClr val="accent2"/>
          </a:effectRef>
          <a:fontRef idx="minor">
            <a:schemeClr val="dk1"/>
          </a:fontRef>
        </p:style>
        <p:txBody>
          <a:bodyPr/>
          <a:lstStyle/>
          <a:p>
            <a:r>
              <a:rPr lang="zh-CN" altLang="en-US"/>
              <a:t>增强</a:t>
            </a:r>
            <a:r>
              <a:rPr lang="en-US" altLang="zh-CN"/>
              <a:t>for</a:t>
            </a:r>
            <a:r>
              <a:rPr lang="zh-CN" altLang="en-US"/>
              <a:t>循环（</a:t>
            </a:r>
            <a:r>
              <a:rPr lang="en-US" altLang="zh-CN"/>
              <a:t>foreach</a:t>
            </a:r>
            <a:r>
              <a:rPr lang="zh-CN" altLang="en-US"/>
              <a:t>），专门用来遍历单列集合或者数组，底层实现使用迭代器。</a:t>
            </a:r>
            <a:endParaRPr lang="zh-CN" altLang="en-US"/>
          </a:p>
        </p:txBody>
      </p:sp>
      <p:sp>
        <p:nvSpPr>
          <p:cNvPr id="5" name="文本占位符 4"/>
          <p:cNvSpPr>
            <a:spLocks noGrp="1"/>
          </p:cNvSpPr>
          <p:nvPr>
            <p:ph type="body" sz="quarter" idx="12"/>
          </p:nvPr>
        </p:nvSpPr>
        <p:spPr>
          <a:xfrm>
            <a:off x="611570" y="1751809"/>
            <a:ext cx="3727325" cy="387893"/>
          </a:xfrm>
        </p:spPr>
        <p:txBody>
          <a:bodyPr/>
          <a:lstStyle/>
          <a:p>
            <a:r>
              <a:rPr lang="en-US" altLang="zh-CN"/>
              <a:t>2  </a:t>
            </a:r>
            <a:r>
              <a:rPr lang="zh-CN" altLang="en-US"/>
              <a:t>格式定义</a:t>
            </a:r>
            <a:endParaRPr lang="zh-CN" altLang="en-US"/>
          </a:p>
        </p:txBody>
      </p:sp>
      <p:sp>
        <p:nvSpPr>
          <p:cNvPr id="6" name="文本占位符 5"/>
          <p:cNvSpPr>
            <a:spLocks noGrp="1"/>
          </p:cNvSpPr>
          <p:nvPr>
            <p:ph type="body" sz="quarter" idx="13"/>
          </p:nvPr>
        </p:nvSpPr>
        <p:spPr>
          <a:xfrm>
            <a:off x="611570" y="2215378"/>
            <a:ext cx="3960430" cy="2372596"/>
          </a:xfrm>
          <a:solidFill>
            <a:srgbClr val="FFFF99"/>
          </a:solidFill>
        </p:spPr>
        <p:txBody>
          <a:bodyPr/>
          <a:lstStyle/>
          <a:p>
            <a:r>
              <a:rPr lang="en-US" altLang="zh-CN"/>
              <a:t>for(  </a:t>
            </a:r>
            <a:r>
              <a:rPr lang="zh-CN" altLang="en-US"/>
              <a:t>变量类型 变量 </a:t>
            </a:r>
            <a:r>
              <a:rPr lang="en-US" altLang="zh-CN"/>
              <a:t>:  </a:t>
            </a:r>
            <a:r>
              <a:rPr lang="zh-CN" altLang="en-US"/>
              <a:t>数组</a:t>
            </a:r>
            <a:r>
              <a:rPr lang="en-US" altLang="zh-CN"/>
              <a:t>/</a:t>
            </a:r>
            <a:r>
              <a:rPr lang="zh-CN" altLang="en-US"/>
              <a:t>集合 </a:t>
            </a:r>
            <a:r>
              <a:rPr lang="en-US" altLang="zh-CN"/>
              <a:t>) { </a:t>
            </a:r>
            <a:endParaRPr lang="zh-CN" altLang="en-US"/>
          </a:p>
          <a:p>
            <a:r>
              <a:rPr lang="zh-CN" altLang="en-US"/>
              <a:t>    </a:t>
            </a:r>
            <a:r>
              <a:rPr lang="en-US" altLang="zh-CN"/>
              <a:t> </a:t>
            </a:r>
            <a:r>
              <a:rPr lang="zh-CN" altLang="en-US"/>
              <a:t>变量代表的就是集合或者数组的元素</a:t>
            </a:r>
            <a:endParaRPr lang="zh-CN" altLang="en-US"/>
          </a:p>
          <a:p>
            <a:r>
              <a:rPr lang="en-US" altLang="zh-CN"/>
              <a:t>}</a:t>
            </a:r>
            <a:endParaRPr lang="en-US" altLang="zh-CN"/>
          </a:p>
          <a:p>
            <a:r>
              <a:rPr lang="zh-CN" altLang="en-US"/>
              <a:t>说明：变量就是每次循环所获取的元素，变量类型就是数组或者集合的元素类型</a:t>
            </a:r>
            <a:endParaRPr lang="en-US" altLang="zh-CN"/>
          </a:p>
          <a:p>
            <a:r>
              <a:rPr lang="en-US" altLang="zh-CN" b="1">
                <a:solidFill>
                  <a:srgbClr val="7030A0"/>
                </a:solidFill>
              </a:rPr>
              <a:t>IDEA</a:t>
            </a:r>
            <a:r>
              <a:rPr lang="zh-CN" altLang="en-US" b="1">
                <a:solidFill>
                  <a:srgbClr val="7030A0"/>
                </a:solidFill>
              </a:rPr>
              <a:t>快速构建增强</a:t>
            </a:r>
            <a:r>
              <a:rPr lang="en-US" altLang="zh-CN" b="1">
                <a:solidFill>
                  <a:srgbClr val="7030A0"/>
                </a:solidFill>
              </a:rPr>
              <a:t>for</a:t>
            </a:r>
            <a:r>
              <a:rPr lang="zh-CN" altLang="en-US" b="1">
                <a:solidFill>
                  <a:srgbClr val="7030A0"/>
                </a:solidFill>
              </a:rPr>
              <a:t>循环：集合</a:t>
            </a:r>
            <a:r>
              <a:rPr lang="en-US" altLang="zh-CN" b="1">
                <a:solidFill>
                  <a:srgbClr val="7030A0"/>
                </a:solidFill>
              </a:rPr>
              <a:t>/</a:t>
            </a:r>
            <a:r>
              <a:rPr lang="zh-CN" altLang="en-US" b="1">
                <a:solidFill>
                  <a:srgbClr val="7030A0"/>
                </a:solidFill>
              </a:rPr>
              <a:t>数组</a:t>
            </a:r>
            <a:r>
              <a:rPr lang="en-US" altLang="zh-CN" b="1">
                <a:solidFill>
                  <a:srgbClr val="7030A0"/>
                </a:solidFill>
              </a:rPr>
              <a:t>.for </a:t>
            </a:r>
            <a:endParaRPr lang="en-US" altLang="zh-CN" b="1">
              <a:solidFill>
                <a:srgbClr val="7030A0"/>
              </a:solidFill>
            </a:endParaRPr>
          </a:p>
          <a:p>
            <a:endParaRPr lang="en-US" altLang="zh-CN"/>
          </a:p>
        </p:txBody>
      </p:sp>
      <p:sp>
        <p:nvSpPr>
          <p:cNvPr id="9" name="文本占位符 4"/>
          <p:cNvSpPr txBox="1"/>
          <p:nvPr/>
        </p:nvSpPr>
        <p:spPr>
          <a:xfrm>
            <a:off x="4805104" y="1758655"/>
            <a:ext cx="3727325" cy="1058043"/>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3 </a:t>
            </a:r>
            <a:r>
              <a:rPr lang="zh-CN" altLang="en-US"/>
              <a:t>练习</a:t>
            </a:r>
            <a:endParaRPr lang="en-US" altLang="zh-CN"/>
          </a:p>
          <a:p>
            <a:endParaRPr lang="en-US" altLang="zh-CN"/>
          </a:p>
          <a:p>
            <a:r>
              <a:rPr lang="zh-CN" altLang="en-US" b="0"/>
              <a:t>定义数组，定义</a:t>
            </a:r>
            <a:r>
              <a:rPr lang="en-US" altLang="zh-CN" b="0"/>
              <a:t>ArrayList</a:t>
            </a:r>
            <a:r>
              <a:rPr lang="zh-CN" altLang="en-US" b="0"/>
              <a:t>集合，保存数据使用增强</a:t>
            </a:r>
            <a:r>
              <a:rPr lang="en-US" altLang="zh-CN" b="0"/>
              <a:t>for</a:t>
            </a:r>
            <a:r>
              <a:rPr lang="zh-CN" altLang="en-US" b="0"/>
              <a:t>循环进行遍历。</a:t>
            </a:r>
            <a:endParaRPr lang="zh-CN" altLang="en-US" b="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randombar(horizontal)">
                                      <p:cBhvr>
                                        <p:cTn id="7" dur="500"/>
                                        <p:tgtEl>
                                          <p:spTgt spid="4">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randombar(horizontal)">
                                      <p:cBhvr>
                                        <p:cTn id="15" dur="500"/>
                                        <p:tgtEl>
                                          <p:spTgt spid="6">
                                            <p:bg/>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8" dur="500"/>
                                        <p:tgtEl>
                                          <p:spTgt spid="6">
                                            <p:txEl>
                                              <p:pRg st="0" end="0"/>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1" dur="500"/>
                                        <p:tgtEl>
                                          <p:spTgt spid="6">
                                            <p:txEl>
                                              <p:pRg st="1" end="1"/>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4" dur="500"/>
                                        <p:tgtEl>
                                          <p:spTgt spid="6">
                                            <p:txEl>
                                              <p:pRg st="2" end="2"/>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7" dur="500"/>
                                        <p:tgtEl>
                                          <p:spTgt spid="6">
                                            <p:txEl>
                                              <p:pRg st="3" end="3"/>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randombar(horizontal)">
                                      <p:cBhvr>
                                        <p:cTn id="30" dur="500"/>
                                        <p:tgtEl>
                                          <p:spTgt spid="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randombar(horizont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uiExpand="1" build="p"/>
      <p:bldP spid="6" grpId="0" animBg="1" uiExpand="1" build="p"/>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p:txBody>
          <a:bodyPr/>
          <a:lstStyle/>
          <a:p>
            <a:r>
              <a:rPr lang="zh-CN" altLang="en-US"/>
              <a:t>请问增强</a:t>
            </a:r>
            <a:r>
              <a:rPr lang="en-US" altLang="zh-CN"/>
              <a:t>for</a:t>
            </a:r>
            <a:r>
              <a:rPr lang="zh-CN" altLang="en-US"/>
              <a:t>循环的格式是什么</a:t>
            </a:r>
            <a:endParaRPr lang="zh-CN" altLang="en-US"/>
          </a:p>
        </p:txBody>
      </p:sp>
      <p:sp>
        <p:nvSpPr>
          <p:cNvPr id="17" name="文本占位符 16"/>
          <p:cNvSpPr>
            <a:spLocks noGrp="1"/>
          </p:cNvSpPr>
          <p:nvPr>
            <p:ph type="body" sz="quarter" idx="11"/>
          </p:nvPr>
        </p:nvSpPr>
        <p:spPr>
          <a:xfrm>
            <a:off x="891617" y="1375370"/>
            <a:ext cx="4184438" cy="908348"/>
          </a:xfrm>
        </p:spPr>
        <p:txBody>
          <a:bodyPr/>
          <a:lstStyle/>
          <a:p>
            <a:r>
              <a:rPr lang="en-US" altLang="zh-CN"/>
              <a:t>for(  </a:t>
            </a:r>
            <a:r>
              <a:rPr lang="zh-CN" altLang="en-US"/>
              <a:t>变量类型 变量 </a:t>
            </a:r>
            <a:r>
              <a:rPr lang="en-US" altLang="zh-CN"/>
              <a:t>:  </a:t>
            </a:r>
            <a:r>
              <a:rPr lang="zh-CN" altLang="en-US"/>
              <a:t>数组</a:t>
            </a:r>
            <a:r>
              <a:rPr lang="en-US" altLang="zh-CN"/>
              <a:t>/</a:t>
            </a:r>
            <a:r>
              <a:rPr lang="zh-CN" altLang="en-US"/>
              <a:t>集合 </a:t>
            </a:r>
            <a:r>
              <a:rPr lang="en-US" altLang="zh-CN"/>
              <a:t>) { </a:t>
            </a:r>
            <a:endParaRPr lang="zh-CN" altLang="en-US"/>
          </a:p>
          <a:p>
            <a:r>
              <a:rPr lang="zh-CN" altLang="en-US"/>
              <a:t>           </a:t>
            </a:r>
            <a:r>
              <a:rPr lang="en-US" altLang="zh-CN"/>
              <a:t>//</a:t>
            </a:r>
            <a:r>
              <a:rPr lang="zh-CN" altLang="en-US"/>
              <a:t>处理数据</a:t>
            </a:r>
            <a:endParaRPr lang="zh-CN" altLang="en-US"/>
          </a:p>
          <a:p>
            <a:r>
              <a:rPr lang="en-US" altLang="zh-CN"/>
              <a:t>}</a:t>
            </a:r>
            <a:endParaRPr lang="en-US" altLang="zh-CN"/>
          </a:p>
        </p:txBody>
      </p:sp>
      <p:sp>
        <p:nvSpPr>
          <p:cNvPr id="20" name="文本占位符 19"/>
          <p:cNvSpPr>
            <a:spLocks noGrp="1"/>
          </p:cNvSpPr>
          <p:nvPr>
            <p:ph type="body" sz="quarter" idx="15"/>
          </p:nvPr>
        </p:nvSpPr>
        <p:spPr>
          <a:xfrm>
            <a:off x="891616" y="3103035"/>
            <a:ext cx="4184439" cy="476827"/>
          </a:xfrm>
        </p:spPr>
        <p:txBody>
          <a:bodyPr/>
          <a:lstStyle/>
          <a:p>
            <a:pPr marL="0" marR="0" lvl="0" indent="0" algn="l" defTabSz="914400" rtl="0" eaLnBrk="0" fontAlgn="base" latinLnBrk="0" hangingPunct="0">
              <a:spcBef>
                <a:spcPct val="0"/>
              </a:spcBef>
              <a:spcAft>
                <a:spcPct val="0"/>
              </a:spcAft>
              <a:buClrTx/>
              <a:buSzTx/>
              <a:buFontTx/>
              <a:buAutoNum type="arabicPeriod"/>
            </a:pPr>
            <a:r>
              <a:rPr kumimoji="0" lang="zh-CN" altLang="en-US" sz="1100" b="0" i="0" u="none" strike="noStrike" cap="none" normalizeH="0" baseline="0">
                <a:ln>
                  <a:noFill/>
                </a:ln>
                <a:solidFill>
                  <a:schemeClr val="tx1"/>
                </a:solidFill>
                <a:effectLst/>
                <a:latin typeface="+mn-ea"/>
                <a:ea typeface="+mn-ea"/>
              </a:rPr>
              <a:t>迭代器</a:t>
            </a:r>
            <a:endParaRPr kumimoji="0" lang="zh-CN" altLang="zh-CN" sz="1100" b="0" i="0" u="none" strike="noStrike" cap="none" normalizeH="0" baseline="0">
              <a:ln>
                <a:noFill/>
              </a:ln>
              <a:solidFill>
                <a:schemeClr val="tx1"/>
              </a:solidFill>
              <a:effectLst/>
              <a:latin typeface="+mn-ea"/>
              <a:ea typeface="+mn-ea"/>
            </a:endParaRPr>
          </a:p>
        </p:txBody>
      </p:sp>
      <p:sp>
        <p:nvSpPr>
          <p:cNvPr id="24" name="文本占位符 23"/>
          <p:cNvSpPr>
            <a:spLocks noGrp="1"/>
          </p:cNvSpPr>
          <p:nvPr>
            <p:ph type="body" sz="quarter" idx="22"/>
          </p:nvPr>
        </p:nvSpPr>
        <p:spPr>
          <a:xfrm>
            <a:off x="891617" y="2571750"/>
            <a:ext cx="3320342" cy="387893"/>
          </a:xfrm>
        </p:spPr>
        <p:txBody>
          <a:bodyPr/>
          <a:lstStyle/>
          <a:p>
            <a:r>
              <a:rPr lang="zh-CN" altLang="en-US"/>
              <a:t>请问增强</a:t>
            </a:r>
            <a:r>
              <a:rPr lang="en-US" altLang="zh-CN"/>
              <a:t>for</a:t>
            </a:r>
            <a:r>
              <a:rPr lang="zh-CN" altLang="en-US"/>
              <a:t>循环的底层是什么实现的？</a:t>
            </a:r>
            <a:endParaRPr lang="zh-CN" altLang="en-US"/>
          </a:p>
        </p:txBody>
      </p:sp>
      <p:sp>
        <p:nvSpPr>
          <p:cNvPr id="15" name="标题 14"/>
          <p:cNvSpPr>
            <a:spLocks noGrp="1"/>
          </p:cNvSpPr>
          <p:nvPr>
            <p:ph type="title"/>
          </p:nvPr>
        </p:nvSpPr>
        <p:spPr/>
        <p:txBody>
          <a:bodyPr/>
          <a:lstStyle/>
          <a:p>
            <a:r>
              <a:rPr lang="zh-CN" altLang="en-US"/>
              <a:t>增强</a:t>
            </a:r>
            <a:r>
              <a:rPr lang="en-US" altLang="zh-CN"/>
              <a:t>for</a:t>
            </a:r>
            <a:r>
              <a:rPr lang="zh-CN" altLang="en-US"/>
              <a:t>循环</a:t>
            </a:r>
            <a:r>
              <a:rPr lang="en-US" altLang="zh-CN"/>
              <a:t>-</a:t>
            </a:r>
            <a:r>
              <a:rPr lang="zh-CN" altLang="en-US"/>
              <a:t>总结</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randombar(horizontal)">
                                      <p:cBhvr>
                                        <p:cTn id="7" dur="500"/>
                                        <p:tgtEl>
                                          <p:spTgt spid="1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0" dur="500"/>
                                        <p:tgtEl>
                                          <p:spTgt spid="17">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Effect transition="in" filter="randombar(horizontal)">
                                      <p:cBhvr>
                                        <p:cTn id="13" dur="500"/>
                                        <p:tgtEl>
                                          <p:spTgt spid="17">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7">
                                            <p:txEl>
                                              <p:pRg st="2" end="2"/>
                                            </p:txEl>
                                          </p:spTgt>
                                        </p:tgtEl>
                                        <p:attrNameLst>
                                          <p:attrName>style.visibility</p:attrName>
                                        </p:attrNameLst>
                                      </p:cBhvr>
                                      <p:to>
                                        <p:strVal val="visible"/>
                                      </p:to>
                                    </p:set>
                                    <p:animEffect transition="in" filter="randombar(horizontal)">
                                      <p:cBhvr>
                                        <p:cTn id="16" dur="500"/>
                                        <p:tgtEl>
                                          <p:spTgt spid="1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20">
                                            <p:bg/>
                                          </p:spTgt>
                                        </p:tgtEl>
                                        <p:attrNameLst>
                                          <p:attrName>style.visibility</p:attrName>
                                        </p:attrNameLst>
                                      </p:cBhvr>
                                      <p:to>
                                        <p:strVal val="visible"/>
                                      </p:to>
                                    </p:set>
                                    <p:animEffect transition="in" filter="randombar(horizontal)">
                                      <p:cBhvr>
                                        <p:cTn id="21" dur="500"/>
                                        <p:tgtEl>
                                          <p:spTgt spid="20">
                                            <p:bg/>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24"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uiExpand="1" build="p"/>
      <p:bldP spid="20" grpId="0" animBg="1"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p:txBody>
          <a:bodyPr/>
          <a:lstStyle/>
          <a:p>
            <a:r>
              <a:rPr lang="zh-CN" altLang="en-US"/>
              <a:t>请描述</a:t>
            </a:r>
            <a:r>
              <a:rPr lang="en-US" altLang="zh-CN"/>
              <a:t>BigInteger</a:t>
            </a:r>
            <a:r>
              <a:rPr lang="zh-CN" altLang="en-US"/>
              <a:t>的功能？</a:t>
            </a:r>
            <a:endParaRPr lang="zh-CN" altLang="en-US"/>
          </a:p>
        </p:txBody>
      </p:sp>
      <p:sp>
        <p:nvSpPr>
          <p:cNvPr id="17" name="文本占位符 16"/>
          <p:cNvSpPr>
            <a:spLocks noGrp="1"/>
          </p:cNvSpPr>
          <p:nvPr>
            <p:ph type="body" sz="quarter" idx="11"/>
          </p:nvPr>
        </p:nvSpPr>
        <p:spPr/>
        <p:txBody>
          <a:bodyPr/>
          <a:lstStyle/>
          <a:p>
            <a:r>
              <a:rPr lang="zh-CN" altLang="en-US"/>
              <a:t>可以对大整数进行运算</a:t>
            </a:r>
            <a:endParaRPr lang="zh-CN" altLang="en-US"/>
          </a:p>
        </p:txBody>
      </p:sp>
      <p:sp>
        <p:nvSpPr>
          <p:cNvPr id="20" name="文本占位符 19"/>
          <p:cNvSpPr>
            <a:spLocks noGrp="1"/>
          </p:cNvSpPr>
          <p:nvPr>
            <p:ph type="body" sz="quarter" idx="15"/>
          </p:nvPr>
        </p:nvSpPr>
        <p:spPr/>
        <p:txBody>
          <a:bodyPr/>
          <a:lstStyle/>
          <a:p>
            <a:r>
              <a:rPr lang="en-US" altLang="zh-CN"/>
              <a:t>add,subtract,multiply,divide</a:t>
            </a:r>
            <a:endParaRPr lang="zh-CN" altLang="en-US"/>
          </a:p>
        </p:txBody>
      </p:sp>
      <p:sp>
        <p:nvSpPr>
          <p:cNvPr id="24" name="文本占位符 23"/>
          <p:cNvSpPr>
            <a:spLocks noGrp="1"/>
          </p:cNvSpPr>
          <p:nvPr>
            <p:ph type="body" sz="quarter" idx="22"/>
          </p:nvPr>
        </p:nvSpPr>
        <p:spPr>
          <a:xfrm>
            <a:off x="891616" y="2140229"/>
            <a:ext cx="4328456" cy="387893"/>
          </a:xfrm>
        </p:spPr>
        <p:txBody>
          <a:bodyPr/>
          <a:lstStyle/>
          <a:p>
            <a:r>
              <a:rPr lang="en-US" altLang="zh-CN"/>
              <a:t>BigInteger</a:t>
            </a:r>
            <a:r>
              <a:rPr lang="zh-CN" altLang="en-US"/>
              <a:t>的加，减，乘，除的方法名是什么？</a:t>
            </a:r>
            <a:endParaRPr lang="zh-CN" altLang="en-US"/>
          </a:p>
        </p:txBody>
      </p:sp>
      <p:sp>
        <p:nvSpPr>
          <p:cNvPr id="15" name="标题 14"/>
          <p:cNvSpPr>
            <a:spLocks noGrp="1"/>
          </p:cNvSpPr>
          <p:nvPr>
            <p:ph type="title"/>
          </p:nvPr>
        </p:nvSpPr>
        <p:spPr/>
        <p:txBody>
          <a:bodyPr/>
          <a:lstStyle/>
          <a:p>
            <a:r>
              <a:rPr lang="en-US" altLang="zh-CN"/>
              <a:t>BigInteger</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randombar(horizontal)">
                                      <p:cBhvr>
                                        <p:cTn id="7" dur="500"/>
                                        <p:tgtEl>
                                          <p:spTgt spid="1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0" dur="500"/>
                                        <p:tgtEl>
                                          <p:spTgt spid="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0">
                                            <p:bg/>
                                          </p:spTgt>
                                        </p:tgtEl>
                                        <p:attrNameLst>
                                          <p:attrName>style.visibility</p:attrName>
                                        </p:attrNameLst>
                                      </p:cBhvr>
                                      <p:to>
                                        <p:strVal val="visible"/>
                                      </p:to>
                                    </p:set>
                                    <p:animEffect transition="in" filter="randombar(horizontal)">
                                      <p:cBhvr>
                                        <p:cTn id="15" dur="500"/>
                                        <p:tgtEl>
                                          <p:spTgt spid="20">
                                            <p:bg/>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18"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uiExpand="1" build="p"/>
      <p:bldP spid="20" grpId="0" animBg="1"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a:t>能够理解</a:t>
            </a:r>
            <a:r>
              <a:rPr lang="en-US" altLang="zh-CN" dirty="0" err="1"/>
              <a:t>BigDecimal</a:t>
            </a:r>
            <a:r>
              <a:rPr lang="zh-CN" altLang="en-US"/>
              <a:t>能够解决什么问题</a:t>
            </a:r>
            <a:endParaRPr lang="en-US" altLang="zh-CN"/>
          </a:p>
          <a:p>
            <a:r>
              <a:rPr lang="zh-CN" altLang="en-US"/>
              <a:t>能够使用</a:t>
            </a:r>
            <a:r>
              <a:rPr lang="en-US" altLang="zh-CN"/>
              <a:t>BigDecimal</a:t>
            </a:r>
            <a:r>
              <a:rPr lang="zh-CN" altLang="en-US"/>
              <a:t>类的加减乘除方法</a:t>
            </a:r>
            <a:endParaRPr lang="zh-CN" altLang="en-US"/>
          </a:p>
        </p:txBody>
      </p:sp>
      <p:sp>
        <p:nvSpPr>
          <p:cNvPr id="4" name="标题 3"/>
          <p:cNvSpPr>
            <a:spLocks noGrp="1"/>
          </p:cNvSpPr>
          <p:nvPr>
            <p:ph type="title"/>
          </p:nvPr>
        </p:nvSpPr>
        <p:spPr/>
        <p:txBody>
          <a:bodyPr/>
          <a:lstStyle/>
          <a:p>
            <a:r>
              <a:rPr lang="en-US" altLang="zh-CN"/>
              <a:t>BigDecimal</a:t>
            </a:r>
            <a:endParaRPr lang="zh-CN" altLang="en-US"/>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BigDecimal</a:t>
            </a:r>
            <a:endParaRPr lang="zh-CN" altLang="en-US"/>
          </a:p>
        </p:txBody>
      </p:sp>
      <p:sp>
        <p:nvSpPr>
          <p:cNvPr id="3" name="文本占位符 2"/>
          <p:cNvSpPr>
            <a:spLocks noGrp="1"/>
          </p:cNvSpPr>
          <p:nvPr>
            <p:ph type="body" sz="quarter" idx="10"/>
          </p:nvPr>
        </p:nvSpPr>
        <p:spPr>
          <a:xfrm>
            <a:off x="628661" y="565562"/>
            <a:ext cx="3727325" cy="387893"/>
          </a:xfrm>
        </p:spPr>
        <p:txBody>
          <a:bodyPr/>
          <a:lstStyle/>
          <a:p>
            <a:r>
              <a:rPr lang="en-US" altLang="zh-CN"/>
              <a:t>1 BigDecimal</a:t>
            </a:r>
            <a:r>
              <a:rPr lang="zh-CN" altLang="en-US"/>
              <a:t>介绍</a:t>
            </a:r>
            <a:endParaRPr lang="zh-CN" altLang="en-US"/>
          </a:p>
        </p:txBody>
      </p:sp>
      <p:sp>
        <p:nvSpPr>
          <p:cNvPr id="9" name="文本占位符 8"/>
          <p:cNvSpPr>
            <a:spLocks noGrp="1"/>
          </p:cNvSpPr>
          <p:nvPr>
            <p:ph type="body" sz="quarter" idx="11"/>
          </p:nvPr>
        </p:nvSpPr>
        <p:spPr>
          <a:xfrm>
            <a:off x="628705" y="893585"/>
            <a:ext cx="7975787" cy="644396"/>
          </a:xfrm>
        </p:spPr>
        <p:style>
          <a:lnRef idx="2">
            <a:schemeClr val="accent2"/>
          </a:lnRef>
          <a:fillRef idx="1">
            <a:schemeClr val="lt1"/>
          </a:fillRef>
          <a:effectRef idx="0">
            <a:schemeClr val="accent2"/>
          </a:effectRef>
          <a:fontRef idx="minor">
            <a:schemeClr val="dk1"/>
          </a:fontRef>
        </p:style>
        <p:txBody>
          <a:bodyPr/>
          <a:lstStyle/>
          <a:p>
            <a:r>
              <a:rPr lang="en-US" altLang="zh-CN"/>
              <a:t>java.math.BigDecimal</a:t>
            </a:r>
            <a:r>
              <a:rPr lang="zh-CN" altLang="en-US"/>
              <a:t>可以对大浮点数进行运算，保证运算的准确性。</a:t>
            </a:r>
            <a:r>
              <a:rPr lang="en-US" altLang="zh-CN"/>
              <a:t>float</a:t>
            </a:r>
            <a:r>
              <a:rPr lang="zh-CN" altLang="en-US"/>
              <a:t>，</a:t>
            </a:r>
            <a:r>
              <a:rPr lang="en-US" altLang="zh-CN"/>
              <a:t>double </a:t>
            </a:r>
            <a:r>
              <a:rPr lang="zh-CN" altLang="en-US"/>
              <a:t>他们在存储及运算的时候，会导致数据精度的丢失。如果要保证运算的准确性，就需要使用</a:t>
            </a:r>
            <a:r>
              <a:rPr lang="en-US" altLang="zh-CN"/>
              <a:t>BigDecimal</a:t>
            </a:r>
            <a:r>
              <a:rPr lang="zh-CN" altLang="en-US"/>
              <a:t>。</a:t>
            </a:r>
            <a:endParaRPr lang="zh-CN" altLang="en-US"/>
          </a:p>
        </p:txBody>
      </p:sp>
      <p:sp>
        <p:nvSpPr>
          <p:cNvPr id="10" name="文本占位符 9"/>
          <p:cNvSpPr>
            <a:spLocks noGrp="1"/>
          </p:cNvSpPr>
          <p:nvPr>
            <p:ph type="body" sz="quarter" idx="12"/>
          </p:nvPr>
        </p:nvSpPr>
        <p:spPr>
          <a:xfrm>
            <a:off x="628705" y="1628108"/>
            <a:ext cx="3727325" cy="387893"/>
          </a:xfrm>
        </p:spPr>
        <p:txBody>
          <a:bodyPr/>
          <a:lstStyle/>
          <a:p>
            <a:r>
              <a:rPr lang="en-US" altLang="zh-CN"/>
              <a:t>2 BigDecimal</a:t>
            </a:r>
            <a:r>
              <a:rPr lang="zh-CN" altLang="en-US"/>
              <a:t>的使用</a:t>
            </a:r>
            <a:endParaRPr lang="zh-CN" altLang="en-US"/>
          </a:p>
        </p:txBody>
      </p:sp>
      <p:graphicFrame>
        <p:nvGraphicFramePr>
          <p:cNvPr id="12" name="表格 11"/>
          <p:cNvGraphicFramePr>
            <a:graphicFrameLocks noGrp="1"/>
          </p:cNvGraphicFramePr>
          <p:nvPr>
            <p:custDataLst>
              <p:tags r:id="rId1"/>
            </p:custDataLst>
          </p:nvPr>
        </p:nvGraphicFramePr>
        <p:xfrm>
          <a:off x="624260" y="1918211"/>
          <a:ext cx="5184775" cy="504190"/>
        </p:xfrm>
        <a:graphic>
          <a:graphicData uri="http://schemas.openxmlformats.org/drawingml/2006/table">
            <a:tbl>
              <a:tblPr firstRow="1" bandRow="1">
                <a:tableStyleId>{21E4AEA4-8DFA-4A89-87EB-49C32662AFE0}</a:tableStyleId>
              </a:tblPr>
              <a:tblGrid>
                <a:gridCol w="2304256"/>
                <a:gridCol w="2880320"/>
              </a:tblGrid>
              <a:tr h="252028">
                <a:tc>
                  <a:txBody>
                    <a:bodyPr/>
                    <a:lstStyle/>
                    <a:p>
                      <a:r>
                        <a:rPr lang="zh-CN" altLang="en-US" sz="800" b="1">
                          <a:effectLst/>
                          <a:latin typeface="+mn-lt"/>
                        </a:rPr>
                        <a:t>构造方法名</a:t>
                      </a:r>
                      <a:endParaRPr lang="zh-CN" altLang="en-US" sz="800" b="1">
                        <a:effectLst/>
                        <a:latin typeface="+mn-lt"/>
                      </a:endParaRPr>
                    </a:p>
                  </a:txBody>
                  <a:tcPr marL="123825" marR="123825" marT="57150" marB="57150" anchor="ctr"/>
                </a:tc>
                <a:tc>
                  <a:txBody>
                    <a:bodyPr/>
                    <a:lstStyle/>
                    <a:p>
                      <a:r>
                        <a:rPr lang="zh-CN" altLang="en-US" sz="800">
                          <a:effectLst/>
                          <a:latin typeface="+mn-lt"/>
                        </a:rPr>
                        <a:t>描述</a:t>
                      </a:r>
                      <a:endParaRPr lang="zh-CN" altLang="en-US" sz="800" b="1">
                        <a:effectLst/>
                        <a:latin typeface="+mn-lt"/>
                      </a:endParaRPr>
                    </a:p>
                  </a:txBody>
                  <a:tcPr marL="123825" marR="123825" marT="57150" marB="57150" anchor="ctr"/>
                </a:tc>
              </a:tr>
              <a:tr h="252028">
                <a:tc>
                  <a:txBody>
                    <a:bodyPr/>
                    <a:lstStyle/>
                    <a:p>
                      <a:r>
                        <a:rPr lang="en-US" sz="800">
                          <a:effectLst/>
                          <a:latin typeface="+mn-lt"/>
                        </a:rPr>
                        <a:t>BigDecimal(String val)</a:t>
                      </a:r>
                      <a:endParaRPr lang="en-US" sz="800">
                        <a:effectLst/>
                        <a:latin typeface="+mn-lt"/>
                      </a:endParaRPr>
                    </a:p>
                  </a:txBody>
                  <a:tcPr marL="123825" marR="123825" marT="57150" marB="57150" anchor="ctr"/>
                </a:tc>
                <a:tc>
                  <a:txBody>
                    <a:bodyPr/>
                    <a:lstStyle/>
                    <a:p>
                      <a:r>
                        <a:rPr lang="zh-CN" altLang="en-US" sz="800">
                          <a:effectLst/>
                          <a:latin typeface="+mn-lt"/>
                        </a:rPr>
                        <a:t>将 </a:t>
                      </a:r>
                      <a:r>
                        <a:rPr lang="en-US" sz="800">
                          <a:effectLst/>
                          <a:latin typeface="+mn-lt"/>
                        </a:rPr>
                        <a:t>BigDecimal </a:t>
                      </a:r>
                      <a:r>
                        <a:rPr lang="zh-CN" altLang="en-US" sz="800">
                          <a:effectLst/>
                          <a:latin typeface="+mn-lt"/>
                        </a:rPr>
                        <a:t>的字符串表示形式转换为 </a:t>
                      </a:r>
                      <a:r>
                        <a:rPr lang="en-US" sz="800">
                          <a:effectLst/>
                          <a:latin typeface="+mn-lt"/>
                        </a:rPr>
                        <a:t>BigDecimal</a:t>
                      </a:r>
                      <a:endParaRPr lang="en-US" sz="800">
                        <a:effectLst/>
                        <a:latin typeface="+mn-lt"/>
                      </a:endParaRPr>
                    </a:p>
                  </a:txBody>
                  <a:tcPr marL="123825" marR="123825" marT="57150" marB="57150" anchor="ctr"/>
                </a:tc>
              </a:tr>
            </a:tbl>
          </a:graphicData>
        </a:graphic>
      </p:graphicFrame>
      <p:graphicFrame>
        <p:nvGraphicFramePr>
          <p:cNvPr id="13" name="表格 12"/>
          <p:cNvGraphicFramePr>
            <a:graphicFrameLocks noGrp="1"/>
          </p:cNvGraphicFramePr>
          <p:nvPr>
            <p:custDataLst>
              <p:tags r:id="rId2"/>
            </p:custDataLst>
          </p:nvPr>
        </p:nvGraphicFramePr>
        <p:xfrm>
          <a:off x="631245" y="2443779"/>
          <a:ext cx="5770880" cy="2572385"/>
        </p:xfrm>
        <a:graphic>
          <a:graphicData uri="http://schemas.openxmlformats.org/drawingml/2006/table">
            <a:tbl>
              <a:tblPr firstRow="1" bandRow="1">
                <a:tableStyleId>{5C22544A-7EE6-4342-B048-85BDC9FD1C3A}</a:tableStyleId>
              </a:tblPr>
              <a:tblGrid>
                <a:gridCol w="3314700"/>
                <a:gridCol w="2456180"/>
              </a:tblGrid>
              <a:tr h="325755">
                <a:tc>
                  <a:txBody>
                    <a:bodyPr/>
                    <a:lstStyle/>
                    <a:p>
                      <a:r>
                        <a:rPr lang="zh-CN" altLang="en-US" sz="800" b="1">
                          <a:effectLst/>
                          <a:latin typeface="+mn-lt"/>
                        </a:rPr>
                        <a:t>方法声明</a:t>
                      </a:r>
                      <a:endParaRPr lang="zh-CN" altLang="en-US" sz="800" b="1">
                        <a:effectLst/>
                        <a:latin typeface="+mn-lt"/>
                      </a:endParaRPr>
                    </a:p>
                  </a:txBody>
                  <a:tcPr marL="123825" marR="123825" marT="57150" marB="57150" anchor="ctr"/>
                </a:tc>
                <a:tc>
                  <a:txBody>
                    <a:bodyPr/>
                    <a:lstStyle/>
                    <a:p>
                      <a:r>
                        <a:rPr lang="zh-CN" altLang="en-US" sz="800" b="1">
                          <a:effectLst/>
                          <a:latin typeface="+mn-lt"/>
                        </a:rPr>
                        <a:t>描述</a:t>
                      </a:r>
                      <a:endParaRPr lang="zh-CN" altLang="en-US" sz="800" b="1">
                        <a:effectLst/>
                        <a:latin typeface="+mn-lt"/>
                      </a:endParaRPr>
                    </a:p>
                  </a:txBody>
                  <a:tcPr marL="123825" marR="123825" marT="57150" marB="57150" anchor="ctr"/>
                </a:tc>
              </a:tr>
              <a:tr h="325120">
                <a:tc>
                  <a:txBody>
                    <a:bodyPr/>
                    <a:lstStyle/>
                    <a:p>
                      <a:r>
                        <a:rPr lang="en-US" sz="800">
                          <a:effectLst/>
                          <a:latin typeface="+mn-lt"/>
                        </a:rPr>
                        <a:t>public BigDecimal </a:t>
                      </a:r>
                      <a:r>
                        <a:rPr lang="en-US" sz="800" b="1">
                          <a:effectLst/>
                          <a:latin typeface="+mn-lt"/>
                        </a:rPr>
                        <a:t>add</a:t>
                      </a:r>
                      <a:r>
                        <a:rPr lang="en-US" sz="800">
                          <a:effectLst/>
                          <a:latin typeface="+mn-lt"/>
                        </a:rPr>
                        <a:t>(BigDecimal value)</a:t>
                      </a:r>
                      <a:endParaRPr lang="en-US" sz="800">
                        <a:effectLst/>
                        <a:latin typeface="+mn-lt"/>
                      </a:endParaRPr>
                    </a:p>
                  </a:txBody>
                  <a:tcPr marL="123825" marR="123825" marT="57150" marB="57150" anchor="ctr"/>
                </a:tc>
                <a:tc>
                  <a:txBody>
                    <a:bodyPr/>
                    <a:lstStyle/>
                    <a:p>
                      <a:r>
                        <a:rPr lang="zh-CN" altLang="en-US" sz="800">
                          <a:effectLst/>
                          <a:latin typeface="+mn-lt"/>
                        </a:rPr>
                        <a:t>加法运算</a:t>
                      </a:r>
                      <a:endParaRPr lang="zh-CN" altLang="en-US" sz="800">
                        <a:effectLst/>
                        <a:latin typeface="+mn-lt"/>
                      </a:endParaRPr>
                    </a:p>
                  </a:txBody>
                  <a:tcPr marL="123825" marR="123825" marT="57150" marB="57150" anchor="ctr"/>
                </a:tc>
              </a:tr>
              <a:tr h="325755">
                <a:tc>
                  <a:txBody>
                    <a:bodyPr/>
                    <a:lstStyle/>
                    <a:p>
                      <a:r>
                        <a:rPr lang="en-US" sz="800">
                          <a:effectLst/>
                          <a:latin typeface="+mn-lt"/>
                        </a:rPr>
                        <a:t>public BigDecimal </a:t>
                      </a:r>
                      <a:r>
                        <a:rPr lang="en-US" sz="800" b="1">
                          <a:effectLst/>
                          <a:latin typeface="+mn-lt"/>
                        </a:rPr>
                        <a:t>subtract</a:t>
                      </a:r>
                      <a:r>
                        <a:rPr lang="en-US" sz="800">
                          <a:effectLst/>
                          <a:latin typeface="+mn-lt"/>
                        </a:rPr>
                        <a:t>(BigDecimal value)</a:t>
                      </a:r>
                      <a:endParaRPr lang="en-US" sz="800">
                        <a:effectLst/>
                        <a:latin typeface="+mn-lt"/>
                      </a:endParaRPr>
                    </a:p>
                  </a:txBody>
                  <a:tcPr marL="123825" marR="123825" marT="57150" marB="57150" anchor="ctr"/>
                </a:tc>
                <a:tc>
                  <a:txBody>
                    <a:bodyPr/>
                    <a:lstStyle/>
                    <a:p>
                      <a:r>
                        <a:rPr lang="zh-CN" altLang="en-US" sz="800">
                          <a:effectLst/>
                          <a:latin typeface="+mn-lt"/>
                        </a:rPr>
                        <a:t>减法运算</a:t>
                      </a:r>
                      <a:endParaRPr lang="zh-CN" altLang="en-US" sz="800">
                        <a:effectLst/>
                        <a:latin typeface="+mn-lt"/>
                      </a:endParaRPr>
                    </a:p>
                  </a:txBody>
                  <a:tcPr marL="123825" marR="123825" marT="57150" marB="57150" anchor="ctr"/>
                </a:tc>
              </a:tr>
              <a:tr h="325120">
                <a:tc>
                  <a:txBody>
                    <a:bodyPr/>
                    <a:lstStyle/>
                    <a:p>
                      <a:r>
                        <a:rPr lang="en-US" sz="800">
                          <a:effectLst/>
                          <a:latin typeface="+mn-lt"/>
                        </a:rPr>
                        <a:t>public BigDecimal </a:t>
                      </a:r>
                      <a:r>
                        <a:rPr lang="en-US" sz="800" b="1">
                          <a:effectLst/>
                          <a:latin typeface="+mn-lt"/>
                        </a:rPr>
                        <a:t>multiply</a:t>
                      </a:r>
                      <a:r>
                        <a:rPr lang="en-US" sz="800">
                          <a:effectLst/>
                          <a:latin typeface="+mn-lt"/>
                        </a:rPr>
                        <a:t>(BigDecimal value)</a:t>
                      </a:r>
                      <a:endParaRPr lang="en-US" sz="800">
                        <a:effectLst/>
                        <a:latin typeface="+mn-lt"/>
                      </a:endParaRPr>
                    </a:p>
                  </a:txBody>
                  <a:tcPr marL="123825" marR="123825" marT="57150" marB="57150" anchor="ctr"/>
                </a:tc>
                <a:tc>
                  <a:txBody>
                    <a:bodyPr/>
                    <a:lstStyle/>
                    <a:p>
                      <a:r>
                        <a:rPr lang="zh-CN" altLang="en-US" sz="800">
                          <a:effectLst/>
                          <a:latin typeface="+mn-lt"/>
                        </a:rPr>
                        <a:t>乘法运算</a:t>
                      </a:r>
                      <a:endParaRPr lang="zh-CN" altLang="en-US" sz="800">
                        <a:effectLst/>
                        <a:latin typeface="+mn-lt"/>
                      </a:endParaRPr>
                    </a:p>
                  </a:txBody>
                  <a:tcPr marL="123825" marR="123825" marT="57150" marB="57150" anchor="ctr"/>
                </a:tc>
              </a:tr>
              <a:tr h="325755">
                <a:tc>
                  <a:txBody>
                    <a:bodyPr/>
                    <a:lstStyle/>
                    <a:p>
                      <a:r>
                        <a:rPr lang="en-US" sz="800">
                          <a:effectLst/>
                          <a:latin typeface="+mn-lt"/>
                        </a:rPr>
                        <a:t>public BigDecimal </a:t>
                      </a:r>
                      <a:r>
                        <a:rPr lang="en-US" sz="800" b="1">
                          <a:effectLst/>
                          <a:latin typeface="+mn-lt"/>
                        </a:rPr>
                        <a:t>divide</a:t>
                      </a:r>
                      <a:r>
                        <a:rPr lang="en-US" sz="800">
                          <a:effectLst/>
                          <a:latin typeface="+mn-lt"/>
                        </a:rPr>
                        <a:t>(BigDecimal value)</a:t>
                      </a:r>
                      <a:endParaRPr lang="en-US" sz="800">
                        <a:effectLst/>
                        <a:latin typeface="+mn-lt"/>
                      </a:endParaRPr>
                    </a:p>
                  </a:txBody>
                  <a:tcPr marL="123825" marR="123825" marT="57150" marB="57150" anchor="ctr"/>
                </a:tc>
                <a:tc>
                  <a:txBody>
                    <a:bodyPr/>
                    <a:lstStyle/>
                    <a:p>
                      <a:r>
                        <a:rPr lang="zh-CN" altLang="en-US" sz="800">
                          <a:effectLst/>
                          <a:latin typeface="+mn-lt"/>
                        </a:rPr>
                        <a:t>除法运算</a:t>
                      </a:r>
                      <a:r>
                        <a:rPr lang="en-US" altLang="zh-CN" sz="800">
                          <a:solidFill>
                            <a:srgbClr val="FF0000"/>
                          </a:solidFill>
                          <a:effectLst/>
                          <a:latin typeface="+mn-lt"/>
                        </a:rPr>
                        <a:t>(</a:t>
                      </a:r>
                      <a:r>
                        <a:rPr lang="zh-CN" altLang="en-US" sz="800">
                          <a:solidFill>
                            <a:srgbClr val="FF0000"/>
                          </a:solidFill>
                          <a:effectLst/>
                          <a:latin typeface="+mn-lt"/>
                        </a:rPr>
                        <a:t>除不尽会有异常</a:t>
                      </a:r>
                      <a:r>
                        <a:rPr lang="en-US" altLang="zh-CN" sz="800">
                          <a:solidFill>
                            <a:srgbClr val="FF0000"/>
                          </a:solidFill>
                          <a:effectLst/>
                          <a:latin typeface="+mn-lt"/>
                        </a:rPr>
                        <a:t>)</a:t>
                      </a:r>
                      <a:endParaRPr lang="zh-CN" altLang="en-US" sz="800">
                        <a:solidFill>
                          <a:srgbClr val="FF0000"/>
                        </a:solidFill>
                        <a:effectLst/>
                        <a:latin typeface="+mn-lt"/>
                      </a:endParaRPr>
                    </a:p>
                  </a:txBody>
                  <a:tcPr marL="123825" marR="123825" marT="57150" marB="57150" anchor="ctr"/>
                </a:tc>
              </a:tr>
              <a:tr h="85598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800">
                          <a:effectLst/>
                          <a:latin typeface="+mn-lt"/>
                        </a:rPr>
                        <a:t>public BigDecimal divide(BigDecimal divisor, int roundingMode)</a:t>
                      </a:r>
                      <a:endParaRPr lang="en-US" altLang="zh-CN" sz="800">
                        <a:effectLst/>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800">
                          <a:effectLst/>
                          <a:latin typeface="+mn-lt"/>
                        </a:rPr>
                        <a:t>除法运算</a:t>
                      </a:r>
                      <a:r>
                        <a:rPr lang="en-US" altLang="zh-CN" sz="800">
                          <a:solidFill>
                            <a:srgbClr val="FF0000"/>
                          </a:solidFill>
                          <a:effectLst/>
                          <a:latin typeface="+mn-lt"/>
                        </a:rPr>
                        <a:t>(</a:t>
                      </a:r>
                      <a:r>
                        <a:rPr lang="zh-CN" altLang="en-US" sz="800">
                          <a:solidFill>
                            <a:srgbClr val="FF0000"/>
                          </a:solidFill>
                          <a:effectLst/>
                          <a:latin typeface="+mn-lt"/>
                        </a:rPr>
                        <a:t>除不尽，使用该方法</a:t>
                      </a:r>
                      <a:r>
                        <a:rPr lang="en-US" altLang="zh-CN" sz="800">
                          <a:solidFill>
                            <a:srgbClr val="FF0000"/>
                          </a:solidFill>
                          <a:effectLst/>
                          <a:latin typeface="+mn-lt"/>
                        </a:rPr>
                        <a:t>)</a:t>
                      </a:r>
                      <a:endParaRPr lang="en-US" altLang="zh-CN" sz="800">
                        <a:solidFill>
                          <a:srgbClr val="FF0000"/>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800">
                          <a:effectLst/>
                          <a:latin typeface="+mn-lt"/>
                        </a:rPr>
                        <a:t>参数说明：</a:t>
                      </a:r>
                      <a:endParaRPr lang="en-US" altLang="zh-CN" sz="800">
                        <a:effectLst/>
                        <a:latin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800">
                          <a:effectLst/>
                          <a:latin typeface="+mn-lt"/>
                        </a:rPr>
                        <a:t>scale</a:t>
                      </a:r>
                      <a:r>
                        <a:rPr lang="en-US" altLang="zh-CN" sz="800" baseline="0">
                          <a:effectLst/>
                          <a:latin typeface="+mn-lt"/>
                        </a:rPr>
                        <a:t> </a:t>
                      </a:r>
                      <a:r>
                        <a:rPr lang="zh-CN" altLang="en-US" sz="800" baseline="0">
                          <a:effectLst/>
                          <a:latin typeface="+mn-lt"/>
                        </a:rPr>
                        <a:t>精确位数，</a:t>
                      </a:r>
                      <a:endParaRPr lang="en-US" altLang="zh-CN" sz="800" baseline="0">
                        <a:effectLst/>
                        <a:latin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800">
                          <a:effectLst/>
                          <a:latin typeface="+mn-lt"/>
                        </a:rPr>
                        <a:t>roundingMode</a:t>
                      </a:r>
                      <a:r>
                        <a:rPr lang="zh-CN" altLang="en-US" sz="800">
                          <a:effectLst/>
                          <a:latin typeface="+mn-lt"/>
                        </a:rPr>
                        <a:t>取舍模式      </a:t>
                      </a:r>
                      <a:endParaRPr lang="en-US" altLang="zh-CN" sz="800">
                        <a:effectLst/>
                        <a:latin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800">
                          <a:effectLst/>
                          <a:latin typeface="+mn-lt"/>
                        </a:rPr>
                        <a:t>           </a:t>
                      </a:r>
                      <a:r>
                        <a:rPr lang="en-US" altLang="zh-CN" sz="800">
                          <a:effectLst/>
                          <a:sym typeface="+mn-ea"/>
                        </a:rPr>
                        <a:t>BigDecimal.ROUND_HALF_UP 四舍五入</a:t>
                      </a:r>
                      <a:endParaRPr lang="en-US" altLang="zh-CN" sz="800">
                        <a:effectLs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800">
                          <a:effectLst/>
                          <a:sym typeface="+mn-ea"/>
                        </a:rPr>
                        <a:t>           BigDecimal.ROUND_FLOOR 去尾法</a:t>
                      </a:r>
                      <a:endParaRPr lang="en-US" altLang="zh-CN" sz="800">
                        <a:effectLst/>
                        <a:latin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800">
                          <a:effectLst/>
                          <a:sym typeface="+mn-ea"/>
                        </a:rPr>
                        <a:t>           BigDecimal.ROUND_UP  进一法</a:t>
                      </a:r>
                      <a:endParaRPr lang="en-US" altLang="zh-CN" sz="800">
                        <a:effectLst/>
                        <a:latin typeface="+mn-lt"/>
                      </a:endParaRPr>
                    </a:p>
                  </a:txBody>
                  <a:tcPr/>
                </a:tc>
              </a:tr>
            </a:tbl>
          </a:graphicData>
        </a:graphic>
      </p:graphicFrame>
      <p:sp>
        <p:nvSpPr>
          <p:cNvPr id="14" name="文本占位符 6"/>
          <p:cNvSpPr>
            <a:spLocks noGrp="1"/>
          </p:cNvSpPr>
          <p:nvPr>
            <p:ph type="body" sz="quarter" idx="12"/>
          </p:nvPr>
        </p:nvSpPr>
        <p:spPr>
          <a:xfrm>
            <a:off x="6554827" y="1918303"/>
            <a:ext cx="2376264" cy="387893"/>
          </a:xfrm>
        </p:spPr>
        <p:txBody>
          <a:bodyPr/>
          <a:lstStyle/>
          <a:p>
            <a:r>
              <a:rPr lang="en-US" altLang="zh-CN"/>
              <a:t>3 </a:t>
            </a:r>
            <a:r>
              <a:rPr lang="zh-CN" altLang="en-US"/>
              <a:t>代码实践</a:t>
            </a:r>
            <a:endParaRPr lang="zh-CN" altLang="en-US"/>
          </a:p>
        </p:txBody>
      </p:sp>
      <p:sp>
        <p:nvSpPr>
          <p:cNvPr id="15" name="矩形 14"/>
          <p:cNvSpPr/>
          <p:nvPr/>
        </p:nvSpPr>
        <p:spPr>
          <a:xfrm>
            <a:off x="6554827" y="2306196"/>
            <a:ext cx="2502024" cy="400110"/>
          </a:xfrm>
          <a:prstGeom prst="rect">
            <a:avLst/>
          </a:prstGeom>
        </p:spPr>
        <p:txBody>
          <a:bodyPr wrap="square">
            <a:spAutoFit/>
          </a:bodyPr>
          <a:lstStyle/>
          <a:p>
            <a:r>
              <a:rPr lang="zh-CN" altLang="en-US" sz="1000"/>
              <a:t>定义两个大浮点数</a:t>
            </a:r>
            <a:r>
              <a:rPr lang="en-US" altLang="zh-CN" sz="1000"/>
              <a:t>BigDecimal</a:t>
            </a:r>
            <a:r>
              <a:rPr lang="zh-CN" altLang="en-US" sz="1000"/>
              <a:t>的对象，进行加减乘除运算。</a:t>
            </a:r>
            <a:endParaRPr lang="zh-CN" altLang="en-US" sz="1000"/>
          </a:p>
        </p:txBody>
      </p:sp>
      <p:sp>
        <p:nvSpPr>
          <p:cNvPr id="16" name="爆炸形 1 15"/>
          <p:cNvSpPr/>
          <p:nvPr/>
        </p:nvSpPr>
        <p:spPr>
          <a:xfrm>
            <a:off x="7104232" y="3049265"/>
            <a:ext cx="1152128" cy="720080"/>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100"/>
              <a:t>练练</a:t>
            </a:r>
            <a:endParaRPr lang="zh-CN" altLang="en-US" sz="110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randombar(horizontal)">
                                      <p:cBhvr>
                                        <p:cTn id="7" dur="500"/>
                                        <p:tgtEl>
                                          <p:spTgt spid="9">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randombar(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25" dur="500"/>
                                        <p:tgtEl>
                                          <p:spTgt spid="14">
                                            <p:txEl>
                                              <p:pRg st="0" end="0"/>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randombar(horizontal)">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uiExpand="1" build="p"/>
      <p:bldP spid="14" grpId="0" build="p"/>
      <p:bldP spid="15" grpId="0"/>
      <p:bldP spid="1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a:lstStyle/>
          <a:p>
            <a:r>
              <a:rPr lang="en-US" altLang="zh-CN"/>
              <a:t>BigDecimal</a:t>
            </a:r>
            <a:r>
              <a:rPr lang="zh-CN" altLang="en-US"/>
              <a:t>小结</a:t>
            </a:r>
            <a:endParaRPr lang="zh-CN" altLang="en-US"/>
          </a:p>
        </p:txBody>
      </p:sp>
      <p:sp>
        <p:nvSpPr>
          <p:cNvPr id="28" name="文本占位符 15"/>
          <p:cNvSpPr>
            <a:spLocks noGrp="1"/>
          </p:cNvSpPr>
          <p:nvPr>
            <p:ph type="body" sz="quarter" idx="10"/>
          </p:nvPr>
        </p:nvSpPr>
        <p:spPr>
          <a:xfrm>
            <a:off x="891617" y="846367"/>
            <a:ext cx="3320342" cy="387893"/>
          </a:xfrm>
        </p:spPr>
        <p:txBody>
          <a:bodyPr/>
          <a:lstStyle/>
          <a:p>
            <a:r>
              <a:rPr lang="zh-CN" altLang="en-US"/>
              <a:t>请描述</a:t>
            </a:r>
            <a:r>
              <a:rPr lang="en-US" altLang="zh-CN"/>
              <a:t>BigDecimal</a:t>
            </a:r>
            <a:r>
              <a:rPr lang="zh-CN" altLang="en-US"/>
              <a:t>的功能？</a:t>
            </a:r>
            <a:endParaRPr lang="zh-CN" altLang="en-US"/>
          </a:p>
        </p:txBody>
      </p:sp>
      <p:sp>
        <p:nvSpPr>
          <p:cNvPr id="29" name="文本占位符 16"/>
          <p:cNvSpPr>
            <a:spLocks noGrp="1"/>
          </p:cNvSpPr>
          <p:nvPr>
            <p:ph type="body" sz="quarter" idx="11"/>
          </p:nvPr>
        </p:nvSpPr>
        <p:spPr>
          <a:xfrm>
            <a:off x="891617" y="1375371"/>
            <a:ext cx="3320342" cy="527124"/>
          </a:xfrm>
        </p:spPr>
        <p:txBody>
          <a:bodyPr/>
          <a:lstStyle/>
          <a:p>
            <a:r>
              <a:rPr lang="zh-CN" altLang="en-US"/>
              <a:t>可以对大小数进行运算</a:t>
            </a:r>
            <a:r>
              <a:rPr lang="en-US" altLang="zh-CN"/>
              <a:t>,</a:t>
            </a:r>
            <a:r>
              <a:rPr lang="zh-CN" altLang="en-US"/>
              <a:t>精度不丢失</a:t>
            </a:r>
            <a:endParaRPr lang="zh-CN" altLang="en-US"/>
          </a:p>
        </p:txBody>
      </p:sp>
      <p:sp>
        <p:nvSpPr>
          <p:cNvPr id="30" name="文本占位符 19"/>
          <p:cNvSpPr>
            <a:spLocks noGrp="1"/>
          </p:cNvSpPr>
          <p:nvPr>
            <p:ph type="body" sz="quarter" idx="15"/>
          </p:nvPr>
        </p:nvSpPr>
        <p:spPr>
          <a:xfrm>
            <a:off x="891617" y="2671515"/>
            <a:ext cx="3320342" cy="527124"/>
          </a:xfrm>
        </p:spPr>
        <p:txBody>
          <a:bodyPr/>
          <a:lstStyle/>
          <a:p>
            <a:r>
              <a:rPr lang="en-US" altLang="zh-CN"/>
              <a:t>add,subtract,multiply,divide</a:t>
            </a:r>
            <a:endParaRPr lang="zh-CN" altLang="en-US"/>
          </a:p>
        </p:txBody>
      </p:sp>
      <p:sp>
        <p:nvSpPr>
          <p:cNvPr id="31" name="文本占位符 23"/>
          <p:cNvSpPr>
            <a:spLocks noGrp="1"/>
          </p:cNvSpPr>
          <p:nvPr>
            <p:ph type="body" sz="quarter" idx="22"/>
          </p:nvPr>
        </p:nvSpPr>
        <p:spPr>
          <a:xfrm>
            <a:off x="891616" y="2140229"/>
            <a:ext cx="4328456" cy="387893"/>
          </a:xfrm>
        </p:spPr>
        <p:txBody>
          <a:bodyPr/>
          <a:lstStyle/>
          <a:p>
            <a:r>
              <a:rPr lang="en-US" altLang="zh-CN"/>
              <a:t>BigDecimal</a:t>
            </a:r>
            <a:r>
              <a:rPr lang="zh-CN" altLang="en-US"/>
              <a:t>的加，减，乘，除的方法名是什么？</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9">
                                            <p:bg/>
                                          </p:spTgt>
                                        </p:tgtEl>
                                        <p:attrNameLst>
                                          <p:attrName>style.visibility</p:attrName>
                                        </p:attrNameLst>
                                      </p:cBhvr>
                                      <p:to>
                                        <p:strVal val="visible"/>
                                      </p:to>
                                    </p:set>
                                    <p:animEffect transition="in" filter="randombar(horizontal)">
                                      <p:cBhvr>
                                        <p:cTn id="7" dur="500"/>
                                        <p:tgtEl>
                                          <p:spTgt spid="29">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10" dur="500"/>
                                        <p:tgtEl>
                                          <p:spTgt spid="2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0">
                                            <p:bg/>
                                          </p:spTgt>
                                        </p:tgtEl>
                                        <p:attrNameLst>
                                          <p:attrName>style.visibility</p:attrName>
                                        </p:attrNameLst>
                                      </p:cBhvr>
                                      <p:to>
                                        <p:strVal val="visible"/>
                                      </p:to>
                                    </p:set>
                                    <p:animEffect transition="in" filter="randombar(horizontal)">
                                      <p:cBhvr>
                                        <p:cTn id="15" dur="500"/>
                                        <p:tgtEl>
                                          <p:spTgt spid="30">
                                            <p:bg/>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0">
                                            <p:txEl>
                                              <p:pRg st="0" end="0"/>
                                            </p:txEl>
                                          </p:spTgt>
                                        </p:tgtEl>
                                        <p:attrNameLst>
                                          <p:attrName>style.visibility</p:attrName>
                                        </p:attrNameLst>
                                      </p:cBhvr>
                                      <p:to>
                                        <p:strVal val="visible"/>
                                      </p:to>
                                    </p:set>
                                    <p:animEffect transition="in" filter="randombar(horizontal)">
                                      <p:cBhvr>
                                        <p:cTn id="18"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uiExpand="1" build="p"/>
      <p:bldP spid="30" grpId="0" animBg="1"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3786505" y="1454785"/>
            <a:ext cx="4222750" cy="1438275"/>
          </a:xfrm>
        </p:spPr>
        <p:txBody>
          <a:bodyPr/>
          <a:lstStyle/>
          <a:p>
            <a:r>
              <a:rPr lang="zh-CN" altLang="en-US" sz="1200"/>
              <a:t>能够使用</a:t>
            </a:r>
            <a:r>
              <a:rPr lang="en-US" altLang="zh-CN" sz="1200"/>
              <a:t>Arrays</a:t>
            </a:r>
            <a:r>
              <a:rPr lang="zh-CN" altLang="en-US" sz="1200"/>
              <a:t>类的</a:t>
            </a:r>
            <a:r>
              <a:rPr lang="en-US" altLang="zh-CN" sz="1200"/>
              <a:t>sort</a:t>
            </a:r>
            <a:r>
              <a:rPr lang="zh-CN" altLang="en-US" sz="1200"/>
              <a:t>方法对数组进行排序</a:t>
            </a:r>
            <a:endParaRPr lang="en-US" altLang="zh-CN" sz="1200"/>
          </a:p>
          <a:p>
            <a:r>
              <a:rPr lang="zh-CN" altLang="en-US" sz="1200"/>
              <a:t>能够使用</a:t>
            </a:r>
            <a:r>
              <a:rPr lang="en-US" altLang="zh-CN" sz="1200"/>
              <a:t>Arrays</a:t>
            </a:r>
            <a:r>
              <a:rPr lang="zh-CN" altLang="en-US" sz="1200"/>
              <a:t>类的</a:t>
            </a:r>
            <a:r>
              <a:rPr lang="en-US" altLang="zh-CN" sz="1200"/>
              <a:t>toString</a:t>
            </a:r>
            <a:r>
              <a:rPr lang="zh-CN" altLang="en-US" sz="1200"/>
              <a:t>方法将数组转换为字符串</a:t>
            </a:r>
            <a:endParaRPr lang="zh-CN" altLang="en-US" sz="1200"/>
          </a:p>
        </p:txBody>
      </p:sp>
      <p:sp>
        <p:nvSpPr>
          <p:cNvPr id="4" name="标题 3"/>
          <p:cNvSpPr>
            <a:spLocks noGrp="1"/>
          </p:cNvSpPr>
          <p:nvPr>
            <p:ph type="title"/>
          </p:nvPr>
        </p:nvSpPr>
        <p:spPr/>
        <p:txBody>
          <a:bodyPr/>
          <a:lstStyle/>
          <a:p>
            <a:r>
              <a:rPr lang="en-US" altLang="zh-CN"/>
              <a:t>Arrays</a:t>
            </a:r>
            <a:endParaRPr lang="zh-CN" altLang="en-US"/>
          </a:p>
        </p:txBody>
      </p:sp>
    </p:spTree>
  </p:cSld>
  <p:clrMapOvr>
    <a:masterClrMapping/>
  </p:clrMapOvr>
  <p:transition spd="slow">
    <p:push dir="u"/>
  </p:transition>
</p:sld>
</file>

<file path=ppt/tags/tag1.xml><?xml version="1.0" encoding="utf-8"?>
<p:tagLst xmlns:p="http://schemas.openxmlformats.org/presentationml/2006/main">
  <p:tag name="MH" val="20180905155037"/>
  <p:tag name="MH_LIBRARY" val="CONTENTS"/>
  <p:tag name="MH_TYPE" val="OTHERS"/>
  <p:tag name="ID" val="545836"/>
</p:tagLst>
</file>

<file path=ppt/tags/tag10.xml><?xml version="1.0" encoding="utf-8"?>
<p:tagLst xmlns:p="http://schemas.openxmlformats.org/presentationml/2006/main">
  <p:tag name="KSO_WM_UNIT_TABLE_BEAUTIFY" val="smartTable{9bab7508-cfb9-4948-9457-c63b2b2e4c52}"/>
</p:tagLst>
</file>

<file path=ppt/tags/tag11.xml><?xml version="1.0" encoding="utf-8"?>
<p:tagLst xmlns:p="http://schemas.openxmlformats.org/presentationml/2006/main">
  <p:tag name="KSO_WM_UNIT_TABLE_BEAUTIFY" val="smartTable{c0036b1e-8f59-4911-b8dc-4cf76ba35e84}"/>
</p:tagLst>
</file>

<file path=ppt/tags/tag2.xml><?xml version="1.0" encoding="utf-8"?>
<p:tagLst xmlns:p="http://schemas.openxmlformats.org/presentationml/2006/main">
  <p:tag name="MH" val="20180905155037"/>
  <p:tag name="MH_LIBRARY" val="CONTENTS"/>
  <p:tag name="MH_TYPE" val="OTHERS"/>
  <p:tag name="ID" val="545836"/>
</p:tagLst>
</file>

<file path=ppt/tags/tag3.xml><?xml version="1.0" encoding="utf-8"?>
<p:tagLst xmlns:p="http://schemas.openxmlformats.org/presentationml/2006/main">
  <p:tag name="MH" val="20180905155037"/>
  <p:tag name="MH_LIBRARY" val="CONTENTS"/>
  <p:tag name="MH_TYPE" val="OTHERS"/>
  <p:tag name="ID" val="545836"/>
</p:tagLst>
</file>

<file path=ppt/tags/tag4.xml><?xml version="1.0" encoding="utf-8"?>
<p:tagLst xmlns:p="http://schemas.openxmlformats.org/presentationml/2006/main">
  <p:tag name="KSO_WM_UNIT_TABLE_BEAUTIFY" val="smartTable{e0a56c12-23a6-4516-9fdc-b5b2a524e900}"/>
</p:tagLst>
</file>

<file path=ppt/tags/tag5.xml><?xml version="1.0" encoding="utf-8"?>
<p:tagLst xmlns:p="http://schemas.openxmlformats.org/presentationml/2006/main">
  <p:tag name="KSO_WM_UNIT_TABLE_BEAUTIFY" val="smartTable{4c4e620f-39ce-46c6-97a6-06df6dc43349}"/>
</p:tagLst>
</file>

<file path=ppt/tags/tag6.xml><?xml version="1.0" encoding="utf-8"?>
<p:tagLst xmlns:p="http://schemas.openxmlformats.org/presentationml/2006/main">
  <p:tag name="KSO_WM_UNIT_TABLE_BEAUTIFY" val="smartTable{bcf1c327-943b-4ac7-b80c-e21ffbf48b85}"/>
</p:tagLst>
</file>

<file path=ppt/tags/tag7.xml><?xml version="1.0" encoding="utf-8"?>
<p:tagLst xmlns:p="http://schemas.openxmlformats.org/presentationml/2006/main">
  <p:tag name="KSO_WM_UNIT_TABLE_BEAUTIFY" val="smartTable{84898001-bfcd-407e-b43f-509286064e2f}"/>
  <p:tag name="TABLE_ENDDRAG_ORIGIN_RECT" val="469*195"/>
  <p:tag name="TABLE_ENDDRAG_RECT" val="48*193*469*195"/>
</p:tagLst>
</file>

<file path=ppt/tags/tag8.xml><?xml version="1.0" encoding="utf-8"?>
<p:tagLst xmlns:p="http://schemas.openxmlformats.org/presentationml/2006/main">
  <p:tag name="KSO_WM_UNIT_TABLE_BEAUTIFY" val="smartTable{79403a95-f6c6-422e-8411-6848d4903961}"/>
  <p:tag name="TABLE_ENDDRAG_ORIGIN_RECT" val="443*60"/>
  <p:tag name="TABLE_ENDDRAG_RECT" val="50*190*443*60"/>
</p:tagLst>
</file>

<file path=ppt/tags/tag9.xml><?xml version="1.0" encoding="utf-8"?>
<p:tagLst xmlns:p="http://schemas.openxmlformats.org/presentationml/2006/main">
  <p:tag name="KSO_WM_UNIT_TABLE_BEAUTIFY" val="smartTable{1ac12687-4993-4b81-b951-696ac106e2d6}"/>
</p:tagLst>
</file>

<file path=ppt/theme/theme1.xml><?xml version="1.0" encoding="utf-8"?>
<a:theme xmlns:a="http://schemas.openxmlformats.org/drawingml/2006/main" name="1_课程标题页">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目录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阿里巴巴"/>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目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阿里巴巴">
      <a:majorFont>
        <a:latin typeface="阿里巴巴普惠体 M"/>
        <a:ea typeface="阿里巴巴普惠体 H"/>
        <a:cs typeface=""/>
      </a:majorFont>
      <a:minorFont>
        <a:latin typeface="阿里巴巴普惠体 R"/>
        <a:ea typeface="阿里巴巴普惠体 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阿里巴巴">
      <a:majorFont>
        <a:latin typeface="阿里巴巴普惠体 M"/>
        <a:ea typeface="阿里巴巴普惠体 H"/>
        <a:cs typeface=""/>
      </a:majorFont>
      <a:minorFont>
        <a:latin typeface="阿里巴巴普惠体 R"/>
        <a:ea typeface="阿里巴巴普惠体 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备课PPT模板V2.2</Template>
  <TotalTime>0</TotalTime>
  <Words>10879</Words>
  <Application>WPS 演示</Application>
  <PresentationFormat>全屏显示(16:9)</PresentationFormat>
  <Paragraphs>908</Paragraphs>
  <Slides>45</Slides>
  <Notes>2</Notes>
  <HiddenSlides>0</HiddenSlides>
  <MMClips>0</MMClips>
  <ScaleCrop>false</ScaleCrop>
  <HeadingPairs>
    <vt:vector size="6" baseType="variant">
      <vt:variant>
        <vt:lpstr>已用的字体</vt:lpstr>
      </vt:variant>
      <vt:variant>
        <vt:i4>24</vt:i4>
      </vt:variant>
      <vt:variant>
        <vt:lpstr>主题</vt:lpstr>
      </vt:variant>
      <vt:variant>
        <vt:i4>5</vt:i4>
      </vt:variant>
      <vt:variant>
        <vt:lpstr>幻灯片标题</vt:lpstr>
      </vt:variant>
      <vt:variant>
        <vt:i4>45</vt:i4>
      </vt:variant>
    </vt:vector>
  </HeadingPairs>
  <TitlesOfParts>
    <vt:vector size="74" baseType="lpstr">
      <vt:lpstr>Arial</vt:lpstr>
      <vt:lpstr>宋体</vt:lpstr>
      <vt:lpstr>Wingdings</vt:lpstr>
      <vt:lpstr>Calibri</vt:lpstr>
      <vt:lpstr>Segoe UI</vt:lpstr>
      <vt:lpstr>微软雅黑</vt:lpstr>
      <vt:lpstr>黑体</vt:lpstr>
      <vt:lpstr>阿里巴巴普惠体</vt:lpstr>
      <vt:lpstr>Segoe UI Light</vt:lpstr>
      <vt:lpstr>微软雅黑 Light</vt:lpstr>
      <vt:lpstr>Alibaba PuHuiTi</vt:lpstr>
      <vt:lpstr>Alibaba PuHuiTi</vt:lpstr>
      <vt:lpstr>华文楷体</vt:lpstr>
      <vt:lpstr>Open Sans</vt:lpstr>
      <vt:lpstr>Segoe Print</vt:lpstr>
      <vt:lpstr>Arial Unicode MS</vt:lpstr>
      <vt:lpstr>Consolas</vt:lpstr>
      <vt:lpstr>Courier New</vt:lpstr>
      <vt:lpstr>阿里巴巴普惠体 R</vt:lpstr>
      <vt:lpstr>等线</vt:lpstr>
      <vt:lpstr>Arial Unicode MS</vt:lpstr>
      <vt:lpstr>Helvetica Neue</vt:lpstr>
      <vt:lpstr>阿里巴巴普惠体 R</vt:lpstr>
      <vt:lpstr>阿里巴巴普惠体 M</vt:lpstr>
      <vt:lpstr>1_课程标题页</vt:lpstr>
      <vt:lpstr>2_目录设计方案</vt:lpstr>
      <vt:lpstr>3_目标设计方案</vt:lpstr>
      <vt:lpstr>4_正文设计方案</vt:lpstr>
      <vt:lpstr>5_结束页设计方案</vt:lpstr>
      <vt:lpstr>常用API，正则表达式，Collection集合，迭代器</vt:lpstr>
      <vt:lpstr>PowerPoint 演示文稿</vt:lpstr>
      <vt:lpstr>BigInteger</vt:lpstr>
      <vt:lpstr>BigInteger</vt:lpstr>
      <vt:lpstr>BigInteger</vt:lpstr>
      <vt:lpstr>BigDecimal</vt:lpstr>
      <vt:lpstr>BigDecimal</vt:lpstr>
      <vt:lpstr>BigDecimal小结</vt:lpstr>
      <vt:lpstr>Arrays</vt:lpstr>
      <vt:lpstr>Arrays</vt:lpstr>
      <vt:lpstr>Arrays小结</vt:lpstr>
      <vt:lpstr>包装类</vt:lpstr>
      <vt:lpstr>包装类</vt:lpstr>
      <vt:lpstr>包装类-数据类型的转换</vt:lpstr>
      <vt:lpstr>包装类</vt:lpstr>
      <vt:lpstr>包装类型小结</vt:lpstr>
      <vt:lpstr>String</vt:lpstr>
      <vt:lpstr>String</vt:lpstr>
      <vt:lpstr>String</vt:lpstr>
      <vt:lpstr>正则表达式</vt:lpstr>
      <vt:lpstr>正则表达式概述</vt:lpstr>
      <vt:lpstr>正则表达式-概述</vt:lpstr>
      <vt:lpstr>正则表达式语法-字符类</vt:lpstr>
      <vt:lpstr>正则表达式语法-逻辑运算符</vt:lpstr>
      <vt:lpstr>正则表达式-预定义字符</vt:lpstr>
      <vt:lpstr>正则表达式：数量词</vt:lpstr>
      <vt:lpstr>正则表达式-分组括号</vt:lpstr>
      <vt:lpstr>String类中出现正则的方法</vt:lpstr>
      <vt:lpstr>正则表达式</vt:lpstr>
      <vt:lpstr>Collection集合</vt:lpstr>
      <vt:lpstr>Collection-认识</vt:lpstr>
      <vt:lpstr>Collection-常用方法</vt:lpstr>
      <vt:lpstr>Collection集合概述小结</vt:lpstr>
      <vt:lpstr>迭代器</vt:lpstr>
      <vt:lpstr>迭代器的使用</vt:lpstr>
      <vt:lpstr>迭代器的使用</vt:lpstr>
      <vt:lpstr>迭代器的执行原理</vt:lpstr>
      <vt:lpstr>迭代器的使用</vt:lpstr>
      <vt:lpstr>迭代器的使用注意事项</vt:lpstr>
      <vt:lpstr>迭代器的使用注意事项</vt:lpstr>
      <vt:lpstr>迭代器的使用</vt:lpstr>
      <vt:lpstr>增强for循环</vt:lpstr>
      <vt:lpstr>增强for循环</vt:lpstr>
      <vt:lpstr>增强for循环-总结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liuyongchang</dc:creator>
  <cp:lastModifiedBy>关键我叫大可乐</cp:lastModifiedBy>
  <cp:revision>270</cp:revision>
  <dcterms:created xsi:type="dcterms:W3CDTF">2021-01-29T01:22:00Z</dcterms:created>
  <dcterms:modified xsi:type="dcterms:W3CDTF">2021-12-28T12:07:42Z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85029543D1C047BBABBC2F7844DFB76E</vt:lpwstr>
  </property>
</Properties>
</file>