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  <p:sldMasterId id="2147483659" r:id="rId5"/>
    <p:sldMasterId id="2147483678" r:id="rId6"/>
  </p:sldMasterIdLst>
  <p:notesMasterIdLst>
    <p:notesMasterId r:id="rId9"/>
  </p:notesMasterIdLst>
  <p:sldIdLst>
    <p:sldId id="256" r:id="rId7"/>
    <p:sldId id="257" r:id="rId8"/>
    <p:sldId id="258" r:id="rId10"/>
    <p:sldId id="673" r:id="rId11"/>
    <p:sldId id="674" r:id="rId12"/>
    <p:sldId id="675" r:id="rId13"/>
    <p:sldId id="808" r:id="rId14"/>
    <p:sldId id="676" r:id="rId15"/>
    <p:sldId id="677" r:id="rId16"/>
    <p:sldId id="678" r:id="rId17"/>
    <p:sldId id="809" r:id="rId18"/>
    <p:sldId id="679" r:id="rId19"/>
    <p:sldId id="680" r:id="rId20"/>
    <p:sldId id="311" r:id="rId21"/>
    <p:sldId id="312" r:id="rId22"/>
    <p:sldId id="313" r:id="rId23"/>
    <p:sldId id="314" r:id="rId24"/>
    <p:sldId id="317" r:id="rId25"/>
    <p:sldId id="318" r:id="rId26"/>
    <p:sldId id="315" r:id="rId27"/>
    <p:sldId id="811" r:id="rId28"/>
    <p:sldId id="316" r:id="rId29"/>
    <p:sldId id="320" r:id="rId30"/>
    <p:sldId id="321" r:id="rId31"/>
    <p:sldId id="322" r:id="rId32"/>
    <p:sldId id="323" r:id="rId33"/>
    <p:sldId id="736" r:id="rId34"/>
    <p:sldId id="737" r:id="rId35"/>
    <p:sldId id="738" r:id="rId36"/>
    <p:sldId id="739" r:id="rId37"/>
    <p:sldId id="740" r:id="rId38"/>
    <p:sldId id="741" r:id="rId39"/>
    <p:sldId id="742" r:id="rId40"/>
    <p:sldId id="743" r:id="rId41"/>
    <p:sldId id="744" r:id="rId42"/>
    <p:sldId id="745" r:id="rId43"/>
    <p:sldId id="746" r:id="rId44"/>
    <p:sldId id="747" r:id="rId45"/>
    <p:sldId id="748" r:id="rId46"/>
    <p:sldId id="749" r:id="rId47"/>
    <p:sldId id="750" r:id="rId48"/>
    <p:sldId id="751" r:id="rId49"/>
    <p:sldId id="752" r:id="rId50"/>
    <p:sldId id="326" r:id="rId51"/>
    <p:sldId id="327" r:id="rId52"/>
    <p:sldId id="329" r:id="rId53"/>
    <p:sldId id="753" r:id="rId54"/>
    <p:sldId id="754" r:id="rId55"/>
    <p:sldId id="755" r:id="rId56"/>
    <p:sldId id="756" r:id="rId57"/>
    <p:sldId id="757" r:id="rId58"/>
    <p:sldId id="758" r:id="rId59"/>
    <p:sldId id="759" r:id="rId60"/>
    <p:sldId id="760" r:id="rId61"/>
    <p:sldId id="761" r:id="rId62"/>
    <p:sldId id="762" r:id="rId63"/>
    <p:sldId id="763" r:id="rId64"/>
    <p:sldId id="764" r:id="rId65"/>
    <p:sldId id="765" r:id="rId66"/>
    <p:sldId id="332" r:id="rId67"/>
    <p:sldId id="333" r:id="rId68"/>
    <p:sldId id="334" r:id="rId69"/>
    <p:sldId id="363" r:id="rId70"/>
    <p:sldId id="364" r:id="rId71"/>
    <p:sldId id="899" r:id="rId72"/>
    <p:sldId id="365" r:id="rId73"/>
    <p:sldId id="335" r:id="rId74"/>
    <p:sldId id="336" r:id="rId75"/>
    <p:sldId id="337" r:id="rId76"/>
    <p:sldId id="766" r:id="rId77"/>
    <p:sldId id="812" r:id="rId78"/>
    <p:sldId id="366" r:id="rId79"/>
    <p:sldId id="768" r:id="rId80"/>
    <p:sldId id="769" r:id="rId81"/>
    <p:sldId id="813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662" r:id="rId94"/>
    <p:sldId id="351" r:id="rId95"/>
    <p:sldId id="358" r:id="rId96"/>
    <p:sldId id="663" r:id="rId97"/>
    <p:sldId id="664" r:id="rId98"/>
    <p:sldId id="359" r:id="rId99"/>
    <p:sldId id="665" r:id="rId100"/>
    <p:sldId id="666" r:id="rId101"/>
    <p:sldId id="668" r:id="rId102"/>
    <p:sldId id="667" r:id="rId103"/>
    <p:sldId id="307" r:id="rId10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DBB36F9-0F44-4A34-AB54-292C431E624A}">
          <p14:sldIdLst>
            <p14:sldId id="256"/>
            <p14:sldId id="257"/>
          </p14:sldIdLst>
        </p14:section>
        <p14:section name="一 TreeSet" id="{57E12D75-413B-4075-BD78-17C4234B983D}">
          <p14:sldIdLst>
            <p14:sldId id="258"/>
            <p14:sldId id="673"/>
            <p14:sldId id="674"/>
            <p14:sldId id="675"/>
            <p14:sldId id="808"/>
            <p14:sldId id="676"/>
            <p14:sldId id="677"/>
            <p14:sldId id="678"/>
            <p14:sldId id="809"/>
            <p14:sldId id="679"/>
            <p14:sldId id="680"/>
          </p14:sldIdLst>
        </p14:section>
        <p14:section name="二 Collections工具类" id="{4459DF1B-3E44-42E9-9E16-B147FC45C48B}">
          <p14:sldIdLst>
            <p14:sldId id="311"/>
          </p14:sldIdLst>
        </p14:section>
        <p14:section name="2.1 乱序shuffle方法" id="{33700A11-4D07-4F96-953B-341778FE37A8}">
          <p14:sldIdLst>
            <p14:sldId id="312"/>
            <p14:sldId id="313"/>
          </p14:sldIdLst>
        </p14:section>
        <p14:section name="2.2 排序sort方法" id="{7DA158E5-8844-4CFB-B75E-3A44D3764B4C}">
          <p14:sldIdLst>
            <p14:sldId id="314"/>
            <p14:sldId id="317"/>
            <p14:sldId id="318"/>
            <p14:sldId id="315"/>
          </p14:sldIdLst>
        </p14:section>
        <p14:section name="2.3 可变参数" id="{C2799D0E-DDBE-4B48-94B4-6EC5E39D7E84}">
          <p14:sldIdLst>
            <p14:sldId id="811"/>
            <p14:sldId id="316"/>
            <p14:sldId id="320"/>
            <p14:sldId id="321"/>
          </p14:sldIdLst>
        </p14:section>
        <p14:section name="三 排序查找算法" id="{5DE56337-1DE1-40A5-9A65-09FF54DCFB78}">
          <p14:sldIdLst>
            <p14:sldId id="322"/>
          </p14:sldIdLst>
        </p14:section>
        <p14:section name="3.1冒泡排序" id="{5ADEF5C4-51CB-4F4E-B0C3-55270C1D9600}">
          <p14:sldIdLst>
            <p14:sldId id="323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</p14:sldIdLst>
        </p14:section>
        <p14:section name="3.2 选择排序" id="{5A5C3623-72C3-4F51-BC13-6F8F698B5BB7}">
          <p14:sldIdLst>
            <p14:sldId id="326"/>
            <p14:sldId id="327"/>
          </p14:sldIdLst>
        </p14:section>
        <p14:section name="3.3 二分查找" id="{1960BDEA-AC3C-41BC-AB32-F85FE5F3FE06}">
          <p14:sldIdLst>
            <p14:sldId id="329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</p14:sldIdLst>
        </p14:section>
        <p14:section name="四 Map集合" id="{F91DE96F-4D4C-44F6-9274-EBA34505AF42}">
          <p14:sldIdLst>
            <p14:sldId id="332"/>
          </p14:sldIdLst>
        </p14:section>
        <p14:section name="4.1 Map集合介绍" id="{931EB26E-3FD7-4299-A243-C5DA6BCA531C}">
          <p14:sldIdLst>
            <p14:sldId id="333"/>
            <p14:sldId id="334"/>
            <p14:sldId id="363"/>
            <p14:sldId id="364"/>
            <p14:sldId id="899"/>
            <p14:sldId id="365"/>
            <p14:sldId id="335"/>
          </p14:sldIdLst>
        </p14:section>
        <p14:section name="4.2 Map集合的遍历" id="{D6E66EB4-EE18-4EEF-8143-AE06C92A29CC}">
          <p14:sldIdLst>
            <p14:sldId id="336"/>
            <p14:sldId id="337"/>
            <p14:sldId id="766"/>
            <p14:sldId id="812"/>
            <p14:sldId id="366"/>
            <p14:sldId id="768"/>
            <p14:sldId id="769"/>
            <p14:sldId id="813"/>
          </p14:sldIdLst>
        </p14:section>
        <p14:section name="4.3 HashMap存储自定义类型键" id="{D7D27FFB-9A7A-4D60-91B2-0AA70B112267}">
          <p14:sldIdLst>
            <p14:sldId id="339"/>
            <p14:sldId id="340"/>
            <p14:sldId id="341"/>
          </p14:sldIdLst>
        </p14:section>
        <p14:section name="4.4 LinkedHashMap" id="{7803535E-AE14-453B-AFF9-986EE4607F45}">
          <p14:sldIdLst>
            <p14:sldId id="342"/>
            <p14:sldId id="343"/>
            <p14:sldId id="344"/>
          </p14:sldIdLst>
        </p14:section>
        <p14:section name="4.5 TreeMap集合" id="{EA3B0404-9103-4058-99DF-FCA531CAC9D9}">
          <p14:sldIdLst>
            <p14:sldId id="345"/>
            <p14:sldId id="346"/>
            <p14:sldId id="347"/>
          </p14:sldIdLst>
        </p14:section>
        <p14:section name="4.6 Map数据统计用法" id="{32F38948-3DC9-49D6-B3F0-599427240F3C}">
          <p14:sldIdLst>
            <p14:sldId id="348"/>
            <p14:sldId id="349"/>
            <p14:sldId id="662"/>
          </p14:sldIdLst>
        </p14:section>
        <p14:section name="五 集合嵌套使用" id="{24E7DA04-60FB-4B50-9AE4-2EDF47F54D78}">
          <p14:sldIdLst>
            <p14:sldId id="351"/>
            <p14:sldId id="358"/>
            <p14:sldId id="663"/>
            <p14:sldId id="664"/>
            <p14:sldId id="359"/>
          </p14:sldIdLst>
        </p14:section>
        <p14:section name="六 斗地主案例" id="{F51A6BFD-1D9E-4B70-8B29-CD40E5A7FB1F}">
          <p14:sldIdLst>
            <p14:sldId id="665"/>
            <p14:sldId id="666"/>
            <p14:sldId id="668"/>
            <p14:sldId id="667"/>
          </p14:sldIdLst>
        </p14:section>
        <p14:section name="end" id="{6965EB8B-3AB9-460A-9B88-08885C308CA4}">
          <p14:sldIdLst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 autoAdjust="0"/>
    <p:restoredTop sz="95156" autoAdjust="0"/>
  </p:normalViewPr>
  <p:slideViewPr>
    <p:cSldViewPr>
      <p:cViewPr>
        <p:scale>
          <a:sx n="111" d="100"/>
          <a:sy n="111" d="100"/>
        </p:scale>
        <p:origin x="102" y="468"/>
      </p:cViewPr>
      <p:guideLst>
        <p:guide orient="horz" pos="1532"/>
        <p:guide pos="2931"/>
      </p:guideLst>
    </p:cSldViewPr>
  </p:slideViewPr>
  <p:outlineViewPr>
    <p:cViewPr>
      <p:scale>
        <a:sx n="33" d="100"/>
        <a:sy n="33" d="100"/>
      </p:scale>
      <p:origin x="0" y="-24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" Type="http://schemas.openxmlformats.org/officeDocument/2006/relationships/notesMaster" Target="notesMasters/notesMaster1.xml"/><Relationship Id="rId89" Type="http://schemas.openxmlformats.org/officeDocument/2006/relationships/slide" Target="slides/slide82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80" Type="http://schemas.openxmlformats.org/officeDocument/2006/relationships/slide" Target="slides/slide73.xml"/><Relationship Id="rId8" Type="http://schemas.openxmlformats.org/officeDocument/2006/relationships/slide" Target="slides/slide2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7" Type="http://schemas.openxmlformats.org/officeDocument/2006/relationships/slide" Target="slides/slide1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slide" Target="slides/slide97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EEA46-075C-47FB-BB4B-32A319D2B7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00D3-538E-4BF9-B7D6-322C4E0F79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00D3-538E-4BF9-B7D6-322C4E0F7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一种排序的方式，对要进行排序的数据中相邻的数据进行两两比较，将较大的数据放在后面，小的放前面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首先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索引跟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索引比，然后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索引跟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索引比，一直比到最大索引为止。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1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142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43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44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45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46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47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48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49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0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通过自定学生对象类存入到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之后会报错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正式引出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的学习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自定义学生对象没有指定排序的规则。引出自然排序和比较器排序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1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2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3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4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5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6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7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public static void selectionSort(int[] arr) {</a:t>
            </a:r>
            <a:endParaRPr lang="en-US" altLang="zh-CN"/>
          </a:p>
          <a:p>
            <a:r>
              <a:rPr lang="en-US" altLang="zh-CN"/>
              <a:t>        int min, temp;</a:t>
            </a:r>
            <a:endParaRPr lang="en-US" altLang="zh-CN"/>
          </a:p>
          <a:p>
            <a:r>
              <a:rPr lang="en-US" altLang="zh-CN"/>
              <a:t>        for (int i = 0; i &lt; arr.length; i++) {</a:t>
            </a:r>
            <a:endParaRPr lang="en-US" altLang="zh-CN"/>
          </a:p>
          <a:p>
            <a:r>
              <a:rPr lang="en-US" altLang="zh-CN"/>
              <a:t>            // </a:t>
            </a:r>
            <a:r>
              <a:rPr lang="zh-CN" altLang="en-US"/>
              <a:t>初始化未排序序列中最小数据数组下标</a:t>
            </a:r>
            <a:endParaRPr lang="zh-CN" altLang="en-US"/>
          </a:p>
          <a:p>
            <a:r>
              <a:rPr lang="zh-CN" altLang="en-US"/>
              <a:t>            </a:t>
            </a:r>
            <a:r>
              <a:rPr lang="en-US" altLang="zh-CN"/>
              <a:t>min = i;</a:t>
            </a:r>
            <a:endParaRPr lang="en-US" altLang="zh-CN"/>
          </a:p>
          <a:p>
            <a:r>
              <a:rPr lang="en-US" altLang="zh-CN"/>
              <a:t>            for (int j = i+1; j &lt; arr.length; j++) {</a:t>
            </a:r>
            <a:endParaRPr lang="en-US" altLang="zh-CN"/>
          </a:p>
          <a:p>
            <a:r>
              <a:rPr lang="en-US" altLang="zh-CN"/>
              <a:t>                // </a:t>
            </a:r>
            <a:r>
              <a:rPr lang="zh-CN" altLang="en-US"/>
              <a:t>在未排序元素中继续寻找最小元素，并保存其下标</a:t>
            </a:r>
            <a:endParaRPr lang="zh-CN" altLang="en-US"/>
          </a:p>
          <a:p>
            <a:r>
              <a:rPr lang="zh-CN" altLang="en-US"/>
              <a:t>                </a:t>
            </a:r>
            <a:r>
              <a:rPr lang="en-US" altLang="zh-CN"/>
              <a:t>if (arr[j] &lt; arr[min]) {</a:t>
            </a:r>
            <a:endParaRPr lang="en-US" altLang="zh-CN"/>
          </a:p>
          <a:p>
            <a:r>
              <a:rPr lang="en-US" altLang="zh-CN"/>
              <a:t>                    min = j;</a:t>
            </a:r>
            <a:endParaRPr lang="en-US" altLang="zh-CN"/>
          </a:p>
          <a:p>
            <a:r>
              <a:rPr lang="en-US" altLang="zh-CN"/>
              <a:t>                }</a:t>
            </a:r>
            <a:endParaRPr lang="en-US" altLang="zh-CN"/>
          </a:p>
          <a:p>
            <a:r>
              <a:rPr lang="en-US" altLang="zh-CN"/>
              <a:t>            }</a:t>
            </a:r>
            <a:endParaRPr lang="en-US" altLang="zh-CN"/>
          </a:p>
          <a:p>
            <a:r>
              <a:rPr lang="en-US" altLang="zh-CN"/>
              <a:t>            // </a:t>
            </a:r>
            <a:r>
              <a:rPr lang="zh-CN" altLang="en-US"/>
              <a:t>将未排序列中最小元素放到已排序列末尾</a:t>
            </a:r>
            <a:endParaRPr lang="zh-CN" altLang="en-US"/>
          </a:p>
          <a:p>
            <a:r>
              <a:rPr lang="zh-CN" altLang="en-US"/>
              <a:t>            </a:t>
            </a:r>
            <a:r>
              <a:rPr lang="en-US" altLang="zh-CN"/>
              <a:t>if (min != i) {</a:t>
            </a:r>
            <a:endParaRPr lang="en-US" altLang="zh-CN"/>
          </a:p>
          <a:p>
            <a:r>
              <a:rPr lang="en-US" altLang="zh-CN"/>
              <a:t>                temp = arr[min];</a:t>
            </a:r>
            <a:endParaRPr lang="en-US" altLang="zh-CN"/>
          </a:p>
          <a:p>
            <a:r>
              <a:rPr lang="en-US" altLang="zh-CN"/>
              <a:t>                arr[min] = arr[i];</a:t>
            </a:r>
            <a:endParaRPr lang="en-US" altLang="zh-CN"/>
          </a:p>
          <a:p>
            <a:r>
              <a:rPr lang="en-US" altLang="zh-CN"/>
              <a:t>                arr[i] = temp;</a:t>
            </a:r>
            <a:endParaRPr lang="en-US" altLang="zh-CN"/>
          </a:p>
          <a:p>
            <a:r>
              <a:rPr lang="en-US" altLang="zh-CN"/>
              <a:t>            }</a:t>
            </a:r>
            <a:endParaRPr lang="en-US" altLang="zh-CN"/>
          </a:p>
          <a:p>
            <a:r>
              <a:rPr lang="en-US" altLang="zh-CN"/>
              <a:t>        }</a:t>
            </a:r>
            <a:endParaRPr lang="en-US" altLang="zh-CN"/>
          </a:p>
          <a:p>
            <a:r>
              <a:rPr lang="en-US" altLang="zh-CN"/>
              <a:t>    }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800D3-538E-4BF9-B7D6-322C4E0F79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那你有没有想过，如果我这个数组长度</a:t>
            </a:r>
            <a:r>
              <a:rPr lang="en-US" altLang="zh-CN" dirty="0"/>
              <a:t>100</a:t>
            </a:r>
            <a:r>
              <a:rPr lang="zh-CN" altLang="en-US" dirty="0"/>
              <a:t>，要查找的元素在最后一个，是不是就要循环</a:t>
            </a:r>
            <a:r>
              <a:rPr lang="en-US" altLang="zh-CN" dirty="0"/>
              <a:t>100</a:t>
            </a:r>
            <a:r>
              <a:rPr lang="zh-CN" altLang="en-US" dirty="0"/>
              <a:t>次。</a:t>
            </a:r>
            <a:endParaRPr lang="zh-CN" altLang="en-US" dirty="0"/>
          </a:p>
        </p:txBody>
      </p:sp>
      <p:sp>
        <p:nvSpPr>
          <p:cNvPr id="1280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有一个前提条件，数组内的元素一定要按照大小顺序排列，如果没有大小顺序，是不能使用二分查找法的。</a:t>
            </a:r>
            <a:endParaRPr lang="en-US" altLang="zh-CN" dirty="0"/>
          </a:p>
          <a:p>
            <a:pPr lvl="0"/>
            <a:r>
              <a:rPr lang="zh-CN" altLang="en-US" dirty="0"/>
              <a:t>首先，我定义两个变量，</a:t>
            </a:r>
            <a:r>
              <a:rPr lang="en-US" altLang="zh-CN" dirty="0"/>
              <a:t>min</a:t>
            </a:r>
            <a:r>
              <a:rPr lang="zh-CN" altLang="en-US" dirty="0"/>
              <a:t>和</a:t>
            </a:r>
            <a:r>
              <a:rPr lang="en-US" altLang="zh-CN" dirty="0"/>
              <a:t>max</a:t>
            </a:r>
            <a:r>
              <a:rPr lang="zh-CN" altLang="en-US" dirty="0"/>
              <a:t>，这两个变量就是规定了我要在哪个范围内查找指定的元素。</a:t>
            </a:r>
            <a:endParaRPr lang="en-US" altLang="zh-CN" dirty="0"/>
          </a:p>
          <a:p>
            <a:pPr lvl="0"/>
            <a:r>
              <a:rPr lang="zh-CN" altLang="en-US" dirty="0"/>
              <a:t>那我要在整个数组中查找，所以</a:t>
            </a:r>
            <a:r>
              <a:rPr lang="en-US" altLang="zh-CN" dirty="0"/>
              <a:t>min</a:t>
            </a:r>
            <a:r>
              <a:rPr lang="zh-CN" altLang="en-US" dirty="0"/>
              <a:t>初始为最小索引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max</a:t>
            </a:r>
            <a:r>
              <a:rPr lang="zh-CN" altLang="en-US" dirty="0"/>
              <a:t>初始为最大索引</a:t>
            </a:r>
            <a:endParaRPr lang="en-US" altLang="zh-CN" dirty="0"/>
          </a:p>
          <a:p>
            <a:pPr lvl="0"/>
            <a:r>
              <a:rPr lang="zh-CN" altLang="en-US" dirty="0"/>
              <a:t>根据</a:t>
            </a:r>
            <a:r>
              <a:rPr lang="en-US" altLang="zh-CN" dirty="0"/>
              <a:t>min</a:t>
            </a:r>
            <a:r>
              <a:rPr lang="zh-CN" altLang="en-US" dirty="0"/>
              <a:t>和</a:t>
            </a:r>
            <a:r>
              <a:rPr lang="en-US" altLang="zh-CN" dirty="0"/>
              <a:t>max</a:t>
            </a:r>
            <a:r>
              <a:rPr lang="zh-CN" altLang="en-US" dirty="0"/>
              <a:t>计算出他们的中间位置</a:t>
            </a:r>
            <a:r>
              <a:rPr lang="en-US" altLang="zh-CN" dirty="0"/>
              <a:t>mid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r>
              <a:rPr lang="zh-CN" altLang="en-US" dirty="0"/>
              <a:t>如果</a:t>
            </a:r>
            <a:r>
              <a:rPr lang="en-US" altLang="zh-CN" dirty="0"/>
              <a:t>mid</a:t>
            </a:r>
            <a:r>
              <a:rPr lang="zh-CN" altLang="en-US" dirty="0"/>
              <a:t>处的元素</a:t>
            </a:r>
            <a:r>
              <a:rPr lang="en-US" altLang="zh-CN" dirty="0"/>
              <a:t>==</a:t>
            </a:r>
            <a:r>
              <a:rPr lang="zh-CN" altLang="en-US" dirty="0"/>
              <a:t>要查找的</a:t>
            </a:r>
            <a:r>
              <a:rPr lang="en-US" altLang="zh-CN" dirty="0"/>
              <a:t>3</a:t>
            </a:r>
            <a:r>
              <a:rPr lang="zh-CN" altLang="en-US" dirty="0"/>
              <a:t>，那么直接返回</a:t>
            </a:r>
            <a:r>
              <a:rPr lang="en-US" altLang="zh-CN" dirty="0"/>
              <a:t>mid</a:t>
            </a:r>
            <a:r>
              <a:rPr lang="zh-CN" altLang="en-US" dirty="0"/>
              <a:t>的索引即可。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290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通过自定学生对象类存入到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之后会报错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正式引出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的学习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自定义学生对象没有指定排序的规则。引出自然排序和比较器排序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如果不相等，就要看</a:t>
            </a:r>
            <a:r>
              <a:rPr lang="en-US" altLang="zh-CN" dirty="0"/>
              <a:t>3</a:t>
            </a:r>
            <a:r>
              <a:rPr lang="zh-CN" altLang="en-US" dirty="0"/>
              <a:t>在</a:t>
            </a:r>
            <a:r>
              <a:rPr lang="en-US" altLang="zh-CN" dirty="0"/>
              <a:t>mid</a:t>
            </a:r>
            <a:r>
              <a:rPr lang="zh-CN" altLang="en-US" dirty="0"/>
              <a:t>的左半边，还是在右半边，如果要查找的值是在左半边，那么右半边就可以不要了。</a:t>
            </a:r>
            <a:endParaRPr lang="en-US" altLang="zh-CN" dirty="0"/>
          </a:p>
          <a:p>
            <a:pPr lvl="0"/>
            <a:r>
              <a:rPr lang="zh-CN" altLang="en-US" dirty="0"/>
              <a:t>重新定义查找的范围：</a:t>
            </a:r>
            <a:r>
              <a:rPr lang="en-US" altLang="zh-CN" dirty="0"/>
              <a:t>min</a:t>
            </a:r>
            <a:r>
              <a:rPr lang="zh-CN" altLang="en-US" dirty="0"/>
              <a:t>不变，</a:t>
            </a:r>
            <a:r>
              <a:rPr lang="en-US" altLang="zh-CN" dirty="0"/>
              <a:t>max = mid -1.</a:t>
            </a:r>
            <a:endParaRPr lang="en-US" altLang="zh-CN" dirty="0"/>
          </a:p>
          <a:p>
            <a:pPr lvl="0"/>
            <a:r>
              <a:rPr lang="zh-CN" altLang="en-US" dirty="0"/>
              <a:t>所以二分查找就相当于，每次去掉一半，这样查找效率比较高。</a:t>
            </a:r>
            <a:endParaRPr lang="en-US" altLang="zh-CN" dirty="0"/>
          </a:p>
        </p:txBody>
      </p:sp>
      <p:sp>
        <p:nvSpPr>
          <p:cNvPr id="1300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如果不相等，就要看</a:t>
            </a:r>
            <a:r>
              <a:rPr lang="en-US" altLang="zh-CN" dirty="0"/>
              <a:t>3</a:t>
            </a:r>
            <a:r>
              <a:rPr lang="zh-CN" altLang="en-US" dirty="0"/>
              <a:t>在</a:t>
            </a:r>
            <a:r>
              <a:rPr lang="en-US" altLang="zh-CN" dirty="0"/>
              <a:t>mid</a:t>
            </a:r>
            <a:r>
              <a:rPr lang="zh-CN" altLang="en-US" dirty="0"/>
              <a:t>的左半边，还是在右半边，如果要查找的值是在右半边，那么左半边就可以不要了。</a:t>
            </a:r>
            <a:endParaRPr lang="en-US" altLang="zh-CN" dirty="0"/>
          </a:p>
          <a:p>
            <a:pPr lvl="0"/>
            <a:r>
              <a:rPr lang="zh-CN" altLang="en-US" dirty="0"/>
              <a:t>重新定义查找的范围：</a:t>
            </a:r>
            <a:r>
              <a:rPr lang="en-US" altLang="zh-CN" dirty="0"/>
              <a:t>max</a:t>
            </a:r>
            <a:r>
              <a:rPr lang="zh-CN" altLang="en-US" dirty="0"/>
              <a:t>不变，</a:t>
            </a:r>
            <a:r>
              <a:rPr lang="en-US" altLang="zh-CN" dirty="0"/>
              <a:t>min = mid + 1.</a:t>
            </a:r>
            <a:endParaRPr lang="en-US" altLang="zh-CN" dirty="0"/>
          </a:p>
          <a:p>
            <a:pPr lvl="0"/>
            <a:r>
              <a:rPr lang="zh-CN" altLang="en-US" dirty="0"/>
              <a:t>再次计算</a:t>
            </a:r>
            <a:r>
              <a:rPr lang="en-US" altLang="zh-CN" dirty="0"/>
              <a:t>mid</a:t>
            </a:r>
            <a:r>
              <a:rPr lang="zh-CN" altLang="en-US" dirty="0"/>
              <a:t>的值。</a:t>
            </a:r>
            <a:endParaRPr lang="zh-CN" altLang="en-US" dirty="0"/>
          </a:p>
        </p:txBody>
      </p:sp>
      <p:sp>
        <p:nvSpPr>
          <p:cNvPr id="1310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这样就找到了。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32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33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34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35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36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37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38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39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通过自定学生对象类存入到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之后会报错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正式引出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的学习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自定义学生对象没有指定排序的规则。引出自然排序和比较器排序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40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8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8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9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8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342E375-5160-4648-8A1F-2160B00F95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让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Student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类实现自然排序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那么我们存一个元素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怎么就知道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谁大谁小呢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?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引申出自然排序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然后给出一个字符串长度排序的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当自然排序无法满足我们要求的时候采取比较器排序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让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Student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类实现自然排序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那么我们存一个元素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怎么就知道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谁大谁小呢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?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引申出自然排序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然后给出一个字符串长度排序的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当自然排序无法满足我们要求的时候采取比较器排序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练习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当自然排序无法满足我们要求的时候采取比较器排序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让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Student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类实现自然排序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那么我们存一个元素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,TreeSet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怎么就知道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谁大谁小呢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?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引申出自然排序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然后给出一个字符串长度排序的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当自然排序无法满足我们要求的时候采取比较器排序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167188" y="2267562"/>
            <a:ext cx="4809624" cy="60837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sz="3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61" y="699547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61" y="1207274"/>
            <a:ext cx="3727325" cy="78841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611570" y="2139707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1570" y="2647431"/>
            <a:ext cx="3727325" cy="78841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90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491863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269875" indent="-26987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539115" indent="-269240">
              <a:buFont typeface="Wingdings" panose="05000000000000000000" pitchFamily="2" charset="2"/>
              <a:buChar char="p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09625" indent="-269240">
              <a:buFont typeface="Wingdings" panose="05000000000000000000" pitchFamily="2" charset="2"/>
              <a:buChar char="p"/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90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491863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269875" indent="-26987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539750" indent="-269875">
              <a:buFont typeface="+mj-lt"/>
              <a:buAutoNum type="arabicPeriod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09625" indent="-269240">
              <a:buFont typeface="+mj-lt"/>
              <a:buAutoNum type="arabicPeriod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90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878691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879401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128270" indent="-12827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269875" lvl="0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879401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257175" indent="-25717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83285" indent="-342900">
              <a:buAutoNum type="arabicPeriod"/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269875" lvl="0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539750" lvl="1" indent="-2698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809625" lvl="2" indent="-26924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809625" lvl="2" indent="-26924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392244" y="1747843"/>
            <a:ext cx="1544637" cy="1544637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176344" y="1739905"/>
            <a:ext cx="1544638" cy="1544637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166938"/>
            <a:ext cx="3829050" cy="809625"/>
          </a:xfrm>
          <a:prstGeom prst="rect">
            <a:avLst/>
          </a:prstGeom>
          <a:noFill/>
          <a:ln>
            <a:noFill/>
          </a:ln>
        </p:spPr>
        <p:txBody>
          <a:bodyPr lIns="68574" tIns="34289" rIns="68574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36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4171" y="1427943"/>
            <a:ext cx="4320404" cy="2397029"/>
          </a:xfrm>
          <a:prstGeom prst="rect">
            <a:avLst/>
          </a:prstGeom>
        </p:spPr>
        <p:txBody>
          <a:bodyPr lIns="68574" tIns="34289" rIns="68574" bIns="34289"/>
          <a:lstStyle>
            <a:lvl1pPr marL="257175" marR="0" indent="-25717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392244" y="1747843"/>
            <a:ext cx="1544637" cy="1544637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176344" y="1739905"/>
            <a:ext cx="1544638" cy="1544637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166938"/>
            <a:ext cx="3829050" cy="809625"/>
          </a:xfrm>
          <a:prstGeom prst="rect">
            <a:avLst/>
          </a:prstGeom>
          <a:noFill/>
          <a:ln>
            <a:noFill/>
          </a:ln>
        </p:spPr>
        <p:txBody>
          <a:bodyPr lIns="68574" tIns="34289" rIns="68574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36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4171" y="1427943"/>
            <a:ext cx="4320404" cy="2397029"/>
          </a:xfrm>
          <a:prstGeom prst="rect">
            <a:avLst/>
          </a:prstGeom>
        </p:spPr>
        <p:txBody>
          <a:bodyPr lIns="68574" tIns="34289" rIns="68574" bIns="34289"/>
          <a:lstStyle>
            <a:lvl1pPr marL="257175" marR="0" indent="-25717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版式 2倍行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重点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91617" y="846367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 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91617" y="1375371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932042" y="846367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lang="en-US" altLang="zh-CN" sz="14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marL="0" marR="0" lvl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2" y="1375371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891617" y="2671515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2042" y="2671515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891617" y="3918719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4932042" y="3916834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1137" y="2281755"/>
            <a:ext cx="734445" cy="521999"/>
            <a:chOff x="856433" y="1739900"/>
            <a:chExt cx="2184449" cy="1552575"/>
          </a:xfrm>
        </p:grpSpPr>
        <p:sp>
          <p:nvSpPr>
            <p:cNvPr id="4" name="矩形 3"/>
            <p:cNvSpPr/>
            <p:nvPr userDrawn="1"/>
          </p:nvSpPr>
          <p:spPr>
            <a:xfrm rot="2700000">
              <a:off x="1392239" y="1747838"/>
              <a:ext cx="1544637" cy="1544637"/>
            </a:xfrm>
            <a:prstGeom prst="rect">
              <a:avLst/>
            </a:prstGeom>
            <a:noFill/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5" name="矩形 4"/>
            <p:cNvSpPr/>
            <p:nvPr userDrawn="1"/>
          </p:nvSpPr>
          <p:spPr>
            <a:xfrm rot="2700000">
              <a:off x="1176339" y="1739900"/>
              <a:ext cx="1544638" cy="1544637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 dirty="0"/>
            </a:p>
          </p:txBody>
        </p:sp>
        <p:sp>
          <p:nvSpPr>
            <p:cNvPr id="6" name="标题占位符 1"/>
            <p:cNvSpPr txBox="1">
              <a:spLocks noChangeArrowheads="1"/>
            </p:cNvSpPr>
            <p:nvPr userDrawn="1"/>
          </p:nvSpPr>
          <p:spPr bwMode="auto">
            <a:xfrm>
              <a:off x="856433" y="2166938"/>
              <a:ext cx="2184449" cy="809625"/>
            </a:xfrm>
            <a:prstGeom prst="rect">
              <a:avLst/>
            </a:prstGeom>
            <a:noFill/>
            <a:ln>
              <a:noFill/>
            </a:ln>
          </p:spPr>
          <p:txBody>
            <a:bodyPr lIns="68574" tIns="34289" rIns="68574" bIns="34289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1400" kern="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TW" altLang="zh-CN" sz="14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4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891617" y="2140229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891617" y="3362852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4932041" y="3362852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4932041" y="2140229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lang="en-US" altLang="zh-CN" sz="14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marL="0" marR="0" lvl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/>
              <a:t>小结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实战演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883600" cy="7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 userDrawn="1"/>
        </p:nvSpPr>
        <p:spPr>
          <a:xfrm>
            <a:off x="4932040" y="1125948"/>
            <a:ext cx="374441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endParaRPr lang="zh-CN" altLang="en-US" sz="1200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862105" y="1101205"/>
            <a:ext cx="4281905" cy="130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Alibaba PuHuiTi"/>
              </a:defRPr>
            </a:lvl1pPr>
          </a:lstStyle>
          <a:p>
            <a:pPr lvl="0"/>
            <a:r>
              <a:rPr lang="zh-CN" altLang="en-US"/>
              <a:t>需求说明：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351144" y="177601"/>
            <a:ext cx="5855772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/>
              <a:t>实战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63655" y="1373243"/>
            <a:ext cx="4718447" cy="239702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6535" y="1455035"/>
            <a:ext cx="4222863" cy="2397029"/>
          </a:xfrm>
          <a:prstGeom prst="rect">
            <a:avLst/>
          </a:prstGeom>
        </p:spPr>
        <p:txBody>
          <a:bodyPr lIns="68576" tIns="34289" rIns="68576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63651" y="1373241"/>
            <a:ext cx="4718447" cy="239702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1.5倍行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63651" y="1373241"/>
            <a:ext cx="4718447" cy="239702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6535" y="1455035"/>
            <a:ext cx="4222863" cy="2397029"/>
          </a:xfrm>
          <a:prstGeom prst="rect">
            <a:avLst/>
          </a:prstGeom>
        </p:spPr>
        <p:txBody>
          <a:bodyPr lIns="68576" tIns="34289" rIns="68576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6535" y="1455035"/>
            <a:ext cx="4222863" cy="2397029"/>
          </a:xfrm>
          <a:prstGeom prst="rect">
            <a:avLst/>
          </a:prstGeom>
        </p:spPr>
        <p:txBody>
          <a:bodyPr lIns="68576" tIns="34289" rIns="68576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61" y="699547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61" y="1207274"/>
            <a:ext cx="3727325" cy="78841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611570" y="2139707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1570" y="2647431"/>
            <a:ext cx="3727325" cy="78841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本章重点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91617" y="846367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 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91617" y="1375371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932042" y="846367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lang="en-US" altLang="zh-CN" sz="14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marL="0" marR="0" lvl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2" y="1375371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891617" y="2671515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2042" y="2671515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891617" y="3918719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4932042" y="3916834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1137" y="2281755"/>
            <a:ext cx="734445" cy="521999"/>
            <a:chOff x="856433" y="1739900"/>
            <a:chExt cx="2184449" cy="1552575"/>
          </a:xfrm>
        </p:grpSpPr>
        <p:sp>
          <p:nvSpPr>
            <p:cNvPr id="4" name="矩形 3"/>
            <p:cNvSpPr/>
            <p:nvPr userDrawn="1"/>
          </p:nvSpPr>
          <p:spPr>
            <a:xfrm rot="2700000">
              <a:off x="1392239" y="1747838"/>
              <a:ext cx="1544637" cy="1544637"/>
            </a:xfrm>
            <a:prstGeom prst="rect">
              <a:avLst/>
            </a:prstGeom>
            <a:noFill/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5" name="矩形 4"/>
            <p:cNvSpPr/>
            <p:nvPr userDrawn="1"/>
          </p:nvSpPr>
          <p:spPr>
            <a:xfrm rot="2700000">
              <a:off x="1176339" y="1739900"/>
              <a:ext cx="1544638" cy="1544637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 dirty="0"/>
            </a:p>
          </p:txBody>
        </p:sp>
        <p:sp>
          <p:nvSpPr>
            <p:cNvPr id="6" name="标题占位符 1"/>
            <p:cNvSpPr txBox="1">
              <a:spLocks noChangeArrowheads="1"/>
            </p:cNvSpPr>
            <p:nvPr userDrawn="1"/>
          </p:nvSpPr>
          <p:spPr bwMode="auto">
            <a:xfrm>
              <a:off x="856433" y="2166938"/>
              <a:ext cx="2184449" cy="809625"/>
            </a:xfrm>
            <a:prstGeom prst="rect">
              <a:avLst/>
            </a:prstGeom>
            <a:noFill/>
            <a:ln>
              <a:noFill/>
            </a:ln>
          </p:spPr>
          <p:txBody>
            <a:bodyPr lIns="68574" tIns="34289" rIns="68574" bIns="34289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1400" kern="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TW" altLang="zh-CN" sz="14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4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891617" y="2140229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891617" y="3362852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4932041" y="3362852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4932041" y="2140229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lang="en-US" altLang="zh-CN" sz="14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marL="0" marR="0" lvl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/>
              <a:t>小结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90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491863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8" Type="http://schemas.openxmlformats.org/officeDocument/2006/relationships/image" Target="../media/image6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3" Type="http://schemas.openxmlformats.org/officeDocument/2006/relationships/image" Target="../media/image1.emf"/><Relationship Id="rId22" Type="http://schemas.openxmlformats.org/officeDocument/2006/relationships/theme" Target="../theme/theme1.xml"/><Relationship Id="rId21" Type="http://schemas.openxmlformats.org/officeDocument/2006/relationships/image" Target="../media/image19.png"/><Relationship Id="rId20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7.emf"/><Relationship Id="rId18" Type="http://schemas.openxmlformats.org/officeDocument/2006/relationships/image" Target="../media/image16.emf"/><Relationship Id="rId17" Type="http://schemas.openxmlformats.org/officeDocument/2006/relationships/image" Target="../media/image15.emf"/><Relationship Id="rId16" Type="http://schemas.openxmlformats.org/officeDocument/2006/relationships/image" Target="../media/image14.emf"/><Relationship Id="rId15" Type="http://schemas.openxmlformats.org/officeDocument/2006/relationships/image" Target="../media/image13.emf"/><Relationship Id="rId14" Type="http://schemas.openxmlformats.org/officeDocument/2006/relationships/image" Target="../media/image12.emf"/><Relationship Id="rId13" Type="http://schemas.openxmlformats.org/officeDocument/2006/relationships/image" Target="../media/image11.emf"/><Relationship Id="rId12" Type="http://schemas.openxmlformats.org/officeDocument/2006/relationships/image" Target="../media/image10.emf"/><Relationship Id="rId11" Type="http://schemas.openxmlformats.org/officeDocument/2006/relationships/image" Target="../media/image9.emf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0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9" Type="http://schemas.openxmlformats.org/officeDocument/2006/relationships/image" Target="../media/image19.png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91" y="641352"/>
            <a:ext cx="3127375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41" y="1065215"/>
            <a:ext cx="2200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6381751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451101" y="1749426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/>
        </p:nvSpPr>
        <p:spPr bwMode="auto">
          <a:xfrm>
            <a:off x="5240341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lIns="68580" tIns="34290" rIns="68580" bIns="3429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265491" y="1939927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41" y="1581152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6" y="1460502"/>
            <a:ext cx="212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/>
        </p:nvGrpSpPr>
        <p:grpSpPr bwMode="auto">
          <a:xfrm>
            <a:off x="6100766" y="1751015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3" y="3994152"/>
            <a:ext cx="1174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/>
        </p:nvGrpSpPr>
        <p:grpSpPr bwMode="auto">
          <a:xfrm>
            <a:off x="3040066" y="546102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/>
        </p:nvGrpSpPr>
        <p:grpSpPr bwMode="auto">
          <a:xfrm>
            <a:off x="2586041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6" y="1974851"/>
            <a:ext cx="71437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/>
        </p:nvSpPr>
        <p:spPr bwMode="auto">
          <a:xfrm>
            <a:off x="7113589" y="2630489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5"/>
            <a:ext cx="13335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/>
        </p:nvGrpSpPr>
        <p:grpSpPr bwMode="auto">
          <a:xfrm>
            <a:off x="2327276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/>
        </p:nvGrpSpPr>
        <p:grpSpPr bwMode="auto">
          <a:xfrm>
            <a:off x="976316" y="1046165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/>
        </p:nvGrpSpPr>
        <p:grpSpPr bwMode="auto">
          <a:xfrm>
            <a:off x="1763716" y="4391026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/>
        </p:nvGrpSpPr>
        <p:grpSpPr bwMode="auto">
          <a:xfrm>
            <a:off x="1169991" y="2619376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/>
        </p:nvGrpSpPr>
        <p:grpSpPr bwMode="auto">
          <a:xfrm>
            <a:off x="7781927" y="4046540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6" y="1773240"/>
            <a:ext cx="127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/>
        </p:nvGrpSpPr>
        <p:grpSpPr bwMode="auto">
          <a:xfrm>
            <a:off x="6613528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/>
        </p:nvGrpSpPr>
        <p:grpSpPr bwMode="auto">
          <a:xfrm>
            <a:off x="7308853" y="912814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组合 18"/>
          <p:cNvGrpSpPr/>
          <p:nvPr/>
        </p:nvGrpSpPr>
        <p:grpSpPr bwMode="auto">
          <a:xfrm>
            <a:off x="493715" y="219076"/>
            <a:ext cx="92075" cy="314325"/>
            <a:chOff x="457200" y="427038"/>
            <a:chExt cx="127000" cy="431800"/>
          </a:xfrm>
        </p:grpSpPr>
        <p:sp>
          <p:nvSpPr>
            <p:cNvPr id="47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0" name="圆角矩形 3"/>
          <p:cNvSpPr>
            <a:spLocks noChangeArrowheads="1"/>
          </p:cNvSpPr>
          <p:nvPr/>
        </p:nvSpPr>
        <p:spPr bwMode="auto">
          <a:xfrm>
            <a:off x="7375527" y="-19049"/>
            <a:ext cx="1281113" cy="627063"/>
          </a:xfrm>
          <a:custGeom>
            <a:avLst/>
            <a:gdLst>
              <a:gd name="T0" fmla="*/ 1180531 w 1180531"/>
              <a:gd name="T1" fmla="*/ 0 h 577560"/>
              <a:gd name="T2" fmla="*/ 1180531 w 1180531"/>
              <a:gd name="T3" fmla="*/ 462045 h 577560"/>
              <a:gd name="T4" fmla="*/ 1065016 w 1180531"/>
              <a:gd name="T5" fmla="*/ 577560 h 577560"/>
              <a:gd name="T6" fmla="*/ 115515 w 1180531"/>
              <a:gd name="T7" fmla="*/ 577560 h 577560"/>
              <a:gd name="T8" fmla="*/ 0 w 1180531"/>
              <a:gd name="T9" fmla="*/ 462045 h 577560"/>
              <a:gd name="T10" fmla="*/ 0 w 1180531"/>
              <a:gd name="T11" fmla="*/ 0 h 577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pic>
        <p:nvPicPr>
          <p:cNvPr id="51" name="图片 1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9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/>
        </p:nvSpPr>
        <p:spPr bwMode="auto">
          <a:xfrm>
            <a:off x="7375530" y="-19049"/>
            <a:ext cx="1281113" cy="627063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9" tIns="34289" rIns="68579" bIns="34289"/>
          <a:lstStyle/>
          <a:p>
            <a:endParaRPr lang="zh-CN" altLang="en-US" sz="1800"/>
          </a:p>
        </p:txBody>
      </p:sp>
      <p:pic>
        <p:nvPicPr>
          <p:cNvPr id="3076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6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9" tIns="34289" rIns="68579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58981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79" tIns="34289" rIns="68579" bIns="34289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  <a:endParaRPr lang="en-US" altLang="zh-CN" sz="3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MH_Others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98631" y="915989"/>
            <a:ext cx="936625" cy="935037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79" tIns="34289" rIns="68579" bIns="134997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None/>
              <a:defRPr/>
            </a:pPr>
            <a:r>
              <a:rPr lang="zh-CN" altLang="en-US" sz="41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  <a:endParaRPr lang="zh-CN" altLang="en-US" sz="4100" b="1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MH_Others_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31641" y="1759696"/>
            <a:ext cx="734366" cy="734366"/>
          </a:xfrm>
          <a:prstGeom prst="ellipse">
            <a:avLst/>
          </a:prstGeom>
          <a:noFill/>
          <a:ln>
            <a:noFill/>
          </a:ln>
        </p:spPr>
        <p:txBody>
          <a:bodyPr lIns="68579" tIns="34289" rIns="68579" bIns="34289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1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  <a:endParaRPr lang="zh-CN" altLang="en-US" sz="4100" b="1" dirty="0">
              <a:ln w="3175">
                <a:solidFill>
                  <a:srgbClr val="FFFFFF"/>
                </a:solidFill>
              </a:ln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9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7" tIns="34289" rIns="68577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/>
        </p:nvSpPr>
        <p:spPr bwMode="auto">
          <a:xfrm>
            <a:off x="7375530" y="-19049"/>
            <a:ext cx="1281113" cy="627063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7" tIns="34289" rIns="68577" bIns="34289"/>
          <a:lstStyle/>
          <a:p>
            <a:endParaRPr lang="zh-CN" altLang="en-US" sz="1800"/>
          </a:p>
        </p:txBody>
      </p:sp>
      <p:pic>
        <p:nvPicPr>
          <p:cNvPr id="3076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8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7" tIns="34289" rIns="68577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348038" y="1384301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311534" y="1347794"/>
            <a:ext cx="73025" cy="714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2" name="椭圆 11"/>
          <p:cNvSpPr/>
          <p:nvPr/>
        </p:nvSpPr>
        <p:spPr>
          <a:xfrm>
            <a:off x="3311534" y="3832225"/>
            <a:ext cx="73025" cy="714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4" name="标题占位符 1"/>
          <p:cNvSpPr txBox="1">
            <a:spLocks noChangeArrowheads="1"/>
          </p:cNvSpPr>
          <p:nvPr/>
        </p:nvSpPr>
        <p:spPr bwMode="auto">
          <a:xfrm>
            <a:off x="1042990" y="1924052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1258889" y="2573339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ransition spd="slow">
    <p:push dir="u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/>
        </p:nvGrpSpPr>
        <p:grpSpPr bwMode="auto">
          <a:xfrm>
            <a:off x="493725" y="219077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8167689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6" tIns="34289" rIns="68576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/>
        </p:nvSpPr>
        <p:spPr bwMode="auto">
          <a:xfrm>
            <a:off x="7375530" y="-19049"/>
            <a:ext cx="1281113" cy="627063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6" tIns="34289" rIns="68576" bIns="34289"/>
          <a:lstStyle/>
          <a:p>
            <a:endParaRPr lang="zh-CN" altLang="en-US" sz="1800"/>
          </a:p>
        </p:txBody>
      </p:sp>
      <p:pic>
        <p:nvPicPr>
          <p:cNvPr id="2053" name="图片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6" tIns="34289" rIns="68576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/>
        </p:nvGrpSpPr>
        <p:grpSpPr bwMode="auto">
          <a:xfrm>
            <a:off x="1944690" y="1817689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2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7" Type="http://schemas.openxmlformats.org/officeDocument/2006/relationships/slideLayout" Target="../slideLayouts/slideLayout2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7" Type="http://schemas.openxmlformats.org/officeDocument/2006/relationships/slideLayout" Target="../slideLayouts/slideLayout2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4.xml"/><Relationship Id="rId8" Type="http://schemas.openxmlformats.org/officeDocument/2006/relationships/slideLayout" Target="../slideLayouts/slideLayout25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8.jpe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9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0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188" y="2267562"/>
            <a:ext cx="4809624" cy="664228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排序查找算法，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Map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集合，集合的嵌套，斗地主案例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651" name="组合 10"/>
          <p:cNvGrpSpPr/>
          <p:nvPr/>
        </p:nvGrpSpPr>
        <p:grpSpPr>
          <a:xfrm>
            <a:off x="920750" y="1076325"/>
            <a:ext cx="6459538" cy="392113"/>
            <a:chOff x="920022" y="1562487"/>
            <a:chExt cx="6462565" cy="389081"/>
          </a:xfrm>
        </p:grpSpPr>
        <p:sp>
          <p:nvSpPr>
            <p:cNvPr id="27653" name="TextBox 2"/>
            <p:cNvSpPr txBox="1"/>
            <p:nvPr/>
          </p:nvSpPr>
          <p:spPr>
            <a:xfrm>
              <a:off x="1280384" y="1562487"/>
              <a:ext cx="6102203" cy="3744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案例：按照年龄排序</a:t>
              </a:r>
              <a:endPara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7654" name="Picture 9" descr="C:\Users\admin\Desktop\案例图标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0022" y="1591206"/>
              <a:ext cx="360362" cy="36036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889635" y="3003868"/>
            <a:ext cx="7364413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需求：改写刚刚的学生案例；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要求：按照年龄从小到大排，如果年龄一样，则按照姓名首字母排序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如果姓名和年龄一样，才认为是同一个学生对象，不存入。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9318" y="1851660"/>
            <a:ext cx="6418263" cy="333375"/>
          </a:xfrm>
          <a:prstGeom prst="rect">
            <a:avLst/>
          </a:prstGeom>
        </p:spPr>
        <p:txBody>
          <a:bodyPr>
            <a:spAutoFit/>
          </a:bodyPr>
          <a:p>
            <a:pPr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改写存储学生对象的案例，并按照年龄从小到大排列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TreeSet</a:t>
            </a:r>
            <a:r>
              <a:rPr lang="zh-CN" altLang="en-US"/>
              <a:t>排序</a:t>
            </a:r>
            <a:r>
              <a:rPr lang="en-US" altLang="zh-CN"/>
              <a:t>-</a:t>
            </a:r>
            <a:r>
              <a:rPr lang="zh-CN" altLang="en-US"/>
              <a:t>自然排序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31820" y="2068830"/>
            <a:ext cx="4718685" cy="1193165"/>
          </a:xfrm>
        </p:spPr>
        <p:txBody>
          <a:bodyPr/>
          <a:p>
            <a:r>
              <a:rPr lang="zh-CN" altLang="en-US"/>
              <a:t>二种排序之一</a:t>
            </a:r>
            <a:r>
              <a:rPr lang="en-US" altLang="zh-CN"/>
              <a:t> : </a:t>
            </a:r>
            <a:r>
              <a:rPr lang="zh-CN" altLang="en-US"/>
              <a:t>比较器排序</a:t>
            </a:r>
            <a:endParaRPr lang="en-US" altLang="zh-CN"/>
          </a:p>
          <a:p>
            <a:r>
              <a:rPr lang="zh-CN" altLang="en-US"/>
              <a:t>能够理解比较器排序使用的步骤</a:t>
            </a:r>
            <a:endParaRPr lang="zh-CN" altLang="en-US"/>
          </a:p>
          <a:p>
            <a:r>
              <a:rPr lang="zh-CN" altLang="en-US"/>
              <a:t>能够理解比较器排序原理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TreeSet</a:t>
            </a:r>
            <a:r>
              <a:rPr lang="zh-CN"/>
              <a:t>排序</a:t>
            </a:r>
            <a:r>
              <a:rPr lang="en-US" altLang="zh-CN"/>
              <a:t>-</a:t>
            </a:r>
            <a:r>
              <a:rPr lang="zh-CN" altLang="en-US"/>
              <a:t>比较器排序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5746750" cy="506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比较器排序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Comparator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的使用步骤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113" y="1638935"/>
            <a:ext cx="7488238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的带参构造方法使用的是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“比较器排序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对元素进行排序的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比较器排序，就是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让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集合构造方法接收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Comparator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接口的实现类对象</a:t>
            </a:r>
            <a:endParaRPr kumimoji="0" lang="zh-CN" altLang="en-US" sz="1050" b="1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重写</a:t>
            </a:r>
            <a:r>
              <a:rPr lang="en-US" altLang="zh-CN" sz="1050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Comparato</a:t>
            </a:r>
            <a:r>
              <a:rPr lang="zh-CN" altLang="en-US" sz="105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105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接口中的</a:t>
            </a:r>
            <a:r>
              <a:rPr lang="en-US" altLang="zh-CN" sz="1050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compare​(T o1,T o2)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,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指定排序规则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o1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代表的是当前往集合中添加的元素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, o2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代表的是集合中已经存在的元素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排序原理与自然排序相同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430" y="3003868"/>
            <a:ext cx="7364413" cy="1303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练习：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需求：用比较器排序方式实现下面的需求；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要求：自定义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Teacher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老师类，属性为姓名和年龄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请按照年龄排序，如果年龄一样，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则按照姓名进行排序。姓名都使用英文字母表示。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TreeSet</a:t>
            </a:r>
            <a:r>
              <a:rPr lang="zh-CN"/>
              <a:t>排序</a:t>
            </a:r>
            <a:r>
              <a:rPr lang="en-US" altLang="zh-CN"/>
              <a:t>-</a:t>
            </a:r>
            <a:r>
              <a:rPr lang="zh-CN" altLang="en-US"/>
              <a:t>比较器排序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3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2722563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两种比较方式小结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0113" y="1590675"/>
            <a:ext cx="7343775" cy="2272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自然排序：自定义类实现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Comparable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接口，重写</a:t>
            </a:r>
            <a:r>
              <a:rPr kumimoji="0" lang="en-US" altLang="zh-CN" sz="1050" kern="1200" cap="none" spc="0" normalizeH="0" baseline="0" noProof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compareTo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​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方法，根据返回值进行排序。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比较器排序：创建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对象的时候传递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Comparator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的实现类对象，重写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方法，根据返回值进行排序。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提供好的类已经定义了自然排序排序规则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,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那么我们可以使用比较器排序进行替换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如果自然排序和比较器排序都存在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,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那么会使用比较器排序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两种方式中，关于返回值的规则：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如果返回值为负数，表示当前存入的元素是较小值，存左边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如果返回值为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，表示当前存入的元素跟集合中元素重复了，不存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如果返回值为正数，表示当前存入的元素是较大值，存右边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TreeSet</a:t>
            </a:r>
            <a:r>
              <a:rPr lang="zh-CN"/>
              <a:t>排序</a:t>
            </a:r>
            <a:r>
              <a:rPr lang="en-US" altLang="zh-CN"/>
              <a:t>-</a:t>
            </a:r>
            <a:r>
              <a:rPr lang="zh-CN" altLang="en-US"/>
              <a:t>比较器排序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86535" y="1455035"/>
            <a:ext cx="4222863" cy="2988923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能够使用</a:t>
            </a:r>
            <a:r>
              <a:rPr lang="en-US" altLang="zh-CN"/>
              <a:t>Collections</a:t>
            </a:r>
            <a:r>
              <a:rPr lang="zh-CN" altLang="en-US"/>
              <a:t>工具类的</a:t>
            </a:r>
            <a:r>
              <a:rPr lang="en-US" altLang="zh-CN"/>
              <a:t>shuffle</a:t>
            </a:r>
            <a:r>
              <a:rPr lang="zh-CN" altLang="en-US"/>
              <a:t>方法对</a:t>
            </a:r>
            <a:r>
              <a:rPr lang="en-US" altLang="zh-CN"/>
              <a:t>List</a:t>
            </a:r>
            <a:r>
              <a:rPr lang="zh-CN" altLang="en-US"/>
              <a:t>集合进行乱序</a:t>
            </a:r>
            <a:endParaRPr lang="en-US" altLang="zh-CN"/>
          </a:p>
          <a:p>
            <a:r>
              <a:rPr lang="zh-CN" altLang="en-US"/>
              <a:t>能够使用</a:t>
            </a:r>
            <a:r>
              <a:rPr lang="en-US" altLang="zh-CN"/>
              <a:t>Collections</a:t>
            </a:r>
            <a:r>
              <a:rPr lang="zh-CN" altLang="en-US"/>
              <a:t>工具类的</a:t>
            </a:r>
            <a:r>
              <a:rPr lang="en-US" altLang="zh-CN"/>
              <a:t>sort</a:t>
            </a:r>
            <a:r>
              <a:rPr lang="zh-CN" altLang="en-US"/>
              <a:t>方法对</a:t>
            </a:r>
            <a:r>
              <a:rPr lang="en-US" altLang="zh-CN"/>
              <a:t>List</a:t>
            </a:r>
            <a:r>
              <a:rPr lang="zh-CN" altLang="en-US"/>
              <a:t>集合进行排序</a:t>
            </a:r>
            <a:endParaRPr lang="en-US" altLang="zh-CN"/>
          </a:p>
          <a:p>
            <a:r>
              <a:rPr lang="zh-CN" altLang="en-US"/>
              <a:t> 熟悉方法的可变参数语法，设计灵活的方法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熟悉使用</a:t>
            </a:r>
            <a:r>
              <a:rPr lang="en-US" altLang="zh-CN"/>
              <a:t>Collections</a:t>
            </a:r>
            <a:r>
              <a:rPr lang="zh-CN" altLang="en-US"/>
              <a:t>工具类的</a:t>
            </a:r>
            <a:r>
              <a:rPr lang="en-US" altLang="zh-CN"/>
              <a:t>addAll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工具类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乱序方法</a:t>
            </a:r>
            <a:r>
              <a:rPr lang="en-US" altLang="zh-CN"/>
              <a:t>shuffle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Collections</a:t>
            </a:r>
            <a:r>
              <a:rPr lang="zh-CN" altLang="en-US"/>
              <a:t>工具类介绍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207274"/>
            <a:ext cx="7975787" cy="410487"/>
          </a:xfrm>
        </p:spPr>
        <p:txBody>
          <a:bodyPr/>
          <a:lstStyle/>
          <a:p>
            <a:r>
              <a:rPr lang="en-US" altLang="zh-CN">
                <a:effectLst/>
              </a:rPr>
              <a:t>java.util.Collections </a:t>
            </a:r>
            <a:r>
              <a:rPr lang="zh-CN" altLang="en-US">
                <a:effectLst/>
              </a:rPr>
              <a:t>是集合的工具类，里面提供了静态方法来操作集合，乱序，排序</a:t>
            </a:r>
            <a:r>
              <a:rPr lang="en-US" altLang="zh-CN">
                <a:effectLst/>
              </a:rPr>
              <a:t>....</a:t>
            </a:r>
            <a:endParaRPr lang="en-US" altLang="zh-CN">
              <a:effectLst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594425" y="1729217"/>
            <a:ext cx="3727325" cy="387893"/>
          </a:xfrm>
        </p:spPr>
        <p:txBody>
          <a:bodyPr/>
          <a:lstStyle/>
          <a:p>
            <a:r>
              <a:rPr lang="en-US" altLang="zh-CN"/>
              <a:t>2 shuffle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11516" y="2571751"/>
            <a:ext cx="3727325" cy="1026516"/>
          </a:xfrm>
        </p:spPr>
        <p:txBody>
          <a:bodyPr/>
          <a:lstStyle/>
          <a:p>
            <a:r>
              <a:rPr lang="zh-CN" altLang="en-US"/>
              <a:t>使用该方法需要注意的：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/>
              <a:t> 乱序只能对</a:t>
            </a:r>
            <a:r>
              <a:rPr lang="en-US" altLang="zh-CN"/>
              <a:t>List</a:t>
            </a:r>
            <a:r>
              <a:rPr lang="zh-CN" altLang="en-US"/>
              <a:t>集合进行乱序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/>
              <a:t> 集合中元素类型可以任意类型</a:t>
            </a:r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94425" y="2121743"/>
            <a:ext cx="6595346" cy="27559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shuffle(List&lt;?&gt; list)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对集合中的元素进行打乱顺序。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4"/>
          <p:cNvSpPr txBox="1"/>
          <p:nvPr/>
        </p:nvSpPr>
        <p:spPr>
          <a:xfrm>
            <a:off x="611570" y="3598266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 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10" name="文本占位符 5"/>
          <p:cNvSpPr txBox="1"/>
          <p:nvPr/>
        </p:nvSpPr>
        <p:spPr>
          <a:xfrm>
            <a:off x="628661" y="3923038"/>
            <a:ext cx="4663419" cy="520916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定义一个</a:t>
            </a:r>
            <a:r>
              <a:rPr lang="en-US" altLang="zh-CN"/>
              <a:t>List</a:t>
            </a:r>
            <a:r>
              <a:rPr lang="zh-CN" altLang="en-US"/>
              <a:t>集合，里面存储若干整数。对集合进行乱序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6" grpId="0" uiExpand="1" build="p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的</a:t>
            </a:r>
            <a:r>
              <a:rPr lang="en-US" altLang="zh-CN"/>
              <a:t>shuffle</a:t>
            </a:r>
            <a:r>
              <a:rPr lang="zh-CN" altLang="en-US"/>
              <a:t>是什么功能？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616" y="1375371"/>
            <a:ext cx="7712831" cy="527124"/>
          </a:xfrm>
        </p:spPr>
        <p:txBody>
          <a:bodyPr/>
          <a:lstStyle/>
          <a:p>
            <a:r>
              <a:rPr lang="zh-CN" altLang="en-US"/>
              <a:t>打乱</a:t>
            </a:r>
            <a:r>
              <a:rPr lang="en-US" altLang="zh-CN"/>
              <a:t>List</a:t>
            </a:r>
            <a:r>
              <a:rPr lang="zh-CN" altLang="en-US"/>
              <a:t>集合中元素的顺序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891616" y="2671514"/>
            <a:ext cx="7712831" cy="836339"/>
          </a:xfrm>
        </p:spPr>
        <p:txBody>
          <a:bodyPr/>
          <a:lstStyle/>
          <a:p>
            <a:r>
              <a:rPr lang="en-US" altLang="zh-CN"/>
              <a:t>(List&lt;?&gt; list)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只能打乱</a:t>
            </a:r>
            <a:r>
              <a:rPr lang="en-US" altLang="zh-CN"/>
              <a:t>List</a:t>
            </a:r>
            <a:r>
              <a:rPr lang="zh-CN" altLang="en-US"/>
              <a:t>集合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集合中的元素可以任意类型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/>
              <a:t>shuffle</a:t>
            </a:r>
            <a:r>
              <a:rPr lang="zh-CN" altLang="en-US"/>
              <a:t>方法使用要注意什么？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Collections</a:t>
            </a:r>
            <a:r>
              <a:rPr lang="zh-CN" altLang="en-US"/>
              <a:t>乱序方法</a:t>
            </a:r>
            <a:r>
              <a:rPr lang="en-US" altLang="zh-CN"/>
              <a:t>shuffle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6" grpId="0" animBg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3414" y="3900562"/>
            <a:ext cx="3573041" cy="904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的排序方法</a:t>
            </a:r>
            <a:r>
              <a:rPr lang="en-US" altLang="zh-CN"/>
              <a:t>sort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排序方法</a:t>
            </a:r>
            <a:r>
              <a:rPr lang="en-US" altLang="zh-CN"/>
              <a:t>sort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060040"/>
            <a:ext cx="8047795" cy="584684"/>
          </a:xfrm>
        </p:spPr>
        <p:txBody>
          <a:bodyPr/>
          <a:lstStyle/>
          <a:p>
            <a:r>
              <a:rPr lang="en-US" altLang="zh-CN"/>
              <a:t>sort</a:t>
            </a:r>
            <a:r>
              <a:rPr lang="zh-CN" altLang="en-US"/>
              <a:t>方法是一个重载的方法，可以实现自然排序和比较器排序。</a:t>
            </a:r>
            <a:endParaRPr lang="zh-CN" altLang="en-US"/>
          </a:p>
          <a:p>
            <a:r>
              <a:rPr lang="zh-CN" altLang="en-US"/>
              <a:t>要</a:t>
            </a:r>
            <a:r>
              <a:rPr lang="zh-CN" altLang="en-US" b="1"/>
              <a:t>特别注意的是</a:t>
            </a:r>
            <a:r>
              <a:rPr lang="en-US" altLang="zh-CN" b="1"/>
              <a:t>sort</a:t>
            </a:r>
            <a:r>
              <a:rPr lang="zh-CN" altLang="en-US" b="1"/>
              <a:t>方法只能对</a:t>
            </a:r>
            <a:r>
              <a:rPr lang="en-US" altLang="zh-CN" b="1"/>
              <a:t>List</a:t>
            </a:r>
            <a:r>
              <a:rPr lang="zh-CN" altLang="en-US" b="1"/>
              <a:t>集合进行排序</a:t>
            </a:r>
            <a:r>
              <a:rPr lang="zh-CN" altLang="en-US"/>
              <a:t>，方法如下：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28661" y="2571750"/>
            <a:ext cx="3727325" cy="387893"/>
          </a:xfrm>
        </p:spPr>
        <p:txBody>
          <a:bodyPr/>
          <a:lstStyle/>
          <a:p>
            <a:r>
              <a:rPr lang="en-US" altLang="zh-CN"/>
              <a:t>2 Collections</a:t>
            </a:r>
            <a:r>
              <a:rPr lang="zh-CN" altLang="en-US"/>
              <a:t>的</a:t>
            </a:r>
            <a:r>
              <a:rPr lang="en-US" altLang="zh-CN"/>
              <a:t>sort</a:t>
            </a:r>
            <a:r>
              <a:rPr lang="zh-CN" altLang="en-US"/>
              <a:t>自然排序</a:t>
            </a:r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28650" y="1702435"/>
            <a:ext cx="8281035" cy="6451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Comparable&gt;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list)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集合中元素自然排序了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可以使用此方法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list, Comparator&lt;?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c)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对集合中的元素指定比较器排序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00818" y="2977473"/>
            <a:ext cx="8075637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Comparable&gt;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list)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zh-CN" altLang="en-US" sz="120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对集合中的元素自然排序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0710" y="3447415"/>
            <a:ext cx="591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方法分析：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该方法只能对List集合进行排序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从方法中泛型分析可知，集合中元素类型必须是Comparable的子类型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9727" y="4443953"/>
            <a:ext cx="372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+mn-lt"/>
                <a:ea typeface="+mn-ea"/>
              </a:rPr>
              <a:t>练习：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定义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集合，存储若干整数，进行排序。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7" grpId="0" bldLvl="0" animBg="1"/>
      <p:bldP spid="10" grpId="0" bldLvl="0" animBg="1"/>
      <p:bldP spid="13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的排序方法</a:t>
            </a:r>
            <a:r>
              <a:rPr lang="en-US" altLang="zh-CN"/>
              <a:t>sort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 Collections</a:t>
            </a:r>
            <a:r>
              <a:rPr lang="zh-CN" altLang="en-US"/>
              <a:t>的</a:t>
            </a:r>
            <a:r>
              <a:rPr lang="en-US" altLang="zh-CN"/>
              <a:t>sort</a:t>
            </a:r>
            <a:r>
              <a:rPr lang="zh-CN" altLang="en-US"/>
              <a:t>比较器</a:t>
            </a:r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550772"/>
            <a:ext cx="4375387" cy="1521055"/>
          </a:xfrm>
        </p:spPr>
        <p:txBody>
          <a:bodyPr/>
          <a:lstStyle/>
          <a:p>
            <a:r>
              <a:rPr lang="zh-CN" altLang="en-US"/>
              <a:t>方法分析：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方法只能对</a:t>
            </a:r>
            <a:r>
              <a:rPr lang="en-US" altLang="zh-CN"/>
              <a:t>List</a:t>
            </a:r>
            <a:r>
              <a:rPr lang="zh-CN" altLang="en-US"/>
              <a:t>集合排序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对元素的类型没有要求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需要定义一个比较器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Comparator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/>
              <a:t>（规则和之前</a:t>
            </a:r>
            <a:r>
              <a:rPr lang="en-US" altLang="zh-CN"/>
              <a:t>TreeSet</a:t>
            </a:r>
            <a:r>
              <a:rPr lang="zh-CN" altLang="en-US"/>
              <a:t>时一样）</a:t>
            </a:r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28650" y="1080119"/>
            <a:ext cx="8075637" cy="33868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list, Comparator&lt;?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c)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004048" y="1550772"/>
            <a:ext cx="3694984" cy="13849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compare(E o1,E o2){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o1-o2;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升序</a:t>
            </a:r>
            <a:endParaRPr kumimoji="0" lang="en-US" altLang="zh-CN" sz="1200" b="0" i="1" u="none" strike="noStrike" cap="none" normalizeH="0" baseline="0">
              <a:ln>
                <a:noFill/>
              </a:ln>
              <a:solidFill>
                <a:srgbClr val="D2700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200" i="1">
                <a:solidFill>
                  <a:srgbClr val="D270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kumimoji="0" lang="zh-CN" altLang="en-US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或者</a:t>
            </a:r>
            <a:endParaRPr kumimoji="0" lang="en-US" altLang="zh-CN" sz="1200" b="0" i="1" u="none" strike="noStrike" cap="none" normalizeH="0" baseline="0">
              <a:ln>
                <a:noFill/>
              </a:ln>
              <a:solidFill>
                <a:srgbClr val="D2700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-o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en-US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降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D270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序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口诀：升序就是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减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，降序就是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减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表示第一个参数，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表示第二个参数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62401" y="3419510"/>
            <a:ext cx="8041334" cy="8064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26960" rIns="0" bIns="126960" numCol="1" anchor="ctr" anchorCtr="0" compatLnSpc="1">
            <a:spAutoFit/>
          </a:bodyPr>
          <a:lstStyle/>
          <a:p>
            <a:pPr marL="179705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Open Sans"/>
              </a:rPr>
              <a:t>使用场景：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179705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Open San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Open Sans"/>
              </a:rPr>
              <a:t>List集合中的元素类型不具备自然排序能力（元素类型没有实现结果 Comparable）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  <a:ea typeface="Open Sans"/>
            </a:endParaRPr>
          </a:p>
          <a:p>
            <a:pPr marL="179705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Open San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Open Sans"/>
              </a:rPr>
              <a:t>List集合中的元素类型具备自然排序能力，但是排序规则不是当前所需要的。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  <a:ea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8" grpId="0" animBg="1"/>
      <p:bldP spid="9" grpId="0" animBg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的排序方法</a:t>
            </a:r>
            <a:r>
              <a:rPr lang="en-US" altLang="zh-CN"/>
              <a:t>sort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自定义比较器排序练习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84200" y="1221740"/>
            <a:ext cx="7975600" cy="843915"/>
          </a:xfrm>
        </p:spPr>
        <p:txBody>
          <a:bodyPr/>
          <a:lstStyle/>
          <a:p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需求1：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定义一个List集合，存储若干整数，要求对集合进行降序排序</a:t>
            </a:r>
            <a:r>
              <a:rPr kumimoji="0" lang="zh-CN" altLang="zh-CN" sz="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zh-CN"/>
          </a:p>
          <a:p>
            <a:r>
              <a:rPr lang="zh-CN" altLang="en-US"/>
              <a:t>分析：整数类型</a:t>
            </a:r>
            <a:r>
              <a:rPr lang="en-US" altLang="zh-CN"/>
              <a:t>Integer</a:t>
            </a:r>
            <a:r>
              <a:rPr lang="zh-CN" altLang="en-US"/>
              <a:t>具备自然排序能力，但是题目要求降序排序。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28650" y="2283460"/>
            <a:ext cx="7975600" cy="2264410"/>
          </a:xfrm>
        </p:spPr>
        <p:txBody>
          <a:bodyPr/>
          <a:lstStyle/>
          <a:p>
            <a:r>
              <a:rPr lang="zh-CN" altLang="en-US" b="1"/>
              <a:t>需求</a:t>
            </a:r>
            <a:r>
              <a:rPr lang="en-US" altLang="zh-CN" b="1"/>
              <a:t>2</a:t>
            </a:r>
            <a:r>
              <a:rPr lang="zh-CN" altLang="en-US" b="1"/>
              <a:t>：</a:t>
            </a:r>
            <a:r>
              <a:rPr lang="zh-CN" altLang="en-US"/>
              <a:t>定义一个学生类，属性有姓名，年龄。创建若干对象放到</a:t>
            </a:r>
            <a:r>
              <a:rPr lang="en-US" altLang="zh-CN"/>
              <a:t>List</a:t>
            </a:r>
            <a:r>
              <a:rPr lang="zh-CN" altLang="en-US"/>
              <a:t>集合中。要求对</a:t>
            </a:r>
            <a:r>
              <a:rPr lang="en-US" altLang="zh-CN"/>
              <a:t>List</a:t>
            </a:r>
            <a:r>
              <a:rPr lang="zh-CN" altLang="en-US"/>
              <a:t>集合中学生对象进行年龄的升序排序。</a:t>
            </a:r>
            <a:endParaRPr lang="en-US" altLang="zh-CN" b="1"/>
          </a:p>
          <a:p>
            <a:r>
              <a:rPr lang="zh-CN" altLang="en-US" b="1"/>
              <a:t>分析：</a:t>
            </a:r>
            <a:r>
              <a:rPr lang="zh-CN" altLang="en-US"/>
              <a:t>自定义类型默认是没有自然排序能力的，我们使用自定义比较器方式排序。</a:t>
            </a:r>
            <a:endParaRPr lang="en-US" altLang="zh-CN"/>
          </a:p>
          <a:p>
            <a:r>
              <a:rPr lang="zh-CN" altLang="en-US" b="1"/>
              <a:t>步骤：</a:t>
            </a:r>
            <a:endParaRPr lang="en-US" altLang="zh-CN" b="1"/>
          </a:p>
          <a:p>
            <a:pPr marL="228600" indent="-228600">
              <a:buAutoNum type="arabicPeriod"/>
            </a:pPr>
            <a:r>
              <a:rPr lang="zh-CN" altLang="en-US"/>
              <a:t>定义学生类型</a:t>
            </a:r>
            <a:r>
              <a:rPr lang="en-US" altLang="zh-CN"/>
              <a:t>Student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定义存储</a:t>
            </a:r>
            <a:r>
              <a:rPr lang="en-US" altLang="zh-CN"/>
              <a:t>Student</a:t>
            </a:r>
            <a:r>
              <a:rPr lang="zh-CN" altLang="en-US"/>
              <a:t>类型的集合， 存储若干学生对象做测试数据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使用</a:t>
            </a:r>
            <a:r>
              <a:rPr lang="en-US" altLang="zh-CN"/>
              <a:t>Collections</a:t>
            </a:r>
            <a:r>
              <a:rPr lang="zh-CN" altLang="en-US"/>
              <a:t>工具类的</a:t>
            </a:r>
            <a:r>
              <a:rPr lang="en-US" altLang="zh-CN"/>
              <a:t>sort</a:t>
            </a:r>
            <a:r>
              <a:rPr lang="zh-CN" altLang="en-US"/>
              <a:t>方法进行测试。             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 TreeSet</a:t>
            </a:r>
            <a:r>
              <a:rPr lang="zh-CN" altLang="en-US"/>
              <a:t>集合</a:t>
            </a:r>
            <a:endParaRPr lang="en-US" altLang="zh-CN"/>
          </a:p>
          <a:p>
            <a:r>
              <a:rPr lang="en-US" altLang="zh-CN"/>
              <a:t> Collections</a:t>
            </a:r>
            <a:r>
              <a:rPr lang="zh-CN" altLang="en-US"/>
              <a:t>工具类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排序查找算法</a:t>
            </a:r>
            <a:endParaRPr lang="en-US" altLang="zh-CN"/>
          </a:p>
          <a:p>
            <a:r>
              <a:rPr lang="en-US" altLang="zh-CN"/>
              <a:t> Map</a:t>
            </a:r>
            <a:r>
              <a:rPr lang="zh-CN" altLang="en-US"/>
              <a:t>集合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集合嵌套使用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集合综合案例斗地主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集合高级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91616" y="846367"/>
            <a:ext cx="4616487" cy="387893"/>
          </a:xfrm>
        </p:spPr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的</a:t>
            </a:r>
            <a:r>
              <a:rPr lang="en-US" altLang="zh-CN"/>
              <a:t>sort</a:t>
            </a:r>
            <a:r>
              <a:rPr lang="zh-CN" altLang="en-US"/>
              <a:t>方法只能对什么集合进行排序？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616" y="1306172"/>
            <a:ext cx="6560704" cy="387894"/>
          </a:xfrm>
        </p:spPr>
        <p:txBody>
          <a:bodyPr/>
          <a:lstStyle/>
          <a:p>
            <a:r>
              <a:rPr lang="en-US" altLang="zh-CN"/>
              <a:t>List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891616" y="3463603"/>
            <a:ext cx="6560704" cy="836339"/>
          </a:xfrm>
        </p:spPr>
        <p:txBody>
          <a:bodyPr/>
          <a:lstStyle/>
          <a:p>
            <a:pPr marL="408305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+mn-lt"/>
                <a:ea typeface="Open Sans"/>
              </a:rPr>
              <a:t>List集合中的元素类型不具备自然排序能力（元素类型没有实现结果 Comparable）</a:t>
            </a:r>
            <a:endParaRPr kumimoji="0" lang="zh-CN" altLang="zh-CN" b="0" i="0" u="none" strike="noStrike" cap="none" normalizeH="0" baseline="0">
              <a:ln>
                <a:noFill/>
              </a:ln>
              <a:effectLst/>
              <a:latin typeface="+mn-lt"/>
              <a:ea typeface="Open Sans"/>
            </a:endParaRPr>
          </a:p>
          <a:p>
            <a:pPr marL="408305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+mn-lt"/>
                <a:ea typeface="Open Sans"/>
              </a:rPr>
              <a:t>List集合中的元素类型具备自然排序能力，但是排序规则不是当前所需。</a:t>
            </a:r>
            <a:endParaRPr kumimoji="0" lang="zh-CN" altLang="zh-CN" b="0" i="0" u="none" strike="noStrike" cap="none" normalizeH="0" baseline="0">
              <a:ln>
                <a:noFill/>
              </a:ln>
              <a:effectLst/>
              <a:latin typeface="+mn-lt"/>
              <a:ea typeface="Open Sans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891616" y="3003798"/>
            <a:ext cx="4832511" cy="387893"/>
          </a:xfrm>
        </p:spPr>
        <p:txBody>
          <a:bodyPr/>
          <a:lstStyle/>
          <a:p>
            <a:r>
              <a:rPr lang="zh-CN" altLang="en-US"/>
              <a:t>什么时候可以使用比较器来进行排序？</a:t>
            </a: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Collections</a:t>
            </a:r>
            <a:r>
              <a:rPr lang="zh-CN" altLang="en-US"/>
              <a:t>的排序方法</a:t>
            </a:r>
            <a:r>
              <a:rPr lang="en-US" altLang="zh-CN"/>
              <a:t>sort</a:t>
            </a:r>
            <a:endParaRPr lang="zh-CN" altLang="en-US"/>
          </a:p>
        </p:txBody>
      </p:sp>
      <p:sp>
        <p:nvSpPr>
          <p:cNvPr id="15" name="文本占位符 1"/>
          <p:cNvSpPr txBox="1"/>
          <p:nvPr/>
        </p:nvSpPr>
        <p:spPr>
          <a:xfrm>
            <a:off x="891616" y="1967833"/>
            <a:ext cx="4616487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什么时候可以使用自然排序？</a:t>
            </a:r>
            <a:endParaRPr lang="zh-CN" altLang="en-US"/>
          </a:p>
        </p:txBody>
      </p:sp>
      <p:sp>
        <p:nvSpPr>
          <p:cNvPr id="16" name="文本占位符 2"/>
          <p:cNvSpPr txBox="1"/>
          <p:nvPr/>
        </p:nvSpPr>
        <p:spPr>
          <a:xfrm>
            <a:off x="891616" y="2428670"/>
            <a:ext cx="6560704" cy="387894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当</a:t>
            </a:r>
            <a:r>
              <a:rPr lang="en-US" altLang="zh-CN"/>
              <a:t>List</a:t>
            </a:r>
            <a:r>
              <a:rPr lang="zh-CN" altLang="en-US"/>
              <a:t>集合中元素类型实现了</a:t>
            </a:r>
            <a:r>
              <a:rPr lang="en-US" altLang="zh-CN"/>
              <a:t>Comparable</a:t>
            </a:r>
            <a:r>
              <a:rPr lang="zh-CN" altLang="en-US"/>
              <a:t>接口时，就可以使用自然排序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6" grpId="0" animBg="1" uiExpand="1" build="p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86505" y="1454785"/>
            <a:ext cx="4222750" cy="1654175"/>
          </a:xfrm>
        </p:spPr>
        <p:txBody>
          <a:bodyPr/>
          <a:p>
            <a:r>
              <a:rPr lang="zh-CN" altLang="en-US"/>
              <a:t>理解什么是可变参数</a:t>
            </a:r>
            <a:endParaRPr lang="zh-CN" altLang="en-US"/>
          </a:p>
          <a:p>
            <a:r>
              <a:rPr lang="zh-CN" altLang="en-US"/>
              <a:t>方法的可变参数怎么定义</a:t>
            </a:r>
            <a:endParaRPr lang="zh-CN" altLang="en-US"/>
          </a:p>
          <a:p>
            <a:r>
              <a:rPr lang="zh-CN" altLang="en-US"/>
              <a:t>含有可变参数的方法怎么使用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可变参数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可变参数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11559" y="699547"/>
            <a:ext cx="3727325" cy="387893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可变参数介绍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11559" y="987574"/>
            <a:ext cx="7903779" cy="620214"/>
          </a:xfrm>
        </p:spPr>
        <p:txBody>
          <a:bodyPr/>
          <a:lstStyle/>
          <a:p>
            <a:r>
              <a:rPr lang="zh-CN" altLang="en-US" sz="1100"/>
              <a:t>在 </a:t>
            </a:r>
            <a:r>
              <a:rPr lang="en-US" altLang="zh-CN" sz="1100"/>
              <a:t>JDK</a:t>
            </a:r>
            <a:r>
              <a:rPr lang="en-US" altLang="zh-CN" sz="1100"/>
              <a:t>5 </a:t>
            </a:r>
            <a:r>
              <a:rPr lang="zh-CN" altLang="en-US" sz="1100"/>
              <a:t>中提供了可变参数，允许在调用方法时传入任意个参数。可变参数原理就是一个数组形式存在</a:t>
            </a:r>
            <a:endParaRPr lang="zh-CN" altLang="en-US" sz="1100"/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zh-CN" altLang="en-US" sz="1100"/>
              <a:t>格式 : </a:t>
            </a:r>
            <a:r>
              <a:rPr lang="zh-CN" altLang="en-US" sz="1100">
                <a:sym typeface="+mn-ea"/>
              </a:rPr>
              <a:t>修饰符 返回值类型 方法名(数据类型… 变量名) {  }</a:t>
            </a:r>
            <a:endParaRPr kumimoji="0" lang="zh-CN" altLang="en-US" sz="1100" kern="1200" cap="none" spc="0" normalizeH="0" baseline="0"/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lang="en-US" altLang="zh-CN" sz="11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28704" y="2220094"/>
            <a:ext cx="3727325" cy="387893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可变参数的注意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918210" y="2546985"/>
            <a:ext cx="7893050" cy="666750"/>
          </a:xfrm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可变参数只能作为</a:t>
            </a:r>
            <a:r>
              <a:rPr kumimoji="0" lang="zh-CN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方法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的最后一个参数，但其前面可以</a:t>
            </a:r>
            <a:r>
              <a:rPr kumimoji="0" lang="zh-CN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有或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没有任何其他参数</a:t>
            </a:r>
            <a:r>
              <a:rPr kumimoji="0" lang="zh-CN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可变参数本质上是数组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，不能作为方法的重载。如果同时出现</a:t>
            </a:r>
            <a:r>
              <a:rPr kumimoji="0" lang="zh-CN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相同类型的数组和可变参数方法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，是不能编译通过的。</a:t>
            </a:r>
            <a:endParaRPr lang="en-US" altLang="zh-CN" sz="110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28704" y="1698856"/>
            <a:ext cx="7920881" cy="27559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show(int... num) : 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表示当前方法可以接受任意个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类型的数据</a:t>
            </a:r>
            <a:endParaRPr kumimoji="0" lang="zh-CN" altLang="en-US" sz="12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" name="文本占位符 4"/>
          <p:cNvSpPr txBox="1"/>
          <p:nvPr/>
        </p:nvSpPr>
        <p:spPr>
          <a:xfrm>
            <a:off x="628704" y="3507792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 </a:t>
            </a:r>
            <a:r>
              <a:rPr lang="zh-CN" altLang="en-US"/>
              <a:t>可变参数方法使用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18264" y="3906480"/>
            <a:ext cx="7893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调用可变参数方法，可以给出零到任意多个参数，编译器会将可变参数转化为一个数组，也可以直接传递一个数组。</a:t>
            </a:r>
            <a:endParaRPr lang="en-US" altLang="zh-CN" sz="1200"/>
          </a:p>
          <a:p>
            <a:r>
              <a:rPr lang="zh-CN" altLang="en-US" sz="1200"/>
              <a:t>方法内部使用时直接当做数组使用即可。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628704" y="4572644"/>
            <a:ext cx="56166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solidFill>
                  <a:srgbClr val="FF0000"/>
                </a:solidFill>
                <a:latin typeface="+mn-lt"/>
                <a:ea typeface="+mn-ea"/>
              </a:rPr>
              <a:t>练习：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定义方法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宋体" panose="02010600030101010101" pitchFamily="2" charset="-122"/>
              </a:rPr>
              <a:t>可以求任意个整数的和</a:t>
            </a:r>
            <a:endParaRPr lang="zh-CN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uiExpand="1" build="p"/>
      <p:bldP spid="8" grpId="0" bldLvl="0" animBg="1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可变参数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 Collections</a:t>
            </a:r>
            <a:r>
              <a:rPr lang="zh-CN" altLang="en-US"/>
              <a:t>的</a:t>
            </a:r>
            <a:r>
              <a:rPr lang="en-US" altLang="zh-CN"/>
              <a:t>addAll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83578" y="1923678"/>
            <a:ext cx="8136894" cy="788417"/>
          </a:xfrm>
        </p:spPr>
        <p:txBody>
          <a:bodyPr/>
          <a:lstStyle/>
          <a:p>
            <a:r>
              <a:rPr lang="zh-CN" altLang="en-US"/>
              <a:t>练习：创建一个</a:t>
            </a:r>
            <a:r>
              <a:rPr lang="en-US" altLang="zh-CN"/>
              <a:t>List</a:t>
            </a:r>
            <a:r>
              <a:rPr lang="zh-CN" altLang="en-US"/>
              <a:t>集合，使用</a:t>
            </a:r>
            <a:r>
              <a:rPr lang="en-US" altLang="zh-CN"/>
              <a:t>addAll</a:t>
            </a:r>
            <a:r>
              <a:rPr lang="zh-CN" altLang="en-US"/>
              <a:t>方法传入若干字符串。</a:t>
            </a:r>
            <a:endParaRPr lang="zh-CN" alt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628661" y="1099787"/>
            <a:ext cx="8191811" cy="645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addAll(Collection&lt;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c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elements)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添加任意多个数据到集合中</a:t>
            </a:r>
            <a:endParaRPr lang="en-US" altLang="zh-CN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分析：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kumimoji="0" lang="zh-CN" altLang="en-US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该方法就是一个含有可变参数的方法，使用时可以传入任意多个</a:t>
            </a: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数据</a:t>
            </a:r>
            <a:r>
              <a:rPr lang="zh-CN" altLang="en-US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，使用方便！</a:t>
            </a:r>
            <a:endParaRPr kumimoji="0" lang="zh-CN" altLang="zh-CN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怎么给方法定义可变参数？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616" y="1375371"/>
            <a:ext cx="6704719" cy="527124"/>
          </a:xfrm>
        </p:spPr>
        <p:txBody>
          <a:bodyPr/>
          <a:lstStyle/>
          <a:p>
            <a:r>
              <a:rPr lang="zh-CN" altLang="en-US" sz="1100"/>
              <a:t>在定义方法时，在最后一个形参后加上三点 </a:t>
            </a:r>
            <a:r>
              <a:rPr lang="en-US" altLang="zh-CN" sz="1100"/>
              <a:t>…</a:t>
            </a:r>
            <a:r>
              <a:rPr lang="zh-CN" altLang="en-US" sz="1100"/>
              <a:t>，就表示该形参可以接受多个参数值，多个参数值被当成数组传入。</a:t>
            </a:r>
            <a:r>
              <a:rPr lang="en-US" altLang="zh-CN" sz="1100"/>
              <a:t>  </a:t>
            </a:r>
            <a:r>
              <a:rPr lang="zh-CN" altLang="en-US" sz="1100"/>
              <a:t>方法名</a:t>
            </a:r>
            <a:r>
              <a:rPr lang="en-US" altLang="zh-CN" sz="1100"/>
              <a:t>(</a:t>
            </a:r>
            <a:r>
              <a:rPr lang="zh-CN" altLang="en-US" sz="1100"/>
              <a:t>数据类型</a:t>
            </a:r>
            <a:r>
              <a:rPr lang="en-US" altLang="zh-CN" sz="1100"/>
              <a:t>... </a:t>
            </a:r>
            <a:r>
              <a:rPr lang="zh-CN" altLang="en-US" sz="1100"/>
              <a:t>变量名</a:t>
            </a:r>
            <a:r>
              <a:rPr lang="en-US" altLang="zh-CN" sz="1100"/>
              <a:t>)</a:t>
            </a:r>
            <a:endParaRPr lang="en-US" altLang="zh-CN" sz="11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891616" y="2671515"/>
            <a:ext cx="6776727" cy="527124"/>
          </a:xfrm>
        </p:spPr>
        <p:txBody>
          <a:bodyPr/>
          <a:lstStyle/>
          <a:p>
            <a:r>
              <a:rPr lang="zh-CN" altLang="en-US"/>
              <a:t>方法内部使用：直接当做数组使用</a:t>
            </a:r>
            <a:endParaRPr lang="zh-CN" altLang="en-US"/>
          </a:p>
          <a:p>
            <a:r>
              <a:rPr lang="zh-CN" altLang="en-US"/>
              <a:t>调用方法时：可以传入该类型的数组，也可传入该类型任意多个数据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/>
              <a:t>含有可变参数的方法怎么使用？</a:t>
            </a: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可变参数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6" grpId="0" animBg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63570" y="1373505"/>
            <a:ext cx="4718685" cy="165417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冒泡排序算法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选择排序算法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二分查找算法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排序查找算法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80155" y="1851660"/>
            <a:ext cx="4222750" cy="127381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能够理解冒泡排序的操作原理</a:t>
            </a:r>
            <a:endParaRPr lang="zh-CN" altLang="en-US"/>
          </a:p>
          <a:p>
            <a:r>
              <a:rPr lang="zh-CN" altLang="en-US"/>
              <a:t> 能够使用程序实现对数组进行冒泡升序排序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冒泡排序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冒泡排序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1116013" y="1708150"/>
            <a:ext cx="6899275" cy="8185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冒泡排序：将一组数据按照升序规则进行排列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冒泡排序原理：相邻的数据两两比较，小的放前面，大的放后面。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2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冒泡排序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1673225" y="1792288"/>
            <a:ext cx="942975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初始数据：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132138" y="17081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132138" y="2211388"/>
            <a:ext cx="286543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132138" y="17081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708400" y="17081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283075" y="17081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859338" y="17081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400675" y="17113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011863" y="17081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281363" y="1844675"/>
            <a:ext cx="263525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68738" y="1844675"/>
            <a:ext cx="263525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45000" y="1844675"/>
            <a:ext cx="263525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97450" y="1844675"/>
            <a:ext cx="263525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70538" y="1844675"/>
            <a:ext cx="263525" cy="25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TextBox 6"/>
          <p:cNvSpPr txBox="1"/>
          <p:nvPr/>
        </p:nvSpPr>
        <p:spPr>
          <a:xfrm>
            <a:off x="1689100" y="3006725"/>
            <a:ext cx="995363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最终数据：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3152775" y="2943225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152775" y="3446463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3152775" y="2943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729038" y="2943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303713" y="2943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4879975" y="2943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421313" y="294640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032500" y="2943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3303588" y="3079750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889375" y="30797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65638" y="30797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018088" y="30797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591175" y="30797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60" grpId="0"/>
      <p:bldP spid="90" grpId="0"/>
      <p:bldP spid="91" grpId="0"/>
      <p:bldP spid="92" grpId="0"/>
      <p:bldP spid="93" grpId="0"/>
      <p:bldP spid="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644775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能够知道</a:t>
            </a:r>
            <a:r>
              <a:rPr lang="en-US" altLang="zh-CN"/>
              <a:t>TreeSet</a:t>
            </a:r>
            <a:r>
              <a:rPr lang="zh-CN" altLang="en-US"/>
              <a:t>集合底层的结构</a:t>
            </a:r>
            <a:endParaRPr lang="zh-CN" altLang="en-US"/>
          </a:p>
          <a:p>
            <a:r>
              <a:rPr lang="zh-CN" altLang="en-US"/>
              <a:t>能够知道</a:t>
            </a:r>
            <a:r>
              <a:rPr lang="en-US" altLang="zh-CN"/>
              <a:t>TreeSet</a:t>
            </a:r>
            <a:r>
              <a:rPr lang="zh-CN" altLang="en-US"/>
              <a:t>集合的特点</a:t>
            </a:r>
            <a:endParaRPr lang="zh-CN" altLang="en-US"/>
          </a:p>
          <a:p>
            <a:r>
              <a:rPr lang="zh-CN" altLang="en-US"/>
              <a:t>能够结合</a:t>
            </a:r>
            <a:r>
              <a:rPr lang="en-US" altLang="zh-CN"/>
              <a:t>Comparator</a:t>
            </a:r>
            <a:r>
              <a:rPr lang="zh-CN" altLang="en-US"/>
              <a:t>自定义排序规则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TreeSet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240088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5802E-6 L 0.06302 1.3580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5802E-6 L -0.06302 1.35802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30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800475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5802E-6 L 0.06059 1.3580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35802E-6 L -0.06059 1.35802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30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379913" y="1833563"/>
            <a:ext cx="1243013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2185988" y="2813050"/>
            <a:ext cx="475932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35802E-6 L 0.06267 1.3580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35802E-6 L -0.06267 1.35802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30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2185988" y="2813050"/>
            <a:ext cx="4759325" cy="577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3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2185988" y="2813050"/>
            <a:ext cx="4759325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84438" y="1708150"/>
            <a:ext cx="2476500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5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644775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2185988" y="2813050"/>
            <a:ext cx="4759325" cy="820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4438" y="1708150"/>
            <a:ext cx="2476500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35802E-6 L 0.06407 1.3580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5802E-6 L -0.06406 1.35802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30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238500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2185988" y="2813050"/>
            <a:ext cx="4759325" cy="820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4438" y="1708150"/>
            <a:ext cx="2476500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5802E-6 L 0.06302 1.3580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5802E-6 L -0.06302 1.35802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30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98888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2185988" y="2813050"/>
            <a:ext cx="475932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是最大值，所以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跟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无须再进行比较了。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4438" y="1708150"/>
            <a:ext cx="2476500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8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654300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2185988" y="2813050"/>
            <a:ext cx="4759325" cy="106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是最大值，所以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跟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无须再进行比较了。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4438" y="1708150"/>
            <a:ext cx="1943100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35802E-6 L 0.06406 1.35802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5802E-6 L -0.06406 1.35802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30" grpId="0" bldLvl="0" animBg="1"/>
      <p:bldP spid="19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230563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2185988" y="2813050"/>
            <a:ext cx="5410200" cy="1304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是最大值，所以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跟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无须再进行比较了。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是次大值。所以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无须跟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再进行比较了。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4438" y="1708150"/>
            <a:ext cx="1943100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1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集合概述和特点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113" y="1590675"/>
            <a:ext cx="7488238" cy="2273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集合特点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不包含重复元素的集合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没有带索引的方法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可以将元素按照规则进行排序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集合练习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Integer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类型的整数，并遍历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存储学生对象，并遍历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43438" y="1779588"/>
            <a:ext cx="936625" cy="2520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34300" y="1779588"/>
            <a:ext cx="935038" cy="2520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TreeSet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2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3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3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6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79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2185988" y="2813050"/>
            <a:ext cx="5410200" cy="1304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是最大值，所以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跟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无须再进行比较了。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是次大值。所以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无须跟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再进行比较了。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4438" y="1708150"/>
            <a:ext cx="1389063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644775" y="1833563"/>
            <a:ext cx="1241425" cy="6842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2185988" y="2813050"/>
            <a:ext cx="5410200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是最大值，所以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跟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无须再进行比较了。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是次大值。所以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无须跟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再进行比较了。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，同理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的位置已经确定了，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也无须这三个值进行比较了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4438" y="1708150"/>
            <a:ext cx="1389063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149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8" name="直接连接符 107"/>
          <p:cNvCxnSpPr/>
          <p:nvPr/>
        </p:nvCxnSpPr>
        <p:spPr>
          <a:xfrm>
            <a:off x="2700338" y="19240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700338" y="2427288"/>
            <a:ext cx="28638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7003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276600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851275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427538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4967288" y="1927225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580063" y="1924050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84956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4353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011613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65650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138738" y="206057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2185988" y="2813050"/>
            <a:ext cx="5410200" cy="178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，相邻的元素两两比较，大的放右边，小的放左边，找到最大值。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，第一次循环结束，最大值已经找到，在数组的最右边。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，下一次只要在剩余的元素找最大值就可以了。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是最大值，所以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跟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无须再进行比较了。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，因为已经确定了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是最大值，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是次大值。所以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无须跟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再进行比较了。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，同理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的位置已经确定了，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也无须这三个值进行比较了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，最后只剩下一个值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了，肯定就放在最后一个格子中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84438" y="1708150"/>
            <a:ext cx="798513" cy="93503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18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冒泡排序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1700" y="1630363"/>
            <a:ext cx="7200900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相邻的元素两两作比较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大的元素往后放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1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如果有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个数据进行排序，总共需要比较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n-1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轮次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1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每一次比较完毕，下一次的比较就会少一个数据参与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ym typeface="+mn-ea"/>
              </a:rPr>
              <a:t>冒泡排序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 能够理解选择排序的操作原理</a:t>
            </a:r>
            <a:endParaRPr lang="zh-CN" altLang="en-US"/>
          </a:p>
          <a:p>
            <a:r>
              <a:rPr lang="zh-CN" altLang="en-US"/>
              <a:t> 能够使用程序实现对数组进行选择升序排序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选择排序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选择排序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选择排序介绍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1207135"/>
            <a:ext cx="8119745" cy="876935"/>
          </a:xfrm>
        </p:spPr>
        <p:txBody>
          <a:bodyPr/>
          <a:lstStyle/>
          <a:p>
            <a:r>
              <a:rPr lang="zh-CN" altLang="en-US"/>
              <a:t>选择排序（</a:t>
            </a:r>
            <a:r>
              <a:rPr lang="en-US" altLang="zh-CN"/>
              <a:t>Selection Sort</a:t>
            </a:r>
            <a:r>
              <a:rPr lang="zh-CN" altLang="en-US"/>
              <a:t>）算法描述：它的工作原理是每一次从待排序的数据中选出最小的一个元素，存放在序列的起始位置，然后，再从剩余未排序元素中继续寻找最小元素，然后放到已排序序列的末尾。以此类推，直到全部待排序的数据排完为止。</a:t>
            </a:r>
            <a:endParaRPr lang="zh-CN" altLang="en-US"/>
          </a:p>
        </p:txBody>
      </p:sp>
      <p:sp>
        <p:nvSpPr>
          <p:cNvPr id="10" name="文本占位符 5"/>
          <p:cNvSpPr txBox="1"/>
          <p:nvPr/>
        </p:nvSpPr>
        <p:spPr>
          <a:xfrm>
            <a:off x="5076042" y="2223186"/>
            <a:ext cx="3600414" cy="16892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规律：</a:t>
            </a:r>
            <a:endParaRPr lang="en-US" altLang="zh-CN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个元素，那么就要比较</a:t>
            </a:r>
            <a:r>
              <a:rPr lang="en-US" altLang="zh-CN"/>
              <a:t>n-1</a:t>
            </a:r>
            <a:r>
              <a:rPr lang="zh-CN" altLang="en-US"/>
              <a:t>趟。</a:t>
            </a:r>
            <a:endParaRPr lang="en-US" altLang="zh-CN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zh-CN" altLang="en-US"/>
              <a:t>每一趟中都会选出一个最值元素，较前一趟少比较一次。</a:t>
            </a:r>
            <a:endParaRPr lang="zh-CN" altLang="en-US"/>
          </a:p>
        </p:txBody>
      </p:sp>
      <p:sp>
        <p:nvSpPr>
          <p:cNvPr id="11" name="文本占位符 2"/>
          <p:cNvSpPr txBox="1"/>
          <p:nvPr/>
        </p:nvSpPr>
        <p:spPr>
          <a:xfrm>
            <a:off x="628661" y="3937102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 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12" name="文本占位符 3"/>
          <p:cNvSpPr txBox="1"/>
          <p:nvPr/>
        </p:nvSpPr>
        <p:spPr>
          <a:xfrm>
            <a:off x="628661" y="4324995"/>
            <a:ext cx="8047795" cy="55101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基于当前分析的规律，实现选择排序代码。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3895" y="2571750"/>
            <a:ext cx="5141595" cy="36830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原理演示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 :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见资料半成品图形</a:t>
            </a:r>
            <a:endParaRPr lang="zh-CN" altLang="en-US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  <p:bldP spid="12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 能够知道二分查找的作用及前提条件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能够理解二分查找的操作原理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能够使用程序实现使用二分查找定位数组元素位置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1505" y="195380"/>
            <a:ext cx="6578266" cy="387893"/>
          </a:xfrm>
        </p:spPr>
        <p:txBody>
          <a:bodyPr/>
          <a:lstStyle/>
          <a:p>
            <a:r>
              <a:rPr lang="zh-CN" altLang="en-US"/>
              <a:t>二分查找算法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基本查找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692275" y="2132013"/>
            <a:ext cx="568801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692275" y="2635250"/>
            <a:ext cx="568801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922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2685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84321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4194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957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57200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4826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2452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3007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4785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27288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1466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687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52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38688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5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9121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67475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7071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上箭头 29"/>
          <p:cNvSpPr/>
          <p:nvPr/>
        </p:nvSpPr>
        <p:spPr>
          <a:xfrm>
            <a:off x="1730375" y="2789238"/>
            <a:ext cx="358775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450" y="3651250"/>
            <a:ext cx="25527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需求：我要查找数组中的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在哪个索引？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462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272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876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687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576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386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90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801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769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1" name="直接箭头连接符 40"/>
          <p:cNvCxnSpPr>
            <a:endCxn id="31" idx="1"/>
          </p:cNvCxnSpPr>
          <p:nvPr/>
        </p:nvCxnSpPr>
        <p:spPr>
          <a:xfrm>
            <a:off x="1042988" y="27114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042988" y="23558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44525" y="22304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42938" y="25860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索引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1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3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7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9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1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3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6285 1.85185E-6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5 1.85185E-6 L 0.1257 1.85185E-6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7 1.85185E-6 L 0.18872 1.85185E-6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72 1.85185E-6 L 0.25174 1.85185E-6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pat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74 1.85185E-6 L 0.31476 1.85185E-6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bldLvl="0" animBg="1"/>
      <p:bldP spid="30" grpId="1" bldLvl="0" animBg="1"/>
      <p:bldP spid="30" grpId="2" bldLvl="0" animBg="1"/>
      <p:bldP spid="30" grpId="3" bldLvl="0" animBg="1"/>
      <p:bldP spid="30" grpId="4" bldLvl="0" animBg="1"/>
      <p:bldP spid="30" grpId="5" bldLvl="0" animBg="1"/>
      <p:bldP spid="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7" grpId="0"/>
      <p:bldP spid="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上箭头 29"/>
          <p:cNvSpPr/>
          <p:nvPr/>
        </p:nvSpPr>
        <p:spPr>
          <a:xfrm>
            <a:off x="1798638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692275" y="2132013"/>
            <a:ext cx="568801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692275" y="2635250"/>
            <a:ext cx="568801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6922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2685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4321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4194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957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7200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4826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72452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07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847850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7288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1466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687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52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38688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95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9121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67475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68475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462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272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876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687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576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386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990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801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769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直接箭头连接符 66"/>
          <p:cNvCxnSpPr>
            <a:endCxn id="57" idx="1"/>
          </p:cNvCxnSpPr>
          <p:nvPr/>
        </p:nvCxnSpPr>
        <p:spPr>
          <a:xfrm>
            <a:off x="1042988" y="27114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042988" y="23558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44525" y="22304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2938" y="25860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索引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68413" y="4092575"/>
            <a:ext cx="25527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需求：我要查找数组中的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在哪个索引？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29088" y="1538288"/>
            <a:ext cx="2038350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表示查找的范围</a:t>
            </a:r>
            <a:endParaRPr lang="zh-CN" altLang="en-US" sz="12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93365" y="733425"/>
            <a:ext cx="6436360" cy="39878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</a:rPr>
              <a:t>前提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</a:rPr>
              <a:t> :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数组中的元素需要有序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3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7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9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1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3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9" grpId="0"/>
      <p:bldP spid="70" grpId="0"/>
      <p:bldP spid="72" grpId="0"/>
      <p:bldP spid="71" grpId="0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上箭头 29"/>
          <p:cNvSpPr/>
          <p:nvPr/>
        </p:nvSpPr>
        <p:spPr>
          <a:xfrm>
            <a:off x="1798638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692275" y="2132013"/>
            <a:ext cx="230346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692275" y="2635250"/>
            <a:ext cx="230346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6922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2685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4321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4194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957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7200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4826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72452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07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847850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7288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1466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687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52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38688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95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9121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67475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上箭头 54"/>
          <p:cNvSpPr/>
          <p:nvPr/>
        </p:nvSpPr>
        <p:spPr>
          <a:xfrm>
            <a:off x="4103688" y="2784475"/>
            <a:ext cx="360363" cy="576263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3995738" y="2132013"/>
            <a:ext cx="33845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995738" y="2635250"/>
            <a:ext cx="338455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768475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08375" y="3382963"/>
            <a:ext cx="15509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mid=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min+max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8462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4272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876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687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1576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7386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990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8801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769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集合概述和特点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113" y="1590675"/>
            <a:ext cx="7488238" cy="2273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集合特点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不包含重复元素的集合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没有带索引的方法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可以将元素按照规则进行排序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集合练习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Integer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类型的整数，并遍历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存储学生对象，并遍历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420" name="Picture 12" descr="http://p2.ssl.cdn.btime.com/t014eba9124981fc06d.gif?size=400x1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338" y="2016125"/>
            <a:ext cx="3810000" cy="1847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4643438" y="1779588"/>
            <a:ext cx="936625" cy="2520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34300" y="1779588"/>
            <a:ext cx="935038" cy="2520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156325" y="1385888"/>
            <a:ext cx="608013" cy="1041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597525" y="1127125"/>
            <a:ext cx="9937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29538" y="2016125"/>
            <a:ext cx="1014413" cy="203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 让 气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 我 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给 怎 吐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 么 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 玩 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 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TreeSet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上箭头 29"/>
          <p:cNvSpPr/>
          <p:nvPr/>
        </p:nvSpPr>
        <p:spPr>
          <a:xfrm>
            <a:off x="1798638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843213" y="2132013"/>
            <a:ext cx="11525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43213" y="2635250"/>
            <a:ext cx="11525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6922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2685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4321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4194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957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847850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7288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1466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687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上箭头 54"/>
          <p:cNvSpPr/>
          <p:nvPr/>
        </p:nvSpPr>
        <p:spPr>
          <a:xfrm>
            <a:off x="2379663" y="2784475"/>
            <a:ext cx="358775" cy="576263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68475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73450" y="2784475"/>
            <a:ext cx="454025" cy="852488"/>
            <a:chOff x="6924675" y="2784475"/>
            <a:chExt cx="454025" cy="852488"/>
          </a:xfrm>
        </p:grpSpPr>
        <p:sp>
          <p:nvSpPr>
            <p:cNvPr id="31" name="上箭头 30"/>
            <p:cNvSpPr/>
            <p:nvPr/>
          </p:nvSpPr>
          <p:spPr>
            <a:xfrm>
              <a:off x="6962775" y="2784475"/>
              <a:ext cx="358775" cy="576263"/>
            </a:xfrm>
            <a:prstGeom prst="upArrow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924675" y="3382963"/>
              <a:ext cx="454025" cy="254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max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2343150" y="3376613"/>
            <a:ext cx="4318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692275" y="2132013"/>
            <a:ext cx="11525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692275" y="2635250"/>
            <a:ext cx="11525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8462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272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876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5687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29088" y="1538288"/>
            <a:ext cx="2954337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200" b="1" dirty="0">
                <a:solidFill>
                  <a:srgbClr val="FF0000"/>
                </a:solidFill>
                <a:latin typeface="Calibri" panose="020F0502020204030204" pitchFamily="34" charset="0"/>
              </a:rPr>
              <a:t>二分查找相当于每次去掉一半的查找范围</a:t>
            </a:r>
            <a:endParaRPr lang="zh-CN" altLang="en-US" sz="12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5" grpId="0" bldLvl="0" animBg="1"/>
      <p:bldP spid="63" grpId="0"/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上箭头 29"/>
          <p:cNvSpPr/>
          <p:nvPr/>
        </p:nvSpPr>
        <p:spPr>
          <a:xfrm>
            <a:off x="2946400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843213" y="2132013"/>
            <a:ext cx="11525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43213" y="2635250"/>
            <a:ext cx="11525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4321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4194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957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01466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687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上箭头 54"/>
          <p:cNvSpPr/>
          <p:nvPr/>
        </p:nvSpPr>
        <p:spPr>
          <a:xfrm>
            <a:off x="2965450" y="3663950"/>
            <a:ext cx="360363" cy="576263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916238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73" name="组合 1"/>
          <p:cNvGrpSpPr/>
          <p:nvPr/>
        </p:nvGrpSpPr>
        <p:grpSpPr>
          <a:xfrm>
            <a:off x="3473450" y="2784475"/>
            <a:ext cx="454025" cy="852488"/>
            <a:chOff x="6924675" y="2784475"/>
            <a:chExt cx="454025" cy="852488"/>
          </a:xfrm>
        </p:grpSpPr>
        <p:sp>
          <p:nvSpPr>
            <p:cNvPr id="31" name="上箭头 30"/>
            <p:cNvSpPr/>
            <p:nvPr/>
          </p:nvSpPr>
          <p:spPr>
            <a:xfrm>
              <a:off x="6962775" y="2784475"/>
              <a:ext cx="358775" cy="576263"/>
            </a:xfrm>
            <a:prstGeom prst="upArrow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924675" y="3382963"/>
              <a:ext cx="454025" cy="254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max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2928938" y="4257675"/>
            <a:ext cx="4333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76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687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55" grpId="0" bldLvl="0" animBg="1"/>
      <p:bldP spid="61" grpId="0"/>
      <p:bldP spid="6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上箭头 29"/>
          <p:cNvSpPr/>
          <p:nvPr/>
        </p:nvSpPr>
        <p:spPr>
          <a:xfrm>
            <a:off x="1798638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692275" y="2132013"/>
            <a:ext cx="568801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692275" y="2635250"/>
            <a:ext cx="568801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6922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2685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4321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4194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957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7200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4826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72452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07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847850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7288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1466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687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52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38688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95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9121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67475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68475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462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272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876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687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576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386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990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801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769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直接箭头连接符 66"/>
          <p:cNvCxnSpPr>
            <a:endCxn id="57" idx="1"/>
          </p:cNvCxnSpPr>
          <p:nvPr/>
        </p:nvCxnSpPr>
        <p:spPr>
          <a:xfrm>
            <a:off x="1042988" y="27114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042988" y="23558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44525" y="22304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2938" y="25860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索引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68413" y="4092575"/>
            <a:ext cx="26304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需求：我要查找数组中的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在哪个索引？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 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元素不存在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1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3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7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9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1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3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9" grpId="0"/>
      <p:bldP spid="70" grpId="0"/>
      <p:bldP spid="7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上箭头 29"/>
          <p:cNvSpPr/>
          <p:nvPr/>
        </p:nvSpPr>
        <p:spPr>
          <a:xfrm>
            <a:off x="1798638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692275" y="2132013"/>
            <a:ext cx="568801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692275" y="2635250"/>
            <a:ext cx="568801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6922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2685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4321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4194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957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7200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4826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72452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07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847850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7288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1466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687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52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38688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95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9121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67475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68475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462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272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876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687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576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386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990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801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769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直接箭头连接符 66"/>
          <p:cNvCxnSpPr>
            <a:endCxn id="57" idx="1"/>
          </p:cNvCxnSpPr>
          <p:nvPr/>
        </p:nvCxnSpPr>
        <p:spPr>
          <a:xfrm>
            <a:off x="1042988" y="27114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042988" y="23558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44525" y="22304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2938" y="25860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索引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上箭头 70"/>
          <p:cNvSpPr/>
          <p:nvPr/>
        </p:nvSpPr>
        <p:spPr>
          <a:xfrm>
            <a:off x="4103688" y="2784475"/>
            <a:ext cx="360363" cy="576263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508375" y="3382963"/>
            <a:ext cx="15509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mid=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min+max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 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元素不存在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上箭头 29"/>
          <p:cNvSpPr/>
          <p:nvPr/>
        </p:nvSpPr>
        <p:spPr>
          <a:xfrm>
            <a:off x="1798638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4572000" y="2132013"/>
            <a:ext cx="28082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572000" y="2635250"/>
            <a:ext cx="28082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6922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2685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4321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41947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9573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7200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4826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72452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07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847850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7288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1466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687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52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38688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95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9121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67475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68475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8462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272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876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687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5766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4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386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990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801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769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直接箭头连接符 66"/>
          <p:cNvCxnSpPr>
            <a:endCxn id="57" idx="1"/>
          </p:cNvCxnSpPr>
          <p:nvPr/>
        </p:nvCxnSpPr>
        <p:spPr>
          <a:xfrm>
            <a:off x="1042988" y="27114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042988" y="2355850"/>
            <a:ext cx="8032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44525" y="22304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2938" y="2586038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索引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上箭头 70"/>
          <p:cNvSpPr/>
          <p:nvPr/>
        </p:nvSpPr>
        <p:spPr>
          <a:xfrm>
            <a:off x="4103688" y="2784475"/>
            <a:ext cx="360363" cy="576263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508375" y="3382963"/>
            <a:ext cx="15509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mid=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min+max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692275" y="2132013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692275" y="2635250"/>
            <a:ext cx="28797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 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元素不存在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7" grpId="0"/>
      <p:bldP spid="58" grpId="0"/>
      <p:bldP spid="59" grpId="0"/>
      <p:bldP spid="60" grpId="0"/>
      <p:bldP spid="61" grpId="0"/>
      <p:bldP spid="69" grpId="0"/>
      <p:bldP spid="7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上箭头 29"/>
          <p:cNvSpPr/>
          <p:nvPr/>
        </p:nvSpPr>
        <p:spPr>
          <a:xfrm>
            <a:off x="4694238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300788" y="2132013"/>
            <a:ext cx="10795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300788" y="2635250"/>
            <a:ext cx="10795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7200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48263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724525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07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738688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95900" y="2257425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91213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67475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64075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386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5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99075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6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80100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7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769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上箭头 70"/>
          <p:cNvSpPr/>
          <p:nvPr/>
        </p:nvSpPr>
        <p:spPr>
          <a:xfrm>
            <a:off x="5843588" y="2784475"/>
            <a:ext cx="360363" cy="576263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11838" y="3382963"/>
            <a:ext cx="4333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572000" y="2132013"/>
            <a:ext cx="17287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4572000" y="2635250"/>
            <a:ext cx="172878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 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元素不存在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50" grpId="0"/>
      <p:bldP spid="51" grpId="0"/>
      <p:bldP spid="52" grpId="0"/>
      <p:bldP spid="55" grpId="0"/>
      <p:bldP spid="62" grpId="0"/>
      <p:bldP spid="63" grpId="0"/>
      <p:bldP spid="64" grpId="0"/>
      <p:bldP spid="71" grpId="0" bldLvl="0" animBg="1"/>
      <p:bldP spid="7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上箭头 29"/>
          <p:cNvSpPr/>
          <p:nvPr/>
        </p:nvSpPr>
        <p:spPr>
          <a:xfrm>
            <a:off x="6376988" y="2838450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877050" y="2132013"/>
            <a:ext cx="50323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77050" y="2635250"/>
            <a:ext cx="50323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3007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467475" y="2257425"/>
            <a:ext cx="26193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46825" y="3436938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76988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8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上箭头 70"/>
          <p:cNvSpPr/>
          <p:nvPr/>
        </p:nvSpPr>
        <p:spPr>
          <a:xfrm>
            <a:off x="6416675" y="3713163"/>
            <a:ext cx="360363" cy="576263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386513" y="4311650"/>
            <a:ext cx="4333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6300788" y="2132013"/>
            <a:ext cx="57626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300788" y="2635250"/>
            <a:ext cx="57626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 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元素不存在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53" grpId="0"/>
      <p:bldP spid="55" grpId="0"/>
      <p:bldP spid="65" grpId="0"/>
      <p:bldP spid="71" grpId="0" bldLvl="0" animBg="1"/>
      <p:bldP spid="7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上箭头 29"/>
          <p:cNvSpPr/>
          <p:nvPr/>
        </p:nvSpPr>
        <p:spPr>
          <a:xfrm>
            <a:off x="6842125" y="2800350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877050" y="2132013"/>
            <a:ext cx="50323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77050" y="2635250"/>
            <a:ext cx="50323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11963" y="3398838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上箭头 70"/>
          <p:cNvSpPr/>
          <p:nvPr/>
        </p:nvSpPr>
        <p:spPr>
          <a:xfrm>
            <a:off x="6924675" y="3590925"/>
            <a:ext cx="360363" cy="576263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894513" y="4189413"/>
            <a:ext cx="4333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 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元素不存在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55" grpId="0"/>
      <p:bldP spid="71" grpId="0" bldLvl="0" animBg="1"/>
      <p:bldP spid="7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上箭头 29"/>
          <p:cNvSpPr/>
          <p:nvPr/>
        </p:nvSpPr>
        <p:spPr>
          <a:xfrm>
            <a:off x="7596188" y="2784475"/>
            <a:ext cx="360363" cy="576263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6962775" y="2784475"/>
            <a:ext cx="358775" cy="576263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877050" y="2132013"/>
            <a:ext cx="50323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77050" y="2635250"/>
            <a:ext cx="503238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380288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7050" y="2132013"/>
            <a:ext cx="0" cy="50323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970713" y="2257425"/>
            <a:ext cx="341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566025" y="3382963"/>
            <a:ext cx="4302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24675" y="3382963"/>
            <a:ext cx="4540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58013" y="2584450"/>
            <a:ext cx="2635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9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二分查找 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元素不存在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5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extBox 6"/>
          <p:cNvSpPr txBox="1"/>
          <p:nvPr/>
        </p:nvSpPr>
        <p:spPr>
          <a:xfrm>
            <a:off x="1116013" y="1708150"/>
            <a:ext cx="6899275" cy="178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，定义两个变量，表示要查找的范围。默认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 = 0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 =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最大索引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，循环查找，但是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 &lt;= max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，计算出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的值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，判断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位置的元素是否为要查找的元素，如果是直接返回对应索引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，如果要查找的值在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的左半边，那么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值不变，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 = mid -1.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继续下次循环查找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，如果要查找的值在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mid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的右半边，那么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值不变，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 = mid + 1.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继续下次循环查找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，当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 &gt; max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时，表示要查找的元素在数组中不存在，返回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-1.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数组的二分查找步骤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11505" y="19538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二分查找算法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6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7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0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55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205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集合概述和特点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113" y="1590675"/>
            <a:ext cx="2808288" cy="2273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集合特点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不包含重复元素的集合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没有带索引的方法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可以将元素按照规则进行排序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集合练习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Integer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类型的整数，并遍历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存储学生对象，并遍历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09" name="TextBox 11"/>
          <p:cNvSpPr txBox="1"/>
          <p:nvPr/>
        </p:nvSpPr>
        <p:spPr>
          <a:xfrm>
            <a:off x="5148263" y="2424113"/>
            <a:ext cx="2808287" cy="962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想要使用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TreeSet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需要制定排序规则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628650" y="177600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TreeSet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63651" y="1373241"/>
            <a:ext cx="4718447" cy="2782685"/>
          </a:xfrm>
        </p:spPr>
        <p:txBody>
          <a:bodyPr/>
          <a:lstStyle/>
          <a:p>
            <a:r>
              <a:rPr lang="en-US" altLang="zh-CN"/>
              <a:t> Map</a:t>
            </a:r>
            <a:r>
              <a:rPr lang="zh-CN" altLang="en-US"/>
              <a:t>集合的介绍</a:t>
            </a:r>
            <a:endParaRPr lang="en-US" altLang="zh-CN"/>
          </a:p>
          <a:p>
            <a:r>
              <a:rPr lang="en-US" altLang="zh-CN"/>
              <a:t> Map</a:t>
            </a:r>
            <a:r>
              <a:rPr lang="zh-CN" altLang="en-US"/>
              <a:t>的遍历</a:t>
            </a:r>
            <a:endParaRPr lang="en-US" altLang="zh-CN"/>
          </a:p>
          <a:p>
            <a:r>
              <a:rPr lang="en-US" altLang="zh-CN"/>
              <a:t> HashMap</a:t>
            </a:r>
            <a:r>
              <a:rPr lang="zh-CN" altLang="en-US"/>
              <a:t>存储自定义类型键</a:t>
            </a:r>
            <a:endParaRPr lang="en-US" altLang="zh-CN"/>
          </a:p>
          <a:p>
            <a:r>
              <a:rPr lang="en-US" altLang="zh-CN"/>
              <a:t> LinkedHashMap</a:t>
            </a:r>
            <a:r>
              <a:rPr lang="zh-CN" altLang="en-US"/>
              <a:t>集合的使用</a:t>
            </a:r>
            <a:endParaRPr lang="en-US" altLang="zh-CN"/>
          </a:p>
          <a:p>
            <a:r>
              <a:rPr lang="en-US" altLang="zh-CN"/>
              <a:t> TreeMap</a:t>
            </a:r>
            <a:r>
              <a:rPr lang="zh-CN" altLang="en-US"/>
              <a:t>集合的使用</a:t>
            </a:r>
            <a:endParaRPr lang="en-US" altLang="zh-CN"/>
          </a:p>
          <a:p>
            <a:r>
              <a:rPr lang="en-US" altLang="zh-CN"/>
              <a:t> TreeMap</a:t>
            </a:r>
            <a:r>
              <a:rPr lang="zh-CN" altLang="en-US"/>
              <a:t>使用实践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理解</a:t>
            </a:r>
            <a:r>
              <a:rPr lang="en-US" altLang="zh-CN"/>
              <a:t>Map</a:t>
            </a:r>
            <a:r>
              <a:rPr lang="zh-CN" altLang="en-US"/>
              <a:t>集合的存储元素特点</a:t>
            </a:r>
            <a:endParaRPr lang="zh-CN" altLang="en-US"/>
          </a:p>
          <a:p>
            <a:r>
              <a:rPr lang="zh-CN" altLang="en-US"/>
              <a:t>能够熟悉</a:t>
            </a:r>
            <a:r>
              <a:rPr lang="en-US" altLang="zh-CN"/>
              <a:t>Map</a:t>
            </a:r>
            <a:r>
              <a:rPr lang="zh-CN" altLang="en-US"/>
              <a:t>中常用子类</a:t>
            </a:r>
            <a:endParaRPr lang="zh-CN" altLang="en-US"/>
          </a:p>
          <a:p>
            <a:r>
              <a:rPr lang="zh-CN" altLang="en-US"/>
              <a:t>能够熟悉</a:t>
            </a:r>
            <a:r>
              <a:rPr lang="en-US" altLang="zh-CN"/>
              <a:t>Map</a:t>
            </a:r>
            <a:r>
              <a:rPr lang="zh-CN" altLang="en-US"/>
              <a:t>中常用方法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集合介绍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3"/>
          <p:cNvSpPr/>
          <p:nvPr/>
        </p:nvSpPr>
        <p:spPr>
          <a:xfrm rot="5400000">
            <a:off x="220018" y="2653556"/>
            <a:ext cx="1748237" cy="660400"/>
          </a:xfrm>
          <a:prstGeom prst="roundRect">
            <a:avLst>
              <a:gd name="adj" fmla="val 3431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Map</a:t>
            </a:r>
            <a:r>
              <a:rPr lang="zh-CN" altLang="en-US"/>
              <a:t>集合概述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1120982"/>
            <a:ext cx="8119803" cy="588666"/>
          </a:xfrm>
        </p:spPr>
        <p:txBody>
          <a:bodyPr/>
          <a:lstStyle/>
          <a:p>
            <a:r>
              <a:rPr lang="en-US" altLang="zh-CN"/>
              <a:t>java.util.Map&lt;K,V&gt; </a:t>
            </a:r>
            <a:r>
              <a:rPr lang="zh-CN" altLang="en-US"/>
              <a:t>集合，里面保存的数据是成对存在的，称之为双列集合。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18081" y="1839611"/>
            <a:ext cx="72231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单列集合</a:t>
            </a:r>
            <a:endParaRPr lang="zh-CN" altLang="en-US" sz="1050" dirty="0"/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2555776" y="2181644"/>
            <a:ext cx="539750" cy="539750"/>
            <a:chOff x="5796136" y="1491630"/>
            <a:chExt cx="540000" cy="540000"/>
          </a:xfrm>
        </p:grpSpPr>
        <p:sp>
          <p:nvSpPr>
            <p:cNvPr id="11" name="椭圆 10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804077" y="1634571"/>
              <a:ext cx="532059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2555776" y="2757708"/>
            <a:ext cx="539750" cy="539750"/>
            <a:chOff x="5796136" y="1491630"/>
            <a:chExt cx="540000" cy="540000"/>
          </a:xfrm>
        </p:grpSpPr>
        <p:sp>
          <p:nvSpPr>
            <p:cNvPr id="14" name="椭圆 13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04077" y="1634571"/>
              <a:ext cx="532059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555776" y="3333772"/>
            <a:ext cx="539750" cy="539750"/>
            <a:chOff x="5796136" y="1491630"/>
            <a:chExt cx="540000" cy="540000"/>
          </a:xfrm>
        </p:grpSpPr>
        <p:sp>
          <p:nvSpPr>
            <p:cNvPr id="17" name="椭圆 16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804078" y="1634571"/>
              <a:ext cx="532058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825056" y="2181644"/>
            <a:ext cx="538163" cy="538163"/>
            <a:chOff x="5796136" y="1491630"/>
            <a:chExt cx="540000" cy="540000"/>
          </a:xfrm>
        </p:grpSpPr>
        <p:sp>
          <p:nvSpPr>
            <p:cNvPr id="26" name="椭圆 25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04078" y="1634571"/>
              <a:ext cx="532058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844864" y="2757708"/>
            <a:ext cx="539746" cy="538163"/>
            <a:chOff x="5796136" y="1502977"/>
            <a:chExt cx="540000" cy="540000"/>
          </a:xfrm>
        </p:grpSpPr>
        <p:sp>
          <p:nvSpPr>
            <p:cNvPr id="29" name="椭圆 28"/>
            <p:cNvSpPr/>
            <p:nvPr/>
          </p:nvSpPr>
          <p:spPr>
            <a:xfrm>
              <a:off x="5796136" y="1502977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04054" y="1634571"/>
              <a:ext cx="532082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844864" y="3297458"/>
            <a:ext cx="539750" cy="538163"/>
            <a:chOff x="5804077" y="1504347"/>
            <a:chExt cx="541592" cy="540000"/>
          </a:xfrm>
        </p:grpSpPr>
        <p:sp>
          <p:nvSpPr>
            <p:cNvPr id="32" name="椭圆 31"/>
            <p:cNvSpPr/>
            <p:nvPr/>
          </p:nvSpPr>
          <p:spPr>
            <a:xfrm>
              <a:off x="5805669" y="1504347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804077" y="1634571"/>
              <a:ext cx="532059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972967" y="3943430"/>
            <a:ext cx="2098128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单列集合一次存一个元素</a:t>
            </a:r>
            <a:endParaRPr lang="en-US" altLang="zh-CN" sz="12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圆角矩形 41"/>
          <p:cNvSpPr/>
          <p:nvPr/>
        </p:nvSpPr>
        <p:spPr>
          <a:xfrm rot="5400000">
            <a:off x="522251" y="2355290"/>
            <a:ext cx="1745434" cy="125412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圆角矩形 3"/>
          <p:cNvSpPr/>
          <p:nvPr/>
        </p:nvSpPr>
        <p:spPr>
          <a:xfrm rot="5400000">
            <a:off x="4925084" y="2426698"/>
            <a:ext cx="1810815" cy="119510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/>
          </a:p>
        </p:txBody>
      </p:sp>
      <p:sp>
        <p:nvSpPr>
          <p:cNvPr id="43" name="矩形 42"/>
          <p:cNvSpPr/>
          <p:nvPr/>
        </p:nvSpPr>
        <p:spPr>
          <a:xfrm>
            <a:off x="5414478" y="1796768"/>
            <a:ext cx="72390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双列集合</a:t>
            </a:r>
            <a:endParaRPr lang="zh-CN" altLang="en-US" sz="1050" dirty="0"/>
          </a:p>
        </p:txBody>
      </p:sp>
      <p:grpSp>
        <p:nvGrpSpPr>
          <p:cNvPr id="44" name="组合 43"/>
          <p:cNvGrpSpPr/>
          <p:nvPr/>
        </p:nvGrpSpPr>
        <p:grpSpPr bwMode="auto">
          <a:xfrm>
            <a:off x="7028254" y="1986557"/>
            <a:ext cx="514350" cy="514350"/>
            <a:chOff x="5796136" y="1491630"/>
            <a:chExt cx="540000" cy="540000"/>
          </a:xfrm>
        </p:grpSpPr>
        <p:sp>
          <p:nvSpPr>
            <p:cNvPr id="45" name="椭圆 44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833485" y="1634571"/>
              <a:ext cx="473243" cy="2261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5290088" y="2129432"/>
            <a:ext cx="514350" cy="514350"/>
            <a:chOff x="5796136" y="1491630"/>
            <a:chExt cx="540000" cy="540000"/>
          </a:xfrm>
        </p:grpSpPr>
        <p:sp>
          <p:nvSpPr>
            <p:cNvPr id="48" name="椭圆 47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833486" y="1634571"/>
              <a:ext cx="473243" cy="2261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0" name="直接箭头连接符 49"/>
          <p:cNvCxnSpPr/>
          <p:nvPr/>
        </p:nvCxnSpPr>
        <p:spPr>
          <a:xfrm>
            <a:off x="7575941" y="2232619"/>
            <a:ext cx="451478" cy="1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 bwMode="auto">
          <a:xfrm>
            <a:off x="8079413" y="2015132"/>
            <a:ext cx="515863" cy="514350"/>
            <a:chOff x="5795518" y="1491630"/>
            <a:chExt cx="541276" cy="540000"/>
          </a:xfrm>
        </p:grpSpPr>
        <p:sp>
          <p:nvSpPr>
            <p:cNvPr id="52" name="椭圆 51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812567" y="1561512"/>
              <a:ext cx="516703" cy="3554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 bwMode="auto">
          <a:xfrm>
            <a:off x="5878157" y="2129432"/>
            <a:ext cx="515862" cy="514350"/>
            <a:chOff x="5795518" y="1491630"/>
            <a:chExt cx="541276" cy="540000"/>
          </a:xfrm>
        </p:grpSpPr>
        <p:sp>
          <p:nvSpPr>
            <p:cNvPr id="55" name="椭圆 54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812566" y="1561512"/>
              <a:ext cx="516704" cy="3554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7026668" y="2621557"/>
            <a:ext cx="515862" cy="514350"/>
            <a:chOff x="5796136" y="1491630"/>
            <a:chExt cx="540353" cy="540000"/>
          </a:xfrm>
        </p:grpSpPr>
        <p:sp>
          <p:nvSpPr>
            <p:cNvPr id="58" name="椭圆 57"/>
            <p:cNvSpPr/>
            <p:nvPr/>
          </p:nvSpPr>
          <p:spPr>
            <a:xfrm>
              <a:off x="5796136" y="1491630"/>
              <a:ext cx="540353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834192" y="1634571"/>
              <a:ext cx="472164" cy="2261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 bwMode="auto">
          <a:xfrm>
            <a:off x="5302788" y="2713632"/>
            <a:ext cx="514350" cy="514350"/>
            <a:chOff x="5796136" y="1491630"/>
            <a:chExt cx="540354" cy="540000"/>
          </a:xfrm>
        </p:grpSpPr>
        <p:sp>
          <p:nvSpPr>
            <p:cNvPr id="61" name="椭圆 60"/>
            <p:cNvSpPr/>
            <p:nvPr/>
          </p:nvSpPr>
          <p:spPr>
            <a:xfrm>
              <a:off x="5796136" y="1491630"/>
              <a:ext cx="540354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833511" y="1634571"/>
              <a:ext cx="473553" cy="2261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3" name="直接箭头连接符 62"/>
          <p:cNvCxnSpPr/>
          <p:nvPr/>
        </p:nvCxnSpPr>
        <p:spPr>
          <a:xfrm>
            <a:off x="7574354" y="2867619"/>
            <a:ext cx="451478" cy="1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 bwMode="auto">
          <a:xfrm>
            <a:off x="8079414" y="2650132"/>
            <a:ext cx="515862" cy="514350"/>
            <a:chOff x="5795518" y="1491630"/>
            <a:chExt cx="541276" cy="540000"/>
          </a:xfrm>
        </p:grpSpPr>
        <p:sp>
          <p:nvSpPr>
            <p:cNvPr id="65" name="椭圆 64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812566" y="1561512"/>
              <a:ext cx="516704" cy="3554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 bwMode="auto">
          <a:xfrm>
            <a:off x="5890857" y="2713632"/>
            <a:ext cx="515862" cy="514350"/>
            <a:chOff x="5795518" y="1491630"/>
            <a:chExt cx="541276" cy="540000"/>
          </a:xfrm>
        </p:grpSpPr>
        <p:sp>
          <p:nvSpPr>
            <p:cNvPr id="68" name="椭圆 67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812566" y="1561512"/>
              <a:ext cx="516704" cy="3554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 bwMode="auto">
          <a:xfrm>
            <a:off x="7028254" y="3244014"/>
            <a:ext cx="514350" cy="514350"/>
            <a:chOff x="5796136" y="1491630"/>
            <a:chExt cx="540353" cy="540000"/>
          </a:xfrm>
        </p:grpSpPr>
        <p:sp>
          <p:nvSpPr>
            <p:cNvPr id="71" name="椭圆 70"/>
            <p:cNvSpPr/>
            <p:nvPr/>
          </p:nvSpPr>
          <p:spPr>
            <a:xfrm>
              <a:off x="5796136" y="1491630"/>
              <a:ext cx="540353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833509" y="1634571"/>
              <a:ext cx="473552" cy="2261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5315488" y="3302594"/>
            <a:ext cx="514350" cy="514350"/>
            <a:chOff x="5796136" y="1491630"/>
            <a:chExt cx="540000" cy="540000"/>
          </a:xfrm>
        </p:grpSpPr>
        <p:sp>
          <p:nvSpPr>
            <p:cNvPr id="74" name="椭圆 73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833486" y="1634571"/>
              <a:ext cx="473243" cy="2261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6" name="直接箭头连接符 75"/>
          <p:cNvCxnSpPr/>
          <p:nvPr/>
        </p:nvCxnSpPr>
        <p:spPr>
          <a:xfrm>
            <a:off x="7575941" y="3490076"/>
            <a:ext cx="451478" cy="1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 bwMode="auto">
          <a:xfrm>
            <a:off x="8079413" y="3274176"/>
            <a:ext cx="515863" cy="514350"/>
            <a:chOff x="5795518" y="1491630"/>
            <a:chExt cx="541276" cy="540000"/>
          </a:xfrm>
        </p:grpSpPr>
        <p:sp>
          <p:nvSpPr>
            <p:cNvPr id="78" name="椭圆 77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812567" y="1561512"/>
              <a:ext cx="516703" cy="3554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 bwMode="auto">
          <a:xfrm>
            <a:off x="5901969" y="3302594"/>
            <a:ext cx="515863" cy="514350"/>
            <a:chOff x="5795518" y="1491630"/>
            <a:chExt cx="541276" cy="540000"/>
          </a:xfrm>
        </p:grpSpPr>
        <p:sp>
          <p:nvSpPr>
            <p:cNvPr id="81" name="椭圆 80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812567" y="1561512"/>
              <a:ext cx="516703" cy="3554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6244604" y="3906433"/>
            <a:ext cx="1877437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双列集合一次存两个元素</a:t>
            </a:r>
            <a:endParaRPr lang="en-US" altLang="zh-CN" sz="12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3.20988E-6 L -0.18611 -0.0064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7 L -0.18611 0.0021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1605E-6 L -0.18611 -0.0046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6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-0.18889 0.0287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4" y="142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-0.24149 0.0231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09877E-6 L -0.18872 0.01852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4" y="926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45679E-6 L -0.24149 0.01266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0.18628 0.01265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617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46914E-7 L -0.2408 0.00648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9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build="p"/>
      <p:bldP spid="9" grpId="0"/>
      <p:bldP spid="40" grpId="0"/>
      <p:bldP spid="41" grpId="0" animBg="1"/>
      <p:bldP spid="42" grpId="0" animBg="1"/>
      <p:bldP spid="43" grpId="0"/>
      <p:bldP spid="8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 Map</a:t>
            </a:r>
            <a:r>
              <a:rPr lang="zh-CN" altLang="en-US"/>
              <a:t>集合特点介绍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087440"/>
            <a:ext cx="3799323" cy="3633857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Map&lt;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阿里巴巴普惠体" panose="00020600040101010101"/>
              </a:rPr>
              <a:t>K,V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&gt;   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阿里巴巴普惠体" panose="00020600040101010101"/>
              </a:rPr>
              <a:t>K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：键的数据类型；</a:t>
            </a: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阿里巴巴普惠体" panose="00020600040101010101"/>
              </a:rPr>
              <a:t>V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：值的数据类型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键不能重复，值可以重复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键和值是 一 一 对应的，通过键可以找到对应的值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（键 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+ 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值） 一起是一个整体 我们称之为“键值对”或者“键值对对象”，在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Java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中叫做“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Entry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对象”。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使用场景：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凡是要表示一一对应的数据时就可以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Map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集合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。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举例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1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：学生的学号和姓名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      itheima001	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小智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举例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2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：夫妻的关系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      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王宝强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	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马蓉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      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谢霆锋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	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张柏芝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sp>
        <p:nvSpPr>
          <p:cNvPr id="8" name="圆角矩形 72"/>
          <p:cNvSpPr/>
          <p:nvPr/>
        </p:nvSpPr>
        <p:spPr>
          <a:xfrm rot="5400000">
            <a:off x="5681930" y="1193013"/>
            <a:ext cx="1904481" cy="125412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/>
          </a:p>
        </p:txBody>
      </p:sp>
      <p:grpSp>
        <p:nvGrpSpPr>
          <p:cNvPr id="9" name="组合 8"/>
          <p:cNvGrpSpPr/>
          <p:nvPr/>
        </p:nvGrpSpPr>
        <p:grpSpPr bwMode="auto">
          <a:xfrm>
            <a:off x="6064258" y="942448"/>
            <a:ext cx="539750" cy="539750"/>
            <a:chOff x="5796136" y="1491630"/>
            <a:chExt cx="540000" cy="540000"/>
          </a:xfrm>
        </p:grpSpPr>
        <p:sp>
          <p:nvSpPr>
            <p:cNvPr id="10" name="椭圆 9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811743" y="1634571"/>
              <a:ext cx="516727" cy="246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643961" y="942448"/>
            <a:ext cx="569387" cy="539750"/>
            <a:chOff x="5786257" y="1491630"/>
            <a:chExt cx="569323" cy="540000"/>
          </a:xfrm>
        </p:grpSpPr>
        <p:sp>
          <p:nvSpPr>
            <p:cNvPr id="13" name="椭圆 12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86257" y="1561512"/>
              <a:ext cx="569323" cy="400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6076958" y="1526648"/>
            <a:ext cx="539750" cy="539750"/>
            <a:chOff x="5796136" y="1491630"/>
            <a:chExt cx="540354" cy="540000"/>
          </a:xfrm>
        </p:grpSpPr>
        <p:sp>
          <p:nvSpPr>
            <p:cNvPr id="16" name="椭圆 15"/>
            <p:cNvSpPr/>
            <p:nvPr/>
          </p:nvSpPr>
          <p:spPr>
            <a:xfrm>
              <a:off x="5796136" y="1491630"/>
              <a:ext cx="540354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11753" y="1634571"/>
              <a:ext cx="517066" cy="246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6656661" y="1526648"/>
            <a:ext cx="569387" cy="539750"/>
            <a:chOff x="5786257" y="1491630"/>
            <a:chExt cx="569323" cy="540000"/>
          </a:xfrm>
        </p:grpSpPr>
        <p:sp>
          <p:nvSpPr>
            <p:cNvPr id="19" name="椭圆 18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86257" y="1561512"/>
              <a:ext cx="569323" cy="400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6089658" y="2115610"/>
            <a:ext cx="539750" cy="539750"/>
            <a:chOff x="5796136" y="1491630"/>
            <a:chExt cx="540000" cy="540000"/>
          </a:xfrm>
        </p:grpSpPr>
        <p:sp>
          <p:nvSpPr>
            <p:cNvPr id="22" name="椭圆 21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811743" y="1634571"/>
              <a:ext cx="516727" cy="246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6667775" y="2115610"/>
            <a:ext cx="569387" cy="539750"/>
            <a:chOff x="5786258" y="1491630"/>
            <a:chExt cx="569322" cy="540000"/>
          </a:xfrm>
        </p:grpSpPr>
        <p:sp>
          <p:nvSpPr>
            <p:cNvPr id="25" name="椭圆 24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86258" y="1561512"/>
              <a:ext cx="569322" cy="400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 flipV="1">
            <a:off x="5222884" y="1259948"/>
            <a:ext cx="1001712" cy="92551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227388" y="1794936"/>
            <a:ext cx="1138495" cy="43497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212037" y="2256898"/>
            <a:ext cx="1153846" cy="13652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596056" y="2110074"/>
            <a:ext cx="740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(Key)</a:t>
            </a:r>
            <a:endParaRPr lang="zh-CN" altLang="en-US" sz="1200" dirty="0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6975485" y="1253599"/>
            <a:ext cx="1119187" cy="88150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6975485" y="1790175"/>
            <a:ext cx="1119187" cy="40169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6975486" y="2266811"/>
            <a:ext cx="1127121" cy="12026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996521" y="2046960"/>
            <a:ext cx="8776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(Value)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4584679" y="230587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不能重复的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7924003" y="23356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可以重复的</a:t>
            </a:r>
            <a:endParaRPr lang="zh-CN" altLang="en-US" sz="1200" dirty="0"/>
          </a:p>
        </p:txBody>
      </p:sp>
      <p:sp>
        <p:nvSpPr>
          <p:cNvPr id="37" name="圆角矩形 136"/>
          <p:cNvSpPr/>
          <p:nvPr/>
        </p:nvSpPr>
        <p:spPr>
          <a:xfrm rot="5400000">
            <a:off x="5710504" y="805664"/>
            <a:ext cx="1904483" cy="202882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/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5678496" y="942448"/>
            <a:ext cx="539750" cy="539750"/>
            <a:chOff x="5796136" y="1484972"/>
            <a:chExt cx="540000" cy="540000"/>
          </a:xfrm>
        </p:grpSpPr>
        <p:sp>
          <p:nvSpPr>
            <p:cNvPr id="39" name="椭圆 38"/>
            <p:cNvSpPr/>
            <p:nvPr/>
          </p:nvSpPr>
          <p:spPr>
            <a:xfrm>
              <a:off x="5796136" y="1484972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811742" y="1634266"/>
              <a:ext cx="516727" cy="246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7112275" y="940860"/>
            <a:ext cx="569387" cy="539750"/>
            <a:chOff x="5786258" y="1491630"/>
            <a:chExt cx="569322" cy="540000"/>
          </a:xfrm>
        </p:grpSpPr>
        <p:sp>
          <p:nvSpPr>
            <p:cNvPr id="42" name="椭圆 41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786258" y="1561512"/>
              <a:ext cx="569322" cy="400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5665796" y="1528235"/>
            <a:ext cx="539750" cy="539750"/>
            <a:chOff x="5796136" y="1491630"/>
            <a:chExt cx="540354" cy="540000"/>
          </a:xfrm>
        </p:grpSpPr>
        <p:sp>
          <p:nvSpPr>
            <p:cNvPr id="45" name="椭圆 44"/>
            <p:cNvSpPr/>
            <p:nvPr/>
          </p:nvSpPr>
          <p:spPr>
            <a:xfrm>
              <a:off x="5796136" y="1491630"/>
              <a:ext cx="540354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811752" y="1634571"/>
              <a:ext cx="517066" cy="246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7115450" y="1528235"/>
            <a:ext cx="569387" cy="539750"/>
            <a:chOff x="5786258" y="1491630"/>
            <a:chExt cx="569322" cy="540000"/>
          </a:xfrm>
        </p:grpSpPr>
        <p:sp>
          <p:nvSpPr>
            <p:cNvPr id="48" name="椭圆 47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786258" y="1561512"/>
              <a:ext cx="569322" cy="400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5672146" y="2114023"/>
            <a:ext cx="539750" cy="539750"/>
            <a:chOff x="5796136" y="1491630"/>
            <a:chExt cx="540000" cy="540000"/>
          </a:xfrm>
        </p:grpSpPr>
        <p:sp>
          <p:nvSpPr>
            <p:cNvPr id="51" name="椭圆 50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811742" y="1634571"/>
              <a:ext cx="516727" cy="246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 bwMode="auto">
          <a:xfrm>
            <a:off x="7113861" y="2115610"/>
            <a:ext cx="569387" cy="539750"/>
            <a:chOff x="5786257" y="1491630"/>
            <a:chExt cx="569323" cy="540000"/>
          </a:xfrm>
        </p:grpSpPr>
        <p:sp>
          <p:nvSpPr>
            <p:cNvPr id="54" name="椭圆 53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786257" y="1561512"/>
              <a:ext cx="569323" cy="400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7766138" y="366656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一一对应关系</a:t>
            </a:r>
            <a:endParaRPr lang="zh-CN" altLang="en-US" sz="1200" dirty="0"/>
          </a:p>
        </p:txBody>
      </p:sp>
      <p:sp>
        <p:nvSpPr>
          <p:cNvPr id="58" name="圆角矩形 136"/>
          <p:cNvSpPr/>
          <p:nvPr/>
        </p:nvSpPr>
        <p:spPr>
          <a:xfrm rot="5400000">
            <a:off x="5775083" y="2790648"/>
            <a:ext cx="1832474" cy="202882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 bwMode="auto">
          <a:xfrm>
            <a:off x="5707070" y="2963437"/>
            <a:ext cx="539750" cy="539750"/>
            <a:chOff x="5796136" y="1484972"/>
            <a:chExt cx="540000" cy="540000"/>
          </a:xfrm>
        </p:grpSpPr>
        <p:sp>
          <p:nvSpPr>
            <p:cNvPr id="60" name="椭圆 59"/>
            <p:cNvSpPr/>
            <p:nvPr/>
          </p:nvSpPr>
          <p:spPr>
            <a:xfrm>
              <a:off x="5796136" y="1484972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804077" y="1634266"/>
              <a:ext cx="532059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 bwMode="auto">
          <a:xfrm>
            <a:off x="7131057" y="2961849"/>
            <a:ext cx="588963" cy="539750"/>
            <a:chOff x="5776470" y="1491630"/>
            <a:chExt cx="588896" cy="540000"/>
          </a:xfrm>
        </p:grpSpPr>
        <p:sp>
          <p:nvSpPr>
            <p:cNvPr id="63" name="椭圆 62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776470" y="1561512"/>
              <a:ext cx="588896" cy="416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 bwMode="auto">
          <a:xfrm>
            <a:off x="5694370" y="3549224"/>
            <a:ext cx="539750" cy="539750"/>
            <a:chOff x="5796136" y="1491630"/>
            <a:chExt cx="540354" cy="540000"/>
          </a:xfrm>
        </p:grpSpPr>
        <p:sp>
          <p:nvSpPr>
            <p:cNvPr id="66" name="椭圆 65"/>
            <p:cNvSpPr/>
            <p:nvPr/>
          </p:nvSpPr>
          <p:spPr>
            <a:xfrm>
              <a:off x="5796136" y="1491630"/>
              <a:ext cx="540354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804082" y="1634571"/>
              <a:ext cx="532408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7134232" y="3549224"/>
            <a:ext cx="588963" cy="539750"/>
            <a:chOff x="5776470" y="1491630"/>
            <a:chExt cx="588896" cy="540000"/>
          </a:xfrm>
        </p:grpSpPr>
        <p:sp>
          <p:nvSpPr>
            <p:cNvPr id="69" name="椭圆 68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776470" y="1561512"/>
              <a:ext cx="588896" cy="416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 bwMode="auto">
          <a:xfrm>
            <a:off x="5700720" y="4135012"/>
            <a:ext cx="539750" cy="539750"/>
            <a:chOff x="5796136" y="1491630"/>
            <a:chExt cx="540000" cy="540000"/>
          </a:xfrm>
        </p:grpSpPr>
        <p:sp>
          <p:nvSpPr>
            <p:cNvPr id="72" name="椭圆 71"/>
            <p:cNvSpPr/>
            <p:nvPr/>
          </p:nvSpPr>
          <p:spPr>
            <a:xfrm>
              <a:off x="5796136" y="1491630"/>
              <a:ext cx="540000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804077" y="1634571"/>
              <a:ext cx="532059" cy="254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7132645" y="4136599"/>
            <a:ext cx="588962" cy="539750"/>
            <a:chOff x="5776470" y="1491630"/>
            <a:chExt cx="588896" cy="540000"/>
          </a:xfrm>
        </p:grpSpPr>
        <p:sp>
          <p:nvSpPr>
            <p:cNvPr id="75" name="椭圆 74"/>
            <p:cNvSpPr/>
            <p:nvPr/>
          </p:nvSpPr>
          <p:spPr>
            <a:xfrm>
              <a:off x="5795518" y="1491630"/>
              <a:ext cx="541276" cy="54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776470" y="1561512"/>
              <a:ext cx="588896" cy="416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</a:t>
              </a:r>
              <a:endPara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7" name="直接连接符 76"/>
          <p:cNvCxnSpPr>
            <a:stCxn id="60" idx="6"/>
            <a:endCxn id="63" idx="2"/>
          </p:cNvCxnSpPr>
          <p:nvPr/>
        </p:nvCxnSpPr>
        <p:spPr>
          <a:xfrm flipV="1">
            <a:off x="6246820" y="3231724"/>
            <a:ext cx="904875" cy="1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6" idx="6"/>
            <a:endCxn id="69" idx="2"/>
          </p:cNvCxnSpPr>
          <p:nvPr/>
        </p:nvCxnSpPr>
        <p:spPr>
          <a:xfrm>
            <a:off x="6234120" y="3819099"/>
            <a:ext cx="9191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72" idx="6"/>
            <a:endCxn id="75" idx="2"/>
          </p:cNvCxnSpPr>
          <p:nvPr/>
        </p:nvCxnSpPr>
        <p:spPr>
          <a:xfrm>
            <a:off x="6240470" y="4404887"/>
            <a:ext cx="911225" cy="15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5783270" y="2872949"/>
            <a:ext cx="1733550" cy="71437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930329" y="354930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  <a:endParaRPr lang="zh-CN" altLang="en-US" sz="1200" dirty="0"/>
          </a:p>
        </p:txBody>
      </p:sp>
      <p:cxnSp>
        <p:nvCxnSpPr>
          <p:cNvPr id="83" name="直接箭头连接符 82"/>
          <p:cNvCxnSpPr>
            <a:stCxn id="81" idx="2"/>
          </p:cNvCxnSpPr>
          <p:nvPr/>
        </p:nvCxnSpPr>
        <p:spPr>
          <a:xfrm flipH="1">
            <a:off x="5312221" y="3230137"/>
            <a:ext cx="471049" cy="23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4683562" y="3774490"/>
            <a:ext cx="95410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值对对象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5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46914E-6 L -0.04115 0.00093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" y="3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71605E-6 L -0.04497 -2.71605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04636 1.11111E-6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46914E-6 L 0.04896 -2.46914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71605E-6 L 0.04757 -2.71605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04636 1.11111E-6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" grpId="0"/>
      <p:bldP spid="34" grpId="0"/>
      <p:bldP spid="35" grpId="0"/>
      <p:bldP spid="36" grpId="0"/>
      <p:bldP spid="37" grpId="0" animBg="1"/>
      <p:bldP spid="56" grpId="0"/>
      <p:bldP spid="81" grpId="0" animBg="1"/>
      <p:bldP spid="82" grpId="0"/>
      <p:bldP spid="8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 Map</a:t>
            </a:r>
            <a:r>
              <a:rPr lang="zh-CN" altLang="en-US"/>
              <a:t>集合常用实现类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586" y="1087440"/>
            <a:ext cx="4392478" cy="2997435"/>
          </a:xfrm>
        </p:spPr>
        <p:txBody>
          <a:bodyPr/>
          <a:lstStyle/>
          <a:p>
            <a:r>
              <a:rPr lang="en-US" altLang="zh-CN" b="1"/>
              <a:t>HashMap</a:t>
            </a:r>
            <a:r>
              <a:rPr lang="zh-CN" altLang="en-US" b="1"/>
              <a:t>：</a:t>
            </a:r>
            <a:endParaRPr lang="en-US" altLang="zh-CN" b="1"/>
          </a:p>
          <a:p>
            <a:r>
              <a:rPr lang="zh-CN" altLang="en-US"/>
              <a:t>此前的</a:t>
            </a:r>
            <a:r>
              <a:rPr lang="en-US" altLang="zh-CN"/>
              <a:t>HashSet</a:t>
            </a:r>
            <a:r>
              <a:rPr lang="zh-CN" altLang="en-US"/>
              <a:t>集合底层实现就是</a:t>
            </a:r>
            <a:r>
              <a:rPr lang="en-US" altLang="zh-CN"/>
              <a:t>HashMap</a:t>
            </a:r>
            <a:r>
              <a:rPr lang="zh-CN" altLang="en-US"/>
              <a:t>完成的，</a:t>
            </a:r>
            <a:r>
              <a:rPr lang="en-US" altLang="zh-CN"/>
              <a:t>HashSet</a:t>
            </a:r>
            <a:r>
              <a:rPr lang="zh-CN" altLang="en-US"/>
              <a:t>保存的元素其实就是</a:t>
            </a:r>
            <a:r>
              <a:rPr lang="en-US" altLang="zh-CN"/>
              <a:t>HashMap</a:t>
            </a:r>
            <a:r>
              <a:rPr lang="zh-CN" altLang="en-US"/>
              <a:t>集合中保存的键，底层结构是哈希表结构，具有键唯一，无序，特点。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LinkedHashMap</a:t>
            </a:r>
            <a:r>
              <a:rPr lang="zh-CN" altLang="en-US" b="1"/>
              <a:t>：</a:t>
            </a:r>
            <a:endParaRPr lang="en-US" altLang="zh-CN" b="1"/>
          </a:p>
          <a:p>
            <a:r>
              <a:rPr lang="zh-CN" altLang="en-US"/>
              <a:t>底层结构是有链表和哈希表结构，具有键唯一，有序特点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TreeMap</a:t>
            </a:r>
            <a:r>
              <a:rPr lang="zh-CN" altLang="en-US" b="1"/>
              <a:t>：</a:t>
            </a:r>
            <a:endParaRPr lang="en-US" altLang="zh-CN" b="1"/>
          </a:p>
          <a:p>
            <a:r>
              <a:rPr lang="zh-CN" altLang="en-US"/>
              <a:t>底层是有红黑树，具有键唯一，排序特点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4064" y="1087439"/>
            <a:ext cx="3605204" cy="2767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</a:t>
            </a:r>
            <a:r>
              <a:rPr lang="zh-CN" altLang="en-US"/>
              <a:t>集合中常用方法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能够写出</a:t>
            </a:r>
            <a:r>
              <a:rPr lang="en-US" altLang="zh-CN"/>
              <a:t>Map</a:t>
            </a:r>
            <a:r>
              <a:rPr lang="zh-CN" altLang="en-US"/>
              <a:t>集合中常用方法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中常用的方法</a:t>
            </a: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30272" y="1115897"/>
            <a:ext cx="8046184" cy="14763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 put(K key, V value):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把指定的键与指定的值添加到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集合中。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 remove(Object key):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把指定的键 所对应的键值对元素 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集合中删除，返回被删除元素的值。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 get(Object key)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根据指定的键，在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集合中获取对应的值。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keySet():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获取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集合中所有的键，存储到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集合中。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containKey(Object key):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判断该集合中是否有此键。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8650" y="2857500"/>
            <a:ext cx="7086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以上这些常用的方法，所有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Map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的实现类都有。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熟练使用上述方法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650" y="3507854"/>
            <a:ext cx="6578266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练习：</a:t>
            </a:r>
            <a:r>
              <a:rPr lang="zh-CN" altLang="en-US"/>
              <a:t>将以下数据保存到</a:t>
            </a:r>
            <a:r>
              <a:rPr lang="en-US" altLang="zh-CN"/>
              <a:t>Map</a:t>
            </a:r>
            <a:r>
              <a:rPr lang="zh-CN" altLang="en-US"/>
              <a:t>集合中</a:t>
            </a:r>
            <a:endParaRPr lang="en-US" altLang="zh-CN"/>
          </a:p>
          <a:p>
            <a:r>
              <a:rPr lang="zh-CN" altLang="en-US"/>
              <a:t>“文章“</a:t>
            </a:r>
            <a:r>
              <a:rPr lang="en-US" altLang="zh-CN"/>
              <a:t>   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/>
              <a:t>   "马伊琍</a:t>
            </a:r>
            <a:endParaRPr lang="zh-CN" altLang="en-US"/>
          </a:p>
          <a:p>
            <a:r>
              <a:rPr lang="zh-CN" altLang="en-US"/>
              <a:t>“谢霆锋”</a:t>
            </a:r>
            <a:r>
              <a:rPr lang="en-US" altLang="zh-CN">
                <a:sym typeface="Wingdings" panose="05000000000000000000" pitchFamily="2" charset="2"/>
              </a:rPr>
              <a:t>   </a:t>
            </a:r>
            <a:r>
              <a:rPr lang="zh-CN" altLang="en-US"/>
              <a:t> “王菲</a:t>
            </a:r>
            <a:r>
              <a:rPr lang="en-US" altLang="zh-CN"/>
              <a:t>”</a:t>
            </a:r>
            <a:endParaRPr lang="zh-CN" altLang="en-US"/>
          </a:p>
          <a:p>
            <a:r>
              <a:rPr lang="zh-CN" altLang="en-US"/>
              <a:t>“李亚鹏”</a:t>
            </a:r>
            <a:r>
              <a:rPr lang="en-US" altLang="zh-CN">
                <a:sym typeface="Wingdings" panose="05000000000000000000" pitchFamily="2" charset="2"/>
              </a:rPr>
              <a:t>    </a:t>
            </a:r>
            <a:r>
              <a:rPr lang="zh-CN" altLang="en-US"/>
              <a:t>“王菲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</a:t>
            </a:r>
            <a:r>
              <a:rPr lang="zh-CN" altLang="en-US"/>
              <a:t>集合中常用方法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请问</a:t>
            </a:r>
            <a:r>
              <a:rPr lang="en-US" altLang="zh-CN"/>
              <a:t>Map</a:t>
            </a:r>
            <a:r>
              <a:rPr lang="zh-CN" altLang="en-US"/>
              <a:t>集合有什么特点？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616" y="1375370"/>
            <a:ext cx="5995053" cy="621465"/>
          </a:xfrm>
        </p:spPr>
        <p:txBody>
          <a:bodyPr/>
          <a:lstStyle/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键不能重复，值可以重复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  <a:p>
            <a:pPr marL="268605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</a:rPr>
              <a:t>键和值是 一 一 对应的，通过键可以找到对应的值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891616" y="2671515"/>
            <a:ext cx="5995053" cy="527124"/>
          </a:xfrm>
        </p:spPr>
        <p:txBody>
          <a:bodyPr/>
          <a:lstStyle/>
          <a:p>
            <a:r>
              <a:rPr lang="en-US" altLang="zh-CN"/>
              <a:t>HashMap</a:t>
            </a:r>
            <a:r>
              <a:rPr lang="zh-CN" altLang="en-US"/>
              <a:t>，</a:t>
            </a:r>
            <a:r>
              <a:rPr lang="en-US" altLang="zh-CN"/>
              <a:t>LinkedHashMap</a:t>
            </a:r>
            <a:r>
              <a:rPr lang="zh-CN" altLang="en-US"/>
              <a:t>，</a:t>
            </a:r>
            <a:r>
              <a:rPr lang="en-US" altLang="zh-CN"/>
              <a:t>TreeMap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891616" y="3918719"/>
            <a:ext cx="5995053" cy="527124"/>
          </a:xfrm>
        </p:spPr>
        <p:txBody>
          <a:bodyPr/>
          <a:lstStyle/>
          <a:p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,get,remove,keyset,containsKey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entrySet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有哪些常见的实现类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有哪些常用的方法？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</a:t>
            </a:r>
            <a:r>
              <a:rPr lang="zh-CN" altLang="en-US"/>
              <a:t>集合中常用方法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6" grpId="0" animBg="1" uiExpand="1" build="p"/>
      <p:bldP spid="8" grpId="0" animBg="1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780155" y="1707515"/>
            <a:ext cx="4222750" cy="121285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能够使用键找值方式遍历</a:t>
            </a:r>
            <a:r>
              <a:rPr lang="en-US" altLang="zh-CN"/>
              <a:t>Map</a:t>
            </a:r>
            <a:r>
              <a:rPr lang="zh-CN" altLang="en-US"/>
              <a:t>集合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能够使用键值对对象方式进行遍历</a:t>
            </a:r>
            <a:r>
              <a:rPr lang="en-US" altLang="zh-CN"/>
              <a:t>Map</a:t>
            </a:r>
            <a:r>
              <a:rPr lang="zh-CN" altLang="en-US"/>
              <a:t>集合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集合的遍历方式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集合的遍历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遍历概述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207274"/>
            <a:ext cx="8047795" cy="932428"/>
          </a:xfrm>
        </p:spPr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集合既不能使用索引来遍历，也不能使用迭代器遍历，如果要进行对</a:t>
            </a:r>
            <a:r>
              <a:rPr lang="en-US" altLang="zh-CN"/>
              <a:t>Map</a:t>
            </a:r>
            <a:r>
              <a:rPr lang="zh-CN" altLang="en-US"/>
              <a:t>集合遍历，可以有两种方式：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 获取健集合 </a:t>
            </a:r>
            <a:r>
              <a:rPr lang="en-US" altLang="zh-CN"/>
              <a:t>, </a:t>
            </a:r>
            <a:r>
              <a:rPr lang="zh-CN" altLang="en-US"/>
              <a:t>拿到每一个键 </a:t>
            </a:r>
            <a:r>
              <a:rPr lang="en-US" altLang="zh-CN"/>
              <a:t>, </a:t>
            </a:r>
            <a:r>
              <a:rPr lang="zh-CN" altLang="en-US"/>
              <a:t>在通过键找到对应值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 </a:t>
            </a:r>
            <a:r>
              <a:rPr lang="zh-CN" altLang="en-US"/>
              <a:t>获取键值对对象集合</a:t>
            </a:r>
            <a:r>
              <a:rPr lang="en-US" altLang="zh-CN"/>
              <a:t>,</a:t>
            </a:r>
            <a:r>
              <a:rPr lang="zh-CN" altLang="en-US"/>
              <a:t>拿到每一个键值对对象 </a:t>
            </a:r>
            <a:r>
              <a:rPr lang="en-US" altLang="zh-CN"/>
              <a:t>, </a:t>
            </a:r>
            <a:r>
              <a:rPr lang="zh-CN" altLang="en-US"/>
              <a:t>在获取键和值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11570" y="2378412"/>
            <a:ext cx="3727325" cy="387893"/>
          </a:xfrm>
        </p:spPr>
        <p:txBody>
          <a:bodyPr/>
          <a:lstStyle/>
          <a:p>
            <a:r>
              <a:rPr lang="zh-CN" altLang="en-US"/>
              <a:t>第一种遍历方式 </a:t>
            </a:r>
            <a:r>
              <a:rPr lang="en-US" altLang="zh-CN"/>
              <a:t>: </a:t>
            </a:r>
            <a:r>
              <a:rPr lang="zh-CN" altLang="en-US"/>
              <a:t>键找值方式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11505" y="2787650"/>
            <a:ext cx="8065135" cy="1231265"/>
          </a:xfrm>
        </p:spPr>
        <p:txBody>
          <a:bodyPr/>
          <a:lstStyle/>
          <a:p>
            <a:r>
              <a:rPr lang="zh-CN" altLang="en-US"/>
              <a:t>操作步骤：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 先通过</a:t>
            </a:r>
            <a:r>
              <a:rPr lang="en-US" altLang="zh-CN"/>
              <a:t>keySet</a:t>
            </a:r>
            <a:r>
              <a:rPr lang="zh-CN" altLang="en-US"/>
              <a:t>获取所有的键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 </a:t>
            </a:r>
            <a:r>
              <a:rPr lang="zh-CN" altLang="en-US"/>
              <a:t>遍历所有的键，通过键找到值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31820" y="2068830"/>
            <a:ext cx="4718685" cy="1106805"/>
          </a:xfrm>
        </p:spPr>
        <p:txBody>
          <a:bodyPr/>
          <a:p>
            <a:r>
              <a:rPr lang="zh-CN" altLang="en-US"/>
              <a:t>二种排序之一</a:t>
            </a:r>
            <a:r>
              <a:rPr lang="en-US" altLang="zh-CN"/>
              <a:t> : </a:t>
            </a:r>
            <a:r>
              <a:rPr lang="zh-CN" altLang="en-US"/>
              <a:t>自然排序</a:t>
            </a:r>
            <a:endParaRPr lang="en-US" altLang="zh-CN"/>
          </a:p>
          <a:p>
            <a:r>
              <a:rPr lang="zh-CN" altLang="en-US"/>
              <a:t>能够理解自然排序使用的步骤</a:t>
            </a:r>
            <a:endParaRPr lang="zh-CN" altLang="en-US"/>
          </a:p>
          <a:p>
            <a:r>
              <a:rPr lang="zh-CN" altLang="en-US"/>
              <a:t>能够理解自然排序原理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TreeSet</a:t>
            </a:r>
            <a:r>
              <a:rPr lang="zh-CN" altLang="en-US"/>
              <a:t>排序</a:t>
            </a:r>
            <a:r>
              <a:rPr lang="en-US" altLang="zh-CN"/>
              <a:t>-</a:t>
            </a:r>
            <a:r>
              <a:rPr lang="zh-CN" altLang="en-US"/>
              <a:t>自然排序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3313" y="236538"/>
            <a:ext cx="1023937" cy="1471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8" y="236538"/>
            <a:ext cx="944562" cy="1471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1779588"/>
            <a:ext cx="966788" cy="1471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775" y="1782763"/>
            <a:ext cx="852488" cy="1471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0" y="3378200"/>
            <a:ext cx="931863" cy="1471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838" y="3382963"/>
            <a:ext cx="779462" cy="147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圆角矩形 13"/>
          <p:cNvSpPr/>
          <p:nvPr/>
        </p:nvSpPr>
        <p:spPr>
          <a:xfrm>
            <a:off x="4498975" y="134938"/>
            <a:ext cx="2879725" cy="484187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35600" y="1058863"/>
            <a:ext cx="831850" cy="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595938" y="2571750"/>
            <a:ext cx="831850" cy="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508625" y="4227513"/>
            <a:ext cx="830263" cy="0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595938" y="2284413"/>
            <a:ext cx="742950" cy="1511300"/>
          </a:xfrm>
          <a:prstGeom prst="line">
            <a:avLst/>
          </a:prstGeom>
          <a:ln w="254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900113" y="790575"/>
            <a:ext cx="647700" cy="412750"/>
          </a:xfrm>
          <a:prstGeom prst="right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987675" y="971550"/>
            <a:ext cx="324167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>
            <a:off x="900113" y="2308225"/>
            <a:ext cx="647700" cy="412750"/>
          </a:xfrm>
          <a:prstGeom prst="right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024188" y="2543175"/>
            <a:ext cx="32432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900113" y="3906838"/>
            <a:ext cx="647700" cy="412750"/>
          </a:xfrm>
          <a:prstGeom prst="right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024188" y="4113213"/>
            <a:ext cx="32432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Map</a:t>
            </a:r>
            <a:r>
              <a:rPr lang="zh-CN" altLang="en-US"/>
              <a:t>集合的遍历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32379 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00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82716E-6 L -0.32379 3.82716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0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-0.325 4.07407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1" grpId="0" bldLvl="0" animBg="1"/>
      <p:bldP spid="21" grpId="1" bldLvl="0" animBg="1"/>
      <p:bldP spid="24" grpId="0" bldLvl="0" animBg="1"/>
      <p:bldP spid="24" grpId="1" bldLvl="0" animBg="1"/>
      <p:bldP spid="26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71550" y="1861820"/>
            <a:ext cx="6426200" cy="13836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创建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集合对象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往集合中添加以下四对元素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使用键找值遍历集合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周瑜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	-- 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小乔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孙策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	-- 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大乔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刘备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	-- 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孙尚香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诸葛亮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	-- 	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黄月英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550" y="1275715"/>
            <a:ext cx="1323975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练习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: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Map</a:t>
            </a:r>
            <a:r>
              <a:rPr lang="zh-CN" altLang="en-US"/>
              <a:t>集合的遍历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5381"/>
            <a:ext cx="6578266" cy="387893"/>
          </a:xfrm>
        </p:spPr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集合的遍历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第二种遍历方式 </a:t>
            </a:r>
            <a:r>
              <a:rPr lang="en-US" altLang="zh-CN"/>
              <a:t>: </a:t>
            </a:r>
            <a:r>
              <a:rPr lang="zh-CN" altLang="en-US"/>
              <a:t>键值对对象遍历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4058" y="1114574"/>
            <a:ext cx="3940363" cy="387894"/>
          </a:xfrm>
        </p:spPr>
        <p:txBody>
          <a:bodyPr/>
          <a:lstStyle/>
          <a:p>
            <a:r>
              <a:rPr lang="zh-CN" altLang="en-US"/>
              <a:t>键值对对象在</a:t>
            </a:r>
            <a:r>
              <a:rPr lang="en-US" altLang="zh-CN"/>
              <a:t>Java</a:t>
            </a:r>
            <a:r>
              <a:rPr lang="zh-CN" altLang="en-US"/>
              <a:t>中用</a:t>
            </a:r>
            <a:r>
              <a:rPr lang="en-US" altLang="zh-CN"/>
              <a:t>Entry</a:t>
            </a:r>
            <a:r>
              <a:rPr lang="zh-CN" altLang="en-US"/>
              <a:t>类型表示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8813" y="1502172"/>
            <a:ext cx="3940363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要获取所有的键值对Entry对象，需要借助Map中方法:</a:t>
            </a:r>
            <a:endParaRPr lang="zh-CN" altLang="en-US" sz="120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83895" y="1779270"/>
            <a:ext cx="7543165" cy="368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Set&lt;Map.Entry&lt;K,V&gt;&gt; entrySet()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获取到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集合中所有的键值对对象的集合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集合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占位符 3"/>
          <p:cNvSpPr txBox="1"/>
          <p:nvPr/>
        </p:nvSpPr>
        <p:spPr>
          <a:xfrm>
            <a:off x="683895" y="2486025"/>
            <a:ext cx="6892925" cy="1294765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遍历步骤：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调用</a:t>
            </a:r>
            <a:r>
              <a:rPr lang="en-US" altLang="zh-CN"/>
              <a:t>map</a:t>
            </a:r>
            <a:r>
              <a:rPr lang="zh-CN" altLang="en-US"/>
              <a:t>集合的</a:t>
            </a:r>
            <a:r>
              <a:rPr lang="en-US" altLang="zh-CN"/>
              <a:t>entrySet</a:t>
            </a:r>
            <a:r>
              <a:rPr lang="zh-CN" altLang="en-US"/>
              <a:t>方法获取所有的键值对对象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遍历每一个键值对对象（</a:t>
            </a:r>
            <a:r>
              <a:rPr lang="en-US" altLang="zh-CN"/>
              <a:t>Entry</a:t>
            </a:r>
            <a:r>
              <a:rPr lang="zh-CN" altLang="en-US"/>
              <a:t>对象）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getKey</a:t>
            </a:r>
            <a:r>
              <a:rPr lang="zh-CN" altLang="en-US"/>
              <a:t>获取键，</a:t>
            </a:r>
            <a:r>
              <a:rPr lang="en-US" altLang="zh-CN"/>
              <a:t>getValue</a:t>
            </a:r>
            <a:r>
              <a:rPr lang="zh-CN" altLang="en-US"/>
              <a:t>获取值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/>
      <p:bldP spid="14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2513" y="142875"/>
            <a:ext cx="1023937" cy="1471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8" y="149225"/>
            <a:ext cx="944562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3" y="1795463"/>
            <a:ext cx="966787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775" y="1795463"/>
            <a:ext cx="852488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713" y="3448050"/>
            <a:ext cx="930275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663" y="3448050"/>
            <a:ext cx="779462" cy="147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圆角矩形 13"/>
          <p:cNvSpPr/>
          <p:nvPr/>
        </p:nvSpPr>
        <p:spPr>
          <a:xfrm>
            <a:off x="4498975" y="134938"/>
            <a:ext cx="2879725" cy="4841875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19600" y="39688"/>
            <a:ext cx="3040063" cy="16779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389438" y="1717675"/>
            <a:ext cx="3040063" cy="1628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19600" y="3346450"/>
            <a:ext cx="3040063" cy="16779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30688" y="-6350"/>
            <a:ext cx="3562350" cy="504825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57838" y="1063625"/>
            <a:ext cx="66675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号家庭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05463" y="2792413"/>
            <a:ext cx="66675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号家庭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05463" y="4427538"/>
            <a:ext cx="66675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号家庭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遍历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95580"/>
            <a:ext cx="3339465" cy="387985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Map</a:t>
            </a:r>
            <a:r>
              <a:rPr lang="zh-CN" altLang="en-US"/>
              <a:t>集合的遍历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2" grpId="0" bldLvl="0" animBg="1"/>
      <p:bldP spid="28" grpId="0" bldLvl="0" animBg="1"/>
      <p:bldP spid="11" grpId="0"/>
      <p:bldP spid="29" grpId="0"/>
      <p:bldP spid="3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4498975" y="134938"/>
            <a:ext cx="2879725" cy="4841875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419600" y="39688"/>
            <a:ext cx="3040063" cy="1677987"/>
            <a:chOff x="4418976" y="40160"/>
            <a:chExt cx="3040643" cy="1677144"/>
          </a:xfrm>
        </p:grpSpPr>
        <p:pic>
          <p:nvPicPr>
            <p:cNvPr id="19483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6133025" y="142545"/>
              <a:ext cx="1024101" cy="147237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8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757440" y="149659"/>
              <a:ext cx="945547" cy="14724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椭圆 2"/>
            <p:cNvSpPr/>
            <p:nvPr/>
          </p:nvSpPr>
          <p:spPr>
            <a:xfrm>
              <a:off x="4418976" y="40160"/>
              <a:ext cx="3040643" cy="16771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89438" y="1717675"/>
            <a:ext cx="3040062" cy="1628775"/>
            <a:chOff x="4389254" y="1717304"/>
            <a:chExt cx="3040643" cy="1629502"/>
          </a:xfrm>
        </p:grpSpPr>
        <p:pic>
          <p:nvPicPr>
            <p:cNvPr id="19480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208335" y="1795855"/>
              <a:ext cx="966410" cy="14724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81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804184" y="1795855"/>
              <a:ext cx="852058" cy="14724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" name="椭圆 21"/>
            <p:cNvSpPr/>
            <p:nvPr/>
          </p:nvSpPr>
          <p:spPr>
            <a:xfrm>
              <a:off x="4389254" y="1717304"/>
              <a:ext cx="3040643" cy="162950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19600" y="3346450"/>
            <a:ext cx="3040063" cy="1677988"/>
            <a:chOff x="4418976" y="3346806"/>
            <a:chExt cx="3040643" cy="1677144"/>
          </a:xfrm>
        </p:grpSpPr>
        <p:pic>
          <p:nvPicPr>
            <p:cNvPr id="19477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08335" y="3448168"/>
              <a:ext cx="931171" cy="14724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78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4919811" y="3448168"/>
              <a:ext cx="779750" cy="14724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8" name="椭圆 27"/>
            <p:cNvSpPr/>
            <p:nvPr/>
          </p:nvSpPr>
          <p:spPr>
            <a:xfrm>
              <a:off x="4418976" y="3346806"/>
              <a:ext cx="3040643" cy="16771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>
            <a:off x="4230688" y="-6350"/>
            <a:ext cx="3562350" cy="504825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06400" y="603250"/>
            <a:ext cx="647700" cy="414338"/>
          </a:xfrm>
          <a:prstGeom prst="right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06400" y="2324100"/>
            <a:ext cx="647700" cy="412750"/>
          </a:xfrm>
          <a:prstGeom prst="right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06400" y="3978275"/>
            <a:ext cx="647700" cy="412750"/>
          </a:xfrm>
          <a:prstGeom prst="right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57838" y="1063625"/>
            <a:ext cx="66675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号家庭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05463" y="2792413"/>
            <a:ext cx="66675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号家庭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05463" y="4427538"/>
            <a:ext cx="66675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号家庭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150" y="608013"/>
            <a:ext cx="1055688" cy="116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725" y="623888"/>
            <a:ext cx="1054100" cy="116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9050" y="2058988"/>
            <a:ext cx="1054100" cy="116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625" y="2074863"/>
            <a:ext cx="1054100" cy="1165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138" y="3635375"/>
            <a:ext cx="1054100" cy="11668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9713" y="3651250"/>
            <a:ext cx="1054100" cy="1166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遍历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9538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Map</a:t>
            </a:r>
            <a:r>
              <a:rPr lang="zh-CN" altLang="en-US"/>
              <a:t>集合的遍历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9.87654E-7 L -0.36215 9.87654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9.87654E-7 L -0.36215 9.8765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95062E-6 L -0.35885 -3.9506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95062E-6 L -0.35885 -3.95062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46914E-7 L -0.36215 -2.46914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46914E-7 L -0.36215 -2.46914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20" grpId="0"/>
      <p:bldP spid="21" grpId="0"/>
      <p:bldP spid="23" grpId="0"/>
      <p:bldP spid="3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71550" y="1790065"/>
            <a:ext cx="6426200" cy="13836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创建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Map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集合对象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往集合中添加以下三对元素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使用获取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Entry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对象集合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在找到键和值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遍历集合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张无忌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--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赵敏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张翠山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--  </a:t>
            </a:r>
            <a:r>
              <a: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殷素素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张三丰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--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郭芙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550" y="1203960"/>
            <a:ext cx="1323975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练习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: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9538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Map</a:t>
            </a:r>
            <a:r>
              <a:rPr lang="zh-CN" altLang="en-US"/>
              <a:t>集合的遍历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能够知道</a:t>
            </a:r>
            <a:r>
              <a:rPr lang="en-US" altLang="zh-CN"/>
              <a:t>HashMap</a:t>
            </a:r>
            <a:r>
              <a:rPr lang="zh-CN" altLang="en-US"/>
              <a:t>使用自定义类型当做键使用时要注意的事项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HashMap</a:t>
            </a:r>
            <a:r>
              <a:rPr lang="zh-CN" altLang="en-US"/>
              <a:t>存储自定义类型键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HashMap</a:t>
            </a:r>
            <a:r>
              <a:rPr lang="zh-CN" altLang="en-US"/>
              <a:t>存储自定义类型键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HashMap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207274"/>
            <a:ext cx="8047795" cy="1004436"/>
          </a:xfrm>
        </p:spPr>
        <p:txBody>
          <a:bodyPr/>
          <a:lstStyle/>
          <a:p>
            <a:r>
              <a:rPr lang="en-US" altLang="zh-CN"/>
              <a:t>HashSet</a:t>
            </a:r>
            <a:r>
              <a:rPr lang="zh-CN" altLang="en-US"/>
              <a:t>中所存储的值，其实底层就放置在</a:t>
            </a:r>
            <a:r>
              <a:rPr lang="en-US" altLang="zh-CN"/>
              <a:t>HashMap</a:t>
            </a:r>
            <a:r>
              <a:rPr lang="zh-CN" altLang="en-US"/>
              <a:t>的键当中。底层使用哈希表结构来存储数据，存放数据时会执行</a:t>
            </a:r>
            <a:r>
              <a:rPr lang="en-US" altLang="zh-CN"/>
              <a:t>hashCode</a:t>
            </a:r>
            <a:r>
              <a:rPr lang="zh-CN" altLang="en-US"/>
              <a:t>和</a:t>
            </a:r>
            <a:r>
              <a:rPr lang="en-US" altLang="zh-CN"/>
              <a:t>equals</a:t>
            </a:r>
            <a:r>
              <a:rPr lang="zh-CN" altLang="en-US"/>
              <a:t>方法来去重。</a:t>
            </a:r>
            <a:endParaRPr lang="en-US" altLang="zh-CN"/>
          </a:p>
          <a:p>
            <a:r>
              <a:rPr lang="zh-CN" altLang="en-US"/>
              <a:t>因此，</a:t>
            </a:r>
            <a:r>
              <a:rPr lang="en-US" altLang="zh-CN"/>
              <a:t>HashMap</a:t>
            </a:r>
            <a:r>
              <a:rPr lang="zh-CN" altLang="en-US"/>
              <a:t>使用自定义类型当做键使用时</a:t>
            </a:r>
            <a:r>
              <a:rPr lang="en-US" altLang="zh-CN"/>
              <a:t> </a:t>
            </a:r>
            <a:r>
              <a:rPr lang="zh-CN" altLang="en-US"/>
              <a:t>需要注意：</a:t>
            </a:r>
            <a:r>
              <a:rPr lang="en-US" altLang="zh-CN"/>
              <a:t> </a:t>
            </a:r>
            <a:r>
              <a:rPr lang="zh-CN" altLang="en-US" b="1"/>
              <a:t>自定义类需要重写</a:t>
            </a:r>
            <a:r>
              <a:rPr lang="en-US" altLang="zh-CN" b="1"/>
              <a:t>hashCode</a:t>
            </a:r>
            <a:r>
              <a:rPr lang="zh-CN" altLang="en-US" b="1"/>
              <a:t>和</a:t>
            </a:r>
            <a:r>
              <a:rPr lang="en-US" altLang="zh-CN" b="1"/>
              <a:t>equals</a:t>
            </a:r>
            <a:r>
              <a:rPr lang="zh-CN" altLang="en-US" b="1"/>
              <a:t>方法</a:t>
            </a:r>
            <a:endParaRPr lang="zh-CN" altLang="en-US" b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16491" y="2424067"/>
            <a:ext cx="3727325" cy="387893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16491" y="2931791"/>
            <a:ext cx="8059965" cy="1004435"/>
          </a:xfrm>
        </p:spPr>
        <p:txBody>
          <a:bodyPr/>
          <a:lstStyle/>
          <a:p>
            <a:r>
              <a:rPr lang="zh-CN" altLang="en-US"/>
              <a:t>存储数据，每位学生（姓名，年龄）都有自己的家庭住址。</a:t>
            </a:r>
            <a:endParaRPr lang="en-US" altLang="zh-CN"/>
          </a:p>
          <a:p>
            <a:r>
              <a:rPr lang="zh-CN" altLang="en-US"/>
              <a:t>学生和地址有对应关系，将学生对象和家庭住址存储到</a:t>
            </a:r>
            <a:r>
              <a:rPr lang="en-US" altLang="zh-CN"/>
              <a:t>map</a:t>
            </a:r>
            <a:r>
              <a:rPr lang="zh-CN" altLang="en-US"/>
              <a:t>集合中。学生作为键</a:t>
            </a:r>
            <a:r>
              <a:rPr lang="en-US" altLang="zh-CN"/>
              <a:t>, </a:t>
            </a:r>
            <a:r>
              <a:rPr lang="zh-CN" altLang="en-US"/>
              <a:t>家庭住址作为值。</a:t>
            </a:r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要求：</a:t>
            </a:r>
            <a:r>
              <a:rPr lang="zh-CN" altLang="en-US"/>
              <a:t>学生姓名相同并且年龄相同视为同一名学生，不能重复存储。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91616" y="846367"/>
            <a:ext cx="4832511" cy="387893"/>
          </a:xfrm>
        </p:spPr>
        <p:txBody>
          <a:bodyPr/>
          <a:lstStyle/>
          <a:p>
            <a:r>
              <a:rPr lang="en-US" altLang="zh-CN"/>
              <a:t>HashMap</a:t>
            </a:r>
            <a:r>
              <a:rPr lang="zh-CN" altLang="en-US"/>
              <a:t>存储自定义类型的键要注意什么？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1616" y="1375371"/>
            <a:ext cx="5480583" cy="527124"/>
          </a:xfrm>
        </p:spPr>
        <p:txBody>
          <a:bodyPr/>
          <a:lstStyle/>
          <a:p>
            <a:r>
              <a:rPr lang="zh-CN" altLang="en-US"/>
              <a:t>要达到去重效果，需要重写</a:t>
            </a:r>
            <a:r>
              <a:rPr lang="en-US" altLang="zh-CN"/>
              <a:t>hashCode</a:t>
            </a:r>
            <a:r>
              <a:rPr lang="zh-CN" altLang="en-US"/>
              <a:t>和</a:t>
            </a:r>
            <a:r>
              <a:rPr lang="en-US" altLang="zh-CN"/>
              <a:t>equals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HashMap</a:t>
            </a:r>
            <a:r>
              <a:rPr lang="zh-CN" altLang="en-US"/>
              <a:t>存储自定义类型键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理解</a:t>
            </a:r>
            <a:r>
              <a:rPr lang="en-US" altLang="zh-CN"/>
              <a:t>LinkedHashMap</a:t>
            </a:r>
            <a:r>
              <a:rPr lang="zh-CN" altLang="en-US"/>
              <a:t>的特点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LinkedHashMap</a:t>
            </a:r>
            <a:r>
              <a:rPr lang="zh-CN" altLang="en-US"/>
              <a:t>集合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5746750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自然排序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Comparable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的使用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113" y="1590675"/>
            <a:ext cx="7488238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空参构造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TreeSet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自定义的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Student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类实现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Comparable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重写里面的</a:t>
            </a:r>
            <a:r>
              <a:rPr kumimoji="0" lang="en-US" altLang="zh-CN" sz="1050" b="1" kern="1200" cap="none" spc="0" normalizeH="0" baseline="0" noProof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compareTo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​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TreeSet</a:t>
            </a:r>
            <a:r>
              <a:rPr lang="zh-CN" altLang="en-US"/>
              <a:t>排序</a:t>
            </a:r>
            <a:r>
              <a:rPr lang="en-US" altLang="zh-CN"/>
              <a:t>-</a:t>
            </a:r>
            <a:r>
              <a:rPr lang="zh-CN" altLang="en-US"/>
              <a:t>自然排序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LinkedHashMap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1207135"/>
            <a:ext cx="8047990" cy="1224915"/>
          </a:xfrm>
        </p:spPr>
        <p:txBody>
          <a:bodyPr/>
          <a:lstStyle/>
          <a:p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LinkedHashMap类 , 底层采用的数据结构 : 链表+哈希表</a:t>
            </a:r>
            <a:endParaRPr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0" b="1" i="0" u="none" strike="noStrike" cap="none" normalizeH="0" baseline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 : </a:t>
            </a:r>
            <a:endParaRPr kumimoji="0" b="1" i="0" u="none" strike="noStrike" cap="none" normalizeH="0" baseline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0" sz="1200" b="1" i="0" u="none" strike="noStrike" cap="none" normalizeH="0" baseline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元素唯一</a:t>
            </a:r>
            <a:endParaRPr kumimoji="0" sz="1200" b="1" i="0" u="none" strike="noStrike" cap="none" normalizeH="0" baseline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kumimoji="0" sz="1200" b="1" i="0" u="none" strike="noStrike" cap="none" normalizeH="0" baseline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元素有序</a:t>
            </a:r>
            <a:endParaRPr kumimoji="0" sz="1200" b="1" i="0" u="none" strike="noStrike" cap="none" normalizeH="0" baseline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28715" y="2859797"/>
            <a:ext cx="3727325" cy="387893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代码实践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99795" y="3291840"/>
            <a:ext cx="3727450" cy="435610"/>
          </a:xfrm>
        </p:spPr>
        <p:txBody>
          <a:bodyPr/>
          <a:lstStyle/>
          <a:p>
            <a:r>
              <a:rPr lang="zh-CN" altLang="en-US"/>
              <a:t>验证去重和有序的特点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元素唯一</a:t>
            </a:r>
            <a:r>
              <a:rPr lang="en-US" altLang="zh-CN"/>
              <a:t> </a:t>
            </a:r>
            <a:r>
              <a:rPr lang="zh-CN" altLang="en-US"/>
              <a:t>，元素有序</a:t>
            </a: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LinkedHashMap</a:t>
            </a:r>
            <a:endParaRPr lang="zh-CN" altLang="en-US"/>
          </a:p>
        </p:txBody>
      </p:sp>
      <p:sp>
        <p:nvSpPr>
          <p:cNvPr id="15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LinkedHashMap元素存储特点？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能够知道</a:t>
            </a:r>
            <a:r>
              <a:rPr lang="en-US" altLang="zh-CN"/>
              <a:t>TreeMap</a:t>
            </a:r>
            <a:r>
              <a:rPr lang="zh-CN" altLang="en-US"/>
              <a:t>底层的底层结构及数据存储特点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TreeMap</a:t>
            </a:r>
            <a:r>
              <a:rPr lang="zh-CN" altLang="en-US"/>
              <a:t>集合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C:\Users\admin\Desktop\timg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27" b="13921"/>
          <a:stretch>
            <a:fillRect/>
          </a:stretch>
        </p:blipFill>
        <p:spPr bwMode="auto">
          <a:xfrm>
            <a:off x="7633184" y="4099185"/>
            <a:ext cx="1497496" cy="90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TreeMap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1131570"/>
            <a:ext cx="7975600" cy="1221105"/>
          </a:xfrm>
        </p:spPr>
        <p:txBody>
          <a:bodyPr/>
          <a:lstStyle/>
          <a:p>
            <a:r>
              <a:rPr lang="en-US" altLang="zh-CN"/>
              <a:t>TreeMap</a:t>
            </a:r>
            <a:r>
              <a:rPr lang="zh-CN" altLang="en-US"/>
              <a:t>的底层是红黑树实现的，有排序的能力，键去重。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可以自然排序（键所在的类要实现</a:t>
            </a:r>
            <a:r>
              <a:rPr lang="en-US" altLang="zh-CN"/>
              <a:t>Comparable</a:t>
            </a:r>
            <a:r>
              <a:rPr lang="zh-CN" altLang="en-US"/>
              <a:t>）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若自定义类没有自然排序功能，或自然排序功能不满足要求时。</a:t>
            </a:r>
            <a:r>
              <a:rPr lang="zh-CN" altLang="en-US">
                <a:sym typeface="+mn-ea"/>
              </a:rPr>
              <a:t>可以自定义比较器排序（</a:t>
            </a:r>
            <a:r>
              <a:rPr lang="en-US" altLang="zh-CN">
                <a:sym typeface="+mn-ea"/>
              </a:rPr>
              <a:t>Comparator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  <a:p>
            <a:r>
              <a:rPr lang="zh-CN" altLang="en-US"/>
              <a:t>两种排序方式对应了</a:t>
            </a:r>
            <a:r>
              <a:rPr lang="en-US" altLang="zh-CN"/>
              <a:t>TreeMap</a:t>
            </a:r>
            <a:r>
              <a:rPr lang="zh-CN" altLang="en-US"/>
              <a:t>的两个构造方法：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28650" y="3069513"/>
            <a:ext cx="3727325" cy="387893"/>
          </a:xfrm>
        </p:spPr>
        <p:txBody>
          <a:bodyPr/>
          <a:lstStyle/>
          <a:p>
            <a:r>
              <a:rPr lang="en-US" altLang="zh-CN"/>
              <a:t>2 TreeMap</a:t>
            </a:r>
            <a:r>
              <a:rPr lang="zh-CN" altLang="en-US"/>
              <a:t>的自然排序练习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28650" y="3457406"/>
            <a:ext cx="4231382" cy="788417"/>
          </a:xfrm>
        </p:spPr>
        <p:txBody>
          <a:bodyPr/>
          <a:lstStyle/>
          <a:p>
            <a:r>
              <a:rPr lang="zh-CN" altLang="en-US"/>
              <a:t>定义</a:t>
            </a:r>
            <a:r>
              <a:rPr lang="en-US" altLang="zh-CN"/>
              <a:t>TreeMap</a:t>
            </a:r>
            <a:r>
              <a:rPr lang="zh-CN" altLang="en-US"/>
              <a:t>集合存储键值对，键使用</a:t>
            </a:r>
            <a:r>
              <a:rPr lang="en-US" altLang="zh-CN"/>
              <a:t>Integer</a:t>
            </a:r>
            <a:r>
              <a:rPr lang="zh-CN" altLang="en-US"/>
              <a:t>，值使用</a:t>
            </a:r>
            <a:r>
              <a:rPr lang="en-US" altLang="zh-CN"/>
              <a:t>String</a:t>
            </a:r>
            <a:r>
              <a:rPr lang="zh-CN" altLang="en-US"/>
              <a:t>，存储若干键值对，遍历集合观察结果是否有排序。</a:t>
            </a:r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74370" y="2427734"/>
            <a:ext cx="7930078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TreeMap()            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使用自然排序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TreeMap(Comparator&lt;?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K&gt; comparator)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比较器排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4899298" y="3069513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 TreeMap</a:t>
            </a:r>
            <a:r>
              <a:rPr lang="zh-CN" altLang="en-US"/>
              <a:t>的自定义比较器排序练习</a:t>
            </a:r>
            <a:endParaRPr lang="zh-CN" altLang="en-US"/>
          </a:p>
        </p:txBody>
      </p:sp>
      <p:sp>
        <p:nvSpPr>
          <p:cNvPr id="9" name="文本占位符 5"/>
          <p:cNvSpPr txBox="1"/>
          <p:nvPr/>
        </p:nvSpPr>
        <p:spPr>
          <a:xfrm>
            <a:off x="4899298" y="3457406"/>
            <a:ext cx="4231382" cy="1130568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需求：创建一个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TreeMap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集合，键是学生对象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(Student)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，值是籍贯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(String)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学生属性姓名和年龄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要求按照年龄进行升序排序并遍历。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/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请问</a:t>
            </a:r>
            <a:r>
              <a:rPr lang="en-US" altLang="zh-CN"/>
              <a:t>TreeMap</a:t>
            </a:r>
            <a:r>
              <a:rPr lang="zh-CN" altLang="en-US"/>
              <a:t>集合有什么特点？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去重，排序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891617" y="2615379"/>
            <a:ext cx="3320342" cy="52712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自然排序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自定义比较器排序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/>
              <a:t>TreeMap</a:t>
            </a:r>
            <a:r>
              <a:rPr lang="zh-CN" altLang="en-US"/>
              <a:t>的排序方式支持哪些方式？</a:t>
            </a: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TreeMap</a:t>
            </a:r>
            <a:r>
              <a:rPr lang="zh-CN" altLang="en-US"/>
              <a:t>集合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能够使用</a:t>
            </a:r>
            <a:r>
              <a:rPr lang="en-US" altLang="zh-CN"/>
              <a:t>Map</a:t>
            </a:r>
            <a:r>
              <a:rPr lang="zh-CN" altLang="en-US"/>
              <a:t>进行数据统计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数据统计用法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的使用练习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843558"/>
            <a:ext cx="7903779" cy="1152128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需求：字符串“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aababcabcdabcde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请统计字符串中每一个字符出现的次数，并按照以下格式输出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a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79475" y="2404518"/>
            <a:ext cx="7364413" cy="663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  a  b  c  a  b  c  d  a  b  c  d  e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54350" y="3998368"/>
            <a:ext cx="10128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054350" y="4501606"/>
            <a:ext cx="1012825" cy="476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067175" y="4003131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054350" y="4003131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62350" y="4003131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95638" y="4149181"/>
            <a:ext cx="261937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95700" y="4125368"/>
            <a:ext cx="2682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043608" y="2980781"/>
            <a:ext cx="2010742" cy="10223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476375" y="2980781"/>
            <a:ext cx="1577975" cy="1017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/>
          <p:nvPr/>
        </p:nvSpPr>
        <p:spPr>
          <a:xfrm>
            <a:off x="4529138" y="3820568"/>
            <a:ext cx="3355227" cy="1303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集合中，键存字符，值存出现的次数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遍历字符串，得到每一个字符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到集合中看是否包含这个字符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如果不包含，表示是第一次出现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如果包含，表示不是第一次出现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9475" y="2424112"/>
            <a:ext cx="7364413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a  b  a  b  c  a  b  c  d  a  b  c  d  e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54350" y="4017962"/>
            <a:ext cx="1012825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054350" y="4521200"/>
            <a:ext cx="1012825" cy="476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067175" y="4022725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054350" y="4022725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562350" y="4022725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95638" y="4168775"/>
            <a:ext cx="261937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95700" y="4144962"/>
            <a:ext cx="2682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476375" y="3000375"/>
            <a:ext cx="1577975" cy="1017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1908175" y="3000375"/>
            <a:ext cx="1146175" cy="1017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055938" y="4518025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055938" y="5016500"/>
            <a:ext cx="1012825" cy="476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064000" y="4518025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563938" y="4518025"/>
            <a:ext cx="0" cy="5032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195638" y="4643437"/>
            <a:ext cx="274637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9350" y="4643437"/>
            <a:ext cx="268288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9293" y="3508057"/>
            <a:ext cx="4291012" cy="1303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集合中，键存字符，值存出现的次数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遍历字符串，得到每一个字符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到集合中看是否包含这个字符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如果不包含，表示是第一次出现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如果包含，表示不是第一次出现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3"/>
          <p:cNvSpPr txBox="1"/>
          <p:nvPr/>
        </p:nvSpPr>
        <p:spPr>
          <a:xfrm>
            <a:off x="628650" y="843558"/>
            <a:ext cx="7903779" cy="115212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需求：字符串“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aababcabcdabcde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请统计字符串中每一个字符出现的次数，并按照以下格式输出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a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601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Map</a:t>
            </a:r>
            <a:r>
              <a:rPr lang="zh-CN" altLang="en-US"/>
              <a:t>的使用练习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能够理解</a:t>
            </a:r>
            <a:r>
              <a:rPr lang="en-US" altLang="zh-CN"/>
              <a:t>List</a:t>
            </a:r>
            <a:r>
              <a:rPr lang="zh-CN" altLang="en-US"/>
              <a:t>嵌套</a:t>
            </a:r>
            <a:r>
              <a:rPr lang="en-US" altLang="zh-CN"/>
              <a:t>List</a:t>
            </a:r>
            <a:r>
              <a:rPr lang="zh-CN" altLang="en-US"/>
              <a:t>的使用场景</a:t>
            </a:r>
            <a:endParaRPr lang="en-US" altLang="zh-CN"/>
          </a:p>
          <a:p>
            <a:r>
              <a:rPr lang="zh-CN" altLang="en-US"/>
              <a:t>能够理解</a:t>
            </a:r>
            <a:r>
              <a:rPr lang="en-US" altLang="zh-CN"/>
              <a:t>List</a:t>
            </a:r>
            <a:r>
              <a:rPr lang="zh-CN" altLang="en-US"/>
              <a:t>嵌套</a:t>
            </a:r>
            <a:r>
              <a:rPr lang="en-US" altLang="zh-CN"/>
              <a:t>Map</a:t>
            </a:r>
            <a:r>
              <a:rPr lang="zh-CN" altLang="en-US"/>
              <a:t>的场景</a:t>
            </a:r>
            <a:endParaRPr lang="en-US" altLang="zh-CN"/>
          </a:p>
          <a:p>
            <a:r>
              <a:rPr lang="zh-CN" altLang="en-US"/>
              <a:t>能够理解</a:t>
            </a:r>
            <a:r>
              <a:rPr lang="en-US" altLang="zh-CN"/>
              <a:t>Map</a:t>
            </a:r>
            <a:r>
              <a:rPr lang="zh-CN" altLang="en-US"/>
              <a:t>嵌套</a:t>
            </a:r>
            <a:r>
              <a:rPr lang="en-US" altLang="zh-CN"/>
              <a:t>Map</a:t>
            </a:r>
            <a:r>
              <a:rPr lang="zh-CN" altLang="en-US"/>
              <a:t>的场景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集合的嵌套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集合的嵌套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List</a:t>
            </a:r>
            <a:r>
              <a:rPr lang="zh-CN" altLang="en-US"/>
              <a:t>嵌套</a:t>
            </a:r>
            <a:r>
              <a:rPr lang="en-US" altLang="zh-CN"/>
              <a:t>List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47995" y="1087440"/>
            <a:ext cx="6732317" cy="2924470"/>
          </a:xfrm>
        </p:spPr>
        <p:txBody>
          <a:bodyPr/>
          <a:lstStyle/>
          <a:p>
            <a:r>
              <a:rPr lang="zh-CN" altLang="en-US" b="1"/>
              <a:t>使用场景举例：</a:t>
            </a:r>
            <a:r>
              <a:rPr lang="zh-CN" altLang="en-US"/>
              <a:t>一年级有多个班级，每个班级有多名学生。要求保存每个班级的学生姓名，保存一个年级所有的班级信息</a:t>
            </a:r>
            <a:endParaRPr lang="en-US" altLang="zh-CN"/>
          </a:p>
          <a:p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b="1"/>
              <a:t>思路：</a:t>
            </a:r>
            <a:endParaRPr lang="zh-CN" altLang="zh-CN" b="1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zh-CN"/>
              <a:t>可以使用List集合保存一个班级的学生</a:t>
            </a:r>
            <a:endParaRPr lang="zh-CN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zh-CN" altLang="zh-CN"/>
              <a:t>可以使用List集合保存所有班级</a:t>
            </a:r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/>
              <a:t>因此我们可以定义集合如下：</a:t>
            </a:r>
            <a:endParaRPr lang="zh-CN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/>
              <a:t>班级：List&lt;String&gt;</a:t>
            </a:r>
            <a:endParaRPr lang="zh-CN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/>
              <a:t>年级：List&lt;List&lt;String&gt;&gt;</a:t>
            </a:r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2722563" cy="506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自然排序原理图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0113" y="1590675"/>
            <a:ext cx="4464050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compareTo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方法的返回值进行指定元素位置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如果返回值为负数，表示当前存入的元素是较小值，存左边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如果返回值为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，表示当前存入的元素跟集合中元素重复了，不存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如果返回值为正数，表示当前存入的元素是较大值，存右边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89163" y="3867150"/>
            <a:ext cx="4248150" cy="8318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467475" y="1563688"/>
            <a:ext cx="1274763" cy="558800"/>
            <a:chOff x="5514673" y="852404"/>
            <a:chExt cx="1274514" cy="558967"/>
          </a:xfrm>
        </p:grpSpPr>
        <p:sp>
          <p:nvSpPr>
            <p:cNvPr id="5" name="椭圆 4"/>
            <p:cNvSpPr/>
            <p:nvPr/>
          </p:nvSpPr>
          <p:spPr>
            <a:xfrm>
              <a:off x="5514673" y="852404"/>
              <a:ext cx="1274514" cy="5589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79734" y="1004850"/>
              <a:ext cx="879303" cy="2540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小花花，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27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67375" y="1004888"/>
            <a:ext cx="1274763" cy="558800"/>
            <a:chOff x="5514673" y="852404"/>
            <a:chExt cx="1274514" cy="558967"/>
          </a:xfrm>
        </p:grpSpPr>
        <p:sp>
          <p:nvSpPr>
            <p:cNvPr id="16" name="椭圆 15"/>
            <p:cNvSpPr/>
            <p:nvPr/>
          </p:nvSpPr>
          <p:spPr>
            <a:xfrm>
              <a:off x="5514673" y="852404"/>
              <a:ext cx="1274514" cy="5589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79734" y="1004850"/>
              <a:ext cx="744392" cy="2540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小花，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28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646988" y="1962150"/>
            <a:ext cx="1274762" cy="558800"/>
            <a:chOff x="5514673" y="852404"/>
            <a:chExt cx="1274514" cy="558967"/>
          </a:xfrm>
        </p:grpSpPr>
        <p:sp>
          <p:nvSpPr>
            <p:cNvPr id="19" name="椭圆 18"/>
            <p:cNvSpPr/>
            <p:nvPr/>
          </p:nvSpPr>
          <p:spPr>
            <a:xfrm>
              <a:off x="5514673" y="852404"/>
              <a:ext cx="1274514" cy="55896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79733" y="1004850"/>
              <a:ext cx="879304" cy="2540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小小花，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29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2" name="Rectangle 1"/>
          <p:cNvSpPr/>
          <p:nvPr/>
        </p:nvSpPr>
        <p:spPr>
          <a:xfrm>
            <a:off x="4267200" y="2643188"/>
            <a:ext cx="3384550" cy="109378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>
            <a:spAutoFit/>
          </a:bodyPr>
          <a:p>
            <a:r>
              <a:rPr lang="zh-CN" altLang="zh-CN" sz="13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3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int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compareTo(Student o) {</a:t>
            </a:r>
            <a:b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300" b="1" dirty="0">
                <a:solidFill>
                  <a:srgbClr val="660E7A"/>
                </a:solidFill>
                <a:latin typeface="Consolas" panose="020B0609020204030204" pitchFamily="49" charset="0"/>
              </a:rPr>
              <a:t>age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- o.</a:t>
            </a:r>
            <a:r>
              <a:rPr lang="zh-CN" altLang="zh-CN" sz="1300" b="1" dirty="0">
                <a:solidFill>
                  <a:srgbClr val="660E7A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  <a:b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563938" y="3189288"/>
            <a:ext cx="2366963" cy="2460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492500" y="3313113"/>
            <a:ext cx="3449638" cy="9699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"/>
          <p:cNvSpPr/>
          <p:nvPr/>
        </p:nvSpPr>
        <p:spPr>
          <a:xfrm>
            <a:off x="5391150" y="2678113"/>
            <a:ext cx="3384550" cy="10922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>
            <a:spAutoFit/>
          </a:bodyPr>
          <a:p>
            <a:r>
              <a:rPr lang="zh-CN" altLang="zh-CN" sz="13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3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int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compareTo(Student o) {</a:t>
            </a:r>
            <a:b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300" b="1" dirty="0">
                <a:solidFill>
                  <a:srgbClr val="660E7A"/>
                </a:solidFill>
                <a:latin typeface="Consolas" panose="020B0609020204030204" pitchFamily="49" charset="0"/>
              </a:rPr>
              <a:t>age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- o.</a:t>
            </a:r>
            <a:r>
              <a:rPr lang="zh-CN" altLang="zh-CN" sz="1300" b="1" dirty="0">
                <a:solidFill>
                  <a:srgbClr val="660E7A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3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  <a:b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dirty="0">
              <a:latin typeface="Calibri" panose="020F0502020204030204" pitchFamily="34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3319463" y="3224213"/>
            <a:ext cx="3763963" cy="2111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319463" y="3224213"/>
            <a:ext cx="4708525" cy="10588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643438" y="3224213"/>
            <a:ext cx="2439988" cy="2111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500563" y="3224213"/>
            <a:ext cx="3527425" cy="10588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2"/>
          <p:cNvSpPr>
            <a:spLocks noGrp="1"/>
          </p:cNvSpPr>
          <p:nvPr/>
        </p:nvSpPr>
        <p:spPr>
          <a:xfrm>
            <a:off x="628650" y="177599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TreeSet</a:t>
            </a:r>
            <a:r>
              <a:rPr lang="zh-CN" altLang="en-US"/>
              <a:t>排序</a:t>
            </a:r>
            <a:r>
              <a:rPr lang="en-US" altLang="zh-CN"/>
              <a:t>-</a:t>
            </a:r>
            <a:r>
              <a:rPr lang="zh-CN" altLang="en-US"/>
              <a:t>自然排序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57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67736E-6 L -0.37049 0.5860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0" y="2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7637E-6 L -0.45799 0.30938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00" y="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49 0.58545 L -0.22882 0.5854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799 0.30907 L -0.45799 0.4765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062 L -0.58698 0.23141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00" y="1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98 0.23179 L -0.44531 0.2317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531 0.23179 L -0.28785 0.4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2" grpId="0" bldLvl="0" animBg="1"/>
      <p:bldP spid="22" grpId="1" bldLvl="0" animBg="1"/>
      <p:bldP spid="27" grpId="0" bldLvl="0" animBg="1"/>
      <p:bldP spid="27" grpId="1" bldLvl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集合的嵌套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 List</a:t>
            </a:r>
            <a:r>
              <a:rPr lang="zh-CN" altLang="en-US"/>
              <a:t>嵌套</a:t>
            </a:r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47995" y="1087440"/>
            <a:ext cx="6732317" cy="2924470"/>
          </a:xfrm>
        </p:spPr>
        <p:txBody>
          <a:bodyPr/>
          <a:lstStyle/>
          <a:p>
            <a:r>
              <a:rPr lang="zh-CN" altLang="en-US" b="1"/>
              <a:t>使用场景举例：</a:t>
            </a:r>
            <a:r>
              <a:rPr lang="zh-CN" altLang="en-US"/>
              <a:t>一年级有多个班级，每个班级有多名学生。要求保存每个班级的学生姓名，姓名有与之对应的学号，保存一年级所有的班级信息。</a:t>
            </a:r>
            <a:endParaRPr lang="en-US" altLang="zh-CN"/>
          </a:p>
          <a:p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b="1"/>
              <a:t>思路：</a:t>
            </a:r>
            <a:endParaRPr lang="zh-CN" altLang="zh-CN" b="1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zh-CN"/>
              <a:t>可以使用</a:t>
            </a:r>
            <a:r>
              <a:rPr lang="en-US" altLang="zh-CN"/>
              <a:t>Map</a:t>
            </a:r>
            <a:r>
              <a:rPr lang="zh-CN" altLang="zh-CN"/>
              <a:t>集合保存一个班级的学生</a:t>
            </a:r>
            <a:r>
              <a:rPr lang="zh-CN" altLang="en-US"/>
              <a:t>（键是学号，值是名字）</a:t>
            </a:r>
            <a:endParaRPr lang="zh-CN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zh-CN" altLang="zh-CN"/>
              <a:t>可以使用List集合保存所有班级</a:t>
            </a:r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/>
              <a:t>因此我们可以定义集合如下：</a:t>
            </a:r>
            <a:endParaRPr lang="zh-CN" altLang="zh-CN"/>
          </a:p>
          <a:p>
            <a:r>
              <a:rPr lang="zh-CN" altLang="en-US"/>
              <a:t>班级：</a:t>
            </a:r>
            <a:r>
              <a:rPr lang="en-US" altLang="zh-CN"/>
              <a:t>Map&lt;String,String&gt; </a:t>
            </a:r>
            <a:r>
              <a:rPr lang="zh-CN" altLang="en-US"/>
              <a:t>键是学号，值是姓名</a:t>
            </a:r>
            <a:endParaRPr lang="en-US" altLang="zh-CN"/>
          </a:p>
          <a:p>
            <a:r>
              <a:rPr lang="zh-CN" altLang="en-US"/>
              <a:t>年级：</a:t>
            </a:r>
            <a:r>
              <a:rPr lang="en-US" altLang="zh-CN"/>
              <a:t>List&lt;Map&lt;String,String&gt;&gt;</a:t>
            </a:r>
            <a:r>
              <a:rPr lang="zh-CN" altLang="en-US"/>
              <a:t>保存每个班级的信息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集合的嵌套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 Map</a:t>
            </a:r>
            <a:r>
              <a:rPr lang="zh-CN" altLang="en-US"/>
              <a:t>嵌套</a:t>
            </a:r>
            <a:r>
              <a:rPr lang="en-US" altLang="zh-CN"/>
              <a:t>Map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47995" y="1087440"/>
            <a:ext cx="6732317" cy="292447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/>
              <a:t>使用场景举例：</a:t>
            </a:r>
            <a:r>
              <a:rPr lang="zh-CN" altLang="en-US"/>
              <a:t>一个年级有多个班级，每个班级有多名学生。要求保存每个班级的学生姓名，姓名有与之对应的学号，保存一年级所有的班级信息，班级有与之对应的班级名称。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b="1"/>
              <a:t>思路：</a:t>
            </a:r>
            <a:endParaRPr lang="zh-CN" altLang="zh-CN" b="1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zh-CN" altLang="zh-CN"/>
              <a:t>可以使用</a:t>
            </a:r>
            <a:r>
              <a:rPr lang="en-US" altLang="zh-CN"/>
              <a:t>Map</a:t>
            </a:r>
            <a:r>
              <a:rPr lang="zh-CN" altLang="zh-CN"/>
              <a:t>集合保存一个班级的学生</a:t>
            </a:r>
            <a:r>
              <a:rPr lang="zh-CN" altLang="en-US"/>
              <a:t>（键是学号，值是名字）</a:t>
            </a:r>
            <a:endParaRPr lang="zh-CN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zh-CN" altLang="zh-CN"/>
              <a:t>可以使用</a:t>
            </a:r>
            <a:r>
              <a:rPr lang="en-US" altLang="zh-CN"/>
              <a:t>Map</a:t>
            </a:r>
            <a:r>
              <a:rPr lang="zh-CN" altLang="zh-CN"/>
              <a:t>集合保存所有班级</a:t>
            </a:r>
            <a:r>
              <a:rPr lang="zh-CN" altLang="en-US"/>
              <a:t>（键是班级名称，值是班级集合信息）</a:t>
            </a:r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lang="en-US" altLang="zh-CN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/>
              <a:t>因此我们可以定义集合如下：</a:t>
            </a:r>
            <a:endParaRPr lang="zh-CN" altLang="zh-CN"/>
          </a:p>
          <a:p>
            <a:r>
              <a:rPr lang="zh-CN" altLang="en-US"/>
              <a:t>班级：</a:t>
            </a:r>
            <a:r>
              <a:rPr lang="en-US" altLang="zh-CN"/>
              <a:t> Map&lt;String,String&gt; </a:t>
            </a:r>
            <a:r>
              <a:rPr lang="zh-CN" altLang="en-US"/>
              <a:t>键：学号，值：姓名</a:t>
            </a:r>
            <a:endParaRPr lang="en-US" altLang="zh-CN"/>
          </a:p>
          <a:p>
            <a:r>
              <a:rPr lang="zh-CN" altLang="en-US"/>
              <a:t>年级：</a:t>
            </a:r>
            <a:r>
              <a:rPr lang="en-US" altLang="zh-CN"/>
              <a:t> Map&lt;String,Map&lt;String,String&gt;&gt; </a:t>
            </a:r>
            <a:r>
              <a:rPr lang="zh-CN" altLang="en-US"/>
              <a:t>键：班级名称，值：具体班级信息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集合的嵌套</a:t>
            </a:r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集合可以根据需要任意组合，实现数据的存储。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通过案例熟悉集合的使用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斗地主案例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斗地主案例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1055970"/>
            <a:ext cx="8047795" cy="2451884"/>
          </a:xfrm>
        </p:spPr>
        <p:txBody>
          <a:bodyPr/>
          <a:lstStyle/>
          <a:p>
            <a:r>
              <a:rPr lang="zh-CN" altLang="en-US"/>
              <a:t>按照斗地主的规则，完成洗牌发牌的动作。</a:t>
            </a:r>
            <a:endParaRPr lang="en-US" altLang="zh-CN"/>
          </a:p>
          <a:p>
            <a:r>
              <a:rPr lang="zh-CN" altLang="en-US"/>
              <a:t>要求完成以下功能：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准备牌：组装</a:t>
            </a:r>
            <a:r>
              <a:rPr lang="en-US" altLang="zh-CN"/>
              <a:t>54</a:t>
            </a:r>
            <a:r>
              <a:rPr lang="zh-CN" altLang="en-US"/>
              <a:t>张扑克牌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洗牌：</a:t>
            </a:r>
            <a:r>
              <a:rPr lang="en-US" altLang="zh-CN"/>
              <a:t>54</a:t>
            </a:r>
            <a:r>
              <a:rPr lang="zh-CN" altLang="en-US"/>
              <a:t>张牌顺序打乱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发牌：三个玩家参与游戏，三人交替摸牌，每人</a:t>
            </a:r>
            <a:r>
              <a:rPr lang="en-US" altLang="zh-CN"/>
              <a:t>17</a:t>
            </a:r>
            <a:r>
              <a:rPr lang="zh-CN" altLang="en-US"/>
              <a:t>张牌，最后三张留作底牌。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看牌：查看三人各自手中的牌（按照牌的大小排序）、底牌</a:t>
            </a:r>
            <a:endParaRPr lang="en-US" altLang="zh-CN"/>
          </a:p>
          <a:p>
            <a:pPr marL="228600" indent="-228600">
              <a:buAutoNum type="arabicPeriod"/>
            </a:pPr>
            <a:endParaRPr lang="en-US" altLang="zh-CN"/>
          </a:p>
          <a:p>
            <a:r>
              <a:rPr lang="zh-CN" altLang="en-US"/>
              <a:t>规则：手中扑克牌从大到小的摆放顺序：大王</a:t>
            </a:r>
            <a:r>
              <a:rPr lang="en-US" altLang="zh-CN"/>
              <a:t>,</a:t>
            </a:r>
            <a:r>
              <a:rPr lang="zh-CN" altLang="en-US"/>
              <a:t>小王</a:t>
            </a:r>
            <a:r>
              <a:rPr lang="en-US" altLang="zh-CN"/>
              <a:t>,2,A,K,Q,J,10,9,8,7,6,5,4,3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897309"/>
            <a:ext cx="6777386" cy="781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斗地主案例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5" y="1059815"/>
            <a:ext cx="8458835" cy="360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斗地主案例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准备牌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61" y="1207274"/>
            <a:ext cx="5167475" cy="350593"/>
          </a:xfrm>
        </p:spPr>
        <p:txBody>
          <a:bodyPr/>
          <a:lstStyle/>
          <a:p>
            <a:r>
              <a:rPr lang="zh-CN" altLang="en-US"/>
              <a:t>扑克是由花色和数值（或字母）进行组合生成的。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63571" y="2360304"/>
            <a:ext cx="1543672" cy="387893"/>
            <a:chOff x="5663244" y="1207274"/>
            <a:chExt cx="1543672" cy="387893"/>
          </a:xfrm>
        </p:grpSpPr>
        <p:sp>
          <p:nvSpPr>
            <p:cNvPr id="7" name="矩形 6"/>
            <p:cNvSpPr/>
            <p:nvPr/>
          </p:nvSpPr>
          <p:spPr>
            <a:xfrm>
              <a:off x="5663244" y="1207274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♥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51134" y="1207274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♠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819026" y="1207274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♣</a:t>
              </a: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35080" y="1207274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♦</a:t>
              </a: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8576" y="3252248"/>
            <a:ext cx="3887494" cy="387893"/>
            <a:chOff x="1043608" y="3480001"/>
            <a:chExt cx="3887494" cy="387893"/>
          </a:xfrm>
        </p:grpSpPr>
        <p:sp>
          <p:nvSpPr>
            <p:cNvPr id="13" name="矩形 12"/>
            <p:cNvSpPr/>
            <p:nvPr/>
          </p:nvSpPr>
          <p:spPr>
            <a:xfrm>
              <a:off x="1043608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31498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2</a:t>
              </a:r>
              <a:endParaRPr lang="zh-CN" altLang="en-US" sz="14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199390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4</a:t>
              </a:r>
              <a:endParaRPr lang="zh-CN" altLang="en-US" sz="14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15444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3</a:t>
              </a:r>
              <a:endParaRPr lang="zh-CN" altLang="en-US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73664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5</a:t>
              </a:r>
              <a:endParaRPr lang="zh-CN" altLang="en-US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961554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…</a:t>
              </a:r>
              <a:endParaRPr lang="zh-CN" altLang="en-US" sz="14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29446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J</a:t>
              </a:r>
              <a:endParaRPr lang="zh-CN" altLang="en-US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345500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10</a:t>
              </a:r>
              <a:endParaRPr lang="zh-CN" altLang="en-US" sz="1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142822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Q</a:t>
              </a:r>
              <a:endParaRPr lang="zh-CN" altLang="en-US" sz="1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43212" y="3480001"/>
              <a:ext cx="387890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K</a:t>
              </a:r>
              <a:endParaRPr lang="zh-CN" altLang="en-US" sz="1400"/>
            </a:p>
          </p:txBody>
        </p:sp>
      </p:grpSp>
      <p:cxnSp>
        <p:nvCxnSpPr>
          <p:cNvPr id="24" name="直接连接符 23"/>
          <p:cNvCxnSpPr>
            <a:stCxn id="7" idx="2"/>
            <a:endCxn id="13" idx="0"/>
          </p:cNvCxnSpPr>
          <p:nvPr/>
        </p:nvCxnSpPr>
        <p:spPr>
          <a:xfrm flipH="1">
            <a:off x="742521" y="2748197"/>
            <a:ext cx="114995" cy="5040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3" idx="2"/>
            <a:endCxn id="26" idx="0"/>
          </p:cNvCxnSpPr>
          <p:nvPr/>
        </p:nvCxnSpPr>
        <p:spPr>
          <a:xfrm>
            <a:off x="742521" y="3640141"/>
            <a:ext cx="83259" cy="4704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537748" y="4110568"/>
            <a:ext cx="2333219" cy="387893"/>
            <a:chOff x="444352" y="4177998"/>
            <a:chExt cx="2333219" cy="387893"/>
          </a:xfrm>
        </p:grpSpPr>
        <p:sp>
          <p:nvSpPr>
            <p:cNvPr id="26" name="矩形 25"/>
            <p:cNvSpPr/>
            <p:nvPr/>
          </p:nvSpPr>
          <p:spPr>
            <a:xfrm>
              <a:off x="444352" y="4177998"/>
              <a:ext cx="576064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♥</a:t>
              </a:r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49379" y="4177998"/>
              <a:ext cx="576064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♠</a:t>
              </a:r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627270" y="4177998"/>
              <a:ext cx="576064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♦</a:t>
              </a:r>
              <a:r>
                <a:rPr lang="en-US" altLang="zh-CN" sz="1400"/>
                <a:t>A</a:t>
              </a:r>
              <a:endParaRPr lang="zh-CN" altLang="en-US" sz="14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201507" y="4177998"/>
              <a:ext cx="576064" cy="3878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♣</a:t>
              </a:r>
              <a:r>
                <a:rPr lang="en-US" altLang="zh-CN" sz="1400"/>
                <a:t>A</a:t>
              </a:r>
              <a:endParaRPr lang="zh-CN" altLang="en-US" sz="1400"/>
            </a:p>
          </p:txBody>
        </p:sp>
      </p:grpSp>
      <p:cxnSp>
        <p:nvCxnSpPr>
          <p:cNvPr id="36" name="直接连接符 35"/>
          <p:cNvCxnSpPr>
            <a:stCxn id="8" idx="2"/>
            <a:endCxn id="13" idx="0"/>
          </p:cNvCxnSpPr>
          <p:nvPr/>
        </p:nvCxnSpPr>
        <p:spPr>
          <a:xfrm flipH="1">
            <a:off x="742521" y="2748197"/>
            <a:ext cx="502885" cy="50405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2"/>
            <a:endCxn id="31" idx="0"/>
          </p:cNvCxnSpPr>
          <p:nvPr/>
        </p:nvCxnSpPr>
        <p:spPr>
          <a:xfrm>
            <a:off x="742521" y="3640141"/>
            <a:ext cx="688286" cy="47042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0" idx="2"/>
            <a:endCxn id="13" idx="0"/>
          </p:cNvCxnSpPr>
          <p:nvPr/>
        </p:nvCxnSpPr>
        <p:spPr>
          <a:xfrm flipH="1">
            <a:off x="742521" y="2748197"/>
            <a:ext cx="886831" cy="50405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2"/>
            <a:endCxn id="32" idx="0"/>
          </p:cNvCxnSpPr>
          <p:nvPr/>
        </p:nvCxnSpPr>
        <p:spPr>
          <a:xfrm>
            <a:off x="742521" y="3640141"/>
            <a:ext cx="1266177" cy="47042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9" idx="2"/>
            <a:endCxn id="13" idx="0"/>
          </p:cNvCxnSpPr>
          <p:nvPr/>
        </p:nvCxnSpPr>
        <p:spPr>
          <a:xfrm flipH="1">
            <a:off x="742521" y="2748197"/>
            <a:ext cx="1270777" cy="50405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3" idx="2"/>
            <a:endCxn id="33" idx="0"/>
          </p:cNvCxnSpPr>
          <p:nvPr/>
        </p:nvCxnSpPr>
        <p:spPr>
          <a:xfrm>
            <a:off x="742521" y="3640141"/>
            <a:ext cx="1840414" cy="47042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阿里巴巴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阿里巴巴">
      <a:majorFont>
        <a:latin typeface="阿里巴巴普惠体 M"/>
        <a:ea typeface="阿里巴巴普惠体 H"/>
        <a:cs typeface=""/>
      </a:majorFont>
      <a:minorFont>
        <a:latin typeface="阿里巴巴普惠体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阿里巴巴">
      <a:majorFont>
        <a:latin typeface="阿里巴巴普惠体 M"/>
        <a:ea typeface="阿里巴巴普惠体 H"/>
        <a:cs typeface=""/>
      </a:majorFont>
      <a:minorFont>
        <a:latin typeface="阿里巴巴普惠体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备课PPT模板V2.2</Template>
  <TotalTime>0</TotalTime>
  <Words>11565</Words>
  <Application>WPS 演示</Application>
  <PresentationFormat>全屏显示(16:9)</PresentationFormat>
  <Paragraphs>1582</Paragraphs>
  <Slides>97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97</vt:i4>
      </vt:variant>
    </vt:vector>
  </HeadingPairs>
  <TitlesOfParts>
    <vt:vector size="125" baseType="lpstr">
      <vt:lpstr>Arial</vt:lpstr>
      <vt:lpstr>宋体</vt:lpstr>
      <vt:lpstr>Wingdings</vt:lpstr>
      <vt:lpstr>Calibri</vt:lpstr>
      <vt:lpstr>Segoe UI</vt:lpstr>
      <vt:lpstr>微软雅黑</vt:lpstr>
      <vt:lpstr>黑体</vt:lpstr>
      <vt:lpstr>阿里巴巴普惠体</vt:lpstr>
      <vt:lpstr>Segoe UI Light</vt:lpstr>
      <vt:lpstr>微软雅黑 Light</vt:lpstr>
      <vt:lpstr>Alibaba PuHuiTi</vt:lpstr>
      <vt:lpstr>Alibaba PuHuiTi</vt:lpstr>
      <vt:lpstr>华文楷体</vt:lpstr>
      <vt:lpstr>Consolas</vt:lpstr>
      <vt:lpstr>Arial Unicode MS</vt:lpstr>
      <vt:lpstr>Arial Unicode MS</vt:lpstr>
      <vt:lpstr>Open Sans</vt:lpstr>
      <vt:lpstr>Segoe Print</vt:lpstr>
      <vt:lpstr>Open Sans</vt:lpstr>
      <vt:lpstr>阿里巴巴普惠体</vt:lpstr>
      <vt:lpstr>华文宋体</vt:lpstr>
      <vt:lpstr>阿里巴巴普惠体 R</vt:lpstr>
      <vt:lpstr>阿里巴巴普惠体 H</vt:lpstr>
      <vt:lpstr>1_课程标题页</vt:lpstr>
      <vt:lpstr>2_目录设计方案</vt:lpstr>
      <vt:lpstr>3_目标设计方案</vt:lpstr>
      <vt:lpstr>4_正文设计方案</vt:lpstr>
      <vt:lpstr>5_结束页设计方案</vt:lpstr>
      <vt:lpstr>排序查找算法，Map集合，集合的嵌套，斗地主案例</vt:lpstr>
      <vt:lpstr>集合高级</vt:lpstr>
      <vt:lpstr>TreeSet</vt:lpstr>
      <vt:lpstr>PowerPoint 演示文稿</vt:lpstr>
      <vt:lpstr>PowerPoint 演示文稿</vt:lpstr>
      <vt:lpstr>PowerPoint 演示文稿</vt:lpstr>
      <vt:lpstr>TreeSet排序-自然排序</vt:lpstr>
      <vt:lpstr>PowerPoint 演示文稿</vt:lpstr>
      <vt:lpstr>PowerPoint 演示文稿</vt:lpstr>
      <vt:lpstr>PowerPoint 演示文稿</vt:lpstr>
      <vt:lpstr>TreeSet排序-比较器排序</vt:lpstr>
      <vt:lpstr>PowerPoint 演示文稿</vt:lpstr>
      <vt:lpstr>PowerPoint 演示文稿</vt:lpstr>
      <vt:lpstr>Collections工具类</vt:lpstr>
      <vt:lpstr>Collections乱序方法shuffle</vt:lpstr>
      <vt:lpstr>Collections乱序方法shuffle</vt:lpstr>
      <vt:lpstr>Collections的排序方法sort</vt:lpstr>
      <vt:lpstr>Collections的排序方法sort</vt:lpstr>
      <vt:lpstr>Collections的排序方法sort</vt:lpstr>
      <vt:lpstr>Collections的排序方法sort</vt:lpstr>
      <vt:lpstr>可变参数</vt:lpstr>
      <vt:lpstr>可变参数</vt:lpstr>
      <vt:lpstr>可变参数</vt:lpstr>
      <vt:lpstr>可变参数</vt:lpstr>
      <vt:lpstr>排序查找算法</vt:lpstr>
      <vt:lpstr>冒泡排序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选择排序</vt:lpstr>
      <vt:lpstr>选择排序</vt:lpstr>
      <vt:lpstr>二分查找算法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Map集合</vt:lpstr>
      <vt:lpstr>Map集合介绍</vt:lpstr>
      <vt:lpstr>Map集合介绍</vt:lpstr>
      <vt:lpstr>Map集合介绍</vt:lpstr>
      <vt:lpstr>Map集合介绍</vt:lpstr>
      <vt:lpstr>Map集合中常用方法</vt:lpstr>
      <vt:lpstr>Map集合中常用方法</vt:lpstr>
      <vt:lpstr>Map集合中常用方法</vt:lpstr>
      <vt:lpstr>Map集合的遍历方式</vt:lpstr>
      <vt:lpstr>Map集合的遍历</vt:lpstr>
      <vt:lpstr>PowerPoint 演示文稿</vt:lpstr>
      <vt:lpstr>PowerPoint 演示文稿</vt:lpstr>
      <vt:lpstr>Map集合的遍历</vt:lpstr>
      <vt:lpstr>PowerPoint 演示文稿</vt:lpstr>
      <vt:lpstr>PowerPoint 演示文稿</vt:lpstr>
      <vt:lpstr>PowerPoint 演示文稿</vt:lpstr>
      <vt:lpstr>HashMap存储自定义类型键</vt:lpstr>
      <vt:lpstr>HashMap存储自定义类型键</vt:lpstr>
      <vt:lpstr>HashMap存储自定义类型键</vt:lpstr>
      <vt:lpstr>LinkedHashMap集合</vt:lpstr>
      <vt:lpstr>LinkedHashMap</vt:lpstr>
      <vt:lpstr>LinkedHashMap</vt:lpstr>
      <vt:lpstr>TreeMap集合</vt:lpstr>
      <vt:lpstr>TreeMap集合</vt:lpstr>
      <vt:lpstr>TreeMap集合</vt:lpstr>
      <vt:lpstr>Map数据统计用法</vt:lpstr>
      <vt:lpstr>Map的使用练习</vt:lpstr>
      <vt:lpstr>PowerPoint 演示文稿</vt:lpstr>
      <vt:lpstr>集合的嵌套</vt:lpstr>
      <vt:lpstr>集合的嵌套</vt:lpstr>
      <vt:lpstr>集合的嵌套</vt:lpstr>
      <vt:lpstr>集合的嵌套</vt:lpstr>
      <vt:lpstr>集合的嵌套</vt:lpstr>
      <vt:lpstr>斗地主案例</vt:lpstr>
      <vt:lpstr>斗地主案例</vt:lpstr>
      <vt:lpstr>斗地主案例</vt:lpstr>
      <vt:lpstr>斗地主案例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liuyongchang</dc:creator>
  <cp:lastModifiedBy>关键我叫大可乐</cp:lastModifiedBy>
  <cp:revision>406</cp:revision>
  <dcterms:created xsi:type="dcterms:W3CDTF">2021-01-29T01:22:00Z</dcterms:created>
  <dcterms:modified xsi:type="dcterms:W3CDTF">2022-01-01T11:40:38Z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6D783471C769438594308AD0169915D5</vt:lpwstr>
  </property>
</Properties>
</file>