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embeddedFontLst>
    <p:embeddedFont>
      <p:font typeface="나눔스퀘어라운드 Bold" panose="020B0600000101010101" pitchFamily="50" charset="-127"/>
      <p:bold r:id="rId12"/>
    </p:embeddedFont>
    <p:embeddedFont>
      <p:font typeface="나눔스퀘어라운드 ExtraBold" panose="020B0600000101010101" pitchFamily="50" charset="-127"/>
      <p:bold r:id="rId13"/>
    </p:embeddedFont>
    <p:embeddedFont>
      <p:font typeface="나눔스퀘어라운드 Light" panose="020B0600000101010101" pitchFamily="50" charset="-127"/>
      <p:regular r:id="rId14"/>
    </p:embeddedFont>
    <p:embeddedFont>
      <p:font typeface="나눔스퀘어라운드 Regular" panose="020B0600000101010101" pitchFamily="50" charset="-127"/>
      <p:regular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4C56"/>
    <a:srgbClr val="439CE5"/>
    <a:srgbClr val="ADBAC7"/>
    <a:srgbClr val="768383"/>
    <a:srgbClr val="2D333B"/>
    <a:srgbClr val="5D99CB"/>
    <a:srgbClr val="3572A5"/>
    <a:srgbClr val="2227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7778B-1D3C-6317-DC8B-23A0BF989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587A05-ED05-AD7F-91C5-5BDD4CBE46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A8C5C4-267D-AA09-2D28-453D26566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1D1F-1FE7-4758-92BA-326C91B6C2E0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C29DAE-57AF-2DE6-F6D3-CD84E9459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31BC11-2EF9-9EB0-1924-4D9994332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343CC-7E77-4FC1-B7D9-E13A9927C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07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DA6D7E-5891-AFB3-3CEA-85283CF4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F841B0-647E-4EF9-A4B3-73141A0D1D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3B9AEE-73C3-E0E5-7B96-8EE39A1C7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1D1F-1FE7-4758-92BA-326C91B6C2E0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E95ABE-0C01-DF5E-522B-556E0BF33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F407CD-D5B2-BE1C-414E-F60D96C83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343CC-7E77-4FC1-B7D9-E13A9927C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104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9ECDBFB-9903-AC8A-05B0-D4F3B163A5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57ECE5-D360-7E7B-E78F-7357FFFF4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72A218-5916-46FA-5D65-AB9CFB8F4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1D1F-1FE7-4758-92BA-326C91B6C2E0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D1AE83-4451-1EB1-7C0E-F569B3B0B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3E2FE2-7813-25B9-9C1D-2940D7131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343CC-7E77-4FC1-B7D9-E13A9927C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52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9CE9B0-D9C1-4696-9FBE-E833ED4E0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DF5CFF-EFCC-2505-3839-F53D1CE27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F18FEE-332B-F27C-4615-B6114D83F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1D1F-1FE7-4758-92BA-326C91B6C2E0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396247-65AA-0ECA-E496-95AB66AB3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D232C2-45B1-5E86-FCD9-3487CE1F4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343CC-7E77-4FC1-B7D9-E13A9927C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716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EC7759-CAEF-C18E-F07F-7444D752A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C4A194-7551-1884-3A00-AD0E6649C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009BA7-11FC-F9FC-91C5-68A5EB46F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1D1F-1FE7-4758-92BA-326C91B6C2E0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45481F-EFD6-AAAB-669A-A1E6E6198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3F9139-0E6B-5749-4103-774D86B38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343CC-7E77-4FC1-B7D9-E13A9927C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758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D5E79-F1BD-9AA6-3DB5-BE71A434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A49E0D-FC32-D2C8-AC76-578C13E8FB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AE02E6-6737-8E75-34A8-8DC13BC9D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BB2E25-A6E7-FD83-459B-31347C8EE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1D1F-1FE7-4758-92BA-326C91B6C2E0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4AD2DB-5581-2C03-6BBA-1F6CE587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432183-69F0-836A-7235-0218C3E42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343CC-7E77-4FC1-B7D9-E13A9927C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453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71C7B-F041-8715-9D59-7F3493DB4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5E48F-1523-3BDE-ED7D-E52DFB5F2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2E682D-D19A-5C4A-A2C9-F5275B862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BF3F04-379F-112C-5997-84F1B36FD0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716C903-C514-2DCE-0C40-A74EE594C6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BC1D9B-C5E9-D6B6-B269-F105D3BD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1D1F-1FE7-4758-92BA-326C91B6C2E0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9F931B-3B6D-DCF0-7A06-82FD7226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43D4DE7-BDF7-3C36-EA87-DBD850D51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343CC-7E77-4FC1-B7D9-E13A9927C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141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E799E8-64D7-8B0D-F881-BB1D1E33F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EADEAD1-D448-E1A7-A492-84004C06F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1D1F-1FE7-4758-92BA-326C91B6C2E0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E2FD0F-E40F-F2AD-3565-5B727156F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E1DE97-3381-2393-AC2E-86A68ED6E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343CC-7E77-4FC1-B7D9-E13A9927C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633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EB50A2-B372-21EF-BD17-96A6AFBC7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1D1F-1FE7-4758-92BA-326C91B6C2E0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F97CE05-CC05-D08A-122F-42CC06045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30D627-9994-B6C8-E131-A65F0209F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343CC-7E77-4FC1-B7D9-E13A9927C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657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C7867-8D44-A42B-952A-10A7E0B16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D2EEB8-8E03-0877-BC0B-F7B37968B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A5265E-EA3D-B829-925B-E31216B8B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A6E506-6323-7D52-F945-7DBB8F22A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1D1F-1FE7-4758-92BA-326C91B6C2E0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08FA42-0D2C-5157-1ADB-E845693DB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3894D0-12D0-BACF-8184-ED62653F7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343CC-7E77-4FC1-B7D9-E13A9927C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163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69C500-C276-AB76-8273-E911B5F69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9C6ED1E-312E-F1A2-0B33-9C3242202A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108E3A-720B-FA52-F2EA-3BC20EFC7F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0FFB16-BA71-46FC-3384-32D3CA90A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1D1F-1FE7-4758-92BA-326C91B6C2E0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4D7BF1-21F9-7980-7CAB-BCB0F2A09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01A853-DBE2-3D5F-8C22-CE92840E3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343CC-7E77-4FC1-B7D9-E13A9927C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762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EE090DE-6EA0-6ECD-2CBF-8EE74F578A0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27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731EB12-CDA1-4E08-E5D8-1D42190E0E15}"/>
              </a:ext>
            </a:extLst>
          </p:cNvPr>
          <p:cNvSpPr/>
          <p:nvPr userDrawn="1"/>
        </p:nvSpPr>
        <p:spPr>
          <a:xfrm>
            <a:off x="0" y="-27709"/>
            <a:ext cx="12192000" cy="708746"/>
          </a:xfrm>
          <a:prstGeom prst="rect">
            <a:avLst/>
          </a:prstGeom>
          <a:solidFill>
            <a:srgbClr val="2D33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0595697-9A4F-E9A4-5AAF-8EAEED4FD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4588"/>
            <a:ext cx="10515600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EB86D5-8DD6-B9EB-B2ED-B2E427C18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077C4E-5D84-746D-5796-D55722DDBB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A1D1F-1FE7-4758-92BA-326C91B6C2E0}" type="datetimeFigureOut">
              <a:rPr lang="ko-KR" altLang="en-US" smtClean="0"/>
              <a:t>2022-11-17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5CE6AE-FC83-6EA2-C5C9-CA49E84A2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4098D2-C5F8-CF77-EA46-FD60875C0F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343CC-7E77-4FC1-B7D9-E13A9927CB6C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599354A-17F0-7780-F389-DD8FB8886338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29308" y="9950"/>
            <a:ext cx="3784647" cy="624907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F813612A-F4D5-76F7-741D-04678437C7B5}"/>
              </a:ext>
            </a:extLst>
          </p:cNvPr>
          <p:cNvGrpSpPr/>
          <p:nvPr userDrawn="1"/>
        </p:nvGrpSpPr>
        <p:grpSpPr>
          <a:xfrm>
            <a:off x="4038600" y="44675"/>
            <a:ext cx="8956876" cy="594915"/>
            <a:chOff x="407557" y="859641"/>
            <a:chExt cx="8956876" cy="594915"/>
          </a:xfrm>
        </p:grpSpPr>
        <p:sp>
          <p:nvSpPr>
            <p:cNvPr id="13" name="제목 1">
              <a:extLst>
                <a:ext uri="{FF2B5EF4-FFF2-40B4-BE49-F238E27FC236}">
                  <a16:creationId xmlns:a16="http://schemas.microsoft.com/office/drawing/2014/main" id="{CFEC18F6-2449-99BE-F897-39D52ACA12B4}"/>
                </a:ext>
              </a:extLst>
            </p:cNvPr>
            <p:cNvSpPr txBox="1">
              <a:spLocks/>
            </p:cNvSpPr>
            <p:nvPr/>
          </p:nvSpPr>
          <p:spPr>
            <a:xfrm>
              <a:off x="744078" y="859641"/>
              <a:ext cx="8620355" cy="59491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ko-KR" altLang="en-US" sz="1600" dirty="0">
                  <a:solidFill>
                    <a:srgbClr val="439CE5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문제 해결과 알고리즘 </a:t>
              </a:r>
              <a:r>
                <a:rPr lang="ko-KR" altLang="en-US" sz="1600" dirty="0" err="1">
                  <a:solidFill>
                    <a:srgbClr val="439CE5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러닝페어</a:t>
              </a:r>
              <a:r>
                <a:rPr lang="ko-KR" altLang="en-US" sz="1600" dirty="0">
                  <a:solidFill>
                    <a:srgbClr val="439CE5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프로젝트 </a:t>
              </a:r>
              <a:r>
                <a:rPr lang="en-US" altLang="ko-KR" sz="1600" dirty="0">
                  <a:solidFill>
                    <a:srgbClr val="ADBAC7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/</a:t>
              </a:r>
              <a:r>
                <a:rPr lang="en-US" altLang="ko-KR" sz="1600" dirty="0">
                  <a:solidFill>
                    <a:srgbClr val="439CE5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Summarize AI</a:t>
              </a:r>
              <a:endParaRPr lang="ko-KR" altLang="en-US" sz="1600" dirty="0">
                <a:solidFill>
                  <a:srgbClr val="439CE5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7BA5A426-8689-E0C2-9A85-C48678A82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clrChange>
                <a:clrFrom>
                  <a:srgbClr val="22272E"/>
                </a:clrFrom>
                <a:clrTo>
                  <a:srgbClr val="22272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07557" y="942061"/>
              <a:ext cx="339726" cy="4295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44365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5A6B2A-5051-D5A1-CCAC-875F529EF4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2953" y="1829878"/>
            <a:ext cx="7721022" cy="2055812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ko-KR" altLang="en-US" sz="3600" dirty="0">
                <a:solidFill>
                  <a:srgbClr val="ADBAC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문제 해결과 알고리즘 </a:t>
            </a:r>
            <a:r>
              <a:rPr lang="ko-KR" altLang="en-US" sz="3600" dirty="0" err="1">
                <a:solidFill>
                  <a:srgbClr val="ADBAC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러닝페어</a:t>
            </a:r>
            <a:r>
              <a:rPr lang="ko-KR" altLang="en-US" sz="3600" dirty="0">
                <a:solidFill>
                  <a:srgbClr val="ADBAC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프로젝트</a:t>
            </a:r>
            <a:r>
              <a:rPr lang="en-US" altLang="ko-KR" sz="3600" dirty="0">
                <a:solidFill>
                  <a:srgbClr val="ADBAC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 Summarize AI</a:t>
            </a:r>
            <a:endParaRPr lang="ko-KR" altLang="en-US" sz="4400" dirty="0">
              <a:solidFill>
                <a:srgbClr val="ADBAC7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70248B-0E39-A237-D504-D185624B4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956" y="2444678"/>
            <a:ext cx="662997" cy="8382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A3FF42-A2F8-D96E-A2B1-AA17E0993A87}"/>
              </a:ext>
            </a:extLst>
          </p:cNvPr>
          <p:cNvSpPr txBox="1"/>
          <p:nvPr/>
        </p:nvSpPr>
        <p:spPr>
          <a:xfrm>
            <a:off x="-409575" y="3800475"/>
            <a:ext cx="45719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3751060-54E5-E4AD-0CC6-ADB6FACEFCCB}"/>
              </a:ext>
            </a:extLst>
          </p:cNvPr>
          <p:cNvGrpSpPr/>
          <p:nvPr/>
        </p:nvGrpSpPr>
        <p:grpSpPr>
          <a:xfrm>
            <a:off x="9327235" y="4333874"/>
            <a:ext cx="2509818" cy="2250610"/>
            <a:chOff x="8633736" y="3629026"/>
            <a:chExt cx="3205839" cy="290540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DC7E1F9-E686-F7AF-CA80-809D6FD929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56322" b="75526"/>
            <a:stretch/>
          </p:blipFill>
          <p:spPr>
            <a:xfrm>
              <a:off x="9574501" y="3629026"/>
              <a:ext cx="2265074" cy="70485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41366D7-72CC-155D-0A56-3F831A502B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4772" r="83842"/>
            <a:stretch/>
          </p:blipFill>
          <p:spPr>
            <a:xfrm>
              <a:off x="8633736" y="4259212"/>
              <a:ext cx="879934" cy="227521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33599B3-7CFB-61D2-CBFD-9857A5CCA719}"/>
                </a:ext>
              </a:extLst>
            </p:cNvPr>
            <p:cNvSpPr txBox="1"/>
            <p:nvPr/>
          </p:nvSpPr>
          <p:spPr>
            <a:xfrm>
              <a:off x="9444988" y="4446077"/>
              <a:ext cx="2356489" cy="1787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rgbClr val="ADBAC7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전은지 </a:t>
              </a:r>
              <a:r>
                <a:rPr lang="en-US" altLang="ko-KR" sz="1400" dirty="0">
                  <a:solidFill>
                    <a:srgbClr val="768383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2022312132</a:t>
              </a:r>
              <a:endParaRPr lang="en-US" altLang="ko-KR" sz="1050" dirty="0">
                <a:solidFill>
                  <a:srgbClr val="ADBAC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  <a:p>
              <a:endParaRPr lang="en-US" altLang="ko-KR" sz="1050" dirty="0">
                <a:solidFill>
                  <a:srgbClr val="ADBAC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  <a:p>
              <a:endParaRPr lang="en-US" altLang="ko-KR" sz="1050" dirty="0">
                <a:solidFill>
                  <a:srgbClr val="ADBAC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  <a:p>
              <a:r>
                <a:rPr lang="ko-KR" altLang="en-US" sz="1400" dirty="0">
                  <a:solidFill>
                    <a:srgbClr val="ADBAC7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유지은 </a:t>
              </a:r>
              <a:r>
                <a:rPr lang="en-US" altLang="ko-KR" sz="1400" dirty="0">
                  <a:solidFill>
                    <a:srgbClr val="768383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2022311838</a:t>
              </a:r>
              <a:endParaRPr lang="en-US" altLang="ko-KR" sz="1050" dirty="0">
                <a:solidFill>
                  <a:srgbClr val="ADBAC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  <a:p>
              <a:endParaRPr lang="en-US" altLang="ko-KR" sz="1050" dirty="0">
                <a:solidFill>
                  <a:srgbClr val="ADBAC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  <a:p>
              <a:endParaRPr lang="en-US" altLang="ko-KR" sz="1050" dirty="0">
                <a:solidFill>
                  <a:srgbClr val="ADBAC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  <a:p>
              <a:r>
                <a:rPr lang="ko-KR" altLang="en-US" sz="1400" dirty="0" err="1">
                  <a:solidFill>
                    <a:srgbClr val="ADBAC7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박채연</a:t>
              </a:r>
              <a:r>
                <a:rPr lang="ko-KR" altLang="en-US" sz="1400" dirty="0">
                  <a:solidFill>
                    <a:srgbClr val="ADBAC7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</a:t>
              </a:r>
              <a:r>
                <a:rPr lang="en-US" altLang="ko-KR" sz="1400" dirty="0">
                  <a:solidFill>
                    <a:srgbClr val="768383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2022310450</a:t>
              </a:r>
              <a:endParaRPr lang="ko-KR" altLang="en-US" sz="1400" dirty="0">
                <a:solidFill>
                  <a:srgbClr val="76838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0717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25D46CC-61D5-45F1-F494-F8EA4FC3FE38}"/>
              </a:ext>
            </a:extLst>
          </p:cNvPr>
          <p:cNvSpPr txBox="1"/>
          <p:nvPr/>
        </p:nvSpPr>
        <p:spPr>
          <a:xfrm>
            <a:off x="4665935" y="3075057"/>
            <a:ext cx="28601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kern="0" spc="0" dirty="0">
                <a:solidFill>
                  <a:srgbClr val="ADBAC7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627187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25D46CC-61D5-45F1-F494-F8EA4FC3FE38}"/>
              </a:ext>
            </a:extLst>
          </p:cNvPr>
          <p:cNvSpPr txBox="1"/>
          <p:nvPr/>
        </p:nvSpPr>
        <p:spPr>
          <a:xfrm>
            <a:off x="942860" y="1143217"/>
            <a:ext cx="1030628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ADBAC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About</a:t>
            </a:r>
          </a:p>
          <a:p>
            <a:endParaRPr lang="en-US" altLang="ko-KR" dirty="0">
              <a:solidFill>
                <a:srgbClr val="ADBAC7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kern="0" dirty="0">
                <a:solidFill>
                  <a:srgbClr val="ADBAC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Transformer </a:t>
            </a:r>
            <a:r>
              <a:rPr lang="ko-KR" altLang="en-US" kern="0" dirty="0">
                <a:solidFill>
                  <a:srgbClr val="ADBAC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모델을 이용한 영문 요약 프로그램</a:t>
            </a:r>
            <a:endParaRPr lang="en-US" altLang="ko-KR" kern="0" dirty="0">
              <a:solidFill>
                <a:srgbClr val="ADBAC7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kern="0" dirty="0">
              <a:solidFill>
                <a:srgbClr val="ADBAC7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kern="0" dirty="0">
              <a:solidFill>
                <a:srgbClr val="ADBAC7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2400" kern="0" spc="0" dirty="0">
                <a:solidFill>
                  <a:srgbClr val="ADBAC7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사용자가 사용하게 될 부분의 </a:t>
            </a:r>
            <a:r>
              <a:rPr lang="en-US" altLang="ko-KR" sz="2400" kern="0" spc="0" dirty="0">
                <a:solidFill>
                  <a:srgbClr val="ADBAC7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IOP</a:t>
            </a:r>
          </a:p>
          <a:p>
            <a:endParaRPr lang="en-US" altLang="ko-KR" kern="0" dirty="0">
              <a:solidFill>
                <a:srgbClr val="ADBAC7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sz="1800" kern="0" spc="0" dirty="0">
                <a:solidFill>
                  <a:srgbClr val="ADBAC7"/>
                </a:solidFill>
                <a:effectLst/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Input: </a:t>
            </a:r>
            <a:r>
              <a:rPr lang="ko-KR" altLang="en-US" sz="1800" kern="0" spc="0" dirty="0">
                <a:solidFill>
                  <a:srgbClr val="ADBAC7"/>
                </a:solidFill>
                <a:effectLst/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영어 원문 전체</a:t>
            </a:r>
            <a:endParaRPr lang="en-US" altLang="ko-KR" sz="1800" kern="0" spc="0" dirty="0">
              <a:solidFill>
                <a:srgbClr val="ADBAC7"/>
              </a:solidFill>
              <a:effectLst/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r>
              <a:rPr lang="en-US" altLang="ko-KR" sz="1800" kern="0" spc="0" dirty="0">
                <a:solidFill>
                  <a:srgbClr val="ADBAC7"/>
                </a:solidFill>
                <a:effectLst/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Process: </a:t>
            </a:r>
            <a:r>
              <a:rPr lang="ko-KR" altLang="en-US" sz="1800" kern="0" spc="0" dirty="0">
                <a:solidFill>
                  <a:srgbClr val="ADBAC7"/>
                </a:solidFill>
                <a:effectLst/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학습된 </a:t>
            </a:r>
            <a:r>
              <a:rPr lang="en-US" altLang="ko-KR" sz="1800" kern="0" spc="0" dirty="0">
                <a:solidFill>
                  <a:srgbClr val="ADBAC7"/>
                </a:solidFill>
                <a:effectLst/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transformer </a:t>
            </a:r>
            <a:r>
              <a:rPr lang="ko-KR" altLang="en-US" sz="1800" kern="0" spc="0" dirty="0">
                <a:solidFill>
                  <a:srgbClr val="ADBAC7"/>
                </a:solidFill>
                <a:effectLst/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모델을 이용하여 요약문 예측</a:t>
            </a:r>
          </a:p>
          <a:p>
            <a:r>
              <a:rPr lang="en-US" altLang="ko-KR" sz="1800" kern="0" spc="0" dirty="0">
                <a:solidFill>
                  <a:srgbClr val="ADBAC7"/>
                </a:solidFill>
                <a:effectLst/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Output: </a:t>
            </a:r>
            <a:r>
              <a:rPr lang="ko-KR" altLang="en-US" sz="1800" kern="0" spc="0" dirty="0">
                <a:solidFill>
                  <a:srgbClr val="ADBAC7"/>
                </a:solidFill>
                <a:effectLst/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입력된 원문의 요약문 </a:t>
            </a:r>
            <a:r>
              <a:rPr lang="en-US" altLang="ko-KR" sz="1800" kern="0" spc="0" dirty="0">
                <a:solidFill>
                  <a:srgbClr val="ADBAC7"/>
                </a:solidFill>
                <a:effectLst/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-&gt; </a:t>
            </a:r>
            <a:r>
              <a:rPr lang="ko-KR" altLang="en-US" sz="1800" kern="0" spc="0" dirty="0">
                <a:solidFill>
                  <a:srgbClr val="ADBAC7"/>
                </a:solidFill>
                <a:effectLst/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파일로 저장 가능</a:t>
            </a:r>
            <a:endParaRPr lang="en-US" altLang="ko-KR" sz="1800" kern="0" spc="0" dirty="0">
              <a:solidFill>
                <a:srgbClr val="ADBAC7"/>
              </a:solidFill>
              <a:effectLst/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endParaRPr lang="en-US" altLang="ko-KR" kern="0" dirty="0">
              <a:solidFill>
                <a:srgbClr val="ADBAC7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endParaRPr lang="en-US" altLang="ko-KR" kern="0" dirty="0">
              <a:solidFill>
                <a:srgbClr val="ADBAC7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r>
              <a:rPr lang="ko-KR" altLang="en-US" sz="2400" kern="0" spc="0" dirty="0">
                <a:solidFill>
                  <a:srgbClr val="ADBAC7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프로젝트의 특징</a:t>
            </a:r>
            <a:endParaRPr lang="en-US" altLang="ko-KR" sz="2400" kern="0" spc="0" dirty="0">
              <a:solidFill>
                <a:srgbClr val="ADBAC7"/>
              </a:solidFill>
              <a:effectLst/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endParaRPr lang="en-US" altLang="ko-KR" kern="0" dirty="0">
              <a:solidFill>
                <a:srgbClr val="ADBAC7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r>
              <a:rPr lang="ko-KR" altLang="en-US" sz="1800" kern="0" spc="0" dirty="0">
                <a:solidFill>
                  <a:srgbClr val="ADBAC7"/>
                </a:solidFill>
                <a:effectLst/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이미 학습된 모델을 사용하지 않고 </a:t>
            </a:r>
            <a:endParaRPr lang="en-US" altLang="ko-KR" sz="1800" kern="0" spc="0" dirty="0">
              <a:solidFill>
                <a:srgbClr val="ADBAC7"/>
              </a:solidFill>
              <a:effectLst/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r>
              <a:rPr lang="ko-KR" altLang="en-US" sz="1800" kern="0" spc="0" dirty="0">
                <a:solidFill>
                  <a:srgbClr val="ADBAC7"/>
                </a:solidFill>
                <a:effectLst/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트랜스포머 모델을 처음 제안한 </a:t>
            </a:r>
            <a:r>
              <a:rPr lang="en-US" altLang="ko-KR" sz="1800" kern="0" spc="0" dirty="0">
                <a:solidFill>
                  <a:srgbClr val="ADBAC7"/>
                </a:solidFill>
                <a:effectLst/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[Attention Is All You Need] </a:t>
            </a:r>
            <a:r>
              <a:rPr lang="ko-KR" altLang="en-US" sz="1800" kern="0" spc="0" dirty="0">
                <a:solidFill>
                  <a:srgbClr val="ADBAC7"/>
                </a:solidFill>
                <a:effectLst/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논문을 참고하여 아키텍처를 만듦</a:t>
            </a:r>
            <a:endParaRPr lang="en-US" altLang="ko-KR" sz="1800" kern="0" spc="0" dirty="0">
              <a:solidFill>
                <a:srgbClr val="ADBAC7"/>
              </a:solidFill>
              <a:effectLst/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r>
              <a:rPr lang="en-US" altLang="ko-KR" sz="1800" kern="0" spc="0" dirty="0" err="1">
                <a:solidFill>
                  <a:srgbClr val="ADBAC7"/>
                </a:solidFill>
                <a:effectLst/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tkinter</a:t>
            </a:r>
            <a:r>
              <a:rPr lang="ko-KR" altLang="en-US" sz="1800" kern="0" spc="0" dirty="0">
                <a:solidFill>
                  <a:srgbClr val="ADBAC7"/>
                </a:solidFill>
                <a:effectLst/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를 활용하여 사용자가 사용하기 쉽도록 제작</a:t>
            </a:r>
          </a:p>
        </p:txBody>
      </p:sp>
    </p:spTree>
    <p:extLst>
      <p:ext uri="{BB962C8B-B14F-4D97-AF65-F5344CB8AC3E}">
        <p14:creationId xmlns:p14="http://schemas.microsoft.com/office/powerpoint/2010/main" val="621680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25D46CC-61D5-45F1-F494-F8EA4FC3FE38}"/>
              </a:ext>
            </a:extLst>
          </p:cNvPr>
          <p:cNvSpPr txBox="1"/>
          <p:nvPr/>
        </p:nvSpPr>
        <p:spPr>
          <a:xfrm>
            <a:off x="446863" y="1011940"/>
            <a:ext cx="10306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kern="0" spc="0" dirty="0">
                <a:solidFill>
                  <a:srgbClr val="ADBAC7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제작 단계</a:t>
            </a:r>
            <a:endParaRPr lang="en-US" altLang="ko-KR" sz="2400" kern="0" spc="0" dirty="0">
              <a:solidFill>
                <a:srgbClr val="ADBAC7"/>
              </a:solidFill>
              <a:effectLst/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806CC7F-C986-CECB-860F-B55F283A15E6}"/>
              </a:ext>
            </a:extLst>
          </p:cNvPr>
          <p:cNvCxnSpPr/>
          <p:nvPr/>
        </p:nvCxnSpPr>
        <p:spPr>
          <a:xfrm>
            <a:off x="446863" y="1670372"/>
            <a:ext cx="11225734" cy="0"/>
          </a:xfrm>
          <a:prstGeom prst="line">
            <a:avLst/>
          </a:prstGeom>
          <a:ln w="12700">
            <a:solidFill>
              <a:srgbClr val="444C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9E9C829-92D1-276A-99AD-D3DBCD2E12A6}"/>
              </a:ext>
            </a:extLst>
          </p:cNvPr>
          <p:cNvGrpSpPr/>
          <p:nvPr/>
        </p:nvGrpSpPr>
        <p:grpSpPr>
          <a:xfrm>
            <a:off x="446863" y="1867140"/>
            <a:ext cx="388220" cy="4744098"/>
            <a:chOff x="516256" y="1778000"/>
            <a:chExt cx="388220" cy="4744098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D943E998-5027-E82A-2780-FEA44FE739E5}"/>
                </a:ext>
              </a:extLst>
            </p:cNvPr>
            <p:cNvCxnSpPr>
              <a:cxnSpLocks/>
            </p:cNvCxnSpPr>
            <p:nvPr/>
          </p:nvCxnSpPr>
          <p:spPr>
            <a:xfrm>
              <a:off x="710366" y="1778000"/>
              <a:ext cx="0" cy="4744098"/>
            </a:xfrm>
            <a:prstGeom prst="line">
              <a:avLst/>
            </a:prstGeom>
            <a:ln w="19050">
              <a:solidFill>
                <a:srgbClr val="444C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B8E170B9-0256-C1F3-AF41-036D4720C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6256" y="2332114"/>
              <a:ext cx="388220" cy="236167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69CF74A-C5FA-4924-5AE8-9300D078D2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6256" y="1867140"/>
              <a:ext cx="388220" cy="236167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D7B71BD0-3FEF-79F3-3A6F-B0EC8379F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6256" y="5208015"/>
              <a:ext cx="388220" cy="236167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BCAA47CB-2221-9BC6-4D93-4B2BA8F9A803}"/>
              </a:ext>
            </a:extLst>
          </p:cNvPr>
          <p:cNvSpPr txBox="1"/>
          <p:nvPr/>
        </p:nvSpPr>
        <p:spPr>
          <a:xfrm>
            <a:off x="905933" y="1889697"/>
            <a:ext cx="5765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자연어처리 딥러닝 알고리즘 공부</a:t>
            </a:r>
            <a:r>
              <a:rPr lang="en-US" altLang="ko-KR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ko-KR" altLang="en-US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모델 선택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C18438-2D47-47A0-A0B1-A389D8E8ECD7}"/>
              </a:ext>
            </a:extLst>
          </p:cNvPr>
          <p:cNvSpPr txBox="1"/>
          <p:nvPr/>
        </p:nvSpPr>
        <p:spPr>
          <a:xfrm>
            <a:off x="905933" y="2348905"/>
            <a:ext cx="5765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학습 데이터 </a:t>
            </a:r>
            <a:r>
              <a:rPr lang="ko-KR" altLang="en-US" dirty="0" err="1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전처리</a:t>
            </a:r>
            <a:r>
              <a:rPr lang="en-US" altLang="ko-KR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ko-KR" altLang="en-US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모델 구축</a:t>
            </a:r>
            <a:r>
              <a:rPr lang="en-US" altLang="ko-KR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ko-KR" altLang="en-US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학습 </a:t>
            </a:r>
            <a:r>
              <a:rPr lang="en-US" altLang="ko-KR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</a:t>
            </a:r>
            <a:r>
              <a:rPr lang="en-US" altLang="ko-KR" dirty="0" err="1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summarizeAI.ipynb</a:t>
            </a:r>
            <a:r>
              <a:rPr lang="en-US" altLang="ko-KR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</a:t>
            </a:r>
            <a:endParaRPr lang="ko-KR" altLang="en-US" dirty="0">
              <a:solidFill>
                <a:srgbClr val="ADBAC7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46EF28-AF4D-C26E-5039-DC4BCAF16680}"/>
              </a:ext>
            </a:extLst>
          </p:cNvPr>
          <p:cNvSpPr txBox="1"/>
          <p:nvPr/>
        </p:nvSpPr>
        <p:spPr>
          <a:xfrm>
            <a:off x="905933" y="5255970"/>
            <a:ext cx="977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사용자가 사용할 부분 제작 </a:t>
            </a:r>
            <a:r>
              <a:rPr lang="en-US" altLang="ko-KR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(main.py)</a:t>
            </a:r>
            <a:endParaRPr lang="ko-KR" altLang="en-US" dirty="0">
              <a:solidFill>
                <a:srgbClr val="ADBAC7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243E400-4CB0-07C8-9A60-A6A9F6531D49}"/>
              </a:ext>
            </a:extLst>
          </p:cNvPr>
          <p:cNvSpPr/>
          <p:nvPr/>
        </p:nvSpPr>
        <p:spPr>
          <a:xfrm>
            <a:off x="1028700" y="2883751"/>
            <a:ext cx="10134599" cy="2116425"/>
          </a:xfrm>
          <a:prstGeom prst="roundRect">
            <a:avLst>
              <a:gd name="adj" fmla="val 6198"/>
            </a:avLst>
          </a:prstGeom>
          <a:noFill/>
          <a:ln>
            <a:solidFill>
              <a:srgbClr val="444C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1A17BD1-9839-3907-91B8-B80B810BE38D}"/>
              </a:ext>
            </a:extLst>
          </p:cNvPr>
          <p:cNvCxnSpPr/>
          <p:nvPr/>
        </p:nvCxnSpPr>
        <p:spPr>
          <a:xfrm>
            <a:off x="1028700" y="3603177"/>
            <a:ext cx="10134599" cy="0"/>
          </a:xfrm>
          <a:prstGeom prst="line">
            <a:avLst/>
          </a:prstGeom>
          <a:ln>
            <a:solidFill>
              <a:srgbClr val="444C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72A2E4C-C38E-3203-0E24-1A78C255E4E2}"/>
              </a:ext>
            </a:extLst>
          </p:cNvPr>
          <p:cNvCxnSpPr/>
          <p:nvPr/>
        </p:nvCxnSpPr>
        <p:spPr>
          <a:xfrm>
            <a:off x="1020233" y="4305911"/>
            <a:ext cx="10134599" cy="0"/>
          </a:xfrm>
          <a:prstGeom prst="line">
            <a:avLst/>
          </a:prstGeom>
          <a:ln>
            <a:solidFill>
              <a:srgbClr val="444C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AABE798-24F0-EB85-BF3F-E5571CEEAD28}"/>
              </a:ext>
            </a:extLst>
          </p:cNvPr>
          <p:cNvSpPr txBox="1"/>
          <p:nvPr/>
        </p:nvSpPr>
        <p:spPr>
          <a:xfrm>
            <a:off x="1123524" y="3771343"/>
            <a:ext cx="690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트랜스포머 모델 구축</a:t>
            </a:r>
            <a:r>
              <a:rPr lang="en-US" altLang="ko-KR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</a:t>
            </a:r>
            <a:r>
              <a:rPr lang="ko-KR" altLang="en-US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인코더</a:t>
            </a:r>
            <a:r>
              <a:rPr lang="en-US" altLang="ko-KR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ko-KR" altLang="en-US" dirty="0" err="1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디코더</a:t>
            </a:r>
            <a:r>
              <a:rPr lang="en-US" altLang="ko-KR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ko-KR" altLang="en-US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전체 모델</a:t>
            </a:r>
            <a:r>
              <a:rPr lang="en-US" altLang="ko-KR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</a:t>
            </a:r>
            <a:endParaRPr lang="ko-KR" altLang="en-US" dirty="0">
              <a:solidFill>
                <a:srgbClr val="ADBAC7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24DC554-0B9C-167D-EC3E-77AA5FDD2CE3}"/>
              </a:ext>
            </a:extLst>
          </p:cNvPr>
          <p:cNvSpPr/>
          <p:nvPr/>
        </p:nvSpPr>
        <p:spPr>
          <a:xfrm>
            <a:off x="1037167" y="5784459"/>
            <a:ext cx="10134599" cy="735920"/>
          </a:xfrm>
          <a:prstGeom prst="roundRect">
            <a:avLst>
              <a:gd name="adj" fmla="val 6198"/>
            </a:avLst>
          </a:prstGeom>
          <a:noFill/>
          <a:ln>
            <a:solidFill>
              <a:srgbClr val="444C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5C7D93B-9E08-E319-21F3-CDCEFCB5DD9D}"/>
              </a:ext>
            </a:extLst>
          </p:cNvPr>
          <p:cNvSpPr txBox="1"/>
          <p:nvPr/>
        </p:nvSpPr>
        <p:spPr>
          <a:xfrm>
            <a:off x="1142999" y="5967753"/>
            <a:ext cx="9610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tkinter</a:t>
            </a:r>
            <a:r>
              <a:rPr lang="en-US" altLang="ko-KR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ko-KR" altLang="en-US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이용</a:t>
            </a:r>
            <a:r>
              <a:rPr lang="en-US" altLang="ko-KR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ko-KR" altLang="en-US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원문을 </a:t>
            </a:r>
            <a:r>
              <a:rPr lang="ko-KR" altLang="en-US" dirty="0" err="1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입력받고</a:t>
            </a:r>
            <a:r>
              <a:rPr lang="ko-KR" altLang="en-US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요약문을 예측한 결과 보여주기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44BBC386-7DE8-D83D-DD20-D7B93F11C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7100" y="2979352"/>
            <a:ext cx="781902" cy="59021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847EA07C-193C-05B1-C001-7EB99A113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6574" y="3683760"/>
            <a:ext cx="781902" cy="59021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7584132C-DADD-C64A-8173-4D15B3C9B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6048" y="4388168"/>
            <a:ext cx="781902" cy="59021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A3A7F242-AE78-91B1-88CB-52C493977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9748" y="5855880"/>
            <a:ext cx="781902" cy="5902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C4025C-21F2-BEFE-A269-D85B121C7522}"/>
              </a:ext>
            </a:extLst>
          </p:cNvPr>
          <p:cNvSpPr txBox="1"/>
          <p:nvPr/>
        </p:nvSpPr>
        <p:spPr>
          <a:xfrm>
            <a:off x="1142998" y="3057237"/>
            <a:ext cx="865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Kaggle </a:t>
            </a:r>
            <a:r>
              <a:rPr lang="ko-KR" altLang="en-US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의 </a:t>
            </a:r>
            <a:r>
              <a:rPr lang="en-US" altLang="ko-KR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‘BBC News Summary’ </a:t>
            </a:r>
            <a:r>
              <a:rPr lang="ko-KR" altLang="en-US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데이터를 한 개의 파일로 정리</a:t>
            </a:r>
            <a:r>
              <a:rPr lang="en-US" altLang="ko-KR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ko-KR" altLang="en-US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전처리와 토큰화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201D25-079B-5E0B-6EAA-D2E6FD804E8D}"/>
              </a:ext>
            </a:extLst>
          </p:cNvPr>
          <p:cNvSpPr txBox="1"/>
          <p:nvPr/>
        </p:nvSpPr>
        <p:spPr>
          <a:xfrm>
            <a:off x="1142998" y="4472688"/>
            <a:ext cx="690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학습 데이터를 이용해 학습</a:t>
            </a:r>
            <a:r>
              <a:rPr lang="en-US" altLang="ko-KR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ko-KR" altLang="en-US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테스트 데이터 요약해보기</a:t>
            </a:r>
          </a:p>
        </p:txBody>
      </p:sp>
    </p:spTree>
    <p:extLst>
      <p:ext uri="{BB962C8B-B14F-4D97-AF65-F5344CB8AC3E}">
        <p14:creationId xmlns:p14="http://schemas.microsoft.com/office/powerpoint/2010/main" val="2287443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219A583-E1F4-97FE-1FF0-4F08AC7ABC58}"/>
              </a:ext>
            </a:extLst>
          </p:cNvPr>
          <p:cNvCxnSpPr/>
          <p:nvPr/>
        </p:nvCxnSpPr>
        <p:spPr>
          <a:xfrm>
            <a:off x="446863" y="2374679"/>
            <a:ext cx="11225734" cy="0"/>
          </a:xfrm>
          <a:prstGeom prst="line">
            <a:avLst/>
          </a:prstGeom>
          <a:ln w="12700">
            <a:solidFill>
              <a:srgbClr val="444C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25D46CC-61D5-45F1-F494-F8EA4FC3FE38}"/>
              </a:ext>
            </a:extLst>
          </p:cNvPr>
          <p:cNvSpPr txBox="1"/>
          <p:nvPr/>
        </p:nvSpPr>
        <p:spPr>
          <a:xfrm>
            <a:off x="446863" y="890454"/>
            <a:ext cx="10306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kern="0" spc="0" dirty="0">
                <a:solidFill>
                  <a:srgbClr val="ADBAC7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학습 데이터 제작</a:t>
            </a:r>
            <a:endParaRPr lang="en-US" altLang="ko-KR" sz="2400" kern="0" spc="0" dirty="0">
              <a:solidFill>
                <a:srgbClr val="ADBAC7"/>
              </a:solidFill>
              <a:effectLst/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806CC7F-C986-CECB-860F-B55F283A15E6}"/>
              </a:ext>
            </a:extLst>
          </p:cNvPr>
          <p:cNvCxnSpPr/>
          <p:nvPr/>
        </p:nvCxnSpPr>
        <p:spPr>
          <a:xfrm>
            <a:off x="446863" y="1536479"/>
            <a:ext cx="11225734" cy="0"/>
          </a:xfrm>
          <a:prstGeom prst="line">
            <a:avLst/>
          </a:prstGeom>
          <a:ln w="12700">
            <a:solidFill>
              <a:srgbClr val="444C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D5DF5D3-D912-CD14-9F3A-9EE78663F71D}"/>
              </a:ext>
            </a:extLst>
          </p:cNvPr>
          <p:cNvSpPr/>
          <p:nvPr/>
        </p:nvSpPr>
        <p:spPr>
          <a:xfrm>
            <a:off x="704038" y="1857385"/>
            <a:ext cx="5049062" cy="4667240"/>
          </a:xfrm>
          <a:prstGeom prst="roundRect">
            <a:avLst>
              <a:gd name="adj" fmla="val 3749"/>
            </a:avLst>
          </a:prstGeom>
          <a:solidFill>
            <a:srgbClr val="2D333B"/>
          </a:solidFill>
          <a:ln>
            <a:solidFill>
              <a:srgbClr val="444C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CEA261A-6E36-CBFC-A2A3-8A6465FF3462}"/>
              </a:ext>
            </a:extLst>
          </p:cNvPr>
          <p:cNvSpPr/>
          <p:nvPr/>
        </p:nvSpPr>
        <p:spPr>
          <a:xfrm>
            <a:off x="6191248" y="1857385"/>
            <a:ext cx="5049063" cy="4667240"/>
          </a:xfrm>
          <a:prstGeom prst="roundRect">
            <a:avLst>
              <a:gd name="adj" fmla="val 3749"/>
            </a:avLst>
          </a:prstGeom>
          <a:solidFill>
            <a:srgbClr val="2D333B"/>
          </a:solidFill>
          <a:ln>
            <a:solidFill>
              <a:srgbClr val="444C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8330FA-8D1F-4316-8C06-33298B5269FD}"/>
              </a:ext>
            </a:extLst>
          </p:cNvPr>
          <p:cNvSpPr txBox="1"/>
          <p:nvPr/>
        </p:nvSpPr>
        <p:spPr>
          <a:xfrm>
            <a:off x="811194" y="1997839"/>
            <a:ext cx="483475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>
                <a:solidFill>
                  <a:srgbClr val="439CE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평점이 다양한 강의 </a:t>
            </a:r>
            <a:r>
              <a:rPr lang="en-US" altLang="ko-KR" sz="2000" dirty="0">
                <a:solidFill>
                  <a:srgbClr val="439CE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6</a:t>
            </a:r>
            <a:r>
              <a:rPr lang="ko-KR" altLang="en-US" sz="2000" dirty="0">
                <a:solidFill>
                  <a:srgbClr val="439CE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개를 골라 </a:t>
            </a:r>
            <a:endParaRPr lang="en-US" altLang="ko-KR" sz="2000" dirty="0">
              <a:solidFill>
                <a:srgbClr val="439CE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2000" dirty="0">
                <a:solidFill>
                  <a:srgbClr val="439CE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강의평가를 크롤링</a:t>
            </a:r>
            <a:r>
              <a:rPr lang="en-US" altLang="ko-KR" sz="2000" dirty="0">
                <a:solidFill>
                  <a:srgbClr val="439CE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csv</a:t>
            </a:r>
            <a:r>
              <a:rPr lang="ko-KR" altLang="en-US" sz="2000" dirty="0">
                <a:solidFill>
                  <a:srgbClr val="439CE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 저장</a:t>
            </a:r>
            <a:r>
              <a:rPr lang="en-US" altLang="ko-KR" sz="2000" dirty="0">
                <a:solidFill>
                  <a:srgbClr val="ADBAC7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(crawling_reviews.py)</a:t>
            </a:r>
          </a:p>
          <a:p>
            <a:endParaRPr lang="en-US" altLang="ko-KR" dirty="0">
              <a:solidFill>
                <a:srgbClr val="ADBAC7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Selenium </a:t>
            </a:r>
            <a:r>
              <a:rPr lang="en-US" altLang="ko-KR" dirty="0" err="1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webdriver</a:t>
            </a:r>
            <a:r>
              <a:rPr lang="en-US" altLang="ko-KR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:                                        </a:t>
            </a:r>
            <a:r>
              <a:rPr lang="ko-KR" altLang="en-US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크롬 가상드라이버 실행 후</a:t>
            </a:r>
            <a:r>
              <a:rPr lang="en-US" altLang="ko-KR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ko-KR" altLang="en-US" dirty="0" err="1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에브리타임</a:t>
            </a:r>
            <a:r>
              <a:rPr lang="ko-KR" altLang="en-US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로그인</a:t>
            </a:r>
            <a:r>
              <a:rPr lang="en-US" altLang="ko-KR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ko-KR" altLang="en-US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강의평가 화면 </a:t>
            </a:r>
            <a:r>
              <a:rPr lang="en-US" altLang="ko-KR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html </a:t>
            </a:r>
            <a:r>
              <a:rPr lang="ko-KR" altLang="en-US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소스 가져오기</a:t>
            </a:r>
            <a:endParaRPr lang="en-US" altLang="ko-KR" dirty="0">
              <a:solidFill>
                <a:srgbClr val="ADBAC7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BeautifulSoup4: </a:t>
            </a:r>
            <a:r>
              <a:rPr lang="ko-KR" altLang="en-US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강의평가 부분만 </a:t>
            </a:r>
            <a:r>
              <a:rPr lang="en-US" altLang="ko-KR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list</a:t>
            </a:r>
            <a:r>
              <a:rPr lang="ko-KR" altLang="en-US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로 저장</a:t>
            </a:r>
            <a:endParaRPr lang="en-US" altLang="ko-KR" dirty="0">
              <a:solidFill>
                <a:srgbClr val="ADBAC7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CSV: review_data.csv </a:t>
            </a:r>
            <a:r>
              <a:rPr lang="ko-KR" altLang="en-US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파일로 저장</a:t>
            </a:r>
            <a:endParaRPr lang="en-US" altLang="ko-KR" dirty="0">
              <a:solidFill>
                <a:srgbClr val="ADBAC7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60D074-4C82-A3E0-96BA-3E341184B174}"/>
              </a:ext>
            </a:extLst>
          </p:cNvPr>
          <p:cNvSpPr txBox="1"/>
          <p:nvPr/>
        </p:nvSpPr>
        <p:spPr>
          <a:xfrm>
            <a:off x="6325411" y="1997839"/>
            <a:ext cx="4752163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 startAt="2"/>
            </a:pPr>
            <a:r>
              <a:rPr lang="ko-KR" altLang="en-US" sz="2000" dirty="0" err="1">
                <a:solidFill>
                  <a:srgbClr val="439CE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라벨링</a:t>
            </a:r>
            <a:r>
              <a:rPr lang="ko-KR" altLang="en-US" sz="2000" dirty="0">
                <a:solidFill>
                  <a:srgbClr val="439CE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endParaRPr lang="en-US" altLang="ko-KR" sz="2000" dirty="0">
              <a:solidFill>
                <a:srgbClr val="439CE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2000" dirty="0">
                <a:solidFill>
                  <a:srgbClr val="ADBAC7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(review_data.csv</a:t>
            </a:r>
            <a:r>
              <a:rPr lang="ko-KR" altLang="en-US" sz="2000" dirty="0">
                <a:solidFill>
                  <a:srgbClr val="ADBAC7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ADBAC7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-&gt;</a:t>
            </a:r>
            <a:r>
              <a:rPr lang="ko-KR" altLang="en-US" sz="2000" dirty="0">
                <a:solidFill>
                  <a:srgbClr val="ADBAC7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ADBAC7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review_data_labeled.csv)</a:t>
            </a:r>
          </a:p>
          <a:p>
            <a:endParaRPr lang="en-US" altLang="ko-KR" sz="2000" dirty="0">
              <a:solidFill>
                <a:srgbClr val="ADBAC7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- </a:t>
            </a:r>
            <a:r>
              <a:rPr lang="ko-KR" altLang="en-US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긍정은 </a:t>
            </a:r>
            <a:r>
              <a:rPr lang="en-US" altLang="ko-KR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1, </a:t>
            </a:r>
            <a:r>
              <a:rPr lang="ko-KR" altLang="en-US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부정은 </a:t>
            </a:r>
            <a:r>
              <a:rPr lang="en-US" altLang="ko-KR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0</a:t>
            </a:r>
            <a:r>
              <a:rPr lang="ko-KR" altLang="en-US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으로 </a:t>
            </a:r>
            <a:r>
              <a:rPr lang="en-US" altLang="ko-KR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314</a:t>
            </a:r>
            <a:r>
              <a:rPr lang="ko-KR" altLang="en-US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개의 </a:t>
            </a:r>
            <a:r>
              <a:rPr lang="ko-KR" altLang="en-US" dirty="0" err="1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강의평</a:t>
            </a:r>
            <a:r>
              <a:rPr lang="ko-KR" altLang="en-US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데이터를 </a:t>
            </a:r>
            <a:r>
              <a:rPr lang="ko-KR" altLang="en-US" dirty="0" err="1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라벨링</a:t>
            </a:r>
            <a:endParaRPr lang="en-US" altLang="ko-KR" dirty="0">
              <a:solidFill>
                <a:srgbClr val="ADBAC7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01827BD-AC90-8B87-7ACB-FBAB5542B43A}"/>
              </a:ext>
            </a:extLst>
          </p:cNvPr>
          <p:cNvCxnSpPr>
            <a:cxnSpLocks/>
          </p:cNvCxnSpPr>
          <p:nvPr/>
        </p:nvCxnSpPr>
        <p:spPr>
          <a:xfrm>
            <a:off x="704038" y="5098829"/>
            <a:ext cx="5049062" cy="0"/>
          </a:xfrm>
          <a:prstGeom prst="line">
            <a:avLst/>
          </a:prstGeom>
          <a:ln w="12700">
            <a:solidFill>
              <a:srgbClr val="444C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9CF490B-015E-CEFD-A485-7AB0ECED3F2B}"/>
              </a:ext>
            </a:extLst>
          </p:cNvPr>
          <p:cNvCxnSpPr>
            <a:cxnSpLocks/>
          </p:cNvCxnSpPr>
          <p:nvPr/>
        </p:nvCxnSpPr>
        <p:spPr>
          <a:xfrm>
            <a:off x="6191248" y="5098829"/>
            <a:ext cx="5049062" cy="0"/>
          </a:xfrm>
          <a:prstGeom prst="line">
            <a:avLst/>
          </a:prstGeom>
          <a:ln w="12700">
            <a:solidFill>
              <a:srgbClr val="444C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9D698AA-6709-A334-F110-39C1600972DE}"/>
              </a:ext>
            </a:extLst>
          </p:cNvPr>
          <p:cNvSpPr txBox="1"/>
          <p:nvPr/>
        </p:nvSpPr>
        <p:spPr>
          <a:xfrm>
            <a:off x="811194" y="5156669"/>
            <a:ext cx="483475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&lt;p class=“text”&gt;</a:t>
            </a:r>
            <a:r>
              <a:rPr lang="ko-KR" altLang="en-US" sz="1600" dirty="0" err="1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조졀</a:t>
            </a:r>
            <a:r>
              <a:rPr lang="ko-KR" altLang="en-US" sz="1600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과제가 많지만 교수님은 친절하시고 설명을 잘 </a:t>
            </a:r>
            <a:r>
              <a:rPr lang="ko-KR" altLang="en-US" sz="1600" dirty="0" err="1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해주십니다</a:t>
            </a:r>
            <a:r>
              <a:rPr lang="en-US" altLang="ko-KR" sz="1600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.&lt;/p&gt;, …</a:t>
            </a:r>
          </a:p>
          <a:p>
            <a:endParaRPr lang="en-US" altLang="ko-KR" sz="1600" dirty="0">
              <a:solidFill>
                <a:srgbClr val="ADBAC7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r>
              <a:rPr lang="en-US" altLang="ko-KR" sz="1600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[“</a:t>
            </a:r>
            <a:r>
              <a:rPr lang="ko-KR" altLang="en-US" sz="1600" dirty="0" err="1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조졀</a:t>
            </a:r>
            <a:r>
              <a:rPr lang="ko-KR" altLang="en-US" sz="1600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과제가 많지만 교수님은 친절하시고 설명을 잘 </a:t>
            </a:r>
            <a:r>
              <a:rPr lang="ko-KR" altLang="en-US" sz="1600" dirty="0" err="1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해주십니다</a:t>
            </a:r>
            <a:r>
              <a:rPr lang="en-US" altLang="ko-KR" sz="1600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.”, …]</a:t>
            </a:r>
            <a:endParaRPr lang="ko-KR" altLang="en-US" sz="1600" dirty="0">
              <a:solidFill>
                <a:srgbClr val="ADBAC7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974FF7D-950A-7176-1802-A83CAB1B21CD}"/>
              </a:ext>
            </a:extLst>
          </p:cNvPr>
          <p:cNvCxnSpPr>
            <a:cxnSpLocks/>
          </p:cNvCxnSpPr>
          <p:nvPr/>
        </p:nvCxnSpPr>
        <p:spPr>
          <a:xfrm>
            <a:off x="704038" y="5802292"/>
            <a:ext cx="5049062" cy="0"/>
          </a:xfrm>
          <a:prstGeom prst="line">
            <a:avLst/>
          </a:prstGeom>
          <a:ln w="12700">
            <a:solidFill>
              <a:srgbClr val="444C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0FF07AD-35E0-C21C-A1E1-A910016F0615}"/>
              </a:ext>
            </a:extLst>
          </p:cNvPr>
          <p:cNvSpPr txBox="1"/>
          <p:nvPr/>
        </p:nvSpPr>
        <p:spPr>
          <a:xfrm>
            <a:off x="6272616" y="5279779"/>
            <a:ext cx="488632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_id,</a:t>
            </a:r>
            <a:r>
              <a:rPr lang="ko-KR" altLang="en-US" sz="1600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review,</a:t>
            </a:r>
            <a:r>
              <a:rPr lang="ko-KR" altLang="en-US" sz="1600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label</a:t>
            </a:r>
          </a:p>
          <a:p>
            <a:r>
              <a:rPr lang="en-US" altLang="ko-KR" sz="1600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1, </a:t>
            </a:r>
            <a:r>
              <a:rPr lang="ko-KR" altLang="en-US" sz="1600" dirty="0" err="1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조졀</a:t>
            </a:r>
            <a:r>
              <a:rPr lang="ko-KR" altLang="en-US" sz="1600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과제가 많지만 교수님은 친절하시고 설명을 잘 </a:t>
            </a:r>
            <a:r>
              <a:rPr lang="ko-KR" altLang="en-US" sz="1600" dirty="0" err="1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해주십니다</a:t>
            </a:r>
            <a:r>
              <a:rPr lang="en-US" altLang="ko-KR" sz="1600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., 1</a:t>
            </a:r>
          </a:p>
          <a:p>
            <a:r>
              <a:rPr lang="en-US" altLang="ko-KR" sz="1600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…</a:t>
            </a:r>
            <a:endParaRPr lang="ko-KR" altLang="en-US" sz="1600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D228A514-2262-2AF0-BE32-BD0111D4F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3005" y="2052385"/>
            <a:ext cx="506517" cy="259436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323FFB8E-5137-D0F6-F927-09CB1EAA2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2425" y="2024769"/>
            <a:ext cx="506517" cy="25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055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219A583-E1F4-97FE-1FF0-4F08AC7ABC58}"/>
              </a:ext>
            </a:extLst>
          </p:cNvPr>
          <p:cNvCxnSpPr/>
          <p:nvPr/>
        </p:nvCxnSpPr>
        <p:spPr>
          <a:xfrm>
            <a:off x="446863" y="2374679"/>
            <a:ext cx="11225734" cy="0"/>
          </a:xfrm>
          <a:prstGeom prst="line">
            <a:avLst/>
          </a:prstGeom>
          <a:ln w="12700">
            <a:solidFill>
              <a:srgbClr val="444C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25D46CC-61D5-45F1-F494-F8EA4FC3FE38}"/>
              </a:ext>
            </a:extLst>
          </p:cNvPr>
          <p:cNvSpPr txBox="1"/>
          <p:nvPr/>
        </p:nvSpPr>
        <p:spPr>
          <a:xfrm>
            <a:off x="446863" y="890454"/>
            <a:ext cx="10306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kern="0" spc="0" dirty="0">
                <a:solidFill>
                  <a:srgbClr val="ADBAC7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학습 데이터 제작</a:t>
            </a:r>
            <a:endParaRPr lang="en-US" altLang="ko-KR" sz="2400" kern="0" spc="0" dirty="0">
              <a:solidFill>
                <a:srgbClr val="ADBAC7"/>
              </a:solidFill>
              <a:effectLst/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806CC7F-C986-CECB-860F-B55F283A15E6}"/>
              </a:ext>
            </a:extLst>
          </p:cNvPr>
          <p:cNvCxnSpPr/>
          <p:nvPr/>
        </p:nvCxnSpPr>
        <p:spPr>
          <a:xfrm>
            <a:off x="446863" y="1536479"/>
            <a:ext cx="11225734" cy="0"/>
          </a:xfrm>
          <a:prstGeom prst="line">
            <a:avLst/>
          </a:prstGeom>
          <a:ln w="12700">
            <a:solidFill>
              <a:srgbClr val="444C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D5DF5D3-D912-CD14-9F3A-9EE78663F71D}"/>
              </a:ext>
            </a:extLst>
          </p:cNvPr>
          <p:cNvSpPr/>
          <p:nvPr/>
        </p:nvSpPr>
        <p:spPr>
          <a:xfrm>
            <a:off x="704038" y="1857385"/>
            <a:ext cx="3141681" cy="4667240"/>
          </a:xfrm>
          <a:prstGeom prst="roundRect">
            <a:avLst>
              <a:gd name="adj" fmla="val 3749"/>
            </a:avLst>
          </a:prstGeom>
          <a:solidFill>
            <a:srgbClr val="2D333B"/>
          </a:solidFill>
          <a:ln>
            <a:solidFill>
              <a:srgbClr val="444C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01827BD-AC90-8B87-7ACB-FBAB5542B43A}"/>
              </a:ext>
            </a:extLst>
          </p:cNvPr>
          <p:cNvCxnSpPr>
            <a:cxnSpLocks/>
          </p:cNvCxnSpPr>
          <p:nvPr/>
        </p:nvCxnSpPr>
        <p:spPr>
          <a:xfrm>
            <a:off x="704038" y="5098829"/>
            <a:ext cx="3141681" cy="0"/>
          </a:xfrm>
          <a:prstGeom prst="line">
            <a:avLst/>
          </a:prstGeom>
          <a:ln w="12700">
            <a:solidFill>
              <a:srgbClr val="444C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9D698AA-6709-A334-F110-39C1600972DE}"/>
              </a:ext>
            </a:extLst>
          </p:cNvPr>
          <p:cNvSpPr txBox="1"/>
          <p:nvPr/>
        </p:nvSpPr>
        <p:spPr>
          <a:xfrm>
            <a:off x="810787" y="5321521"/>
            <a:ext cx="292260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[“</a:t>
            </a:r>
            <a:r>
              <a:rPr lang="ko-KR" altLang="en-US" sz="1600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조별과제가 많지만 교수님은 친절하시고 설명을 잘 </a:t>
            </a:r>
            <a:r>
              <a:rPr lang="ko-KR" altLang="en-US" sz="1600" dirty="0" err="1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해주십니다</a:t>
            </a:r>
            <a:r>
              <a:rPr lang="en-US" altLang="ko-KR" sz="1600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.”, … ]</a:t>
            </a:r>
            <a:endParaRPr lang="ko-KR" altLang="en-US" sz="1600" dirty="0">
              <a:solidFill>
                <a:srgbClr val="ADBAC7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1867F7F-38FC-787A-1385-9DD6206B2F01}"/>
              </a:ext>
            </a:extLst>
          </p:cNvPr>
          <p:cNvSpPr/>
          <p:nvPr/>
        </p:nvSpPr>
        <p:spPr>
          <a:xfrm>
            <a:off x="4475940" y="1857385"/>
            <a:ext cx="3141681" cy="4667240"/>
          </a:xfrm>
          <a:prstGeom prst="roundRect">
            <a:avLst>
              <a:gd name="adj" fmla="val 3749"/>
            </a:avLst>
          </a:prstGeom>
          <a:solidFill>
            <a:srgbClr val="2D333B"/>
          </a:solidFill>
          <a:ln>
            <a:solidFill>
              <a:srgbClr val="444C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D37BF420-7BCE-3FE7-6CB1-1FC9AA38AC05}"/>
              </a:ext>
            </a:extLst>
          </p:cNvPr>
          <p:cNvSpPr/>
          <p:nvPr/>
        </p:nvSpPr>
        <p:spPr>
          <a:xfrm>
            <a:off x="8239125" y="1857385"/>
            <a:ext cx="3141681" cy="4667240"/>
          </a:xfrm>
          <a:prstGeom prst="roundRect">
            <a:avLst>
              <a:gd name="adj" fmla="val 3749"/>
            </a:avLst>
          </a:prstGeom>
          <a:solidFill>
            <a:srgbClr val="2D333B"/>
          </a:solidFill>
          <a:ln>
            <a:solidFill>
              <a:srgbClr val="444C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8330FA-8D1F-4316-8C06-33298B5269FD}"/>
              </a:ext>
            </a:extLst>
          </p:cNvPr>
          <p:cNvSpPr txBox="1"/>
          <p:nvPr/>
        </p:nvSpPr>
        <p:spPr>
          <a:xfrm>
            <a:off x="811194" y="1997839"/>
            <a:ext cx="2922606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439CE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 </a:t>
            </a:r>
            <a:r>
              <a:rPr lang="ko-KR" altLang="en-US" sz="2000" dirty="0" err="1">
                <a:solidFill>
                  <a:srgbClr val="439CE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전처리</a:t>
            </a:r>
            <a:endParaRPr lang="en-US" altLang="ko-KR" sz="2000" dirty="0">
              <a:solidFill>
                <a:srgbClr val="439CE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solidFill>
                <a:srgbClr val="ADBAC7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Konlpy.tag.Okt</a:t>
            </a:r>
            <a:r>
              <a:rPr lang="en-US" altLang="ko-KR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:             </a:t>
            </a:r>
            <a:r>
              <a:rPr lang="ko-KR" altLang="en-US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강의평의 맞춤법 확인</a:t>
            </a:r>
            <a:r>
              <a:rPr lang="en-US" altLang="ko-KR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ADBAC7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Okt</a:t>
            </a:r>
            <a:r>
              <a:rPr lang="ko-KR" altLang="en-US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모듈이 잘 처리하지 못하는 단어 중 중요한 단어는 직접 처리</a:t>
            </a:r>
            <a:endParaRPr lang="en-US" altLang="ko-KR" dirty="0">
              <a:solidFill>
                <a:srgbClr val="ADBAC7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56A3F7-AAA2-BB12-376F-646112F44F23}"/>
              </a:ext>
            </a:extLst>
          </p:cNvPr>
          <p:cNvSpPr txBox="1"/>
          <p:nvPr/>
        </p:nvSpPr>
        <p:spPr>
          <a:xfrm>
            <a:off x="4610100" y="1997839"/>
            <a:ext cx="284797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439CE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4. </a:t>
            </a:r>
            <a:r>
              <a:rPr lang="ko-KR" altLang="en-US" sz="2000" dirty="0">
                <a:solidFill>
                  <a:srgbClr val="439CE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토큰화</a:t>
            </a:r>
            <a:endParaRPr lang="en-US" altLang="ko-KR" sz="2000" dirty="0">
              <a:solidFill>
                <a:srgbClr val="439CE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2000" dirty="0">
              <a:solidFill>
                <a:srgbClr val="ADBAC7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Okt</a:t>
            </a:r>
            <a:r>
              <a:rPr lang="en-US" altLang="ko-KR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: </a:t>
            </a:r>
            <a:r>
              <a:rPr lang="ko-KR" altLang="en-US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토큰화</a:t>
            </a:r>
            <a:r>
              <a:rPr lang="en-US" altLang="ko-KR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(stem=True)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ADBAC7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불용어</a:t>
            </a:r>
            <a:r>
              <a:rPr lang="ko-KR" altLang="en-US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제거 </a:t>
            </a:r>
            <a:r>
              <a:rPr lang="en-US" altLang="ko-KR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(stopwords.txt </a:t>
            </a:r>
            <a:r>
              <a:rPr lang="ko-KR" altLang="en-US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참고</a:t>
            </a:r>
            <a:r>
              <a:rPr lang="en-US" altLang="ko-KR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F7DD3E0-40D9-518A-FF7A-29E63C5F0D74}"/>
              </a:ext>
            </a:extLst>
          </p:cNvPr>
          <p:cNvCxnSpPr>
            <a:cxnSpLocks/>
          </p:cNvCxnSpPr>
          <p:nvPr/>
        </p:nvCxnSpPr>
        <p:spPr>
          <a:xfrm>
            <a:off x="4475940" y="5098829"/>
            <a:ext cx="3141681" cy="0"/>
          </a:xfrm>
          <a:prstGeom prst="line">
            <a:avLst/>
          </a:prstGeom>
          <a:ln w="12700">
            <a:solidFill>
              <a:srgbClr val="444C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4557D29-6515-3745-B1A9-FF1BEA127B07}"/>
              </a:ext>
            </a:extLst>
          </p:cNvPr>
          <p:cNvCxnSpPr>
            <a:cxnSpLocks/>
          </p:cNvCxnSpPr>
          <p:nvPr/>
        </p:nvCxnSpPr>
        <p:spPr>
          <a:xfrm>
            <a:off x="8239125" y="4336941"/>
            <a:ext cx="3141681" cy="0"/>
          </a:xfrm>
          <a:prstGeom prst="line">
            <a:avLst/>
          </a:prstGeom>
          <a:ln w="12700">
            <a:solidFill>
              <a:srgbClr val="444C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76D7534-F90D-0900-3273-6EA395F6B3B0}"/>
              </a:ext>
            </a:extLst>
          </p:cNvPr>
          <p:cNvSpPr txBox="1"/>
          <p:nvPr/>
        </p:nvSpPr>
        <p:spPr>
          <a:xfrm>
            <a:off x="4610100" y="5321521"/>
            <a:ext cx="292260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[[“</a:t>
            </a:r>
            <a:r>
              <a:rPr lang="ko-KR" altLang="en-US" sz="1600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조별과제</a:t>
            </a:r>
            <a:r>
              <a:rPr lang="en-US" altLang="ko-KR" sz="1600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”, “</a:t>
            </a:r>
            <a:r>
              <a:rPr lang="ko-KR" altLang="en-US" sz="1600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많다</a:t>
            </a:r>
            <a:r>
              <a:rPr lang="en-US" altLang="ko-KR" sz="1600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”, “</a:t>
            </a:r>
            <a:r>
              <a:rPr lang="ko-KR" altLang="en-US" sz="1600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지만</a:t>
            </a:r>
            <a:r>
              <a:rPr lang="en-US" altLang="ko-KR" sz="1600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”, “</a:t>
            </a:r>
            <a:r>
              <a:rPr lang="ko-KR" altLang="en-US" sz="1600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교수님</a:t>
            </a:r>
            <a:r>
              <a:rPr lang="en-US" altLang="ko-KR" sz="1600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”, “</a:t>
            </a:r>
            <a:r>
              <a:rPr lang="ko-KR" altLang="en-US" sz="1600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친절하다</a:t>
            </a:r>
            <a:r>
              <a:rPr lang="en-US" altLang="ko-KR" sz="1600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”, “</a:t>
            </a:r>
            <a:r>
              <a:rPr lang="ko-KR" altLang="en-US" sz="1600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설명</a:t>
            </a:r>
            <a:r>
              <a:rPr lang="en-US" altLang="ko-KR" sz="1600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“, “</a:t>
            </a:r>
            <a:r>
              <a:rPr lang="ko-KR" altLang="en-US" sz="1600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잘</a:t>
            </a:r>
            <a:r>
              <a:rPr lang="en-US" altLang="ko-KR" sz="1600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“, “</a:t>
            </a:r>
            <a:r>
              <a:rPr lang="ko-KR" altLang="en-US" sz="1600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해주다</a:t>
            </a:r>
            <a:r>
              <a:rPr lang="en-US" altLang="ko-KR" sz="1600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“], … ]</a:t>
            </a:r>
            <a:endParaRPr lang="ko-KR" altLang="en-US" sz="1600" dirty="0">
              <a:solidFill>
                <a:srgbClr val="ADBAC7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52480D-A8C5-6BE1-6E81-78B53428E4A3}"/>
              </a:ext>
            </a:extLst>
          </p:cNvPr>
          <p:cNvSpPr txBox="1"/>
          <p:nvPr/>
        </p:nvSpPr>
        <p:spPr>
          <a:xfrm>
            <a:off x="8385977" y="1997839"/>
            <a:ext cx="2847975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439CE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5. bow</a:t>
            </a:r>
            <a:r>
              <a:rPr lang="ko-KR" altLang="en-US" sz="2000" dirty="0">
                <a:solidFill>
                  <a:srgbClr val="439CE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와 </a:t>
            </a:r>
            <a:r>
              <a:rPr lang="en-US" altLang="ko-KR" sz="2000" dirty="0" err="1">
                <a:solidFill>
                  <a:srgbClr val="439CE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dict</a:t>
            </a:r>
            <a:r>
              <a:rPr lang="en-US" altLang="ko-KR" sz="2000" dirty="0">
                <a:solidFill>
                  <a:srgbClr val="439CE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000" dirty="0">
                <a:solidFill>
                  <a:srgbClr val="439CE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제작 </a:t>
            </a:r>
            <a:r>
              <a:rPr lang="en-US" altLang="ko-KR" dirty="0">
                <a:solidFill>
                  <a:srgbClr val="ADBAC7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(Bow.py, train_data.csv)</a:t>
            </a:r>
          </a:p>
          <a:p>
            <a:endParaRPr lang="en-US" altLang="ko-KR" dirty="0">
              <a:solidFill>
                <a:srgbClr val="ADBAC7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BoW</a:t>
            </a:r>
            <a:r>
              <a:rPr lang="en-US" altLang="ko-KR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(Bag of Words): </a:t>
            </a:r>
            <a:r>
              <a:rPr lang="ko-KR" altLang="en-US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통계적 언어 모델을 위한 문서</a:t>
            </a:r>
            <a:r>
              <a:rPr lang="en-US" altLang="ko-KR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-</a:t>
            </a:r>
            <a:r>
              <a:rPr lang="ko-KR" altLang="en-US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단어 행렬</a:t>
            </a:r>
            <a:r>
              <a:rPr lang="en-US" altLang="ko-KR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ko-KR" altLang="en-US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단어의 순서</a:t>
            </a:r>
            <a:r>
              <a:rPr lang="en-US" altLang="ko-KR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x </a:t>
            </a:r>
            <a:r>
              <a:rPr lang="ko-KR" altLang="en-US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빈도</a:t>
            </a:r>
            <a:r>
              <a:rPr lang="en-US" altLang="ko-KR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o</a:t>
            </a:r>
            <a:r>
              <a:rPr lang="ko-KR" altLang="en-US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로 벡터화</a:t>
            </a:r>
            <a:endParaRPr lang="en-US" altLang="ko-KR" dirty="0">
              <a:solidFill>
                <a:srgbClr val="ADBAC7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E91D65-FF2D-9326-B5DC-D970C75E85AE}"/>
              </a:ext>
            </a:extLst>
          </p:cNvPr>
          <p:cNvSpPr txBox="1"/>
          <p:nvPr/>
        </p:nvSpPr>
        <p:spPr>
          <a:xfrm>
            <a:off x="8385977" y="4482642"/>
            <a:ext cx="292260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pos_dict</a:t>
            </a:r>
            <a:r>
              <a:rPr lang="en-US" altLang="ko-KR" sz="1600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= { “</a:t>
            </a:r>
            <a:r>
              <a:rPr lang="ko-KR" altLang="en-US" sz="1600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조별과제</a:t>
            </a:r>
            <a:r>
              <a:rPr lang="en-US" altLang="ko-KR" sz="1600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”:0, “</a:t>
            </a:r>
            <a:r>
              <a:rPr lang="ko-KR" altLang="en-US" sz="1600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많다</a:t>
            </a:r>
            <a:r>
              <a:rPr lang="en-US" altLang="ko-KR" sz="1600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”:1, “</a:t>
            </a:r>
            <a:r>
              <a:rPr lang="ko-KR" altLang="en-US" sz="1600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지만</a:t>
            </a:r>
            <a:r>
              <a:rPr lang="en-US" altLang="ko-KR" sz="1600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“:2, “</a:t>
            </a:r>
            <a:r>
              <a:rPr lang="ko-KR" altLang="en-US" sz="1600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교수님</a:t>
            </a:r>
            <a:r>
              <a:rPr lang="en-US" altLang="ko-KR" sz="1600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“:3, … }</a:t>
            </a:r>
          </a:p>
          <a:p>
            <a:r>
              <a:rPr lang="en-US" altLang="ko-KR" sz="1600" dirty="0" err="1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pos_bow</a:t>
            </a:r>
            <a:r>
              <a:rPr lang="ko-KR" altLang="en-US" sz="1600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=</a:t>
            </a:r>
            <a:r>
              <a:rPr lang="ko-KR" altLang="en-US" sz="1600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[27, 50, 5, 48, 12, … ]</a:t>
            </a:r>
          </a:p>
          <a:p>
            <a:endParaRPr lang="en-US" altLang="ko-KR" sz="1600" dirty="0">
              <a:solidFill>
                <a:srgbClr val="ADBAC7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r>
              <a:rPr lang="en-US" altLang="ko-KR" sz="1600" dirty="0" err="1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neg_dict</a:t>
            </a:r>
            <a:r>
              <a:rPr lang="en-US" altLang="ko-KR" sz="1600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= { … }</a:t>
            </a:r>
          </a:p>
          <a:p>
            <a:r>
              <a:rPr lang="en-US" altLang="ko-KR" sz="1600" dirty="0" err="1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neg_bow</a:t>
            </a:r>
            <a:r>
              <a:rPr lang="en-US" altLang="ko-KR" sz="1600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= [ … ]</a:t>
            </a:r>
            <a:endParaRPr lang="ko-KR" altLang="en-US" sz="1600" dirty="0">
              <a:solidFill>
                <a:srgbClr val="ADBAC7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7C5C5932-9D69-FB9F-D7CA-9EF3D7136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710" y="1984289"/>
            <a:ext cx="506517" cy="259436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8962BFCE-E27C-A8D0-3314-ACAFD07CB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3741" y="1984289"/>
            <a:ext cx="506517" cy="259436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309EB907-6496-E7F8-671B-EA37A3F65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6926" y="1993597"/>
            <a:ext cx="506517" cy="25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095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25D46CC-61D5-45F1-F494-F8EA4FC3FE38}"/>
              </a:ext>
            </a:extLst>
          </p:cNvPr>
          <p:cNvSpPr txBox="1"/>
          <p:nvPr/>
        </p:nvSpPr>
        <p:spPr>
          <a:xfrm>
            <a:off x="446863" y="890454"/>
            <a:ext cx="10306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kern="0" spc="0" dirty="0">
                <a:solidFill>
                  <a:srgbClr val="ADBAC7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main.py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806CC7F-C986-CECB-860F-B55F283A15E6}"/>
              </a:ext>
            </a:extLst>
          </p:cNvPr>
          <p:cNvCxnSpPr/>
          <p:nvPr/>
        </p:nvCxnSpPr>
        <p:spPr>
          <a:xfrm>
            <a:off x="446863" y="1536479"/>
            <a:ext cx="11225734" cy="0"/>
          </a:xfrm>
          <a:prstGeom prst="line">
            <a:avLst/>
          </a:prstGeom>
          <a:ln w="12700">
            <a:solidFill>
              <a:srgbClr val="444C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CAA47CB-2221-9BC6-4D93-4B2BA8F9A803}"/>
              </a:ext>
            </a:extLst>
          </p:cNvPr>
          <p:cNvSpPr txBox="1"/>
          <p:nvPr/>
        </p:nvSpPr>
        <p:spPr>
          <a:xfrm>
            <a:off x="446863" y="1806565"/>
            <a:ext cx="112257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앞서 사용했던 크롤링</a:t>
            </a:r>
            <a:r>
              <a:rPr lang="en-US" altLang="ko-KR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ko-KR" altLang="en-US" dirty="0" err="1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전처리</a:t>
            </a:r>
            <a:r>
              <a:rPr lang="en-US" altLang="ko-KR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ko-KR" altLang="en-US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토큰화 과정이 중복돼서 사용되기 때문에 </a:t>
            </a:r>
            <a:endParaRPr lang="en-US" altLang="ko-KR" dirty="0">
              <a:solidFill>
                <a:srgbClr val="ADBAC7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r>
              <a:rPr lang="ko-KR" altLang="en-US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중복되는 부분을 모아 </a:t>
            </a:r>
            <a:r>
              <a:rPr lang="en-US" altLang="ko-KR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functions.py</a:t>
            </a:r>
            <a:r>
              <a:rPr lang="ko-KR" altLang="en-US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로 제작해 모듈처럼 사용했음 </a:t>
            </a:r>
            <a:endParaRPr lang="en-US" altLang="ko-KR" dirty="0">
              <a:solidFill>
                <a:srgbClr val="ADBAC7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endParaRPr lang="en-US" altLang="ko-KR" dirty="0">
              <a:solidFill>
                <a:srgbClr val="ADBAC7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endParaRPr lang="en-US" altLang="ko-KR" dirty="0">
              <a:solidFill>
                <a:srgbClr val="ADBAC7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r>
              <a:rPr lang="en-US" altLang="ko-KR" dirty="0">
                <a:solidFill>
                  <a:srgbClr val="ADBAC7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Input:</a:t>
            </a:r>
          </a:p>
          <a:p>
            <a:r>
              <a:rPr lang="ko-KR" altLang="en-US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사용자의 </a:t>
            </a:r>
            <a:r>
              <a:rPr lang="ko-KR" altLang="en-US" dirty="0" err="1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에브리타임</a:t>
            </a:r>
            <a:r>
              <a:rPr lang="ko-KR" altLang="en-US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id, pw, </a:t>
            </a:r>
            <a:r>
              <a:rPr lang="ko-KR" altLang="en-US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분류를 원하는 강의의 </a:t>
            </a:r>
            <a:r>
              <a:rPr lang="ko-KR" altLang="en-US" dirty="0" err="1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에브리타임</a:t>
            </a:r>
            <a:r>
              <a:rPr lang="ko-KR" altLang="en-US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사이트 주소 뒤에 붙는 번호 </a:t>
            </a:r>
            <a:r>
              <a:rPr lang="ko-KR" altLang="en-US" dirty="0" err="1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입력받기</a:t>
            </a:r>
            <a:endParaRPr lang="en-US" altLang="ko-KR" dirty="0">
              <a:solidFill>
                <a:srgbClr val="ADBAC7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r>
              <a:rPr lang="ko-KR" altLang="en-US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원래 학수번호를 </a:t>
            </a:r>
            <a:r>
              <a:rPr lang="ko-KR" altLang="en-US" dirty="0" err="1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입력받으려</a:t>
            </a:r>
            <a:r>
              <a:rPr lang="ko-KR" altLang="en-US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했지만 학수번호와 </a:t>
            </a:r>
            <a:r>
              <a:rPr lang="ko-KR" altLang="en-US" dirty="0" err="1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에브리타임</a:t>
            </a:r>
            <a:r>
              <a:rPr lang="ko-KR" altLang="en-US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강의평가 사이트 번호 사이의 연관점을 찾지 못했음</a:t>
            </a:r>
            <a:endParaRPr lang="en-US" altLang="ko-KR" dirty="0">
              <a:solidFill>
                <a:srgbClr val="ADBAC7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endParaRPr lang="en-US" altLang="ko-KR" dirty="0">
              <a:solidFill>
                <a:srgbClr val="ADBAC7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r>
              <a:rPr lang="en-US" altLang="ko-KR" dirty="0">
                <a:solidFill>
                  <a:srgbClr val="ADBAC7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Process:</a:t>
            </a:r>
          </a:p>
          <a:p>
            <a:r>
              <a:rPr lang="ko-KR" altLang="en-US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해당 강의의 </a:t>
            </a:r>
            <a:r>
              <a:rPr lang="ko-KR" altLang="en-US" dirty="0" err="1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강의평</a:t>
            </a:r>
            <a:r>
              <a:rPr lang="ko-KR" altLang="en-US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크롤링</a:t>
            </a:r>
            <a:r>
              <a:rPr lang="en-US" altLang="ko-KR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ko-KR" altLang="en-US" dirty="0" err="1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전처리</a:t>
            </a:r>
            <a:r>
              <a:rPr lang="en-US" altLang="ko-KR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ko-KR" altLang="en-US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토큰화 </a:t>
            </a:r>
            <a:r>
              <a:rPr lang="en-US" altLang="ko-KR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(functions.py </a:t>
            </a:r>
            <a:r>
              <a:rPr lang="ko-KR" altLang="en-US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사용</a:t>
            </a:r>
            <a:r>
              <a:rPr lang="en-US" altLang="ko-KR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</a:t>
            </a:r>
          </a:p>
          <a:p>
            <a:r>
              <a:rPr lang="ko-KR" altLang="en-US" dirty="0" err="1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나이브</a:t>
            </a:r>
            <a:r>
              <a:rPr lang="ko-KR" altLang="en-US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ko-KR" altLang="en-US" dirty="0" err="1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베이즈와</a:t>
            </a:r>
            <a:r>
              <a:rPr lang="ko-KR" altLang="en-US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train_data.csv</a:t>
            </a:r>
            <a:r>
              <a:rPr lang="ko-KR" altLang="en-US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를 바탕으로 각 강의평의 긍정</a:t>
            </a:r>
            <a:r>
              <a:rPr lang="en-US" altLang="ko-KR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/</a:t>
            </a:r>
            <a:r>
              <a:rPr lang="ko-KR" altLang="en-US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부정 확률을 계산</a:t>
            </a:r>
            <a:endParaRPr lang="en-US" altLang="ko-KR" dirty="0">
              <a:solidFill>
                <a:srgbClr val="ADBAC7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r>
              <a:rPr lang="ko-KR" altLang="en-US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긍정일 확률이 더 크면 긍정적 리뷰로</a:t>
            </a:r>
            <a:r>
              <a:rPr lang="en-US" altLang="ko-KR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ko-KR" altLang="en-US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아니면 부정적 리뷰로 집계</a:t>
            </a:r>
            <a:endParaRPr lang="en-US" altLang="ko-KR" dirty="0">
              <a:solidFill>
                <a:srgbClr val="ADBAC7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endParaRPr lang="en-US" altLang="ko-KR" dirty="0">
              <a:solidFill>
                <a:srgbClr val="ADBAC7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r>
              <a:rPr lang="en-US" altLang="ko-KR" dirty="0">
                <a:solidFill>
                  <a:srgbClr val="ADBAC7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Output:</a:t>
            </a:r>
          </a:p>
          <a:p>
            <a:r>
              <a:rPr lang="ko-KR" altLang="en-US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긍정적 </a:t>
            </a:r>
            <a:r>
              <a:rPr lang="en-US" altLang="ko-KR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[</a:t>
            </a:r>
            <a:r>
              <a:rPr lang="ko-KR" altLang="en-US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비율</a:t>
            </a:r>
            <a:r>
              <a:rPr lang="en-US" altLang="ko-KR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]% ([</a:t>
            </a:r>
            <a:r>
              <a:rPr lang="ko-KR" altLang="en-US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개수</a:t>
            </a:r>
            <a:r>
              <a:rPr lang="en-US" altLang="ko-KR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])</a:t>
            </a:r>
          </a:p>
          <a:p>
            <a:r>
              <a:rPr lang="ko-KR" altLang="en-US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부정적 </a:t>
            </a:r>
            <a:r>
              <a:rPr lang="en-US" altLang="ko-KR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[</a:t>
            </a:r>
            <a:r>
              <a:rPr lang="ko-KR" altLang="en-US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비율</a:t>
            </a:r>
            <a:r>
              <a:rPr lang="en-US" altLang="ko-KR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]% ([</a:t>
            </a:r>
            <a:r>
              <a:rPr lang="ko-KR" altLang="en-US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개수</a:t>
            </a:r>
            <a:r>
              <a:rPr lang="en-US" altLang="ko-KR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4152476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DAB8E5D-F395-B3C9-AE3E-3933D855E9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782"/>
          <a:stretch/>
        </p:blipFill>
        <p:spPr>
          <a:xfrm>
            <a:off x="1628618" y="1965645"/>
            <a:ext cx="8737692" cy="489971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25D46CC-61D5-45F1-F494-F8EA4FC3FE38}"/>
              </a:ext>
            </a:extLst>
          </p:cNvPr>
          <p:cNvSpPr txBox="1"/>
          <p:nvPr/>
        </p:nvSpPr>
        <p:spPr>
          <a:xfrm>
            <a:off x="446863" y="890454"/>
            <a:ext cx="10306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kern="0" spc="0" dirty="0">
                <a:solidFill>
                  <a:srgbClr val="ADBAC7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실제 사용 화면</a:t>
            </a:r>
            <a:endParaRPr lang="en-US" altLang="ko-KR" sz="2400" kern="0" spc="0" dirty="0">
              <a:solidFill>
                <a:srgbClr val="ADBAC7"/>
              </a:solidFill>
              <a:effectLst/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806CC7F-C986-CECB-860F-B55F283A15E6}"/>
              </a:ext>
            </a:extLst>
          </p:cNvPr>
          <p:cNvCxnSpPr/>
          <p:nvPr/>
        </p:nvCxnSpPr>
        <p:spPr>
          <a:xfrm>
            <a:off x="446863" y="1536479"/>
            <a:ext cx="11225734" cy="0"/>
          </a:xfrm>
          <a:prstGeom prst="line">
            <a:avLst/>
          </a:prstGeom>
          <a:ln w="12700">
            <a:solidFill>
              <a:srgbClr val="444C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B231DE-59E9-7FCE-62E4-08E2FF78E840}"/>
              </a:ext>
            </a:extLst>
          </p:cNvPr>
          <p:cNvSpPr/>
          <p:nvPr/>
        </p:nvSpPr>
        <p:spPr>
          <a:xfrm>
            <a:off x="2425959" y="4250094"/>
            <a:ext cx="839755" cy="177281"/>
          </a:xfrm>
          <a:prstGeom prst="rect">
            <a:avLst/>
          </a:prstGeom>
          <a:solidFill>
            <a:srgbClr val="444C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801C3DB-187E-D0B2-3E3C-7320F83E7162}"/>
              </a:ext>
            </a:extLst>
          </p:cNvPr>
          <p:cNvSpPr/>
          <p:nvPr/>
        </p:nvSpPr>
        <p:spPr>
          <a:xfrm>
            <a:off x="2531705" y="4517592"/>
            <a:ext cx="2030964" cy="177281"/>
          </a:xfrm>
          <a:prstGeom prst="rect">
            <a:avLst/>
          </a:prstGeom>
          <a:solidFill>
            <a:srgbClr val="444C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C11CE9F-84F5-718D-D73C-AA15D6BDE478}"/>
              </a:ext>
            </a:extLst>
          </p:cNvPr>
          <p:cNvSpPr/>
          <p:nvPr/>
        </p:nvSpPr>
        <p:spPr>
          <a:xfrm>
            <a:off x="4149011" y="4767982"/>
            <a:ext cx="562948" cy="177281"/>
          </a:xfrm>
          <a:prstGeom prst="rect">
            <a:avLst/>
          </a:prstGeom>
          <a:solidFill>
            <a:srgbClr val="444C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466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25D46CC-61D5-45F1-F494-F8EA4FC3FE38}"/>
              </a:ext>
            </a:extLst>
          </p:cNvPr>
          <p:cNvSpPr txBox="1"/>
          <p:nvPr/>
        </p:nvSpPr>
        <p:spPr>
          <a:xfrm>
            <a:off x="446863" y="890454"/>
            <a:ext cx="10306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kern="0" spc="0" dirty="0">
                <a:solidFill>
                  <a:srgbClr val="ADBAC7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협업 과정</a:t>
            </a:r>
            <a:endParaRPr lang="en-US" altLang="ko-KR" sz="2400" kern="0" spc="0" dirty="0">
              <a:solidFill>
                <a:srgbClr val="ADBAC7"/>
              </a:solidFill>
              <a:effectLst/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806CC7F-C986-CECB-860F-B55F283A15E6}"/>
              </a:ext>
            </a:extLst>
          </p:cNvPr>
          <p:cNvCxnSpPr/>
          <p:nvPr/>
        </p:nvCxnSpPr>
        <p:spPr>
          <a:xfrm>
            <a:off x="446863" y="1536479"/>
            <a:ext cx="11225734" cy="0"/>
          </a:xfrm>
          <a:prstGeom prst="line">
            <a:avLst/>
          </a:prstGeom>
          <a:ln w="12700">
            <a:solidFill>
              <a:srgbClr val="444C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CAA47CB-2221-9BC6-4D93-4B2BA8F9A803}"/>
              </a:ext>
            </a:extLst>
          </p:cNvPr>
          <p:cNvSpPr txBox="1"/>
          <p:nvPr/>
        </p:nvSpPr>
        <p:spPr>
          <a:xfrm>
            <a:off x="7895803" y="2318003"/>
            <a:ext cx="3543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git</a:t>
            </a:r>
            <a:r>
              <a:rPr lang="ko-KR" altLang="en-US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과 </a:t>
            </a:r>
            <a:r>
              <a:rPr lang="en-US" altLang="ko-KR" dirty="0" err="1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github</a:t>
            </a:r>
            <a:r>
              <a:rPr lang="ko-KR" altLang="en-US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를 이용해서 </a:t>
            </a:r>
            <a:endParaRPr lang="en-US" altLang="ko-KR" dirty="0">
              <a:solidFill>
                <a:srgbClr val="ADBAC7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r>
              <a:rPr lang="ko-KR" altLang="en-US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파일을 공유하고 협업하였음</a:t>
            </a:r>
            <a:endParaRPr lang="en-US" altLang="ko-KR" dirty="0">
              <a:solidFill>
                <a:srgbClr val="ADBAC7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r>
              <a:rPr lang="en-US" altLang="ko-KR" dirty="0">
                <a:solidFill>
                  <a:srgbClr val="439CE5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https://github.com/eunjijeon11/review_classifier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1C3288-2ABA-42D2-5A8F-E3467CDC3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655" y="1724950"/>
            <a:ext cx="6756092" cy="46945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1332B1D-1BD8-F7B9-E748-9E55B8CE0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2409" y="4299856"/>
            <a:ext cx="3286747" cy="204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088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2DE52CF-1EFE-1BAE-1DE1-AAC580CEA8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852"/>
          <a:stretch/>
        </p:blipFill>
        <p:spPr>
          <a:xfrm>
            <a:off x="998151" y="1813501"/>
            <a:ext cx="9937323" cy="497166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2E84B6B-018B-B205-5EB6-80CCCF3904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421" b="86089"/>
          <a:stretch/>
        </p:blipFill>
        <p:spPr>
          <a:xfrm>
            <a:off x="998151" y="786828"/>
            <a:ext cx="5757212" cy="923754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3A7E226-8C6B-DEEA-6364-C1F5DD9C4D18}"/>
              </a:ext>
            </a:extLst>
          </p:cNvPr>
          <p:cNvCxnSpPr>
            <a:cxnSpLocks/>
          </p:cNvCxnSpPr>
          <p:nvPr/>
        </p:nvCxnSpPr>
        <p:spPr>
          <a:xfrm>
            <a:off x="923731" y="1788406"/>
            <a:ext cx="10011743" cy="0"/>
          </a:xfrm>
          <a:prstGeom prst="line">
            <a:avLst/>
          </a:prstGeom>
          <a:ln w="12700">
            <a:solidFill>
              <a:srgbClr val="444C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235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</TotalTime>
  <Words>600</Words>
  <Application>Microsoft Office PowerPoint</Application>
  <PresentationFormat>와이드스크린</PresentationFormat>
  <Paragraphs>94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나눔스퀘어라운드 Bold</vt:lpstr>
      <vt:lpstr>Arial</vt:lpstr>
      <vt:lpstr>맑은 고딕</vt:lpstr>
      <vt:lpstr>나눔스퀘어라운드 Regular</vt:lpstr>
      <vt:lpstr>나눔스퀘어라운드 ExtraBold</vt:lpstr>
      <vt:lpstr>나눔스퀘어라운드 Light</vt:lpstr>
      <vt:lpstr>Office 테마</vt:lpstr>
      <vt:lpstr>문제 해결과 알고리즘 러닝페어 프로젝트/ Summarize AI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전은지 컴퓨터교육과/</dc:creator>
  <cp:lastModifiedBy>전은지 컴퓨터교육과/</cp:lastModifiedBy>
  <cp:revision>13</cp:revision>
  <dcterms:created xsi:type="dcterms:W3CDTF">2022-06-01T14:11:13Z</dcterms:created>
  <dcterms:modified xsi:type="dcterms:W3CDTF">2022-11-17T08:03:52Z</dcterms:modified>
</cp:coreProperties>
</file>