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4" r:id="rId8"/>
    <p:sldId id="263" r:id="rId9"/>
    <p:sldId id="265" r:id="rId10"/>
    <p:sldId id="268" r:id="rId11"/>
    <p:sldId id="266" r:id="rId12"/>
    <p:sldId id="267" r:id="rId13"/>
    <p:sldId id="269" r:id="rId14"/>
    <p:sldId id="270" r:id="rId15"/>
    <p:sldId id="272" r:id="rId16"/>
    <p:sldId id="271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484"/>
    <a:srgbClr val="DC6B2C"/>
    <a:srgbClr val="F05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04:30:03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2626,'0'0'0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7T05:01:11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4965,'0'0'2370,"0"-15"-2306,3 15-769,4 18-2177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DBEF-6F50-C5C1-883D-ED79A5DC2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6A062D-1B81-5021-0AD7-E524521A7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00AE4-71FF-F3EB-A5E3-AD77AFDF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62313-5A1A-071D-8217-04F7B098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9F44B-5E39-F5F2-49FB-2B7AB6B9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5A72F-6ECA-6611-6390-5D775164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D7460-ABD4-A374-4A84-CF21EE271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61FA5-9126-1CB4-3B35-5DBDB840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4DD02-FFCA-DA1F-0EC7-01872E3E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3977B-E83A-758E-BC84-C50F4AE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9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34F3C6-ACB5-224F-E491-18D3521CF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92487D-2A1B-358F-0763-9620AB8B2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EC44A-D71B-8DCB-7257-35DA0771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3998F-0712-A9C0-1C9C-03460616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9A1BE-EB37-497C-6D55-9693C2C1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2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86F4C-1F91-1BED-D606-5B223691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DE6F5-757C-0119-CF56-995AFFD2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334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>
              <a:defRPr sz="16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33C46-2B44-7603-3AD5-B27065C4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37917-0079-2CD8-C988-65237F0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8CA9D-131C-B2CD-AC15-85727897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18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8B8B0-E236-EF20-4273-1847E4D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C37F4-1DEE-485F-32B5-02985B66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9425D-F618-B518-E07E-7F9B7917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3342F-23FD-DC34-8DEF-7A4EA328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D78E9-0769-016C-6B9B-35AE06FD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5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41EC-6EDC-637B-F420-20F2EF54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60D72E-0AEA-B31F-90A6-3EDECBF2C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700C75-EBBA-9455-063B-12BB26CE9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24A03-E5C1-78ED-9E47-132F8B99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E4C36-36FA-A822-A9F3-B3AF6A9B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79FCB-F456-4B17-4146-72F0E7FB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2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F1C6A-274B-9FCC-9CC9-768D434A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BB481-40BC-96CD-949F-1809EA0B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D1BA8-060B-7608-B814-0094C0D49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08E6F8-2D22-429F-E73C-D11FCAA6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CB813B-DDA8-4A3A-5AD3-671E3AFA5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0FEE5A-0235-D836-8FDE-A317B609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C730B-E085-6198-D162-E0F1995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24ADE-9C32-CDD3-CB6E-97FC0304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B4119-8F15-0472-0448-3869DA27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2C357-C472-3CA6-2A61-441CFB0B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FD72E6-B859-4B3E-FC26-BD9507C1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B7B3DB-AB12-14D0-106D-CA0D0B90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93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41B8B-E926-1B8D-EE06-8445D716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75040-AC15-6575-3362-E1192F49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F6BBC-1507-EE8E-729A-93130893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18D8-5439-A75E-D992-4B662D99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E4749-F842-5503-F44F-37EDAFAE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F2CE0-DBEA-2EAE-9D94-4554EED38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9A0913-113C-2598-D47A-466CF76D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709AB6-2043-1607-7002-1B1097C8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9BF7C-9A4B-CFF8-5987-91614A6A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7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EFAFD-AFCC-DF46-682F-720743F7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17655A-B352-AAF2-F8F7-C9C81FF3B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8330FE-4E3F-D947-AC88-46A4A4B7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76323-FB66-3D20-456D-AC002364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F6D9-4DDF-4185-7F29-201F5BB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64AED-4518-097A-AB4F-7B7D777C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7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186D19-226B-F515-3F7E-8A38F40A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DA5E3-185B-C4A9-C800-7D3E70B8A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055B7-3FA3-0D91-BD6D-BCDA4A183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5763-9997-4C43-9DC7-4EC3A072B25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91468-3B00-7610-9189-D2DA03611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989E9-C918-E058-3FC7-60B6C6235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629A-563B-40BB-834B-46741537A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9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educ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A8A2-DBF4-B41A-36BA-8FF4E996B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Git</a:t>
            </a:r>
            <a:r>
              <a:rPr lang="ko-KR" altLang="en-US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과 </a:t>
            </a:r>
            <a:r>
              <a:rPr lang="en-US" altLang="ko-KR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GitHub</a:t>
            </a:r>
            <a:endParaRPr lang="ko-KR" altLang="en-US" dirty="0"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BE8CA-94E2-3278-6B12-2DAA236CE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2023 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상반기 </a:t>
            </a:r>
            <a:r>
              <a:rPr lang="en-US" altLang="ko-KR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CMD </a:t>
            </a:r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정규세션</a:t>
            </a:r>
            <a:endParaRPr lang="en-US" altLang="ko-KR" sz="1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발표자 전은지</a:t>
            </a:r>
          </a:p>
        </p:txBody>
      </p:sp>
      <p:pic>
        <p:nvPicPr>
          <p:cNvPr id="1028" name="Picture 4" descr="git 브랜치 전략에 대해서">
            <a:extLst>
              <a:ext uri="{FF2B5EF4-FFF2-40B4-BE49-F238E27FC236}">
                <a16:creationId xmlns:a16="http://schemas.microsoft.com/office/drawing/2014/main" id="{5E855DC3-CB1A-336F-2867-B2D368FC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5" y="2365092"/>
            <a:ext cx="2753036" cy="17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무료로 다운 받기 - 2023년 최신 버전">
            <a:extLst>
              <a:ext uri="{FF2B5EF4-FFF2-40B4-BE49-F238E27FC236}">
                <a16:creationId xmlns:a16="http://schemas.microsoft.com/office/drawing/2014/main" id="{664306E4-FB95-388C-C3B5-B8AAFAEE3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61" y="2491070"/>
            <a:ext cx="2883159" cy="16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1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671A-AD1D-66E4-4A7C-14CE84CA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개념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2A3F17-31BA-1104-9418-417AC1A5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02" y="1556125"/>
            <a:ext cx="10758196" cy="49644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7E3B0D-3CE8-C100-9E5B-264996D6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6" r="41211" b="84796"/>
          <a:stretch/>
        </p:blipFill>
        <p:spPr>
          <a:xfrm>
            <a:off x="1307841" y="3101201"/>
            <a:ext cx="9947374" cy="66038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084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671A-AD1D-66E4-4A7C-14CE84CA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개념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E69C922-F06F-05E2-B4A1-0C9CE7C370DB}"/>
              </a:ext>
            </a:extLst>
          </p:cNvPr>
          <p:cNvGrpSpPr/>
          <p:nvPr/>
        </p:nvGrpSpPr>
        <p:grpSpPr>
          <a:xfrm>
            <a:off x="709128" y="3860694"/>
            <a:ext cx="5701003" cy="2232194"/>
            <a:chOff x="1754156" y="2705876"/>
            <a:chExt cx="8459755" cy="331236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FB5480F-5F29-521E-EE58-15BF0A7C12A4}"/>
                </a:ext>
              </a:extLst>
            </p:cNvPr>
            <p:cNvSpPr/>
            <p:nvPr/>
          </p:nvSpPr>
          <p:spPr>
            <a:xfrm>
              <a:off x="1754156" y="2705876"/>
              <a:ext cx="2612571" cy="33123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C9B21C2-1157-89C4-65C2-BB76D40E5DBD}"/>
                </a:ext>
              </a:extLst>
            </p:cNvPr>
            <p:cNvSpPr/>
            <p:nvPr/>
          </p:nvSpPr>
          <p:spPr>
            <a:xfrm>
              <a:off x="4677748" y="2705876"/>
              <a:ext cx="2612571" cy="331236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6898D63-6F21-75B8-AB3D-5C92301F916D}"/>
                </a:ext>
              </a:extLst>
            </p:cNvPr>
            <p:cNvSpPr/>
            <p:nvPr/>
          </p:nvSpPr>
          <p:spPr>
            <a:xfrm>
              <a:off x="7601340" y="2705876"/>
              <a:ext cx="2612571" cy="33123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CEC44A-564C-CF87-551F-4679EF1999AA}"/>
                </a:ext>
              </a:extLst>
            </p:cNvPr>
            <p:cNvSpPr txBox="1"/>
            <p:nvPr/>
          </p:nvSpPr>
          <p:spPr>
            <a:xfrm>
              <a:off x="2188029" y="2830730"/>
              <a:ext cx="1707501" cy="63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로컬 디렉토리</a:t>
              </a:r>
              <a:endParaRPr lang="en-US" altLang="ko-KR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컴퓨터 폴더</a:t>
              </a:r>
              <a:r>
                <a:rPr lang="en-US" altLang="ko-KR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051C64-FF2F-CF7B-DC06-115E40B72F81}"/>
                </a:ext>
              </a:extLst>
            </p:cNvPr>
            <p:cNvSpPr txBox="1"/>
            <p:nvPr/>
          </p:nvSpPr>
          <p:spPr>
            <a:xfrm>
              <a:off x="5017536" y="2850969"/>
              <a:ext cx="1895670" cy="38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Staged changes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25D8F4-1712-6F8C-CA45-351A1A1CB6EA}"/>
                </a:ext>
              </a:extLst>
            </p:cNvPr>
            <p:cNvSpPr txBox="1"/>
            <p:nvPr/>
          </p:nvSpPr>
          <p:spPr>
            <a:xfrm>
              <a:off x="8259149" y="2830730"/>
              <a:ext cx="1342052" cy="388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history</a:t>
              </a:r>
              <a:endParaRPr lang="ko-KR" altLang="en-US" sz="11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B84722-C6FF-A174-78E5-6F075E3E1860}"/>
                </a:ext>
              </a:extLst>
            </p:cNvPr>
            <p:cNvSpPr txBox="1"/>
            <p:nvPr/>
          </p:nvSpPr>
          <p:spPr>
            <a:xfrm>
              <a:off x="2206690" y="4101321"/>
              <a:ext cx="1707501" cy="63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파일을 생성</a:t>
              </a:r>
              <a:r>
                <a:rPr lang="en-US" altLang="ko-KR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</a:p>
            <a:p>
              <a:pPr algn="ctr"/>
              <a:r>
                <a:rPr lang="ko-KR" altLang="en-US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변경</a:t>
              </a:r>
              <a:r>
                <a:rPr lang="en-US" altLang="ko-KR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11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삭제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2B5888-7470-8629-27FB-CF4252BD3339}"/>
                </a:ext>
              </a:extLst>
            </p:cNvPr>
            <p:cNvSpPr txBox="1"/>
            <p:nvPr/>
          </p:nvSpPr>
          <p:spPr>
            <a:xfrm>
              <a:off x="3661876" y="4071604"/>
              <a:ext cx="1707501" cy="296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커밋하고 싶은 파일 선택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1D1D3B2-7D18-5BA8-4A45-8185A307B770}"/>
                </a:ext>
              </a:extLst>
            </p:cNvPr>
            <p:cNvSpPr/>
            <p:nvPr/>
          </p:nvSpPr>
          <p:spPr>
            <a:xfrm>
              <a:off x="3748574" y="4296107"/>
              <a:ext cx="1534109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232FEC-2F3F-28C7-A3C3-393EF93CFA1D}"/>
                </a:ext>
              </a:extLst>
            </p:cNvPr>
            <p:cNvSpPr txBox="1"/>
            <p:nvPr/>
          </p:nvSpPr>
          <p:spPr>
            <a:xfrm>
              <a:off x="5085573" y="3955254"/>
              <a:ext cx="1707501" cy="1096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accent5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add</a:t>
              </a:r>
              <a:r>
                <a:rPr lang="ko-KR" altLang="en-US" sz="105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05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a.txt</a:t>
              </a:r>
            </a:p>
            <a:p>
              <a:pPr algn="ctr"/>
              <a:r>
                <a:rPr lang="en-US" altLang="ko-KR" sz="1050" dirty="0">
                  <a:solidFill>
                    <a:schemeClr val="accent5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modify</a:t>
              </a:r>
              <a:r>
                <a:rPr lang="en-US" altLang="ko-KR" sz="105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105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b.c</a:t>
              </a:r>
              <a:endParaRPr lang="en-US" altLang="ko-KR" sz="10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/>
              <a:r>
                <a:rPr lang="en-US" altLang="ko-KR" sz="1050" dirty="0">
                  <a:solidFill>
                    <a:schemeClr val="accent5">
                      <a:lumMod val="75000"/>
                    </a:schemeClr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delete</a:t>
              </a:r>
              <a:r>
                <a:rPr lang="en-US" altLang="ko-KR" sz="105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c.py</a:t>
              </a:r>
            </a:p>
            <a:p>
              <a:pPr algn="ctr"/>
              <a:r>
                <a:rPr lang="en-US" altLang="ko-KR" sz="105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…</a:t>
              </a:r>
              <a:endParaRPr lang="ko-KR" altLang="en-US" sz="10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508DF0CA-2CB2-9AC7-53F8-A6ABC0789FD1}"/>
                </a:ext>
              </a:extLst>
            </p:cNvPr>
            <p:cNvSpPr/>
            <p:nvPr/>
          </p:nvSpPr>
          <p:spPr>
            <a:xfrm>
              <a:off x="6678775" y="4280011"/>
              <a:ext cx="1534109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3601F8-C531-51FD-2CA6-A9299035E2D4}"/>
                </a:ext>
              </a:extLst>
            </p:cNvPr>
            <p:cNvSpPr txBox="1"/>
            <p:nvPr/>
          </p:nvSpPr>
          <p:spPr>
            <a:xfrm>
              <a:off x="6551648" y="3961949"/>
              <a:ext cx="1707501" cy="411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F05133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commit</a:t>
              </a:r>
              <a:endParaRPr lang="ko-KR" altLang="en-US" sz="1200" b="1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C24327E-E323-B960-228A-7C5D509E1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302"/>
            <a:stretch/>
          </p:blipFill>
          <p:spPr>
            <a:xfrm>
              <a:off x="8259149" y="3230983"/>
              <a:ext cx="1757439" cy="249957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0BEE71-5019-BAD8-54FC-E6BB6806122D}"/>
                </a:ext>
              </a:extLst>
            </p:cNvPr>
            <p:cNvSpPr txBox="1"/>
            <p:nvPr/>
          </p:nvSpPr>
          <p:spPr>
            <a:xfrm>
              <a:off x="6551648" y="4604058"/>
              <a:ext cx="1707501" cy="548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+ commit message</a:t>
              </a:r>
              <a:endParaRPr lang="ko-KR" altLang="en-US" sz="9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pic>
        <p:nvPicPr>
          <p:cNvPr id="2050" name="Picture 2" descr="서버에 대해서..">
            <a:extLst>
              <a:ext uri="{FF2B5EF4-FFF2-40B4-BE49-F238E27FC236}">
                <a16:creationId xmlns:a16="http://schemas.microsoft.com/office/drawing/2014/main" id="{014CD1B7-5139-4639-6CE4-5F792D3A1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93" y="905245"/>
            <a:ext cx="3170393" cy="317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GitHub 무료로 다운 받기 - 2023년 최신 버전">
            <a:extLst>
              <a:ext uri="{FF2B5EF4-FFF2-40B4-BE49-F238E27FC236}">
                <a16:creationId xmlns:a16="http://schemas.microsoft.com/office/drawing/2014/main" id="{C395DB31-D0EE-0F53-7BAF-EABEA0D9E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289" y="601914"/>
            <a:ext cx="1886337" cy="106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FC61BF-7F82-E4B0-505B-F445BA092A03}"/>
              </a:ext>
            </a:extLst>
          </p:cNvPr>
          <p:cNvSpPr/>
          <p:nvPr/>
        </p:nvSpPr>
        <p:spPr>
          <a:xfrm>
            <a:off x="2584580" y="3135086"/>
            <a:ext cx="1855352" cy="4335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로컬 </a:t>
            </a:r>
            <a:r>
              <a:rPr lang="ko-KR" altLang="en-US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B94759A-AEB1-8722-61CB-40F0AAC44EFE}"/>
              </a:ext>
            </a:extLst>
          </p:cNvPr>
          <p:cNvSpPr/>
          <p:nvPr/>
        </p:nvSpPr>
        <p:spPr>
          <a:xfrm>
            <a:off x="7169021" y="698874"/>
            <a:ext cx="1855352" cy="4335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원격 </a:t>
            </a:r>
            <a:r>
              <a:rPr lang="ko-KR" altLang="en-US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E740F12-995C-6375-3896-176EFE37C60D}"/>
              </a:ext>
            </a:extLst>
          </p:cNvPr>
          <p:cNvSpPr/>
          <p:nvPr/>
        </p:nvSpPr>
        <p:spPr>
          <a:xfrm rot="19896509">
            <a:off x="5922300" y="2897006"/>
            <a:ext cx="3006534" cy="10639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push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9AD2257E-668F-BA4F-CBA0-E8485EB2A70D}"/>
              </a:ext>
            </a:extLst>
          </p:cNvPr>
          <p:cNvSpPr/>
          <p:nvPr/>
        </p:nvSpPr>
        <p:spPr>
          <a:xfrm rot="19930569" flipH="1">
            <a:off x="6166917" y="3843726"/>
            <a:ext cx="3006534" cy="106398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pull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3106F5-06BD-3CAE-6884-6EF7CBB69B41}"/>
              </a:ext>
            </a:extLst>
          </p:cNvPr>
          <p:cNvSpPr txBox="1"/>
          <p:nvPr/>
        </p:nvSpPr>
        <p:spPr>
          <a:xfrm>
            <a:off x="7582791" y="5170391"/>
            <a:ext cx="385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커밋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단위로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push, pull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깃허브의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원격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동기화된다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62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D8D8-3A72-CD23-5258-1DF22D07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사용하면 어떤 장점이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AC0994-627E-BD4B-4756-88C4AE4A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쉬운 코드 공유 </a:t>
            </a:r>
            <a:r>
              <a:rPr lang="en-US" altLang="ko-KR" dirty="0"/>
              <a:t>(</a:t>
            </a:r>
            <a:r>
              <a:rPr lang="ko-KR" altLang="en-US" dirty="0"/>
              <a:t>웹페이지를 보여주면 됨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포트폴리오 관리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드라이브처럼 사용 가능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언제 어디서든지 원격 </a:t>
            </a:r>
            <a:r>
              <a:rPr lang="ko-KR" altLang="en-US" dirty="0" err="1"/>
              <a:t>레포에</a:t>
            </a:r>
            <a:r>
              <a:rPr lang="ko-KR" altLang="en-US" dirty="0"/>
              <a:t> 접근 가능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팀원과 협업 가능 </a:t>
            </a:r>
            <a:r>
              <a:rPr lang="en-US" altLang="ko-KR" dirty="0"/>
              <a:t>(</a:t>
            </a:r>
            <a:r>
              <a:rPr lang="ko-KR" altLang="en-US" dirty="0"/>
              <a:t>추후 설명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오픈소스 프로젝트에 참여 가능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다양한 기능</a:t>
            </a:r>
            <a:r>
              <a:rPr lang="en-US" altLang="ko-KR" dirty="0"/>
              <a:t>(</a:t>
            </a:r>
            <a:r>
              <a:rPr lang="ko-KR" altLang="en-US" dirty="0"/>
              <a:t>이슈</a:t>
            </a:r>
            <a:r>
              <a:rPr lang="en-US" altLang="ko-KR" dirty="0"/>
              <a:t>, </a:t>
            </a:r>
            <a:r>
              <a:rPr lang="ko-KR" altLang="en-US" dirty="0" err="1"/>
              <a:t>풀리퀘스트</a:t>
            </a:r>
            <a:r>
              <a:rPr lang="en-US" altLang="ko-KR" dirty="0"/>
              <a:t>, </a:t>
            </a:r>
            <a:r>
              <a:rPr lang="ko-KR" altLang="en-US" dirty="0"/>
              <a:t>위키</a:t>
            </a:r>
            <a:r>
              <a:rPr lang="en-US" altLang="ko-KR" dirty="0"/>
              <a:t>, </a:t>
            </a:r>
            <a:r>
              <a:rPr lang="ko-KR" altLang="en-US" dirty="0" err="1"/>
              <a:t>깃허브</a:t>
            </a:r>
            <a:r>
              <a:rPr lang="ko-KR" altLang="en-US" dirty="0"/>
              <a:t> 액션</a:t>
            </a:r>
            <a:r>
              <a:rPr lang="en-US" altLang="ko-KR" dirty="0"/>
              <a:t>, </a:t>
            </a:r>
            <a:r>
              <a:rPr lang="ko-KR" altLang="en-US" dirty="0" err="1"/>
              <a:t>서드파티</a:t>
            </a:r>
            <a:r>
              <a:rPr lang="ko-KR" altLang="en-US" dirty="0"/>
              <a:t> 기능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30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FDB6-3BC5-E8EE-A82D-18B25F76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팀원과 협업 ⭐⭐⭐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7A4D4-FBA4-2655-63E2-456157D92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039"/>
            <a:ext cx="5515947" cy="460658"/>
          </a:xfrm>
        </p:spPr>
        <p:txBody>
          <a:bodyPr/>
          <a:lstStyle/>
          <a:p>
            <a:r>
              <a:rPr lang="ko-KR" altLang="en-US" dirty="0"/>
              <a:t>하나의 원격 </a:t>
            </a:r>
            <a:r>
              <a:rPr lang="ko-KR" altLang="en-US" dirty="0" err="1"/>
              <a:t>레포를</a:t>
            </a:r>
            <a:r>
              <a:rPr lang="ko-KR" altLang="en-US" dirty="0"/>
              <a:t> 여러 사람이 수정 가능</a:t>
            </a:r>
          </a:p>
        </p:txBody>
      </p:sp>
      <p:pic>
        <p:nvPicPr>
          <p:cNvPr id="5122" name="Picture 2" descr="How to Add a Salesforce DX Project to Source Control -step by step guide –  sfdc techie – Pavan's blog">
            <a:extLst>
              <a:ext uri="{FF2B5EF4-FFF2-40B4-BE49-F238E27FC236}">
                <a16:creationId xmlns:a16="http://schemas.microsoft.com/office/drawing/2014/main" id="{10C39B66-D033-ADA9-4463-3BED63495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81" y="2460754"/>
            <a:ext cx="7073139" cy="393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8A8363B-0E2C-FD1E-6D28-C95ABF9A6597}"/>
              </a:ext>
            </a:extLst>
          </p:cNvPr>
          <p:cNvSpPr/>
          <p:nvPr/>
        </p:nvSpPr>
        <p:spPr>
          <a:xfrm>
            <a:off x="1617307" y="5256245"/>
            <a:ext cx="382555" cy="373225"/>
          </a:xfrm>
          <a:prstGeom prst="ellipse">
            <a:avLst/>
          </a:prstGeom>
          <a:solidFill>
            <a:srgbClr val="F48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0E0883-5CEA-7BA4-1138-E0F19EA9058A}"/>
              </a:ext>
            </a:extLst>
          </p:cNvPr>
          <p:cNvSpPr/>
          <p:nvPr/>
        </p:nvSpPr>
        <p:spPr>
          <a:xfrm>
            <a:off x="2609461" y="5256245"/>
            <a:ext cx="382555" cy="3732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6AD9824-EB24-3767-C8F9-B8F2E5DE037F}"/>
              </a:ext>
            </a:extLst>
          </p:cNvPr>
          <p:cNvSpPr/>
          <p:nvPr/>
        </p:nvSpPr>
        <p:spPr>
          <a:xfrm>
            <a:off x="10497473" y="5330890"/>
            <a:ext cx="382555" cy="3732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878CD3-0594-DDFB-7FD4-525164AA57E0}"/>
              </a:ext>
            </a:extLst>
          </p:cNvPr>
          <p:cNvSpPr/>
          <p:nvPr/>
        </p:nvSpPr>
        <p:spPr>
          <a:xfrm>
            <a:off x="5112907" y="4051686"/>
            <a:ext cx="2220686" cy="2230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226A214-A482-0ED5-5C63-C1A23945BFC3}"/>
              </a:ext>
            </a:extLst>
          </p:cNvPr>
          <p:cNvSpPr/>
          <p:nvPr/>
        </p:nvSpPr>
        <p:spPr>
          <a:xfrm>
            <a:off x="1591124" y="5220131"/>
            <a:ext cx="434919" cy="424544"/>
          </a:xfrm>
          <a:prstGeom prst="star5">
            <a:avLst/>
          </a:prstGeom>
          <a:solidFill>
            <a:srgbClr val="F48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C3B3ED-AA8C-7509-9D47-80C12D761261}"/>
              </a:ext>
            </a:extLst>
          </p:cNvPr>
          <p:cNvSpPr/>
          <p:nvPr/>
        </p:nvSpPr>
        <p:spPr>
          <a:xfrm>
            <a:off x="6599089" y="2880686"/>
            <a:ext cx="382555" cy="373225"/>
          </a:xfrm>
          <a:prstGeom prst="ellipse">
            <a:avLst/>
          </a:prstGeom>
          <a:solidFill>
            <a:srgbClr val="F48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별: 꼭짓점 5개 18">
            <a:extLst>
              <a:ext uri="{FF2B5EF4-FFF2-40B4-BE49-F238E27FC236}">
                <a16:creationId xmlns:a16="http://schemas.microsoft.com/office/drawing/2014/main" id="{8F42ED4D-E219-E309-4A7C-553D51E6B4F6}"/>
              </a:ext>
            </a:extLst>
          </p:cNvPr>
          <p:cNvSpPr/>
          <p:nvPr/>
        </p:nvSpPr>
        <p:spPr>
          <a:xfrm>
            <a:off x="6572371" y="2844572"/>
            <a:ext cx="434919" cy="424544"/>
          </a:xfrm>
          <a:prstGeom prst="star5">
            <a:avLst/>
          </a:prstGeom>
          <a:solidFill>
            <a:srgbClr val="F48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770DFB4-475C-D81D-7E2C-23F7E421E87E}"/>
              </a:ext>
            </a:extLst>
          </p:cNvPr>
          <p:cNvSpPr/>
          <p:nvPr/>
        </p:nvSpPr>
        <p:spPr>
          <a:xfrm>
            <a:off x="9492115" y="5315685"/>
            <a:ext cx="382555" cy="373225"/>
          </a:xfrm>
          <a:prstGeom prst="ellipse">
            <a:avLst/>
          </a:prstGeom>
          <a:solidFill>
            <a:srgbClr val="F48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BCC5BBF6-3F92-B7CD-3A7C-0148BFC0622D}"/>
              </a:ext>
            </a:extLst>
          </p:cNvPr>
          <p:cNvSpPr/>
          <p:nvPr/>
        </p:nvSpPr>
        <p:spPr>
          <a:xfrm>
            <a:off x="9465397" y="5279571"/>
            <a:ext cx="434919" cy="424544"/>
          </a:xfrm>
          <a:prstGeom prst="star5">
            <a:avLst/>
          </a:prstGeom>
          <a:solidFill>
            <a:srgbClr val="F4848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8FACFC1-AB37-DBE4-857D-E036FF178AAA}"/>
              </a:ext>
            </a:extLst>
          </p:cNvPr>
          <p:cNvSpPr/>
          <p:nvPr/>
        </p:nvSpPr>
        <p:spPr>
          <a:xfrm>
            <a:off x="10008153" y="5315685"/>
            <a:ext cx="382555" cy="3732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0DEBA5FB-342A-AFC3-7F91-3621FF0A4367}"/>
              </a:ext>
            </a:extLst>
          </p:cNvPr>
          <p:cNvSpPr/>
          <p:nvPr/>
        </p:nvSpPr>
        <p:spPr>
          <a:xfrm>
            <a:off x="9981435" y="5279571"/>
            <a:ext cx="434919" cy="424544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D817CA-3862-DF04-97F6-385803315E0B}"/>
              </a:ext>
            </a:extLst>
          </p:cNvPr>
          <p:cNvSpPr/>
          <p:nvPr/>
        </p:nvSpPr>
        <p:spPr>
          <a:xfrm>
            <a:off x="7113317" y="2880686"/>
            <a:ext cx="382555" cy="3732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AB239E4D-CAC8-43C9-B772-B150220CEF74}"/>
              </a:ext>
            </a:extLst>
          </p:cNvPr>
          <p:cNvSpPr/>
          <p:nvPr/>
        </p:nvSpPr>
        <p:spPr>
          <a:xfrm>
            <a:off x="7086599" y="2844572"/>
            <a:ext cx="434919" cy="424544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1DFCD18-6424-992B-A426-08E5AA094A12}"/>
              </a:ext>
            </a:extLst>
          </p:cNvPr>
          <p:cNvSpPr/>
          <p:nvPr/>
        </p:nvSpPr>
        <p:spPr>
          <a:xfrm>
            <a:off x="2125059" y="5256245"/>
            <a:ext cx="382555" cy="3732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3A21221E-C79C-5AC7-D943-19FF82861F89}"/>
              </a:ext>
            </a:extLst>
          </p:cNvPr>
          <p:cNvSpPr/>
          <p:nvPr/>
        </p:nvSpPr>
        <p:spPr>
          <a:xfrm>
            <a:off x="2098341" y="5220131"/>
            <a:ext cx="434919" cy="424544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별: 꼭짓점 5개 28">
            <a:extLst>
              <a:ext uri="{FF2B5EF4-FFF2-40B4-BE49-F238E27FC236}">
                <a16:creationId xmlns:a16="http://schemas.microsoft.com/office/drawing/2014/main" id="{F380E0D7-1D0A-3F4A-2803-AD4BDDBC1671}"/>
              </a:ext>
            </a:extLst>
          </p:cNvPr>
          <p:cNvSpPr/>
          <p:nvPr/>
        </p:nvSpPr>
        <p:spPr>
          <a:xfrm>
            <a:off x="2595743" y="5223242"/>
            <a:ext cx="434919" cy="424544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E6DFCDB-AB25-E261-9A0B-63B186A709F7}"/>
              </a:ext>
            </a:extLst>
          </p:cNvPr>
          <p:cNvSpPr/>
          <p:nvPr/>
        </p:nvSpPr>
        <p:spPr>
          <a:xfrm>
            <a:off x="7612456" y="2877575"/>
            <a:ext cx="382555" cy="3732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B6E3DF08-0BBA-2CE4-3A2C-7AA002461A8C}"/>
              </a:ext>
            </a:extLst>
          </p:cNvPr>
          <p:cNvSpPr/>
          <p:nvPr/>
        </p:nvSpPr>
        <p:spPr>
          <a:xfrm>
            <a:off x="7598738" y="2844572"/>
            <a:ext cx="434919" cy="424544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8968965E-B073-6132-FACC-512CE5069746}"/>
              </a:ext>
            </a:extLst>
          </p:cNvPr>
          <p:cNvSpPr/>
          <p:nvPr/>
        </p:nvSpPr>
        <p:spPr>
          <a:xfrm>
            <a:off x="10497473" y="5330890"/>
            <a:ext cx="382555" cy="373225"/>
          </a:xfrm>
          <a:prstGeom prst="hear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폭발: 14pt 32">
            <a:extLst>
              <a:ext uri="{FF2B5EF4-FFF2-40B4-BE49-F238E27FC236}">
                <a16:creationId xmlns:a16="http://schemas.microsoft.com/office/drawing/2014/main" id="{954E0DDD-53CC-BCAE-6FEE-4EB3C7415A2B}"/>
              </a:ext>
            </a:extLst>
          </p:cNvPr>
          <p:cNvSpPr/>
          <p:nvPr/>
        </p:nvSpPr>
        <p:spPr>
          <a:xfrm flipH="1">
            <a:off x="8368515" y="3012060"/>
            <a:ext cx="2705877" cy="1530220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conflict!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1E1C873-08BF-3204-94E9-23D563CDF8F4}"/>
                  </a:ext>
                </a:extLst>
              </p14:cNvPr>
              <p14:cNvContentPartPr/>
              <p14:nvPr/>
            </p14:nvContentPartPr>
            <p14:xfrm>
              <a:off x="13043248" y="1487241"/>
              <a:ext cx="3960" cy="68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1E1C873-08BF-3204-94E9-23D563CDF8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25608" y="1469241"/>
                <a:ext cx="3960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4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6" grpId="0" animBg="1"/>
      <p:bldP spid="16" grpId="1" animBg="1"/>
      <p:bldP spid="18" grpId="0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1FDB6-3BC5-E8EE-A82D-18B25F76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팀원과 협업 ⭐⭐⭐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D8A0E9-2EFF-FFD1-13B9-25C89FEF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52" y="1456562"/>
            <a:ext cx="3356421" cy="51679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625C35-A94F-125D-E406-A4AABABE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14" y="2734651"/>
            <a:ext cx="4166427" cy="2611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DB2B1E-7566-18F5-314A-03E02E5BBA20}"/>
              </a:ext>
            </a:extLst>
          </p:cNvPr>
          <p:cNvSpPr txBox="1"/>
          <p:nvPr/>
        </p:nvSpPr>
        <p:spPr>
          <a:xfrm>
            <a:off x="6572815" y="5523722"/>
            <a:ext cx="403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오픈소스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컨트리뷰션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9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04D50-4DB3-4D88-431B-6103D1F0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여러분이 </a:t>
            </a:r>
            <a:r>
              <a:rPr lang="en-US" altLang="ko-KR" dirty="0" err="1"/>
              <a:t>github</a:t>
            </a:r>
            <a:r>
              <a:rPr lang="ko-KR" altLang="en-US" dirty="0"/>
              <a:t>을 사용하게 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5B484-EACB-79BB-EDE5-19C5DEC7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폴더를 로컬 </a:t>
            </a:r>
            <a:r>
              <a:rPr lang="ko-KR" altLang="en-US" dirty="0" err="1"/>
              <a:t>레포로</a:t>
            </a:r>
            <a:r>
              <a:rPr lang="en-US" altLang="ko-KR" dirty="0"/>
              <a:t>(git </a:t>
            </a:r>
            <a:r>
              <a:rPr lang="en-US" altLang="ko-KR" dirty="0" err="1"/>
              <a:t>init</a:t>
            </a:r>
            <a:r>
              <a:rPr lang="en-US" altLang="ko-KR" dirty="0"/>
              <a:t>) -&gt; </a:t>
            </a:r>
            <a:r>
              <a:rPr lang="ko-KR" altLang="en-US" dirty="0"/>
              <a:t>원격 </a:t>
            </a:r>
            <a:r>
              <a:rPr lang="ko-KR" altLang="en-US" dirty="0" err="1"/>
              <a:t>레포</a:t>
            </a:r>
            <a:r>
              <a:rPr lang="ko-KR" altLang="en-US" dirty="0"/>
              <a:t> 발행</a:t>
            </a:r>
            <a:r>
              <a:rPr lang="en-US" altLang="ko-KR" dirty="0"/>
              <a:t>(publish)</a:t>
            </a:r>
          </a:p>
          <a:p>
            <a:r>
              <a:rPr lang="en-US" altLang="ko-KR" dirty="0"/>
              <a:t>1-2. git clone: </a:t>
            </a:r>
            <a:r>
              <a:rPr lang="ko-KR" altLang="en-US" dirty="0"/>
              <a:t>원격 </a:t>
            </a:r>
            <a:r>
              <a:rPr lang="ko-KR" altLang="en-US" dirty="0" err="1"/>
              <a:t>레포를</a:t>
            </a:r>
            <a:r>
              <a:rPr lang="ko-KR" altLang="en-US" dirty="0"/>
              <a:t> 내 컴퓨터로 복사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코드 변경 </a:t>
            </a:r>
            <a:r>
              <a:rPr lang="en-US" altLang="ko-KR" dirty="0"/>
              <a:t>=&gt; </a:t>
            </a:r>
            <a:r>
              <a:rPr lang="ko-KR" altLang="en-US" dirty="0"/>
              <a:t>저장 </a:t>
            </a:r>
            <a:r>
              <a:rPr lang="en-US" altLang="ko-KR" dirty="0"/>
              <a:t>=&gt;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깃허브</a:t>
            </a:r>
            <a:r>
              <a:rPr lang="ko-KR" altLang="en-US" dirty="0"/>
              <a:t> 원격 </a:t>
            </a:r>
            <a:r>
              <a:rPr lang="ko-KR" altLang="en-US" dirty="0" err="1"/>
              <a:t>레포로</a:t>
            </a:r>
            <a:r>
              <a:rPr lang="ko-KR" altLang="en-US" dirty="0"/>
              <a:t> </a:t>
            </a:r>
            <a:r>
              <a:rPr lang="en-US" altLang="ko-KR" dirty="0"/>
              <a:t>pull/push</a:t>
            </a:r>
          </a:p>
        </p:txBody>
      </p:sp>
    </p:spTree>
    <p:extLst>
      <p:ext uri="{BB962C8B-B14F-4D97-AF65-F5344CB8AC3E}">
        <p14:creationId xmlns:p14="http://schemas.microsoft.com/office/powerpoint/2010/main" val="291248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FD46-F988-669E-8C69-40085B90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git,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실습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FE27-9216-736B-3BF0-E80B625E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0. </a:t>
            </a:r>
            <a:r>
              <a:rPr lang="ko-KR" altLang="en-US" dirty="0"/>
              <a:t>깃 사용자설정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 desktop </a:t>
            </a:r>
            <a:r>
              <a:rPr lang="ko-KR" altLang="en-US" dirty="0"/>
              <a:t>접속 </a:t>
            </a:r>
            <a:r>
              <a:rPr lang="en-US" altLang="ko-KR" dirty="0"/>
              <a:t>(</a:t>
            </a:r>
            <a:r>
              <a:rPr lang="ko-KR" altLang="en-US" dirty="0"/>
              <a:t>필요하다면 로그인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en-US" altLang="ko-KR" dirty="0"/>
              <a:t>clone repository </a:t>
            </a:r>
            <a:r>
              <a:rPr lang="ko-KR" altLang="en-US" dirty="0"/>
              <a:t>선택</a:t>
            </a:r>
            <a:r>
              <a:rPr lang="en-US" altLang="ko-KR" dirty="0"/>
              <a:t>, [</a:t>
            </a:r>
            <a:r>
              <a:rPr lang="ko-KR" altLang="en-US" dirty="0"/>
              <a:t>주소</a:t>
            </a:r>
            <a:r>
              <a:rPr lang="en-US" altLang="ko-KR" dirty="0"/>
              <a:t>]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폴더 위치 선택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생긴 폴더 확인</a:t>
            </a:r>
            <a:r>
              <a:rPr lang="en-US" altLang="ko-KR" dirty="0"/>
              <a:t>, [</a:t>
            </a:r>
            <a:r>
              <a:rPr lang="ko-KR" altLang="en-US" dirty="0"/>
              <a:t>이름</a:t>
            </a:r>
            <a:r>
              <a:rPr lang="en-US" altLang="ko-KR" dirty="0"/>
              <a:t>].txt </a:t>
            </a:r>
            <a:r>
              <a:rPr lang="ko-KR" altLang="en-US" dirty="0"/>
              <a:t>파일 생성</a:t>
            </a:r>
            <a:r>
              <a:rPr lang="en-US" altLang="ko-KR" dirty="0"/>
              <a:t>, </a:t>
            </a:r>
            <a:r>
              <a:rPr lang="ko-KR" altLang="en-US" dirty="0"/>
              <a:t>자기소개 입력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에서 </a:t>
            </a:r>
            <a:r>
              <a:rPr lang="ko-KR" altLang="en-US" dirty="0" err="1"/>
              <a:t>커밋</a:t>
            </a:r>
            <a:r>
              <a:rPr lang="en-US" altLang="ko-KR" dirty="0"/>
              <a:t>, </a:t>
            </a:r>
            <a:r>
              <a:rPr lang="ko-KR" altLang="en-US" dirty="0"/>
              <a:t>푸시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BB6B3A-1376-0ECB-377B-ED51EC1A282E}"/>
              </a:ext>
            </a:extLst>
          </p:cNvPr>
          <p:cNvSpPr/>
          <p:nvPr/>
        </p:nvSpPr>
        <p:spPr>
          <a:xfrm>
            <a:off x="951722" y="2388637"/>
            <a:ext cx="6960637" cy="104036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$ git config --global user.name "Your Name“</a:t>
            </a:r>
          </a:p>
          <a:p>
            <a:r>
              <a:rPr lang="en-US" altLang="ko-K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$ git config --global </a:t>
            </a:r>
            <a:r>
              <a:rPr lang="en-US" altLang="ko-KR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you@example.com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F9E703-92AA-87C7-C363-124E85FE63A5}"/>
              </a:ext>
            </a:extLst>
          </p:cNvPr>
          <p:cNvSpPr/>
          <p:nvPr/>
        </p:nvSpPr>
        <p:spPr>
          <a:xfrm>
            <a:off x="8455089" y="4029003"/>
            <a:ext cx="2898711" cy="4556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$ git 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</a:rPr>
              <a:t>clone</a:t>
            </a:r>
            <a:r>
              <a:rPr lang="ko-KR" altLang="en-US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Courier New" panose="02070309020205020404" pitchFamily="49" charset="0"/>
              </a:rPr>
              <a:t>주소</a:t>
            </a:r>
            <a:r>
              <a:rPr lang="en-US" altLang="ko-KR" dirty="0">
                <a:solidFill>
                  <a:schemeClr val="bg1"/>
                </a:solidFill>
                <a:latin typeface="Courier New" panose="02070309020205020404" pitchFamily="49" charset="0"/>
              </a:rPr>
              <a:t>]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65F45-D9E9-F8AE-43F2-6C6952AA745D}"/>
              </a:ext>
            </a:extLst>
          </p:cNvPr>
          <p:cNvSpPr txBox="1"/>
          <p:nvPr/>
        </p:nvSpPr>
        <p:spPr>
          <a:xfrm>
            <a:off x="8455089" y="3657600"/>
            <a:ext cx="267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bash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하는 방법은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1B038-B95A-B635-A94E-913C61FF7167}"/>
              </a:ext>
            </a:extLst>
          </p:cNvPr>
          <p:cNvSpPr txBox="1"/>
          <p:nvPr/>
        </p:nvSpPr>
        <p:spPr>
          <a:xfrm>
            <a:off x="8308909" y="818310"/>
            <a:ext cx="267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직접 해봅시다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0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EB1E0-196F-0072-F2B9-46A8E74F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를 사용한 협업방법 </a:t>
            </a:r>
            <a:r>
              <a:rPr lang="en-US" altLang="ko-KR" dirty="0"/>
              <a:t>(advanced)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2DB56-0DBB-7592-D9D0-D8859F73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issue</a:t>
            </a:r>
          </a:p>
          <a:p>
            <a:r>
              <a:rPr lang="en-US" altLang="ko-KR" dirty="0"/>
              <a:t>-   </a:t>
            </a:r>
            <a:r>
              <a:rPr lang="ko-KR" altLang="en-US" dirty="0"/>
              <a:t>이슈는 </a:t>
            </a:r>
            <a:r>
              <a:rPr lang="ko-KR" altLang="en-US" dirty="0" err="1"/>
              <a:t>게시판같은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업무분배</a:t>
            </a:r>
            <a:r>
              <a:rPr lang="en-US" altLang="ko-KR" dirty="0"/>
              <a:t>(feature), </a:t>
            </a:r>
            <a:r>
              <a:rPr lang="ko-KR" altLang="en-US" dirty="0"/>
              <a:t>에러기록</a:t>
            </a:r>
            <a:r>
              <a:rPr lang="en-US" altLang="ko-KR" dirty="0"/>
              <a:t>(bug)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이슈는 </a:t>
            </a:r>
            <a:r>
              <a:rPr lang="en-US" altLang="ko-KR" dirty="0"/>
              <a:t>open </a:t>
            </a:r>
            <a:r>
              <a:rPr lang="ko-KR" altLang="en-US" dirty="0"/>
              <a:t>되었다가 해결되면 </a:t>
            </a:r>
            <a:r>
              <a:rPr lang="en-US" altLang="ko-KR" dirty="0"/>
              <a:t>closed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branch (git </a:t>
            </a:r>
            <a:r>
              <a:rPr lang="ko-KR" altLang="en-US" dirty="0"/>
              <a:t>기능이다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의 분기를 나누는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브랜치끼리</a:t>
            </a:r>
            <a:r>
              <a:rPr lang="ko-KR" altLang="en-US" dirty="0"/>
              <a:t> </a:t>
            </a:r>
            <a:r>
              <a:rPr lang="en-US" altLang="ko-KR" dirty="0"/>
              <a:t>merge </a:t>
            </a:r>
            <a:r>
              <a:rPr lang="ko-KR" altLang="en-US" dirty="0"/>
              <a:t>시킬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Git branch">
            <a:extLst>
              <a:ext uri="{FF2B5EF4-FFF2-40B4-BE49-F238E27FC236}">
                <a16:creationId xmlns:a16="http://schemas.microsoft.com/office/drawing/2014/main" id="{7A95D088-3FF4-829C-B137-541E35307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39" y="4895052"/>
            <a:ext cx="3172408" cy="162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5A73D0-0A7B-2DB4-B690-1DCA68569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75"/>
          <a:stretch/>
        </p:blipFill>
        <p:spPr>
          <a:xfrm>
            <a:off x="7408593" y="1331161"/>
            <a:ext cx="3945207" cy="31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32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6B7F9-5961-84BA-BB06-FF2DAF62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현업 개발자처럼 </a:t>
            </a:r>
            <a:r>
              <a:rPr lang="en-US" altLang="ko-KR" dirty="0"/>
              <a:t>git </a:t>
            </a:r>
            <a:r>
              <a:rPr lang="ko-KR" altLang="en-US" dirty="0"/>
              <a:t>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BEAD2-17BA-F8D8-0E5E-88E79748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메인 </a:t>
            </a:r>
            <a:r>
              <a:rPr lang="ko-KR" altLang="en-US" dirty="0" err="1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릴리즈 </a:t>
            </a:r>
            <a:r>
              <a:rPr lang="ko-KR" altLang="en-US" dirty="0" err="1"/>
              <a:t>브랜치</a:t>
            </a:r>
            <a:r>
              <a:rPr lang="en-US" altLang="ko-KR" dirty="0"/>
              <a:t>)</a:t>
            </a:r>
            <a:r>
              <a:rPr lang="ko-KR" altLang="en-US" dirty="0"/>
              <a:t>에 직접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marL="342900" indent="-342900">
              <a:buFontTx/>
              <a:buChar char="-"/>
            </a:pP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feature(</a:t>
            </a:r>
            <a:r>
              <a:rPr lang="ko-KR" altLang="en-US" dirty="0"/>
              <a:t>기능</a:t>
            </a:r>
            <a:r>
              <a:rPr lang="en-US" altLang="ko-KR" dirty="0"/>
              <a:t>) </a:t>
            </a:r>
            <a:r>
              <a:rPr lang="ko-KR" altLang="en-US" dirty="0"/>
              <a:t>별로 관리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이슈 사용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이슈로 업무분배</a:t>
            </a:r>
            <a:r>
              <a:rPr lang="en-US" altLang="ko-KR" dirty="0"/>
              <a:t>, </a:t>
            </a:r>
            <a:r>
              <a:rPr lang="ko-KR" altLang="en-US" dirty="0"/>
              <a:t>그에 따라 </a:t>
            </a:r>
            <a:r>
              <a:rPr lang="ko-KR" altLang="en-US" dirty="0" err="1"/>
              <a:t>브랜치</a:t>
            </a:r>
            <a:r>
              <a:rPr lang="ko-KR" altLang="en-US" dirty="0"/>
              <a:t> 파기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이슈 </a:t>
            </a:r>
            <a:r>
              <a:rPr lang="ko-KR" altLang="en-US" dirty="0" err="1"/>
              <a:t>탬플릿에</a:t>
            </a:r>
            <a:r>
              <a:rPr lang="ko-KR" altLang="en-US" dirty="0"/>
              <a:t> 맞춰 자세하게 기록</a:t>
            </a:r>
            <a:endParaRPr lang="en-US" altLang="ko-KR" dirty="0"/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3. pull request, code review</a:t>
            </a:r>
          </a:p>
          <a:p>
            <a:r>
              <a:rPr lang="en-US" altLang="ko-KR" dirty="0"/>
              <a:t>- develop</a:t>
            </a:r>
            <a:r>
              <a:rPr lang="ko-KR" altLang="en-US" dirty="0"/>
              <a:t>에 반영 시 다른 팀원들의 리뷰 후 반영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D4ABD2-FCC0-5EA0-7D8E-EF32BA7F8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4" b="6404"/>
          <a:stretch/>
        </p:blipFill>
        <p:spPr>
          <a:xfrm>
            <a:off x="7043446" y="1381181"/>
            <a:ext cx="4404049" cy="5105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FF57C6-F1C2-44CF-DCD3-898CE0984797}"/>
              </a:ext>
            </a:extLst>
          </p:cNvPr>
          <p:cNvSpPr txBox="1"/>
          <p:nvPr/>
        </p:nvSpPr>
        <p:spPr>
          <a:xfrm>
            <a:off x="7137141" y="707809"/>
            <a:ext cx="4404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작은 프로젝트에서는 오히려 오버헤드가 발생할 수 있으니 참고만 하기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2720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4E906-2986-73B5-602E-29A66A21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comeducmd</a:t>
            </a:r>
            <a:r>
              <a:rPr lang="en-US" altLang="ko-KR" dirty="0"/>
              <a:t> </a:t>
            </a:r>
            <a:r>
              <a:rPr lang="ko-KR" altLang="en-US" dirty="0"/>
              <a:t>계정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93DF5-D30A-067E-40F3-C957C44C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cmd</a:t>
            </a:r>
            <a:r>
              <a:rPr lang="ko-KR" altLang="en-US" dirty="0"/>
              <a:t>에서 진행한 프로젝트</a:t>
            </a:r>
            <a:r>
              <a:rPr lang="en-US" altLang="ko-KR" dirty="0"/>
              <a:t>, </a:t>
            </a:r>
            <a:r>
              <a:rPr lang="ko-KR" altLang="en-US" dirty="0"/>
              <a:t>스터디 </a:t>
            </a:r>
            <a:r>
              <a:rPr lang="en-US" altLang="ko-KR" dirty="0"/>
              <a:t>/ </a:t>
            </a:r>
            <a:r>
              <a:rPr lang="ko-KR" altLang="en-US" dirty="0"/>
              <a:t>유용한 정보 </a:t>
            </a:r>
            <a:r>
              <a:rPr lang="ko-KR" altLang="en-US" dirty="0" err="1"/>
              <a:t>아카이빙이</a:t>
            </a:r>
            <a:r>
              <a:rPr lang="ko-KR" altLang="en-US" dirty="0"/>
              <a:t> 진행되는 계정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이슈 탭을 이용해 </a:t>
            </a:r>
            <a:r>
              <a:rPr lang="en-US" altLang="ko-KR" dirty="0"/>
              <a:t>OB </a:t>
            </a:r>
            <a:r>
              <a:rPr lang="ko-KR" altLang="en-US" dirty="0"/>
              <a:t>선배들에게 질문 가능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현업에서 일하고 계신 분들이 시간내서 답을 </a:t>
            </a:r>
            <a:r>
              <a:rPr lang="ko-KR" altLang="en-US" dirty="0" err="1"/>
              <a:t>해주십니다</a:t>
            </a:r>
            <a:r>
              <a:rPr lang="en-US" altLang="ko-KR" dirty="0"/>
              <a:t>…</a:t>
            </a:r>
            <a:r>
              <a:rPr lang="ko-KR" altLang="en-US" dirty="0"/>
              <a:t>🥹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https://github.com/comeducmd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712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7676E-F07B-4F19-07AB-24290EC1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3A6AF-F338-1E4E-5C85-297CB84F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Git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이용한 협업의 중요성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Git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개념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용어 정리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GitHub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GitHub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사용하면 어떤 장점이 있을까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Git, GitHub, GitHub Desktop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사용법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실습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GitHub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사용한 협업방법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issue, branch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현업 개발자처럼 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사용하기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43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7BBEA-F346-DD6A-52D8-105BD305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감사합니다</a:t>
            </a:r>
            <a:r>
              <a:rPr lang="en-US" altLang="ko-KR" dirty="0"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!</a:t>
            </a:r>
            <a:endParaRPr lang="ko-KR" altLang="en-US" dirty="0"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3B835-B577-89C5-D588-8BD071111816}"/>
              </a:ext>
            </a:extLst>
          </p:cNvPr>
          <p:cNvSpPr txBox="1"/>
          <p:nvPr/>
        </p:nvSpPr>
        <p:spPr>
          <a:xfrm>
            <a:off x="2597020" y="3788229"/>
            <a:ext cx="699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궁금한 부분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 conflict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났다 언제든지 도와드립니다 연락주세요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53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A04AA4-E337-D422-A30B-D4AB0C28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384" y="0"/>
            <a:ext cx="7506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0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it 브랜치 전략에 대해서">
            <a:extLst>
              <a:ext uri="{FF2B5EF4-FFF2-40B4-BE49-F238E27FC236}">
                <a16:creationId xmlns:a16="http://schemas.microsoft.com/office/drawing/2014/main" id="{D4D7417C-07C5-5AFE-C85A-A88F8B70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88" y="2365092"/>
            <a:ext cx="2753036" cy="17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E66FD9-8E01-6459-42BE-4F4C08EE92C8}"/>
              </a:ext>
            </a:extLst>
          </p:cNvPr>
          <p:cNvSpPr txBox="1"/>
          <p:nvPr/>
        </p:nvSpPr>
        <p:spPr>
          <a:xfrm>
            <a:off x="5094009" y="2535959"/>
            <a:ext cx="6251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	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 관리 시스템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(VCS)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무엇을</a:t>
            </a:r>
            <a:r>
              <a:rPr lang="en-US" altLang="ko-KR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r>
              <a:rPr lang="en-US" altLang="ko-KR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git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레포지터리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디렉토리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관리한다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어떻게</a:t>
            </a:r>
            <a:r>
              <a:rPr lang="en-US" altLang="ko-KR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	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커밋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별로 파일의 스냅샷을 찍는다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622C78B-ABC0-C94F-7AF5-896A35DE0F5D}"/>
                  </a:ext>
                </a:extLst>
              </p14:cNvPr>
              <p14:cNvContentPartPr/>
              <p14:nvPr/>
            </p14:nvContentPartPr>
            <p14:xfrm>
              <a:off x="-314192" y="2308041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622C78B-ABC0-C94F-7AF5-896A35DE0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31832" y="229004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96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D411B-BD35-83BA-545A-C051FF0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</a:t>
            </a:r>
            <a:r>
              <a:rPr lang="en-US" altLang="ko-KR" dirty="0"/>
              <a:t>1. </a:t>
            </a:r>
            <a:r>
              <a:rPr lang="ko-KR" altLang="en-US" dirty="0" err="1"/>
              <a:t>레포지터리</a:t>
            </a:r>
            <a:r>
              <a:rPr lang="ko-KR" altLang="en-US" dirty="0"/>
              <a:t> </a:t>
            </a:r>
            <a:r>
              <a:rPr lang="en-US" altLang="ko-KR" dirty="0"/>
              <a:t>(repository)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9658E-39C4-1DAB-1076-113581D3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으로 관리되는 디렉토리</a:t>
            </a:r>
            <a:r>
              <a:rPr lang="en-US" altLang="ko-KR" dirty="0"/>
              <a:t> == </a:t>
            </a:r>
            <a:r>
              <a:rPr lang="ko-KR" altLang="en-US" dirty="0"/>
              <a:t>저장소</a:t>
            </a:r>
            <a:r>
              <a:rPr lang="en-US" altLang="ko-KR" dirty="0"/>
              <a:t>, </a:t>
            </a:r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E41A78-69CE-7903-7C97-0F87FBD6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73" y="2568468"/>
            <a:ext cx="5480154" cy="30765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33E19C-0912-F885-A176-3AB4C170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9" y="2617183"/>
            <a:ext cx="6100020" cy="2929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A0D665-DCD9-0701-CCE8-34C6220F8B3E}"/>
              </a:ext>
            </a:extLst>
          </p:cNvPr>
          <p:cNvSpPr txBox="1"/>
          <p:nvPr/>
        </p:nvSpPr>
        <p:spPr>
          <a:xfrm>
            <a:off x="2511556" y="5737351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E2BFE-AFB6-7066-7104-D3124DC9374A}"/>
              </a:ext>
            </a:extLst>
          </p:cNvPr>
          <p:cNvSpPr txBox="1"/>
          <p:nvPr/>
        </p:nvSpPr>
        <p:spPr>
          <a:xfrm>
            <a:off x="7476931" y="583534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원격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74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D411B-BD35-83BA-545A-C051FF0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</a:t>
            </a:r>
            <a:r>
              <a:rPr lang="en-US" altLang="ko-KR" dirty="0"/>
              <a:t>2.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(commit)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9658E-39C4-1DAB-1076-113581D3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레포지터리의</a:t>
            </a:r>
            <a:r>
              <a:rPr lang="ko-KR" altLang="en-US" dirty="0"/>
              <a:t> 스냅샷 </a:t>
            </a:r>
            <a:r>
              <a:rPr lang="en-US" altLang="ko-KR" dirty="0"/>
              <a:t>==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체크포인트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6A599-EF7A-6BC1-A220-AF8D45E0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25" y="2616796"/>
            <a:ext cx="8580149" cy="3448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29C09-4C5C-2A2E-5DC4-E27EBF94DE23}"/>
              </a:ext>
            </a:extLst>
          </p:cNvPr>
          <p:cNvSpPr txBox="1"/>
          <p:nvPr/>
        </p:nvSpPr>
        <p:spPr>
          <a:xfrm>
            <a:off x="8095862" y="1067413"/>
            <a:ext cx="386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대부분의 작업이 로컬에서 진행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초초초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빠름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A2FEDE19-C7DD-C0AF-3913-DE06D87181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07495" y="1278294"/>
            <a:ext cx="1698171" cy="832778"/>
          </a:xfrm>
          <a:prstGeom prst="curved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1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D411B-BD35-83BA-545A-C051FF04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</a:t>
            </a:r>
            <a:r>
              <a:rPr lang="en-US" altLang="ko-KR" dirty="0"/>
              <a:t>2.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(commit)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9658E-39C4-1DAB-1076-113581D3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커밋의</a:t>
            </a:r>
            <a:r>
              <a:rPr lang="ko-KR" altLang="en-US" dirty="0"/>
              <a:t> 과정 </a:t>
            </a:r>
            <a:r>
              <a:rPr lang="en-US" altLang="ko-KR" dirty="0"/>
              <a:t>(</a:t>
            </a:r>
            <a:r>
              <a:rPr lang="ko-KR" altLang="en-US" dirty="0"/>
              <a:t>로컬에서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EBC14F9-3D66-9C13-31C8-B90470AF598F}"/>
              </a:ext>
            </a:extLst>
          </p:cNvPr>
          <p:cNvSpPr/>
          <p:nvPr/>
        </p:nvSpPr>
        <p:spPr>
          <a:xfrm>
            <a:off x="1754156" y="2705876"/>
            <a:ext cx="2612571" cy="331236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502973C-8778-74B6-F199-9F34E777600B}"/>
              </a:ext>
            </a:extLst>
          </p:cNvPr>
          <p:cNvSpPr/>
          <p:nvPr/>
        </p:nvSpPr>
        <p:spPr>
          <a:xfrm>
            <a:off x="4677748" y="2705876"/>
            <a:ext cx="2612571" cy="331236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AF0CF0-2896-FA65-667B-D61B74FE741A}"/>
              </a:ext>
            </a:extLst>
          </p:cNvPr>
          <p:cNvSpPr/>
          <p:nvPr/>
        </p:nvSpPr>
        <p:spPr>
          <a:xfrm>
            <a:off x="7601340" y="2705876"/>
            <a:ext cx="2612571" cy="3312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6CBB9-1AB3-44AF-B7E0-C0EECD3E2461}"/>
              </a:ext>
            </a:extLst>
          </p:cNvPr>
          <p:cNvSpPr txBox="1"/>
          <p:nvPr/>
        </p:nvSpPr>
        <p:spPr>
          <a:xfrm>
            <a:off x="2188029" y="2830731"/>
            <a:ext cx="170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레포지터리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컴퓨터 폴더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D8DF2-E3F2-487C-093D-9C622668FEE3}"/>
              </a:ext>
            </a:extLst>
          </p:cNvPr>
          <p:cNvSpPr txBox="1"/>
          <p:nvPr/>
        </p:nvSpPr>
        <p:spPr>
          <a:xfrm>
            <a:off x="5017537" y="2850970"/>
            <a:ext cx="189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Staged changes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0FA6A-A5ED-2328-EA70-0F04105996B9}"/>
              </a:ext>
            </a:extLst>
          </p:cNvPr>
          <p:cNvSpPr txBox="1"/>
          <p:nvPr/>
        </p:nvSpPr>
        <p:spPr>
          <a:xfrm>
            <a:off x="8259149" y="2830731"/>
            <a:ext cx="134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history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FF6F8-B87A-815F-7DC5-282E985E0F0B}"/>
              </a:ext>
            </a:extLst>
          </p:cNvPr>
          <p:cNvSpPr txBox="1"/>
          <p:nvPr/>
        </p:nvSpPr>
        <p:spPr>
          <a:xfrm>
            <a:off x="2206690" y="4101321"/>
            <a:ext cx="170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파일을 생성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CD08F-7B2E-EDA3-FB83-46EDB4CA605F}"/>
              </a:ext>
            </a:extLst>
          </p:cNvPr>
          <p:cNvSpPr txBox="1"/>
          <p:nvPr/>
        </p:nvSpPr>
        <p:spPr>
          <a:xfrm>
            <a:off x="3630386" y="4615747"/>
            <a:ext cx="170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커밋하고 싶은 파일 선택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B68A3BE-2CFE-8D9C-88D6-E5676B192E17}"/>
              </a:ext>
            </a:extLst>
          </p:cNvPr>
          <p:cNvSpPr/>
          <p:nvPr/>
        </p:nvSpPr>
        <p:spPr>
          <a:xfrm>
            <a:off x="3748574" y="4296107"/>
            <a:ext cx="1534109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8689A-1043-CEA3-63E8-7F98E68D5BCB}"/>
              </a:ext>
            </a:extLst>
          </p:cNvPr>
          <p:cNvSpPr txBox="1"/>
          <p:nvPr/>
        </p:nvSpPr>
        <p:spPr>
          <a:xfrm>
            <a:off x="5085573" y="3955254"/>
            <a:ext cx="1707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add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a.txt</a:t>
            </a:r>
          </a:p>
          <a:p>
            <a:pPr algn="ct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modify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b.c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delete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c.py</a:t>
            </a:r>
          </a:p>
          <a:p>
            <a:pPr algn="ctr"/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…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435BC79-B73E-1F4F-1621-B57C830FA1B8}"/>
              </a:ext>
            </a:extLst>
          </p:cNvPr>
          <p:cNvSpPr/>
          <p:nvPr/>
        </p:nvSpPr>
        <p:spPr>
          <a:xfrm>
            <a:off x="6678775" y="4280011"/>
            <a:ext cx="1534109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11756-A251-F4BB-A23F-AA607630227B}"/>
              </a:ext>
            </a:extLst>
          </p:cNvPr>
          <p:cNvSpPr txBox="1"/>
          <p:nvPr/>
        </p:nvSpPr>
        <p:spPr>
          <a:xfrm>
            <a:off x="6551647" y="3961949"/>
            <a:ext cx="1707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commit</a:t>
            </a:r>
            <a:endParaRPr lang="ko-KR" altLang="en-US" sz="2000" b="1" dirty="0">
              <a:solidFill>
                <a:srgbClr val="F051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6B370C8-26BE-91BD-DAD7-935DFE72B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02"/>
          <a:stretch/>
        </p:blipFill>
        <p:spPr>
          <a:xfrm>
            <a:off x="8259149" y="3230983"/>
            <a:ext cx="1757439" cy="24995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C99A74-DD70-F5A2-C919-59A39879E273}"/>
              </a:ext>
            </a:extLst>
          </p:cNvPr>
          <p:cNvSpPr txBox="1"/>
          <p:nvPr/>
        </p:nvSpPr>
        <p:spPr>
          <a:xfrm>
            <a:off x="6551647" y="4604058"/>
            <a:ext cx="170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commit message</a:t>
            </a:r>
            <a:endParaRPr lang="ko-KR" altLang="en-US" sz="1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244F5-5078-BDAF-9703-3F8969FA5C3D}"/>
              </a:ext>
            </a:extLst>
          </p:cNvPr>
          <p:cNvSpPr txBox="1"/>
          <p:nvPr/>
        </p:nvSpPr>
        <p:spPr>
          <a:xfrm>
            <a:off x="3650022" y="4031476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b="1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b="1" dirty="0">
                <a:solidFill>
                  <a:srgbClr val="F0513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add</a:t>
            </a:r>
            <a:endParaRPr lang="ko-KR" altLang="en-US" b="1" dirty="0">
              <a:solidFill>
                <a:srgbClr val="F05133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86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69347-7205-F193-CD40-A710CF93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E9530AC-EF15-19F9-DE5B-12D96F971C65}"/>
              </a:ext>
            </a:extLst>
          </p:cNvPr>
          <p:cNvSpPr/>
          <p:nvPr/>
        </p:nvSpPr>
        <p:spPr>
          <a:xfrm>
            <a:off x="1632861" y="3939897"/>
            <a:ext cx="10067730" cy="18194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98084AB-8124-7B59-96D5-0B675EEF1628}"/>
              </a:ext>
            </a:extLst>
          </p:cNvPr>
          <p:cNvSpPr/>
          <p:nvPr/>
        </p:nvSpPr>
        <p:spPr>
          <a:xfrm>
            <a:off x="2908045" y="3804603"/>
            <a:ext cx="429208" cy="429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39649E-9CF7-53F6-66F1-7EB35D0CC8C3}"/>
              </a:ext>
            </a:extLst>
          </p:cNvPr>
          <p:cNvSpPr/>
          <p:nvPr/>
        </p:nvSpPr>
        <p:spPr>
          <a:xfrm>
            <a:off x="4618657" y="3816266"/>
            <a:ext cx="429208" cy="429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CD9A03-C390-9FFB-AB80-DFCA7A88C453}"/>
              </a:ext>
            </a:extLst>
          </p:cNvPr>
          <p:cNvSpPr/>
          <p:nvPr/>
        </p:nvSpPr>
        <p:spPr>
          <a:xfrm>
            <a:off x="6329269" y="3827929"/>
            <a:ext cx="429208" cy="429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F5445E-863B-C262-0628-CF4B2A266C79}"/>
              </a:ext>
            </a:extLst>
          </p:cNvPr>
          <p:cNvSpPr/>
          <p:nvPr/>
        </p:nvSpPr>
        <p:spPr>
          <a:xfrm>
            <a:off x="8039881" y="3839592"/>
            <a:ext cx="429208" cy="429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4E0C75-44E1-FFBE-B7AC-E87EB25C0ACC}"/>
              </a:ext>
            </a:extLst>
          </p:cNvPr>
          <p:cNvSpPr/>
          <p:nvPr/>
        </p:nvSpPr>
        <p:spPr>
          <a:xfrm>
            <a:off x="9750493" y="3848923"/>
            <a:ext cx="429208" cy="4292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3CC3A-7B5A-66DB-BA3A-244E74CF0F4D}"/>
              </a:ext>
            </a:extLst>
          </p:cNvPr>
          <p:cNvSpPr txBox="1"/>
          <p:nvPr/>
        </p:nvSpPr>
        <p:spPr>
          <a:xfrm>
            <a:off x="335909" y="3601862"/>
            <a:ext cx="132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init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</a:p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clone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D1407-B017-C60E-F5D1-314709D1485B}"/>
              </a:ext>
            </a:extLst>
          </p:cNvPr>
          <p:cNvSpPr txBox="1"/>
          <p:nvPr/>
        </p:nvSpPr>
        <p:spPr>
          <a:xfrm>
            <a:off x="2254902" y="429446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initial commit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27447-A0A8-B174-4813-5B4CFC63924D}"/>
              </a:ext>
            </a:extLst>
          </p:cNvPr>
          <p:cNvSpPr txBox="1"/>
          <p:nvPr/>
        </p:nvSpPr>
        <p:spPr>
          <a:xfrm>
            <a:off x="3965514" y="4872389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덧셈 버튼 기능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F27F6-9CFB-C5EA-ECC7-32CAA3BD7A6A}"/>
              </a:ext>
            </a:extLst>
          </p:cNvPr>
          <p:cNvSpPr txBox="1"/>
          <p:nvPr/>
        </p:nvSpPr>
        <p:spPr>
          <a:xfrm>
            <a:off x="5701008" y="4398759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뺄셈 버튼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F98301-4B7E-0BC0-CC85-5144AF50E2A3}"/>
              </a:ext>
            </a:extLst>
          </p:cNvPr>
          <p:cNvSpPr txBox="1"/>
          <p:nvPr/>
        </p:nvSpPr>
        <p:spPr>
          <a:xfrm>
            <a:off x="7386740" y="4857827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곱셈 버튼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CF37D-2A18-37A0-9AC4-20AE40D2253E}"/>
              </a:ext>
            </a:extLst>
          </p:cNvPr>
          <p:cNvSpPr txBox="1"/>
          <p:nvPr/>
        </p:nvSpPr>
        <p:spPr>
          <a:xfrm>
            <a:off x="8637817" y="5436009"/>
            <a:ext cx="26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Revert 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곱셈 버튼 기능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＂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7DA4E99-A58B-3CCF-B89A-3B75C81EBF3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>
            <a:off x="4833261" y="4245474"/>
            <a:ext cx="0" cy="62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FC68D0-0298-DB30-B209-7D3DE8719FCD}"/>
              </a:ext>
            </a:extLst>
          </p:cNvPr>
          <p:cNvCxnSpPr/>
          <p:nvPr/>
        </p:nvCxnSpPr>
        <p:spPr>
          <a:xfrm>
            <a:off x="8254485" y="4278131"/>
            <a:ext cx="0" cy="626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EC3B2CB-1825-1B1E-BE9D-D8B4996EDEDB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9965097" y="4278131"/>
            <a:ext cx="0" cy="115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8B5CFC4-CB3C-0009-0E01-92613F3E6854}"/>
              </a:ext>
            </a:extLst>
          </p:cNvPr>
          <p:cNvSpPr/>
          <p:nvPr/>
        </p:nvSpPr>
        <p:spPr>
          <a:xfrm>
            <a:off x="6758478" y="1478215"/>
            <a:ext cx="1995973" cy="54642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만들다가 실수했다</a:t>
            </a:r>
            <a:r>
              <a:rPr lang="en-US" altLang="ko-KR" sz="16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69E5685-8FE6-E660-F15C-73578A427EDE}"/>
              </a:ext>
            </a:extLst>
          </p:cNvPr>
          <p:cNvCxnSpPr>
            <a:cxnSpLocks/>
          </p:cNvCxnSpPr>
          <p:nvPr/>
        </p:nvCxnSpPr>
        <p:spPr>
          <a:xfrm rot="5400000">
            <a:off x="6427704" y="2345993"/>
            <a:ext cx="2027316" cy="136576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F291BD-7B01-8866-85BA-F1DA16D6C314}"/>
              </a:ext>
            </a:extLst>
          </p:cNvPr>
          <p:cNvSpPr txBox="1"/>
          <p:nvPr/>
        </p:nvSpPr>
        <p:spPr>
          <a:xfrm rot="20319237">
            <a:off x="6975477" y="2715771"/>
            <a:ext cx="9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discard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2C26BD3A-78DA-20A1-0ED8-CD1CAFC199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80193" y="2699658"/>
            <a:ext cx="1791953" cy="464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C5B71B-FFB4-36B4-D91C-ABBA5295E2D7}"/>
              </a:ext>
            </a:extLst>
          </p:cNvPr>
          <p:cNvSpPr txBox="1"/>
          <p:nvPr/>
        </p:nvSpPr>
        <p:spPr>
          <a:xfrm>
            <a:off x="3816222" y="825614"/>
            <a:ext cx="38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ex)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계산기 프로그램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9571520-E345-F6E5-24DB-E577E0402152}"/>
              </a:ext>
            </a:extLst>
          </p:cNvPr>
          <p:cNvSpPr/>
          <p:nvPr/>
        </p:nvSpPr>
        <p:spPr>
          <a:xfrm>
            <a:off x="9122234" y="2164043"/>
            <a:ext cx="1995973" cy="54642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커밋을</a:t>
            </a:r>
            <a:r>
              <a:rPr lang="ko-KR" altLang="en-US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취소하고 싶어</a:t>
            </a:r>
            <a:r>
              <a:rPr lang="en-US" altLang="ko-KR" sz="1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9D99C41-3BE8-FF7F-F8CD-931083115842}"/>
              </a:ext>
            </a:extLst>
          </p:cNvPr>
          <p:cNvCxnSpPr>
            <a:stCxn id="36" idx="2"/>
            <a:endCxn id="8" idx="7"/>
          </p:cNvCxnSpPr>
          <p:nvPr/>
        </p:nvCxnSpPr>
        <p:spPr>
          <a:xfrm flipH="1">
            <a:off x="8406233" y="2710464"/>
            <a:ext cx="1713988" cy="119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69DACD-D13C-7480-E228-CDD788BA52C8}"/>
              </a:ext>
            </a:extLst>
          </p:cNvPr>
          <p:cNvSpPr txBox="1"/>
          <p:nvPr/>
        </p:nvSpPr>
        <p:spPr>
          <a:xfrm rot="19511470">
            <a:off x="8520600" y="3095027"/>
            <a:ext cx="9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revert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51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F671A-AD1D-66E4-4A7C-14CE84CA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3520B-2115-E4FD-06EE-5FC5318F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219" y="2186206"/>
            <a:ext cx="6695491" cy="336550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Git </a:t>
            </a:r>
            <a:r>
              <a:rPr lang="ko-KR" altLang="en-US" sz="2000" dirty="0"/>
              <a:t>저장소 호스팅 서비스</a:t>
            </a:r>
            <a:endParaRPr lang="en-US" altLang="ko-KR" sz="2000" dirty="0"/>
          </a:p>
          <a:p>
            <a:r>
              <a:rPr lang="en-US" altLang="ko-KR" sz="2000" dirty="0"/>
              <a:t>=</a:t>
            </a:r>
            <a:r>
              <a:rPr lang="ko-KR" altLang="en-US" sz="2000" dirty="0"/>
              <a:t> 원격</a:t>
            </a:r>
            <a:r>
              <a:rPr lang="en-US" altLang="ko-KR" sz="2000" dirty="0"/>
              <a:t>(remote)</a:t>
            </a:r>
            <a:r>
              <a:rPr lang="ko-KR" altLang="en-US" sz="2000" dirty="0"/>
              <a:t> </a:t>
            </a:r>
            <a:r>
              <a:rPr lang="en-US" altLang="ko-KR" sz="2000" dirty="0"/>
              <a:t>git </a:t>
            </a:r>
            <a:r>
              <a:rPr lang="ko-KR" altLang="en-US" sz="2000" dirty="0" err="1"/>
              <a:t>레포를</a:t>
            </a:r>
            <a:r>
              <a:rPr lang="ko-KR" altLang="en-US" sz="2000" dirty="0"/>
              <a:t> 만들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= </a:t>
            </a:r>
            <a:r>
              <a:rPr lang="ko-KR" altLang="en-US" sz="2000" dirty="0" err="1"/>
              <a:t>깃허브</a:t>
            </a:r>
            <a:r>
              <a:rPr lang="ko-KR" altLang="en-US" sz="2000" dirty="0"/>
              <a:t> 서버에 </a:t>
            </a:r>
            <a:r>
              <a:rPr lang="en-US" altLang="ko-KR" sz="2000" dirty="0"/>
              <a:t>git </a:t>
            </a:r>
            <a:r>
              <a:rPr lang="ko-KR" altLang="en-US" sz="2000" dirty="0" err="1"/>
              <a:t>레포를</a:t>
            </a:r>
            <a:r>
              <a:rPr lang="ko-KR" altLang="en-US" sz="2000" dirty="0"/>
              <a:t> 만들 수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원격 </a:t>
            </a:r>
            <a:r>
              <a:rPr lang="ko-KR" altLang="en-US" sz="2000" dirty="0" err="1"/>
              <a:t>레포와</a:t>
            </a:r>
            <a:r>
              <a:rPr lang="ko-KR" altLang="en-US" sz="2000" dirty="0"/>
              <a:t> 내 컴퓨터 로컬 </a:t>
            </a:r>
            <a:r>
              <a:rPr lang="ko-KR" altLang="en-US" sz="2000" dirty="0" err="1"/>
              <a:t>레포의</a:t>
            </a:r>
            <a:r>
              <a:rPr lang="ko-KR" altLang="en-US" sz="2000" dirty="0"/>
              <a:t> 연동이 가능하다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깃허브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말고도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GitLab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등의 저장소 호스팅 서비스가 있지만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</a:p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명실상부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</a:rPr>
              <a:t>깃허브가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</a:rPr>
              <a:t> 가장 유명하다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pic>
        <p:nvPicPr>
          <p:cNvPr id="4" name="Picture 6" descr="GitHub 무료로 다운 받기 - 2023년 최신 버전">
            <a:extLst>
              <a:ext uri="{FF2B5EF4-FFF2-40B4-BE49-F238E27FC236}">
                <a16:creationId xmlns:a16="http://schemas.microsoft.com/office/drawing/2014/main" id="{B00D2E92-ED63-C363-1E84-129722BAC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48" y="2816898"/>
            <a:ext cx="2883159" cy="162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47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7265</TotalTime>
  <Words>709</Words>
  <Application>Microsoft Office PowerPoint</Application>
  <PresentationFormat>와이드스크린</PresentationFormat>
  <Paragraphs>151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KoPub바탕체 Bold</vt:lpstr>
      <vt:lpstr>나눔스퀘어라운드 Regular</vt:lpstr>
      <vt:lpstr>맑은 고딕</vt:lpstr>
      <vt:lpstr>Arial</vt:lpstr>
      <vt:lpstr>Courier New</vt:lpstr>
      <vt:lpstr>Office 테마</vt:lpstr>
      <vt:lpstr>Git과 GitHub</vt:lpstr>
      <vt:lpstr>목차</vt:lpstr>
      <vt:lpstr>PowerPoint 프레젠테이션</vt:lpstr>
      <vt:lpstr>PowerPoint 프레젠테이션</vt:lpstr>
      <vt:lpstr>용어 1. 레포지터리 (repository)</vt:lpstr>
      <vt:lpstr>용어 2. 커밋 (commit)</vt:lpstr>
      <vt:lpstr>용어 2. 커밋 (commit)</vt:lpstr>
      <vt:lpstr>Git 사용 flow</vt:lpstr>
      <vt:lpstr>GitHub 개념</vt:lpstr>
      <vt:lpstr>GitHub 개념</vt:lpstr>
      <vt:lpstr>GitHub 개념</vt:lpstr>
      <vt:lpstr>GitHub를 사용하면 어떤 장점이 있을까?</vt:lpstr>
      <vt:lpstr>팀원과 협업 ⭐⭐⭐</vt:lpstr>
      <vt:lpstr>팀원과 협업 ⭐⭐⭐</vt:lpstr>
      <vt:lpstr>여러분이 github을 사용하게 될 방법</vt:lpstr>
      <vt:lpstr>git, github, github desktop실습!!</vt:lpstr>
      <vt:lpstr>github를 사용한 협업방법 (advanced)</vt:lpstr>
      <vt:lpstr>현업 개발자처럼 git 사용하기</vt:lpstr>
      <vt:lpstr>comeducmd 계정 소개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Git과 GitHub</dc:title>
  <dc:creator>전은지</dc:creator>
  <cp:lastModifiedBy>전은지</cp:lastModifiedBy>
  <cp:revision>6</cp:revision>
  <dcterms:created xsi:type="dcterms:W3CDTF">2023-06-30T07:43:09Z</dcterms:created>
  <dcterms:modified xsi:type="dcterms:W3CDTF">2023-07-07T06:35:12Z</dcterms:modified>
</cp:coreProperties>
</file>