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A1F7-EECC-26D2-F1B1-0334F297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726E2-81AD-2815-AE91-840BCF56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71033-7978-1002-5651-C1A67F92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589B0-9531-F011-0692-5C1C9782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0C191-F2EE-4F58-0F04-D4B81A1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9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3541D-F4E9-27A8-8838-80AF4B3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8C9EA-B216-EC2A-912C-016674C65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F6609-F3EB-4435-6354-CAF379FA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3C0B-1647-48ED-17F7-42A836C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592CC-4881-AF08-DACB-90B9532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0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025DD-A5D8-6ABD-F174-7B6666407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37211-E740-362E-F52C-17BD6639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1F6AC-9DD6-5C90-89AA-89D213CB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0867A-6051-D87F-6BB4-7C6C26A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3CD0B-B034-0DA1-68E1-161B8C6B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52530-E52E-B276-87C6-432C9A93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5DE94-5BCD-1A3D-1295-196F23D3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1A4C4-F90B-0934-3C27-F2F81071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B3E78-62BE-30C9-0513-F9C17FAF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4CB0C-B68D-878D-C728-3AB10547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D0D1-047C-9B81-4347-8E180F68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CCF01-5FF8-429F-A280-B285F3D8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BBFDC-6B3D-32C7-11B8-A2C9CA0D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38197-999F-E010-810D-558BF7FD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160F8-E24F-4289-EC7C-11B753F6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3AC5-D0F0-DE46-149D-D90C0839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9C833-87C9-857A-DD75-F1DFCB31A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8D7AB-975A-4538-F3EE-D3D62BC1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CBC7C-3AD9-56CD-67AC-47F4F32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D3951-28A0-6AB6-A41B-208751DF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4EB11-AED8-8C96-D075-C67751B9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584FC-CF9D-55E8-C404-4605B14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68B91-2B57-E3CA-CB98-0CC7618E1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772AE-4D92-14A0-E784-8224B554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D97C7-4027-1782-1E3B-98C2CEFA1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B4753-882B-CEC3-B817-D526E68CD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E7BDE-43EB-F41A-DE64-61B459C7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435191-5575-4811-2125-C2DB63B7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7EBC76-8C05-1A14-1411-5D38ED77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1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212B-4CAB-6DBF-E7F5-3A0030B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155CEE-D137-FBF3-5C58-97ED8DEB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101CB-1CF7-EF85-4D7A-3B5C0F28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A4CC7-ADEB-A720-2A1C-09E9A3B1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8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955BCD-623F-C080-E8C4-CFB9F2A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8FF9B6-969F-A956-9912-DB9BF448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9E984-576F-1DFA-1F73-DC4F9687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822A9-8A77-2141-5EE1-64DE420F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B141-0F9A-E9CC-4B5F-0D897A2F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FA922-EC26-95C4-FDEB-5EF25CCF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51F64-E560-529B-BA23-F0208FE2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06601-35B8-2E56-E5B9-F24D2568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16FE3-8558-843B-0FB1-17216FC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8BAA-73C4-5C65-6AEE-54CE598B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1FA27-2D3E-4C22-98B6-1759667CE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4A21A-8593-64F8-2B10-AA323128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35105-1E46-AC31-4B0B-E965C236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BB8D4-2650-A187-ACB1-C3BFEAC2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66451-949E-21B9-B0C4-E381917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68E0C-DA2D-5E0D-C7F1-C169666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DBB1A-F48C-D784-717F-14059D6A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D5969-778B-E3AE-E8DD-340F3FBD2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74C1-8531-42DD-A621-BB965E0B735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F3651-8088-3177-A9F0-861BD6DF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4C917-F5E9-12FC-BE9D-F90E8C3C0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54DB-B03F-41F6-9BE7-6DAA40E0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99A4-3A9A-77F1-4BAC-2E4CDB61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7" y="1122363"/>
            <a:ext cx="10803466" cy="2387600"/>
          </a:xfrm>
        </p:spPr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Deep Learning based</a:t>
            </a:r>
            <a:r>
              <a:rPr lang="ko-KR" altLang="en-US" dirty="0">
                <a:latin typeface="Bahnschrift Condensed" panose="020B0502040204020203" pitchFamily="34" charset="0"/>
              </a:rPr>
              <a:t> </a:t>
            </a:r>
            <a:r>
              <a:rPr lang="en-US" altLang="ko-KR" dirty="0">
                <a:latin typeface="Bahnschrift Condensed" panose="020B0502040204020203" pitchFamily="34" charset="0"/>
              </a:rPr>
              <a:t>Cpp2Pseudo Project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A83978-56E3-09CB-32B9-06AFFB4D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4533" y="4079875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Bahnschrift Condensed" panose="020B0502040204020203" pitchFamily="34" charset="0"/>
              </a:rPr>
              <a:t>2023-1 CMD, AI</a:t>
            </a:r>
          </a:p>
          <a:p>
            <a:pPr algn="r"/>
            <a:r>
              <a:rPr lang="ko-KR" altLang="en-US" dirty="0">
                <a:latin typeface="Bahnschrift Condensed" panose="020B0502040204020203" pitchFamily="34" charset="0"/>
              </a:rPr>
              <a:t>전은지</a:t>
            </a:r>
            <a:r>
              <a:rPr lang="en-US" altLang="ko-KR" dirty="0">
                <a:latin typeface="Bahnschrift Condensed" panose="020B0502040204020203" pitchFamily="34" charset="0"/>
              </a:rPr>
              <a:t>, </a:t>
            </a:r>
            <a:r>
              <a:rPr lang="ko-KR" altLang="en-US" dirty="0">
                <a:latin typeface="Bahnschrift Condensed" panose="020B0502040204020203" pitchFamily="34" charset="0"/>
              </a:rPr>
              <a:t>박정민</a:t>
            </a:r>
          </a:p>
        </p:txBody>
      </p:sp>
    </p:spTree>
    <p:extLst>
      <p:ext uri="{BB962C8B-B14F-4D97-AF65-F5344CB8AC3E}">
        <p14:creationId xmlns:p14="http://schemas.microsoft.com/office/powerpoint/2010/main" val="95261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9D994-EAB9-0544-A40A-FD03DD83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>
                <a:latin typeface="Bahnschrift Condensed" panose="020B0502040204020203" pitchFamily="34" charset="0"/>
              </a:rPr>
              <a:t>Thank You!</a:t>
            </a:r>
            <a:endParaRPr lang="ko-KR" altLang="en-US" sz="5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2172-404D-0668-20F3-AA1DFD8E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For what?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CFF37-5D7E-2195-B5DC-18FA8428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C++ code to Pseudo code</a:t>
            </a:r>
          </a:p>
          <a:p>
            <a:pPr marL="0" indent="0">
              <a:buNone/>
            </a:pPr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>
                <a:latin typeface="Bahnschrift Condensed" panose="020B0502040204020203" pitchFamily="34" charset="0"/>
              </a:rPr>
              <a:t>Best C++ converter with trained models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5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615E-6949-556C-B4E3-FD86F41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How to train?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B5CB8-7A7A-21BF-5FD2-5B3B8AB8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867" cy="4351338"/>
          </a:xfrm>
        </p:spPr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Dataset : </a:t>
            </a:r>
            <a:r>
              <a:rPr lang="en-US" altLang="ko-KR" dirty="0" err="1">
                <a:latin typeface="Bahnschrift Condensed" panose="020B0502040204020203" pitchFamily="34" charset="0"/>
              </a:rPr>
              <a:t>spoc-train.tsv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Bahnschrift Condensed" panose="020B0502040204020203" pitchFamily="34" charset="0"/>
              </a:rPr>
              <a:t>&gt; C++ &amp; Pseudo code &amp; line &amp; indent</a:t>
            </a: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>
                <a:latin typeface="Bahnschrift Condensed" panose="020B0502040204020203" pitchFamily="34" charset="0"/>
              </a:rPr>
              <a:t>Tokenize code with BERT</a:t>
            </a:r>
          </a:p>
          <a:p>
            <a:r>
              <a:rPr lang="en-US" altLang="ko-KR" dirty="0">
                <a:latin typeface="Bahnschrift Condensed" panose="020B0502040204020203" pitchFamily="34" charset="0"/>
              </a:rPr>
              <a:t>Tokenize text(Pseudo) with GPT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48AAD-2D16-64CB-261F-BA406968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2" y="152400"/>
            <a:ext cx="6029440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6008A-2B66-5E46-6B42-BC37080B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2 Transformers?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07B6F6A-93DE-7109-C197-13BA302F6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51448"/>
              </p:ext>
            </p:extLst>
          </p:nvPr>
        </p:nvGraphicFramePr>
        <p:xfrm>
          <a:off x="677333" y="2074333"/>
          <a:ext cx="10837335" cy="39031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2445">
                  <a:extLst>
                    <a:ext uri="{9D8B030D-6E8A-4147-A177-3AD203B41FA5}">
                      <a16:colId xmlns:a16="http://schemas.microsoft.com/office/drawing/2014/main" val="896863440"/>
                    </a:ext>
                  </a:extLst>
                </a:gridCol>
                <a:gridCol w="3612445">
                  <a:extLst>
                    <a:ext uri="{9D8B030D-6E8A-4147-A177-3AD203B41FA5}">
                      <a16:colId xmlns:a16="http://schemas.microsoft.com/office/drawing/2014/main" val="386509121"/>
                    </a:ext>
                  </a:extLst>
                </a:gridCol>
                <a:gridCol w="3612445">
                  <a:extLst>
                    <a:ext uri="{9D8B030D-6E8A-4147-A177-3AD203B41FA5}">
                      <a16:colId xmlns:a16="http://schemas.microsoft.com/office/drawing/2014/main" val="959807541"/>
                    </a:ext>
                  </a:extLst>
                </a:gridCol>
              </a:tblGrid>
              <a:tr h="97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Transformer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BERT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GPT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37517"/>
                  </a:ext>
                </a:extLst>
              </a:tr>
              <a:tr h="97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Transformer block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Encoder block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Decoder block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51422"/>
                  </a:ext>
                </a:extLst>
              </a:tr>
              <a:tr h="97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Attention </a:t>
                      </a:r>
                      <a:r>
                        <a:rPr lang="ko-KR" altLang="en-US" sz="2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Bi-directional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Bahnschrift Condensed" panose="020B0502040204020203" pitchFamily="34" charset="0"/>
                        </a:rPr>
                        <a:t>Uni-directional</a:t>
                      </a:r>
                      <a:endParaRPr lang="ko-KR" altLang="en-US" sz="2800" dirty="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66398"/>
                  </a:ext>
                </a:extLst>
              </a:tr>
              <a:tr h="975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문장 생성 활용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직접 생성 불가능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문장 생성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9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8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AE3781-3CCC-2D10-6FBB-86736A71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2661" cy="4351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2BFF33-3573-5B04-53B5-5D309043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3090510"/>
            <a:ext cx="6731000" cy="376749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D1C8EF-D56E-D792-A468-ED3DAFA4C1E7}"/>
              </a:ext>
            </a:extLst>
          </p:cNvPr>
          <p:cNvSpPr/>
          <p:nvPr/>
        </p:nvSpPr>
        <p:spPr>
          <a:xfrm>
            <a:off x="503339" y="478171"/>
            <a:ext cx="4689446" cy="5033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7E1DF-3E76-9ADF-B39A-0E9437DB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Optimizer &amp; Loss Function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DDA15-4405-69DA-FFF4-A9216991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Optimizer : </a:t>
            </a:r>
            <a:r>
              <a:rPr lang="en-US" altLang="ko-KR" dirty="0" err="1">
                <a:latin typeface="Bahnschrift Condensed" panose="020B0502040204020203" pitchFamily="34" charset="0"/>
              </a:rPr>
              <a:t>AdamW</a:t>
            </a:r>
            <a:r>
              <a:rPr lang="en-US" altLang="ko-KR" dirty="0">
                <a:latin typeface="Bahnschrift Condensed" panose="020B0502040204020203" pitchFamily="34" charset="0"/>
              </a:rPr>
              <a:t> – based on Adam Algorithm, Gradient Descent optimization</a:t>
            </a: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>
                <a:latin typeface="Bahnschrift Condensed" panose="020B0502040204020203" pitchFamily="34" charset="0"/>
              </a:rPr>
              <a:t>Loss Function : SmoothL1Loss – Minimize difference btw predicted &amp; actual values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What are gradient descent and stochastic gradient descent?">
            <a:extLst>
              <a:ext uri="{FF2B5EF4-FFF2-40B4-BE49-F238E27FC236}">
                <a16:creationId xmlns:a16="http://schemas.microsoft.com/office/drawing/2014/main" id="{84226D7D-6F19-C2F6-BEC2-9F5D93A1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33" y="3749145"/>
            <a:ext cx="5736667" cy="31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4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C8B8E4-FBBF-0EB7-8B20-96D42C94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" y="0"/>
            <a:ext cx="5560715" cy="56472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4B5C31-D2AC-8D47-06DB-2D0BA57D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07" y="3717561"/>
            <a:ext cx="6918260" cy="314043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E066FD-43EC-8DE6-CB9A-D3E7FA56D137}"/>
              </a:ext>
            </a:extLst>
          </p:cNvPr>
          <p:cNvSpPr/>
          <p:nvPr/>
        </p:nvSpPr>
        <p:spPr>
          <a:xfrm>
            <a:off x="369115" y="2684476"/>
            <a:ext cx="4689446" cy="5033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3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8C91F-96C6-1CF6-036F-1965DB7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Training Process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4DCF63-9224-57C4-1007-52F70217F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376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>
                    <a:latin typeface="Bahnschrift Condensed" panose="020B0502040204020203" pitchFamily="34" charset="0"/>
                  </a:rPr>
                  <a:t>Batch Size : Number of Data involved in Batch(The bigger, the faster, lower accuracy)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Bahnschrift Condensed" panose="020B0502040204020203" pitchFamily="34" charset="0"/>
                  </a:rPr>
                  <a:t>     &gt; Batch Size 16 for faster training</a:t>
                </a:r>
              </a:p>
              <a:p>
                <a:r>
                  <a:rPr lang="en-US" altLang="ko-KR" dirty="0">
                    <a:latin typeface="Bahnschrift Condensed" panose="020B0502040204020203" pitchFamily="34" charset="0"/>
                  </a:rPr>
                  <a:t>Epochs : 10, Normally used Epochs during Fine Tuning</a:t>
                </a:r>
              </a:p>
              <a:p>
                <a:r>
                  <a:rPr lang="en-US" altLang="ko-KR" dirty="0">
                    <a:latin typeface="Bahnschrift Condensed" panose="020B0502040204020203" pitchFamily="34" charset="0"/>
                  </a:rPr>
                  <a:t>Learning Rate : 1e-5</a:t>
                </a:r>
                <a:r>
                  <a:rPr lang="en-US" altLang="ko-KR" sz="1700" dirty="0">
                    <a:latin typeface="Bahnschrift Condensed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ko-KR" sz="1700" dirty="0">
                    <a:latin typeface="Bahnschrift Condensed" panose="020B0502040204020203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700" dirty="0">
                    <a:latin typeface="Bahnschrift Condensed" panose="020B0502040204020203" pitchFamily="34" charset="0"/>
                  </a:rPr>
                  <a:t>       </a:t>
                </a:r>
                <a:r>
                  <a:rPr lang="en-US" altLang="ko-KR" dirty="0">
                    <a:latin typeface="Bahnschrift Condensed" panose="020B0502040204020203" pitchFamily="34" charset="0"/>
                  </a:rPr>
                  <a:t>&gt; Based on C2PSModel() output</a:t>
                </a:r>
                <a:endParaRPr lang="ko-KR" altLang="en-US" dirty="0">
                  <a:latin typeface="Bahnschrift Condensed" panose="020B0502040204020203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4DCF63-9224-57C4-1007-52F70217F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376"/>
                <a:ext cx="10515600" cy="4351338"/>
              </a:xfrm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294243-BF11-7284-F568-EE4D3C03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48544"/>
            <a:ext cx="8070850" cy="216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91A7F7-5756-0471-B7C0-8CA07130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317" y="2347506"/>
            <a:ext cx="4487393" cy="21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F7198-2FB0-EA35-EEC7-6BD418A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Goals &amp; Expectations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55E19-8BF1-1E5B-2BB2-834F23B2F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Training Failed due to RAM issue..</a:t>
            </a: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>
                <a:latin typeface="Bahnschrift Condensed" panose="020B0502040204020203" pitchFamily="34" charset="0"/>
              </a:rPr>
              <a:t>Tokenized C++ &amp; Pseudo &gt; Well Trained, Elaborate Translator</a:t>
            </a: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>
                <a:latin typeface="Bahnschrift Condensed" panose="020B0502040204020203" pitchFamily="34" charset="0"/>
              </a:rPr>
              <a:t>Not only C++?!</a:t>
            </a:r>
          </a:p>
          <a:p>
            <a:pPr marL="0" indent="0">
              <a:buNone/>
            </a:pPr>
            <a:r>
              <a:rPr lang="en-US" altLang="ko-KR" dirty="0">
                <a:latin typeface="Bahnschrift Condensed" panose="020B0502040204020203" pitchFamily="34" charset="0"/>
              </a:rPr>
              <a:t>&gt; ex) Python, C, Java, </a:t>
            </a:r>
            <a:r>
              <a:rPr lang="en-US" altLang="ko-KR" dirty="0" err="1">
                <a:latin typeface="Bahnschrift Condensed" panose="020B0502040204020203" pitchFamily="34" charset="0"/>
              </a:rPr>
              <a:t>etc</a:t>
            </a:r>
            <a:r>
              <a:rPr lang="en-US" altLang="ko-KR" dirty="0">
                <a:latin typeface="Bahnschrift Condensed" panose="020B0502040204020203" pitchFamily="34" charset="0"/>
              </a:rPr>
              <a:t>… to Pseudo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3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206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나눔스퀘어_ac Bold</vt:lpstr>
      <vt:lpstr>맑은 고딕</vt:lpstr>
      <vt:lpstr>Arial</vt:lpstr>
      <vt:lpstr>Bahnschrift Condensed</vt:lpstr>
      <vt:lpstr>Cambria Math</vt:lpstr>
      <vt:lpstr>Office 테마</vt:lpstr>
      <vt:lpstr>Deep Learning based Cpp2Pseudo Project</vt:lpstr>
      <vt:lpstr>For what?</vt:lpstr>
      <vt:lpstr>How to train?</vt:lpstr>
      <vt:lpstr>2 Transformers?</vt:lpstr>
      <vt:lpstr>PowerPoint 프레젠테이션</vt:lpstr>
      <vt:lpstr>Optimizer &amp; Loss Function</vt:lpstr>
      <vt:lpstr>PowerPoint 프레젠테이션</vt:lpstr>
      <vt:lpstr>Training Process</vt:lpstr>
      <vt:lpstr>Goals &amp; Expectations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Cpp2Pseudo Project</dc:title>
  <dc:creator>박정민</dc:creator>
  <cp:lastModifiedBy>박정민</cp:lastModifiedBy>
  <cp:revision>70</cp:revision>
  <dcterms:created xsi:type="dcterms:W3CDTF">2023-06-15T21:52:39Z</dcterms:created>
  <dcterms:modified xsi:type="dcterms:W3CDTF">2023-06-15T23:27:24Z</dcterms:modified>
</cp:coreProperties>
</file>