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FFB10-6A37-4347-A1D2-C5AD7EA82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F5ACD1-C9C5-441B-876F-B175FE32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F6B1D4-23C5-40CC-B65A-A46CD044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92399D-CE5B-4062-AD98-C21351F8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9FEF79-8879-4215-AAA4-BB56BCBF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94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58FD2-6018-4957-AE36-82027BC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9EBB6C-21ED-477C-88D8-E10D85554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DEC3FD-1795-4097-BFDA-87ACA20D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48AC4-F04C-4F7B-8846-A35F5464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80A1D-3B76-4DD2-A7DA-3BA5A813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83B5DF-5435-4B3B-B3DA-9CEF8EBDC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9CCB94-BA17-4402-8C27-3D6CD668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75D49-EACB-42E9-AD9C-E4701290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A2AA5-8421-4A2E-8BFD-33FA1622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CFEF2-489F-4D05-B2B8-2CC049B5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4D5DE-E929-4411-B328-2649C343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B953B-1EFD-4116-835B-FC104FA0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74091-69E6-4E5F-94B0-56D3E189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0B5EA-065F-4393-83BA-08A1E4E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3D42D6-0D39-4CB5-9701-19167871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E5758-F934-45ED-B5A1-024157F7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BC735-9481-4ABB-8CF2-118B8FF5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D0BB5-CDF3-4D9A-879A-FF4FBAD7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5E9DB2-8BE0-4FBC-BCBF-8E260F9E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4E5EA7-AAA7-44D6-8A4D-8FCC30A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5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FF9D-59A9-4D0E-AD55-624C41A4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E29CE-0705-4E5A-B004-4E419B1E7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71920E-E49F-4E12-9A18-67C1E172A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CB734-5929-49F7-BCDE-8D12FC31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B9A71-6EDD-4EA4-A014-46F9485B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08CADB-28DB-456D-A983-CFBD2CF5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15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3FCF5-180A-4A62-BB8B-CFD0F1EA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322D3F-4A10-4218-948E-8B0BD157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8951AB-76AE-44D1-8A7F-8677F5EB0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81B23D-F93B-4283-8B6C-073B8FD8C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CE157-4217-4111-A4AC-8A38FF29F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100ABF-EB18-4A5C-AE84-59A78FBD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31032D-3839-4DD7-8B70-E3B6816B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E779EE-A04A-4A56-AD77-C5CBE93A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90071-7B40-49F5-86A2-7FD70610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6A8A77-AC0B-400E-8F5F-75459DC1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F5E1E7-23E0-4E3C-BF39-478F6B2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0F6D0-2982-443D-975E-6ACCA605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48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8E059D-2F4C-472E-9CB3-DBFBAAA1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D423D6-8B8A-4340-A46E-C6F99758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1D865C-8D1E-4A1F-896D-7AEB47AA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6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2BFB9-E084-4BDC-BD0A-FC257422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5E7166-96F4-42AD-9B25-32727F32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CBCDA5-3AC2-48AD-8EFF-7ADF9C78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9D42E9-F2C2-4C5D-8EC4-06C665F4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82370C-4D75-4F78-90B1-EB0CE8D6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351C3-2507-45D7-9231-5362D1A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24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8E039-3F92-43A1-BE6E-37F521A0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814486-42A1-49BF-8C1D-282697304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37F523-44F4-49FE-9DB6-D712851E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80B80A-753A-4AEE-BFBC-BE97CAC0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2F9908-45ED-46F8-A064-89E8EC0D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4F04DB-B595-4873-BC16-E1683D0A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7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F31E05-739E-4040-AAC7-C923A988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CA5A76-8788-48D5-BB10-C0804B66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E74522-D23C-4631-AB41-0CBBA1DAF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B71F-64FC-4515-9F95-E1C16CCE0E73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66BBA-1D6A-4561-8467-FD38D55AB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144AD-D36C-4011-BA78-7B1B4FD1A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6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6D6859-0488-49EF-83DE-8D6AA0F09293}"/>
              </a:ext>
            </a:extLst>
          </p:cNvPr>
          <p:cNvCxnSpPr>
            <a:cxnSpLocks/>
          </p:cNvCxnSpPr>
          <p:nvPr/>
        </p:nvCxnSpPr>
        <p:spPr>
          <a:xfrm flipH="1" flipV="1">
            <a:off x="4743631" y="2325757"/>
            <a:ext cx="1352369" cy="2766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B06C-4E60-4C8A-939A-6B150BCD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265735"/>
            <a:ext cx="11009243" cy="416752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シングルサインオン想定イメージ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360155-DD01-4ADC-8486-E0668A62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887" y="5274365"/>
            <a:ext cx="1285460" cy="11979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640EB29-0DA1-490C-A3C8-911C8753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78" y="3288937"/>
            <a:ext cx="1022830" cy="104875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49EF32E-C3B9-4A4C-9E9A-0E4158B5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557" y="987287"/>
            <a:ext cx="1254364" cy="108005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E733400-8756-4BFC-976F-0AFED6443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717" y="987287"/>
            <a:ext cx="1254364" cy="10800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EFC0E60-0B65-41C1-BED2-48A193C29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77" y="987287"/>
            <a:ext cx="1254364" cy="1080052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B5EDF0-10C8-4425-8259-87D7A8BE758C}"/>
              </a:ext>
            </a:extLst>
          </p:cNvPr>
          <p:cNvCxnSpPr>
            <a:cxnSpLocks/>
          </p:cNvCxnSpPr>
          <p:nvPr/>
        </p:nvCxnSpPr>
        <p:spPr>
          <a:xfrm flipH="1" flipV="1">
            <a:off x="3491949" y="4532243"/>
            <a:ext cx="2213112" cy="111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04B8BA-3DC1-4319-871C-3AFC25370AA1}"/>
              </a:ext>
            </a:extLst>
          </p:cNvPr>
          <p:cNvCxnSpPr>
            <a:cxnSpLocks/>
          </p:cNvCxnSpPr>
          <p:nvPr/>
        </p:nvCxnSpPr>
        <p:spPr>
          <a:xfrm flipV="1">
            <a:off x="3206761" y="2307892"/>
            <a:ext cx="1053813" cy="91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5C6C283-9649-442D-BEFD-EBE9FE8C25EC}"/>
              </a:ext>
            </a:extLst>
          </p:cNvPr>
          <p:cNvCxnSpPr>
            <a:cxnSpLocks/>
          </p:cNvCxnSpPr>
          <p:nvPr/>
        </p:nvCxnSpPr>
        <p:spPr>
          <a:xfrm flipV="1">
            <a:off x="3491948" y="2186609"/>
            <a:ext cx="2743199" cy="12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1D478F-B774-4F89-A5EB-E2266AB83EE6}"/>
              </a:ext>
            </a:extLst>
          </p:cNvPr>
          <p:cNvCxnSpPr>
            <a:cxnSpLocks/>
          </p:cNvCxnSpPr>
          <p:nvPr/>
        </p:nvCxnSpPr>
        <p:spPr>
          <a:xfrm flipV="1">
            <a:off x="3644348" y="2186609"/>
            <a:ext cx="4625009" cy="138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73D9ADF-E1CD-4033-92B7-9651A830C961}"/>
              </a:ext>
            </a:extLst>
          </p:cNvPr>
          <p:cNvSpPr/>
          <p:nvPr/>
        </p:nvSpPr>
        <p:spPr>
          <a:xfrm>
            <a:off x="2941982" y="4733137"/>
            <a:ext cx="1623392" cy="541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ID/PW</a:t>
            </a:r>
            <a:r>
              <a:rPr kumimoji="1" lang="ja-JP" altLang="en-US" dirty="0"/>
              <a:t>入力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C9922AE-36DF-4166-9B20-857D95612454}"/>
              </a:ext>
            </a:extLst>
          </p:cNvPr>
          <p:cNvSpPr/>
          <p:nvPr/>
        </p:nvSpPr>
        <p:spPr>
          <a:xfrm>
            <a:off x="3326295" y="2633480"/>
            <a:ext cx="1623392" cy="5412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SSO</a:t>
            </a:r>
            <a:r>
              <a:rPr kumimoji="1" lang="ja-JP" altLang="en-US" dirty="0"/>
              <a:t>連携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877F2A6-CE46-44FA-81E0-1189B7499070}"/>
              </a:ext>
            </a:extLst>
          </p:cNvPr>
          <p:cNvCxnSpPr>
            <a:cxnSpLocks/>
          </p:cNvCxnSpPr>
          <p:nvPr/>
        </p:nvCxnSpPr>
        <p:spPr>
          <a:xfrm flipV="1">
            <a:off x="7059081" y="2445026"/>
            <a:ext cx="1298978" cy="255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318F600-9DD8-4D8D-9C3D-1E3B10E0DF21}"/>
              </a:ext>
            </a:extLst>
          </p:cNvPr>
          <p:cNvCxnSpPr>
            <a:cxnSpLocks/>
          </p:cNvCxnSpPr>
          <p:nvPr/>
        </p:nvCxnSpPr>
        <p:spPr>
          <a:xfrm flipH="1" flipV="1">
            <a:off x="6376858" y="2445027"/>
            <a:ext cx="107311" cy="2558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90B2C11-52E3-40E0-B280-81FAEF740109}"/>
              </a:ext>
            </a:extLst>
          </p:cNvPr>
          <p:cNvSpPr/>
          <p:nvPr/>
        </p:nvSpPr>
        <p:spPr>
          <a:xfrm>
            <a:off x="5257419" y="4191909"/>
            <a:ext cx="2640243" cy="5412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認証なし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E2C3FF0-B7F9-4206-9993-7C38AB825064}"/>
              </a:ext>
            </a:extLst>
          </p:cNvPr>
          <p:cNvSpPr/>
          <p:nvPr/>
        </p:nvSpPr>
        <p:spPr>
          <a:xfrm>
            <a:off x="3826919" y="1941508"/>
            <a:ext cx="1476910" cy="29836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ホームページ</a:t>
            </a:r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32F0BF5-7712-4A5E-AD82-1276463498FD}"/>
              </a:ext>
            </a:extLst>
          </p:cNvPr>
          <p:cNvSpPr/>
          <p:nvPr/>
        </p:nvSpPr>
        <p:spPr>
          <a:xfrm>
            <a:off x="5659932" y="1941508"/>
            <a:ext cx="1476910" cy="29836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ホームページ</a:t>
            </a:r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F895AB-25D5-418B-86F5-FC0F6205B62A}"/>
              </a:ext>
            </a:extLst>
          </p:cNvPr>
          <p:cNvSpPr/>
          <p:nvPr/>
        </p:nvSpPr>
        <p:spPr>
          <a:xfrm>
            <a:off x="7648025" y="1941508"/>
            <a:ext cx="1476910" cy="29836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ホームページ</a:t>
            </a:r>
            <a:r>
              <a:rPr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5AB8ED5-6BD9-4FF2-A6CF-514E388FB470}"/>
              </a:ext>
            </a:extLst>
          </p:cNvPr>
          <p:cNvSpPr txBox="1"/>
          <p:nvPr/>
        </p:nvSpPr>
        <p:spPr>
          <a:xfrm>
            <a:off x="278296" y="5652052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つのサーバーで認証が成功したらほかのサーバーは認証が行われる</a:t>
            </a:r>
          </a:p>
        </p:txBody>
      </p:sp>
    </p:spTree>
    <p:extLst>
      <p:ext uri="{BB962C8B-B14F-4D97-AF65-F5344CB8AC3E}">
        <p14:creationId xmlns:p14="http://schemas.microsoft.com/office/powerpoint/2010/main" val="36027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0CDFE52-E92F-45D0-9B14-C083B3C4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265735"/>
            <a:ext cx="11009243" cy="416752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シングルサインオン想定イメージ</a:t>
            </a:r>
            <a:r>
              <a:rPr kumimoji="1" lang="en-US" altLang="ja-JP" sz="2400" dirty="0"/>
              <a:t>(mock-up)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C1E690-E2F1-4211-B825-F3CFA692720A}"/>
              </a:ext>
            </a:extLst>
          </p:cNvPr>
          <p:cNvSpPr/>
          <p:nvPr/>
        </p:nvSpPr>
        <p:spPr>
          <a:xfrm>
            <a:off x="404192" y="1172127"/>
            <a:ext cx="1683025" cy="156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2BDEA56C-B358-46EA-9099-51AC3D1529D9}"/>
              </a:ext>
            </a:extLst>
          </p:cNvPr>
          <p:cNvSpPr txBox="1">
            <a:spLocks/>
          </p:cNvSpPr>
          <p:nvPr/>
        </p:nvSpPr>
        <p:spPr>
          <a:xfrm>
            <a:off x="477078" y="960093"/>
            <a:ext cx="1318591" cy="212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C55DEA-A61D-45CE-86A3-F9A4CA9730B4}"/>
              </a:ext>
            </a:extLst>
          </p:cNvPr>
          <p:cNvSpPr/>
          <p:nvPr/>
        </p:nvSpPr>
        <p:spPr>
          <a:xfrm>
            <a:off x="477078" y="1505227"/>
            <a:ext cx="1391477" cy="27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3E261DD6-6B7F-45A2-B0ED-F9E965013DCD}"/>
              </a:ext>
            </a:extLst>
          </p:cNvPr>
          <p:cNvSpPr txBox="1">
            <a:spLocks/>
          </p:cNvSpPr>
          <p:nvPr/>
        </p:nvSpPr>
        <p:spPr>
          <a:xfrm>
            <a:off x="477078" y="1283391"/>
            <a:ext cx="1391476" cy="17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メールアドレス</a:t>
            </a:r>
            <a:endParaRPr lang="en-US" altLang="ja-JP" sz="11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332F073F-E551-4494-BDAC-A5ED42270ECC}"/>
              </a:ext>
            </a:extLst>
          </p:cNvPr>
          <p:cNvSpPr txBox="1">
            <a:spLocks/>
          </p:cNvSpPr>
          <p:nvPr/>
        </p:nvSpPr>
        <p:spPr>
          <a:xfrm>
            <a:off x="477078" y="1848334"/>
            <a:ext cx="596348" cy="212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100" dirty="0"/>
              <a:t>PW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55A153-635E-401E-A7AA-F5DA920455E6}"/>
              </a:ext>
            </a:extLst>
          </p:cNvPr>
          <p:cNvSpPr/>
          <p:nvPr/>
        </p:nvSpPr>
        <p:spPr>
          <a:xfrm>
            <a:off x="477078" y="2060368"/>
            <a:ext cx="1391477" cy="27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759BD1A-099A-4509-A29F-30E139D29A3D}"/>
              </a:ext>
            </a:extLst>
          </p:cNvPr>
          <p:cNvSpPr txBox="1">
            <a:spLocks/>
          </p:cNvSpPr>
          <p:nvPr/>
        </p:nvSpPr>
        <p:spPr>
          <a:xfrm>
            <a:off x="9123132" y="985836"/>
            <a:ext cx="1683025" cy="212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利用サイト選択画面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0152BB9-B52F-480A-A0B2-EF62480EFA7F}"/>
              </a:ext>
            </a:extLst>
          </p:cNvPr>
          <p:cNvCxnSpPr>
            <a:cxnSpLocks/>
          </p:cNvCxnSpPr>
          <p:nvPr/>
        </p:nvCxnSpPr>
        <p:spPr>
          <a:xfrm>
            <a:off x="2300241" y="1484033"/>
            <a:ext cx="6697985" cy="21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EC07401-1623-426B-B91D-63A2411E65F2}"/>
              </a:ext>
            </a:extLst>
          </p:cNvPr>
          <p:cNvGrpSpPr/>
          <p:nvPr/>
        </p:nvGrpSpPr>
        <p:grpSpPr>
          <a:xfrm>
            <a:off x="9050246" y="1214193"/>
            <a:ext cx="1683025" cy="1564448"/>
            <a:chOff x="4159527" y="1172127"/>
            <a:chExt cx="1683025" cy="156444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C6C513B-A66A-4A13-8698-D0A37760860E}"/>
                </a:ext>
              </a:extLst>
            </p:cNvPr>
            <p:cNvSpPr/>
            <p:nvPr/>
          </p:nvSpPr>
          <p:spPr>
            <a:xfrm>
              <a:off x="4159527" y="1172127"/>
              <a:ext cx="1683025" cy="1564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A5C04BA-B192-4391-A65D-9BD1E3E5DC75}"/>
                </a:ext>
              </a:extLst>
            </p:cNvPr>
            <p:cNvSpPr/>
            <p:nvPr/>
          </p:nvSpPr>
          <p:spPr>
            <a:xfrm>
              <a:off x="4232413" y="1293193"/>
              <a:ext cx="1545534" cy="555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他社サービス</a:t>
              </a:r>
              <a:r>
                <a:rPr kumimoji="1" lang="en-US" altLang="ja-JP" sz="1100" dirty="0">
                  <a:solidFill>
                    <a:schemeClr val="tx1"/>
                  </a:solidFill>
                </a:rPr>
                <a:t>A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3FB2774-1671-4BB0-BAA5-D1BA7A4F54AD}"/>
                </a:ext>
              </a:extLst>
            </p:cNvPr>
            <p:cNvSpPr/>
            <p:nvPr/>
          </p:nvSpPr>
          <p:spPr>
            <a:xfrm>
              <a:off x="4232413" y="1960633"/>
              <a:ext cx="1545534" cy="555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他社サービス</a:t>
              </a:r>
              <a:r>
                <a:rPr lang="en-US" altLang="ja-JP" sz="1100" dirty="0">
                  <a:solidFill>
                    <a:schemeClr val="tx1"/>
                  </a:solidFill>
                </a:rPr>
                <a:t>B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タイトル 1">
            <a:extLst>
              <a:ext uri="{FF2B5EF4-FFF2-40B4-BE49-F238E27FC236}">
                <a16:creationId xmlns:a16="http://schemas.microsoft.com/office/drawing/2014/main" id="{A5A0FC8C-2A5B-4A42-B347-C24FBE14CD6F}"/>
              </a:ext>
            </a:extLst>
          </p:cNvPr>
          <p:cNvSpPr txBox="1">
            <a:spLocks/>
          </p:cNvSpPr>
          <p:nvPr/>
        </p:nvSpPr>
        <p:spPr>
          <a:xfrm>
            <a:off x="3713427" y="1226509"/>
            <a:ext cx="1318591" cy="212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ログイン実行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5F0C06B-1187-4322-9CE8-10A13468C5FC}"/>
              </a:ext>
            </a:extLst>
          </p:cNvPr>
          <p:cNvGrpSpPr/>
          <p:nvPr/>
        </p:nvGrpSpPr>
        <p:grpSpPr>
          <a:xfrm>
            <a:off x="3059840" y="1612236"/>
            <a:ext cx="1072437" cy="1002122"/>
            <a:chOff x="7253908" y="1347273"/>
            <a:chExt cx="1072437" cy="1002122"/>
          </a:xfrm>
        </p:grpSpPr>
        <p:sp>
          <p:nvSpPr>
            <p:cNvPr id="21" name="フローチャート: 磁気ディスク 20">
              <a:extLst>
                <a:ext uri="{FF2B5EF4-FFF2-40B4-BE49-F238E27FC236}">
                  <a16:creationId xmlns:a16="http://schemas.microsoft.com/office/drawing/2014/main" id="{22A8DBC2-608C-40DB-AB12-4E194E334238}"/>
                </a:ext>
              </a:extLst>
            </p:cNvPr>
            <p:cNvSpPr/>
            <p:nvPr/>
          </p:nvSpPr>
          <p:spPr>
            <a:xfrm>
              <a:off x="7253908" y="1347273"/>
              <a:ext cx="1072437" cy="1002122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タイトル 1">
              <a:extLst>
                <a:ext uri="{FF2B5EF4-FFF2-40B4-BE49-F238E27FC236}">
                  <a16:creationId xmlns:a16="http://schemas.microsoft.com/office/drawing/2014/main" id="{5D414763-12F9-461A-8B23-E6FA88C11334}"/>
                </a:ext>
              </a:extLst>
            </p:cNvPr>
            <p:cNvSpPr txBox="1">
              <a:spLocks/>
            </p:cNvSpPr>
            <p:nvPr/>
          </p:nvSpPr>
          <p:spPr>
            <a:xfrm>
              <a:off x="7324149" y="1861968"/>
              <a:ext cx="1002196" cy="2120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100" dirty="0"/>
                <a:t>A</a:t>
              </a:r>
              <a:r>
                <a:rPr lang="ja-JP" altLang="en-US" sz="1100" dirty="0"/>
                <a:t>社サーバー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4E4728C-60A8-45FA-920F-B9206A80CCC5}"/>
              </a:ext>
            </a:extLst>
          </p:cNvPr>
          <p:cNvGrpSpPr/>
          <p:nvPr/>
        </p:nvGrpSpPr>
        <p:grpSpPr>
          <a:xfrm>
            <a:off x="4348914" y="1605446"/>
            <a:ext cx="1072437" cy="1002122"/>
            <a:chOff x="11106462" y="1210827"/>
            <a:chExt cx="1072437" cy="1002122"/>
          </a:xfrm>
        </p:grpSpPr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CABA0613-7EFB-4518-A47D-0E07DE682C53}"/>
                </a:ext>
              </a:extLst>
            </p:cNvPr>
            <p:cNvSpPr/>
            <p:nvPr/>
          </p:nvSpPr>
          <p:spPr>
            <a:xfrm>
              <a:off x="11106462" y="1210827"/>
              <a:ext cx="1072437" cy="1002122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タイトル 1">
              <a:extLst>
                <a:ext uri="{FF2B5EF4-FFF2-40B4-BE49-F238E27FC236}">
                  <a16:creationId xmlns:a16="http://schemas.microsoft.com/office/drawing/2014/main" id="{B675F047-531E-4C8F-A8A1-56665E8471D8}"/>
                </a:ext>
              </a:extLst>
            </p:cNvPr>
            <p:cNvSpPr txBox="1">
              <a:spLocks/>
            </p:cNvSpPr>
            <p:nvPr/>
          </p:nvSpPr>
          <p:spPr>
            <a:xfrm>
              <a:off x="11130271" y="1711544"/>
              <a:ext cx="1024818" cy="2120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100" dirty="0"/>
                <a:t>B</a:t>
              </a:r>
              <a:r>
                <a:rPr lang="ja-JP" altLang="en-US" sz="1100" dirty="0"/>
                <a:t>社サーバー</a:t>
              </a:r>
            </a:p>
          </p:txBody>
        </p:sp>
      </p:grp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AAD483A-C448-444E-B1A6-5F02B4CDB63D}"/>
              </a:ext>
            </a:extLst>
          </p:cNvPr>
          <p:cNvSpPr/>
          <p:nvPr/>
        </p:nvSpPr>
        <p:spPr>
          <a:xfrm>
            <a:off x="5610365" y="1550407"/>
            <a:ext cx="3221220" cy="1178955"/>
          </a:xfrm>
          <a:prstGeom prst="wedgeRectCallout">
            <a:avLst>
              <a:gd name="adj1" fmla="val -57094"/>
              <a:gd name="adj2" fmla="val -32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一意のキーを発行。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キーを暗号化して、</a:t>
            </a:r>
            <a:r>
              <a:rPr lang="en-US" altLang="ja-JP" sz="1100" dirty="0">
                <a:solidFill>
                  <a:schemeClr val="tx1"/>
                </a:solidFill>
              </a:rPr>
              <a:t>A</a:t>
            </a:r>
            <a:r>
              <a:rPr lang="ja-JP" altLang="en-US" sz="1100" dirty="0">
                <a:solidFill>
                  <a:schemeClr val="tx1"/>
                </a:solidFill>
              </a:rPr>
              <a:t>社および</a:t>
            </a:r>
            <a:r>
              <a:rPr lang="en-US" altLang="ja-JP" sz="1100" dirty="0">
                <a:solidFill>
                  <a:schemeClr val="tx1"/>
                </a:solidFill>
              </a:rPr>
              <a:t>B</a:t>
            </a:r>
            <a:r>
              <a:rPr lang="ja-JP" altLang="en-US" sz="1100" dirty="0">
                <a:solidFill>
                  <a:schemeClr val="tx1"/>
                </a:solidFill>
              </a:rPr>
              <a:t>社のユーザー情報との関連付け</a:t>
            </a:r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メールアドレス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  <a:r>
              <a:rPr lang="ja-JP" altLang="en-US" sz="1100" dirty="0">
                <a:solidFill>
                  <a:schemeClr val="tx1"/>
                </a:solidFill>
              </a:rPr>
              <a:t>を行うデータとして保存。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関連付けが行われない場合は、</a:t>
            </a:r>
            <a:r>
              <a:rPr lang="en-US" altLang="ja-JP" sz="1100" dirty="0">
                <a:solidFill>
                  <a:schemeClr val="tx1"/>
                </a:solidFill>
              </a:rPr>
              <a:t>DB</a:t>
            </a:r>
            <a:r>
              <a:rPr lang="ja-JP" altLang="en-US" sz="1100" dirty="0">
                <a:solidFill>
                  <a:schemeClr val="tx1"/>
                </a:solidFill>
              </a:rPr>
              <a:t>に対し処理を行わない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C014EC3C-363F-4D47-B7B3-BFC6A529512B}"/>
              </a:ext>
            </a:extLst>
          </p:cNvPr>
          <p:cNvCxnSpPr>
            <a:cxnSpLocks/>
            <a:stCxn id="13" idx="3"/>
            <a:endCxn id="38" idx="0"/>
          </p:cNvCxnSpPr>
          <p:nvPr/>
        </p:nvCxnSpPr>
        <p:spPr>
          <a:xfrm flipH="1">
            <a:off x="5383888" y="1612830"/>
            <a:ext cx="5284778" cy="2079024"/>
          </a:xfrm>
          <a:prstGeom prst="bentConnector4">
            <a:avLst>
              <a:gd name="adj1" fmla="val -4326"/>
              <a:gd name="adj2" fmla="val 726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フローチャート: 代替処理 37">
            <a:extLst>
              <a:ext uri="{FF2B5EF4-FFF2-40B4-BE49-F238E27FC236}">
                <a16:creationId xmlns:a16="http://schemas.microsoft.com/office/drawing/2014/main" id="{7AFEA0ED-CF13-4892-9660-7C96A31E8017}"/>
              </a:ext>
            </a:extLst>
          </p:cNvPr>
          <p:cNvSpPr/>
          <p:nvPr/>
        </p:nvSpPr>
        <p:spPr>
          <a:xfrm>
            <a:off x="4361185" y="3691854"/>
            <a:ext cx="2045405" cy="82492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一意のキーを</a:t>
            </a:r>
            <a:r>
              <a:rPr lang="ja-JP" altLang="en-US" sz="1100" dirty="0"/>
              <a:t>引数としてリンクし、ログインチェックを行う</a:t>
            </a:r>
            <a:endParaRPr kumimoji="1" lang="ja-JP" altLang="en-US" sz="1100" dirty="0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5F378CAE-BACE-4FDD-BF05-F4F6A381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122" y="4282334"/>
            <a:ext cx="1254364" cy="108005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94238E2-1D7D-4992-93B9-D657DCE513CB}"/>
              </a:ext>
            </a:extLst>
          </p:cNvPr>
          <p:cNvSpPr/>
          <p:nvPr/>
        </p:nvSpPr>
        <p:spPr>
          <a:xfrm>
            <a:off x="10339835" y="5471071"/>
            <a:ext cx="1476910" cy="511552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ログイン済み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A</a:t>
            </a:r>
            <a:r>
              <a:rPr kumimoji="1" lang="ja-JP" altLang="en-US" sz="1200" dirty="0"/>
              <a:t>社サービス</a:t>
            </a:r>
          </a:p>
        </p:txBody>
      </p:sp>
      <p:sp>
        <p:nvSpPr>
          <p:cNvPr id="50" name="タイトル 1">
            <a:extLst>
              <a:ext uri="{FF2B5EF4-FFF2-40B4-BE49-F238E27FC236}">
                <a16:creationId xmlns:a16="http://schemas.microsoft.com/office/drawing/2014/main" id="{E066098E-700A-4D17-8A54-7C5A9FE484A6}"/>
              </a:ext>
            </a:extLst>
          </p:cNvPr>
          <p:cNvSpPr txBox="1">
            <a:spLocks/>
          </p:cNvSpPr>
          <p:nvPr/>
        </p:nvSpPr>
        <p:spPr>
          <a:xfrm>
            <a:off x="7491046" y="3559539"/>
            <a:ext cx="1254364" cy="279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ログイン成功時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E6376671-58CA-4A33-AF8F-B7FD41F34670}"/>
              </a:ext>
            </a:extLst>
          </p:cNvPr>
          <p:cNvSpPr txBox="1">
            <a:spLocks/>
          </p:cNvSpPr>
          <p:nvPr/>
        </p:nvSpPr>
        <p:spPr>
          <a:xfrm>
            <a:off x="1592134" y="3890667"/>
            <a:ext cx="1254364" cy="279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ログイン失敗時</a:t>
            </a: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2EFFF85C-C8B7-4E0F-82EA-C7B7A9720B07}"/>
              </a:ext>
            </a:extLst>
          </p:cNvPr>
          <p:cNvGrpSpPr/>
          <p:nvPr/>
        </p:nvGrpSpPr>
        <p:grpSpPr>
          <a:xfrm>
            <a:off x="7582009" y="4071616"/>
            <a:ext cx="1072437" cy="1002122"/>
            <a:chOff x="7253908" y="1347273"/>
            <a:chExt cx="1072437" cy="1002122"/>
          </a:xfrm>
        </p:grpSpPr>
        <p:sp>
          <p:nvSpPr>
            <p:cNvPr id="74" name="フローチャート: 磁気ディスク 73">
              <a:extLst>
                <a:ext uri="{FF2B5EF4-FFF2-40B4-BE49-F238E27FC236}">
                  <a16:creationId xmlns:a16="http://schemas.microsoft.com/office/drawing/2014/main" id="{B8ED5D06-9023-4958-9A8C-C016D488B732}"/>
                </a:ext>
              </a:extLst>
            </p:cNvPr>
            <p:cNvSpPr/>
            <p:nvPr/>
          </p:nvSpPr>
          <p:spPr>
            <a:xfrm>
              <a:off x="7253908" y="1347273"/>
              <a:ext cx="1072437" cy="1002122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タイトル 1">
              <a:extLst>
                <a:ext uri="{FF2B5EF4-FFF2-40B4-BE49-F238E27FC236}">
                  <a16:creationId xmlns:a16="http://schemas.microsoft.com/office/drawing/2014/main" id="{6B9C8A32-3DA2-4352-871C-C3D38A580996}"/>
                </a:ext>
              </a:extLst>
            </p:cNvPr>
            <p:cNvSpPr txBox="1">
              <a:spLocks/>
            </p:cNvSpPr>
            <p:nvPr/>
          </p:nvSpPr>
          <p:spPr>
            <a:xfrm>
              <a:off x="7324149" y="1861968"/>
              <a:ext cx="1002196" cy="2120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900" dirty="0"/>
                <a:t>自社サーバー</a:t>
              </a:r>
            </a:p>
          </p:txBody>
        </p:sp>
      </p:grp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F747FD-87AD-4CF7-8255-31AC80F2D34E}"/>
              </a:ext>
            </a:extLst>
          </p:cNvPr>
          <p:cNvCxnSpPr>
            <a:cxnSpLocks/>
          </p:cNvCxnSpPr>
          <p:nvPr/>
        </p:nvCxnSpPr>
        <p:spPr>
          <a:xfrm flipH="1">
            <a:off x="3003274" y="4071616"/>
            <a:ext cx="133364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タイトル 1">
            <a:extLst>
              <a:ext uri="{FF2B5EF4-FFF2-40B4-BE49-F238E27FC236}">
                <a16:creationId xmlns:a16="http://schemas.microsoft.com/office/drawing/2014/main" id="{C16A3BB7-BF33-4259-882B-8C9AEA4F477B}"/>
              </a:ext>
            </a:extLst>
          </p:cNvPr>
          <p:cNvSpPr txBox="1">
            <a:spLocks/>
          </p:cNvSpPr>
          <p:nvPr/>
        </p:nvSpPr>
        <p:spPr>
          <a:xfrm>
            <a:off x="7582009" y="5332657"/>
            <a:ext cx="1538630" cy="511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ユーザー情報</a:t>
            </a:r>
            <a:r>
              <a:rPr lang="en-US" altLang="ja-JP" sz="1100" dirty="0"/>
              <a:t>ID</a:t>
            </a:r>
            <a:r>
              <a:rPr lang="ja-JP" altLang="en-US" sz="1100" dirty="0"/>
              <a:t>を保存</a:t>
            </a:r>
            <a:r>
              <a:rPr lang="en-US" altLang="ja-JP" sz="1100" dirty="0"/>
              <a:t>(</a:t>
            </a:r>
            <a:r>
              <a:rPr lang="ja-JP" altLang="en-US" sz="1100" dirty="0"/>
              <a:t>関連付確認</a:t>
            </a:r>
            <a:r>
              <a:rPr lang="en-US" altLang="ja-JP" sz="1100" dirty="0"/>
              <a:t>)</a:t>
            </a:r>
            <a:endParaRPr lang="ja-JP" altLang="en-US" sz="1100" dirty="0"/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F76D06E6-AF5C-4A20-9693-E925FDC170E8}"/>
              </a:ext>
            </a:extLst>
          </p:cNvPr>
          <p:cNvCxnSpPr>
            <a:cxnSpLocks/>
            <a:stCxn id="52" idx="1"/>
            <a:endCxn id="5" idx="2"/>
          </p:cNvCxnSpPr>
          <p:nvPr/>
        </p:nvCxnSpPr>
        <p:spPr>
          <a:xfrm rot="10800000">
            <a:off x="1245706" y="2736576"/>
            <a:ext cx="346429" cy="12937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7B97E61E-9829-4BFF-BC53-1C80993424F3}"/>
              </a:ext>
            </a:extLst>
          </p:cNvPr>
          <p:cNvCxnSpPr>
            <a:cxnSpLocks/>
            <a:stCxn id="38" idx="3"/>
            <a:endCxn id="50" idx="1"/>
          </p:cNvCxnSpPr>
          <p:nvPr/>
        </p:nvCxnSpPr>
        <p:spPr>
          <a:xfrm flipV="1">
            <a:off x="6406590" y="3699238"/>
            <a:ext cx="1084456" cy="405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B71C7533-1920-49CD-A960-95EB9D244B5E}"/>
              </a:ext>
            </a:extLst>
          </p:cNvPr>
          <p:cNvCxnSpPr>
            <a:cxnSpLocks/>
            <a:stCxn id="50" idx="3"/>
            <a:endCxn id="44" idx="0"/>
          </p:cNvCxnSpPr>
          <p:nvPr/>
        </p:nvCxnSpPr>
        <p:spPr>
          <a:xfrm>
            <a:off x="8745410" y="3699238"/>
            <a:ext cx="2292894" cy="583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9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B78FD92-5FDF-4F47-AB8F-5E249FB3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265735"/>
            <a:ext cx="11009243" cy="416752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シングルサインオン想定イメージ</a:t>
            </a:r>
            <a:r>
              <a:rPr kumimoji="1" lang="en-US" altLang="ja-JP" sz="2400" dirty="0"/>
              <a:t>(</a:t>
            </a:r>
            <a:r>
              <a:rPr lang="ja-JP" altLang="en-US" sz="2400" dirty="0"/>
              <a:t>懸念</a:t>
            </a:r>
            <a:r>
              <a:rPr kumimoji="1" lang="ja-JP" altLang="en-US" sz="2400" dirty="0"/>
              <a:t>事項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604B1F5-9063-4A9E-B305-639C6C826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42448"/>
              </p:ext>
            </p:extLst>
          </p:nvPr>
        </p:nvGraphicFramePr>
        <p:xfrm>
          <a:off x="460702" y="1182121"/>
          <a:ext cx="1108491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2456">
                  <a:extLst>
                    <a:ext uri="{9D8B030D-6E8A-4147-A177-3AD203B41FA5}">
                      <a16:colId xmlns:a16="http://schemas.microsoft.com/office/drawing/2014/main" val="987408301"/>
                    </a:ext>
                  </a:extLst>
                </a:gridCol>
                <a:gridCol w="5542456">
                  <a:extLst>
                    <a:ext uri="{9D8B030D-6E8A-4147-A177-3AD203B41FA5}">
                      <a16:colId xmlns:a16="http://schemas.microsoft.com/office/drawing/2014/main" val="310958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100" dirty="0"/>
                        <a:t>確認事項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6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他社サービスの</a:t>
                      </a:r>
                      <a:r>
                        <a:rPr kumimoji="1" lang="en-US" altLang="ja-JP" sz="1100" dirty="0"/>
                        <a:t>DB</a:t>
                      </a:r>
                      <a:r>
                        <a:rPr kumimoji="1" lang="ja-JP" altLang="en-US" sz="1100" dirty="0"/>
                        <a:t>について外部から接続できるテーブルを用意できるか確認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他社サービスとの連携についてはメールアドレスのみで可能か確認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5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他社サービスのログイン処理の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を用意できるか確認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3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他社サービスのユーザー新規登録処理の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を用意できるか確認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他社サービスのユーザー認証用の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を用意できるか確認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6574"/>
                  </a:ext>
                </a:extLst>
              </a:tr>
            </a:tbl>
          </a:graphicData>
        </a:graphic>
      </p:graphicFrame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39158307-0984-4038-8CC2-70C486B8B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2539"/>
              </p:ext>
            </p:extLst>
          </p:nvPr>
        </p:nvGraphicFramePr>
        <p:xfrm>
          <a:off x="460702" y="3946342"/>
          <a:ext cx="1108491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2456">
                  <a:extLst>
                    <a:ext uri="{9D8B030D-6E8A-4147-A177-3AD203B41FA5}">
                      <a16:colId xmlns:a16="http://schemas.microsoft.com/office/drawing/2014/main" val="987408301"/>
                    </a:ext>
                  </a:extLst>
                </a:gridCol>
                <a:gridCol w="5542456">
                  <a:extLst>
                    <a:ext uri="{9D8B030D-6E8A-4147-A177-3AD203B41FA5}">
                      <a16:colId xmlns:a16="http://schemas.microsoft.com/office/drawing/2014/main" val="310958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100" dirty="0"/>
                        <a:t>仕様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6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ユーザー情報</a:t>
                      </a:r>
                      <a:r>
                        <a:rPr lang="en-US" altLang="ja-JP" sz="1100" dirty="0"/>
                        <a:t>ID</a:t>
                      </a:r>
                      <a:r>
                        <a:rPr lang="ja-JP" altLang="en-US" sz="1100" dirty="0"/>
                        <a:t>を保存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各サイトのユーザー情報との紐づけを行った際に紐づいた</a:t>
                      </a:r>
                      <a:r>
                        <a:rPr kumimoji="1" lang="en-US" altLang="ja-JP" sz="1100" dirty="0"/>
                        <a:t>ID</a:t>
                      </a:r>
                      <a:r>
                        <a:rPr kumimoji="1" lang="ja-JP" altLang="en-US" sz="1100" dirty="0"/>
                        <a:t>を保持する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5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3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51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237</Words>
  <Application>Microsoft Office PowerPoint</Application>
  <PresentationFormat>ワイド画面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シングルサインオン想定イメージ</vt:lpstr>
      <vt:lpstr>シングルサインオン想定イメージ(mock-up)</vt:lpstr>
      <vt:lpstr>シングルサインオン想定イメージ(懸念事項)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シングルサインオン想定イメージ</dc:title>
  <dc:creator>chiba00807@gmail.com</dc:creator>
  <cp:lastModifiedBy>chiba00807@gmail.com</cp:lastModifiedBy>
  <cp:revision>34</cp:revision>
  <dcterms:created xsi:type="dcterms:W3CDTF">2020-10-01T07:35:00Z</dcterms:created>
  <dcterms:modified xsi:type="dcterms:W3CDTF">2020-10-05T15:20:49Z</dcterms:modified>
</cp:coreProperties>
</file>