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E4DA7-6EB7-48F4-8231-791801F6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C7B8A7-4C8C-4520-B555-08E736E1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9634D6-9D3C-47AD-AE43-F5FB7EF7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5B57D-9622-4C4C-A5A8-1A027ADE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B4551-D0E1-4240-8578-13DF4D34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2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DDAC0-11FF-4964-ADBB-F1BF955E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7D76B4-EFCD-4D5D-A547-58EA4113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AD9CA1-1329-4C2D-AA19-042B5237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310E21-CC15-4249-8651-7D52DC7D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66DFB-4119-49E2-8432-B77D768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7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4A7FD8-7EB2-4D9F-AF01-95FCD8DC5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ADDDA1-229F-4EF4-86EF-704AD34C8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EE1B7A-AAF2-48E1-A01A-51BBC7DE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39169-EA3C-4933-8886-B19642DF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3352-7FC8-4691-B267-111AD8C8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53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B9E69-C096-4C42-9E79-6E19DF75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EC764-158B-4C8E-987F-C9584724A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79CB4-F696-46D3-A309-8AF47F6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F2102-A9B5-40F3-BD67-812B3EEB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BE723-1195-408B-9D52-72FEC7A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7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2890B-7CE8-4C99-B4F0-5D3B9D67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42A55-F2BC-43AC-8613-956CC869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6871EC-291C-41B1-9CD9-675A2580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47F5E-356A-40C3-97C2-9383DCA0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EFAAF-85CA-402B-AABC-FC45A39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1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6690D-4C31-4188-B825-3D59E333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7807AF-8774-4583-AB7B-F0DC7881D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75FC09-C02B-494E-8EA1-A08287067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02EDD-4EA0-43D1-9C31-7AB516A6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03ABD5-6CD7-4A7D-A205-80C00D5C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1935B-B520-4B60-A91E-F39E928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95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72853-F288-402E-A9F9-BACEB69F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AF313C-A654-43DA-83A5-2F8750AD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4BFE09-AD11-45A7-B169-EFC5DB0B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36F78D-143D-4B04-8847-AB6FBF8AA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0672CD-D16C-4589-9E37-3F6045716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56852C-1E82-42C2-A96C-C5717A4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6CB482-143A-4D27-B640-327B4557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7D92BE-C470-4084-90F9-CEB8A661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2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B6C82-8C08-4932-84BF-E5871335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E7287B-B960-4D81-B7AF-CF8011C1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494FD-9A39-49FE-B8AA-64E7BE48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C358A8-26A9-4D68-AA97-5C8B812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5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688E2E-79AC-4562-AAC8-7D8B0394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516D7-3F65-4012-B766-2736754A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9947B5-B4C6-4103-BDF7-2FFDF0D8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D6A0-2B01-470C-BCB8-D54436AE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F6A1A9-DC61-4EF4-B72C-4876D66E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7DBD5-CCDF-45FB-B813-5C7CA96C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9D79D5-8618-443B-A775-9A81ADCB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50D70C-393C-4C7C-88CE-E71B2B3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49D9B9-774A-4862-804A-91166873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51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0963E2-5EDC-4ED0-B17B-584B9C71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6B13C0-2032-416A-B53D-BA6CCB23E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4152F9-5142-48B9-A027-13F43DC62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3CDB73-2458-4B31-95EC-19C04898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4BEA68-8605-4F6C-ABFB-A5F2C529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44BDCA-ECDB-45C3-9300-997D8A68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4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92141E-2D88-4150-B734-21B21D33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93B57-0B93-4862-B4FA-42A5BDA7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92E75-1A31-40D3-BF03-8CEAFAF9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5CD8-F524-421E-B002-C1E1E3482012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2D121-5819-4E05-B6A1-7DDAB8731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1F403-93CA-4C84-8AE5-6284AA25B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4EF2-05D7-4446-923F-96474CE1F5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07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C2E50-933B-4D1B-846F-76C5248F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4"/>
            <a:ext cx="10515600" cy="315912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認証サーバー想定</a:t>
            </a:r>
            <a:endParaRPr kumimoji="1" lang="ja-JP" altLang="en-US" sz="1600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A1B0AE2-89D7-4EB7-A1B4-E4ACEC497803}"/>
              </a:ext>
            </a:extLst>
          </p:cNvPr>
          <p:cNvSpPr txBox="1">
            <a:spLocks/>
          </p:cNvSpPr>
          <p:nvPr/>
        </p:nvSpPr>
        <p:spPr>
          <a:xfrm>
            <a:off x="838200" y="771526"/>
            <a:ext cx="10515600" cy="1514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サーバーの準備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認可サーバー</a:t>
            </a:r>
            <a:r>
              <a:rPr lang="en-US" altLang="ja-JP" sz="1600" dirty="0"/>
              <a:t>		</a:t>
            </a:r>
            <a:r>
              <a:rPr lang="ja-JP" altLang="en-US" sz="1600" dirty="0"/>
              <a:t>：アクセストークンを発行する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リソースサーバー</a:t>
            </a:r>
            <a:r>
              <a:rPr lang="en-US" altLang="ja-JP" sz="1600" dirty="0"/>
              <a:t>	</a:t>
            </a:r>
            <a:r>
              <a:rPr lang="ja-JP" altLang="en-US" sz="1600" dirty="0"/>
              <a:t>：</a:t>
            </a:r>
            <a:r>
              <a:rPr lang="en-US" altLang="ja-JP" sz="1600" dirty="0" err="1"/>
              <a:t>WebAPI</a:t>
            </a:r>
            <a:r>
              <a:rPr lang="ja-JP" altLang="en-US" sz="1600" dirty="0"/>
              <a:t>を発行する</a:t>
            </a:r>
            <a:endParaRPr lang="en-US" altLang="ja-JP" sz="16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29EA7D7E-A92A-4DAF-877F-B16885175380}"/>
              </a:ext>
            </a:extLst>
          </p:cNvPr>
          <p:cNvSpPr txBox="1">
            <a:spLocks/>
          </p:cNvSpPr>
          <p:nvPr/>
        </p:nvSpPr>
        <p:spPr>
          <a:xfrm>
            <a:off x="838200" y="2204264"/>
            <a:ext cx="10515600" cy="927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err="1"/>
              <a:t>authlete</a:t>
            </a:r>
            <a:r>
              <a:rPr lang="en-US" altLang="ja-JP" sz="1600" dirty="0"/>
              <a:t>/</a:t>
            </a:r>
            <a:r>
              <a:rPr lang="en-US" altLang="ja-JP" sz="1600" dirty="0" err="1"/>
              <a:t>authlete-laravel</a:t>
            </a:r>
            <a:r>
              <a:rPr lang="en-US" altLang="ja-JP" sz="1600" dirty="0"/>
              <a:t> </a:t>
            </a:r>
            <a:r>
              <a:rPr lang="ja-JP" altLang="en-US" sz="1600" dirty="0"/>
              <a:t>ライブラリを用いて認可サーバーとリソースサーバーを実装します。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 err="1"/>
              <a:t>Authlete</a:t>
            </a:r>
            <a:r>
              <a:rPr lang="ja-JP" altLang="en-US" sz="1600" dirty="0"/>
              <a:t>サービス通信を行う</a:t>
            </a:r>
            <a:endParaRPr lang="en-US" altLang="ja-JP" sz="1600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F58D3C30-F0BD-4021-B407-E46D8665246E}"/>
              </a:ext>
            </a:extLst>
          </p:cNvPr>
          <p:cNvSpPr txBox="1">
            <a:spLocks/>
          </p:cNvSpPr>
          <p:nvPr/>
        </p:nvSpPr>
        <p:spPr>
          <a:xfrm>
            <a:off x="838200" y="3632200"/>
            <a:ext cx="10515600" cy="128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ja-JP" sz="1600" dirty="0" err="1"/>
              <a:t>Authlete</a:t>
            </a:r>
            <a:r>
              <a:rPr lang="en-US" altLang="ja-JP" sz="1600" dirty="0"/>
              <a:t> </a:t>
            </a:r>
            <a:r>
              <a:rPr lang="ja-JP" altLang="en-US" sz="1600" dirty="0"/>
              <a:t>は、</a:t>
            </a:r>
            <a:r>
              <a:rPr lang="en-US" altLang="ja-JP" sz="1600" dirty="0"/>
              <a:t>OAuth 2.0 </a:t>
            </a:r>
            <a:r>
              <a:rPr lang="ja-JP" altLang="en-US" sz="1600" dirty="0"/>
              <a:t>と </a:t>
            </a:r>
            <a:r>
              <a:rPr lang="en-US" altLang="ja-JP" sz="1600" dirty="0"/>
              <a:t>OpenID Connect </a:t>
            </a:r>
            <a:r>
              <a:rPr lang="ja-JP" altLang="en-US" sz="1600" dirty="0"/>
              <a:t>を実装するのに必要な機能を </a:t>
            </a:r>
            <a:r>
              <a:rPr lang="en-US" altLang="ja-JP" sz="1600" dirty="0"/>
              <a:t>Web API </a:t>
            </a:r>
            <a:r>
              <a:rPr lang="ja-JP" altLang="en-US" sz="1600" dirty="0"/>
              <a:t>として提供しているサービスです。</a:t>
            </a:r>
            <a:r>
              <a:rPr lang="en-US" altLang="ja-JP" sz="1600" dirty="0" err="1"/>
              <a:t>Authlete</a:t>
            </a:r>
            <a:r>
              <a:rPr lang="en-US" altLang="ja-JP" sz="1600" dirty="0"/>
              <a:t> </a:t>
            </a:r>
            <a:r>
              <a:rPr lang="ja-JP" altLang="en-US" sz="1600" dirty="0"/>
              <a:t>を利用する認可サーバーとリソースサーバーは、その実装の中から </a:t>
            </a:r>
            <a:r>
              <a:rPr lang="en-US" altLang="ja-JP" sz="1600" dirty="0" err="1"/>
              <a:t>Authlete</a:t>
            </a:r>
            <a:r>
              <a:rPr lang="en-US" altLang="ja-JP" sz="1600" dirty="0"/>
              <a:t> </a:t>
            </a:r>
            <a:r>
              <a:rPr lang="ja-JP" altLang="en-US" sz="1600" dirty="0"/>
              <a:t>サーバーと通信をおこないます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8293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5AEB6A-30D1-47DB-928D-B1CEEACEF0F3}"/>
              </a:ext>
            </a:extLst>
          </p:cNvPr>
          <p:cNvSpPr/>
          <p:nvPr/>
        </p:nvSpPr>
        <p:spPr>
          <a:xfrm>
            <a:off x="533400" y="1733550"/>
            <a:ext cx="1993900" cy="2349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7D0C26-7B8B-40AE-9170-459C7235A7C9}"/>
              </a:ext>
            </a:extLst>
          </p:cNvPr>
          <p:cNvSpPr/>
          <p:nvPr/>
        </p:nvSpPr>
        <p:spPr>
          <a:xfrm>
            <a:off x="3530600" y="1271588"/>
            <a:ext cx="2236200" cy="204470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3C1E4C-521D-492D-BFBA-4C38133BC240}"/>
              </a:ext>
            </a:extLst>
          </p:cNvPr>
          <p:cNvSpPr txBox="1"/>
          <p:nvPr/>
        </p:nvSpPr>
        <p:spPr>
          <a:xfrm>
            <a:off x="755650" y="1231321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クライアント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アプリケーション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498B1C-3444-40D5-BD2B-BA39502F8851}"/>
              </a:ext>
            </a:extLst>
          </p:cNvPr>
          <p:cNvSpPr/>
          <p:nvPr/>
        </p:nvSpPr>
        <p:spPr>
          <a:xfrm>
            <a:off x="644525" y="2438001"/>
            <a:ext cx="1771650" cy="6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●●へログイン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B1CCA-06DA-4683-9504-4FD9C5969C02}"/>
              </a:ext>
            </a:extLst>
          </p:cNvPr>
          <p:cNvSpPr txBox="1"/>
          <p:nvPr/>
        </p:nvSpPr>
        <p:spPr>
          <a:xfrm>
            <a:off x="3707400" y="999187"/>
            <a:ext cx="1549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認可用サーバー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6E00A0E-5846-4DDB-A4D7-90391D1B9E34}"/>
              </a:ext>
            </a:extLst>
          </p:cNvPr>
          <p:cNvGrpSpPr/>
          <p:nvPr/>
        </p:nvGrpSpPr>
        <p:grpSpPr>
          <a:xfrm>
            <a:off x="3725041" y="1328704"/>
            <a:ext cx="1600200" cy="1798153"/>
            <a:chOff x="3644900" y="1390837"/>
            <a:chExt cx="1600200" cy="179815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6F8EAE1-ED58-49F4-B1CD-0B7A3F2A34F9}"/>
                </a:ext>
              </a:extLst>
            </p:cNvPr>
            <p:cNvSpPr/>
            <p:nvPr/>
          </p:nvSpPr>
          <p:spPr>
            <a:xfrm>
              <a:off x="3644900" y="1667836"/>
              <a:ext cx="1600200" cy="1521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A0D4387-6C11-4302-BAA6-FA68E5E2908A}"/>
                </a:ext>
              </a:extLst>
            </p:cNvPr>
            <p:cNvSpPr txBox="1"/>
            <p:nvPr/>
          </p:nvSpPr>
          <p:spPr>
            <a:xfrm>
              <a:off x="3644900" y="1390837"/>
              <a:ext cx="1365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ログイン画面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31F4C2B-AB83-4536-880D-6098D9824E22}"/>
                </a:ext>
              </a:extLst>
            </p:cNvPr>
            <p:cNvSpPr/>
            <p:nvPr/>
          </p:nvSpPr>
          <p:spPr>
            <a:xfrm>
              <a:off x="3756025" y="2815599"/>
              <a:ext cx="1365250" cy="2769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ログイン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64327FB-F36A-40FD-A748-FE88C8BDC3B3}"/>
                </a:ext>
              </a:extLst>
            </p:cNvPr>
            <p:cNvSpPr/>
            <p:nvPr/>
          </p:nvSpPr>
          <p:spPr>
            <a:xfrm>
              <a:off x="3756025" y="1848420"/>
              <a:ext cx="1130300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ｚ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49E9A30-48CA-4105-9C4F-E318C656DFDB}"/>
                </a:ext>
              </a:extLst>
            </p:cNvPr>
            <p:cNvSpPr/>
            <p:nvPr/>
          </p:nvSpPr>
          <p:spPr>
            <a:xfrm>
              <a:off x="3756025" y="2263918"/>
              <a:ext cx="1130300" cy="2769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ｚ</a:t>
              </a:r>
            </a:p>
          </p:txBody>
        </p:sp>
      </p:grpSp>
      <p:sp>
        <p:nvSpPr>
          <p:cNvPr id="14" name="タイトル 1">
            <a:extLst>
              <a:ext uri="{FF2B5EF4-FFF2-40B4-BE49-F238E27FC236}">
                <a16:creationId xmlns:a16="http://schemas.microsoft.com/office/drawing/2014/main" id="{77A5123F-479A-4448-95E2-07A0D8F1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4"/>
            <a:ext cx="10515600" cy="315912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認証イメージ想定</a:t>
            </a:r>
            <a:endParaRPr kumimoji="1" lang="ja-JP" altLang="en-US" sz="16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98C19D8-532B-4864-8926-CD7FCD37357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16175" y="2293939"/>
            <a:ext cx="1074737" cy="480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0751C0-EA36-47F5-9C9F-293E391E7B32}"/>
              </a:ext>
            </a:extLst>
          </p:cNvPr>
          <p:cNvSpPr txBox="1"/>
          <p:nvPr/>
        </p:nvSpPr>
        <p:spPr>
          <a:xfrm>
            <a:off x="6299200" y="1218246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セキュリティ会社管理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620C33-6DF5-42B6-A7DB-BE169DB50EDD}"/>
              </a:ext>
            </a:extLst>
          </p:cNvPr>
          <p:cNvSpPr txBox="1"/>
          <p:nvPr/>
        </p:nvSpPr>
        <p:spPr>
          <a:xfrm>
            <a:off x="6299200" y="1495245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err="1"/>
              <a:t>Authlete</a:t>
            </a:r>
            <a:endParaRPr kumimoji="1" lang="ja-JP" altLang="en-US" sz="1200" dirty="0"/>
          </a:p>
        </p:txBody>
      </p:sp>
      <p:pic>
        <p:nvPicPr>
          <p:cNvPr id="24" name="図 2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0655B98-6FA2-4D8B-A4D5-92F6719D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39" y="2143922"/>
            <a:ext cx="1340958" cy="1340958"/>
          </a:xfrm>
          <a:prstGeom prst="rect">
            <a:avLst/>
          </a:prstGeom>
        </p:spPr>
      </p:pic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28D6656-FDD9-4BFC-8F96-58DE3D5E1FFA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5766800" y="2293938"/>
            <a:ext cx="792339" cy="520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EDA60C-19B4-4858-A34C-90DEFF0D2D5C}"/>
              </a:ext>
            </a:extLst>
          </p:cNvPr>
          <p:cNvSpPr txBox="1"/>
          <p:nvPr/>
        </p:nvSpPr>
        <p:spPr>
          <a:xfrm>
            <a:off x="2623151" y="1956210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2331944-8E85-462A-BFC0-C3189277DEEE}"/>
              </a:ext>
            </a:extLst>
          </p:cNvPr>
          <p:cNvSpPr txBox="1"/>
          <p:nvPr/>
        </p:nvSpPr>
        <p:spPr>
          <a:xfrm>
            <a:off x="5704078" y="1956210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018D414-B329-495C-B555-B4C18BA1E644}"/>
              </a:ext>
            </a:extLst>
          </p:cNvPr>
          <p:cNvSpPr txBox="1"/>
          <p:nvPr/>
        </p:nvSpPr>
        <p:spPr>
          <a:xfrm>
            <a:off x="8181966" y="629855"/>
            <a:ext cx="36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　ログイン画面へ遷移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F40604-9F9E-405D-A014-CEFBCEC87797}"/>
              </a:ext>
            </a:extLst>
          </p:cNvPr>
          <p:cNvSpPr txBox="1"/>
          <p:nvPr/>
        </p:nvSpPr>
        <p:spPr>
          <a:xfrm>
            <a:off x="8181966" y="1364218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C51677-B9F1-4869-B2A7-10917310B959}"/>
              </a:ext>
            </a:extLst>
          </p:cNvPr>
          <p:cNvSpPr txBox="1"/>
          <p:nvPr/>
        </p:nvSpPr>
        <p:spPr>
          <a:xfrm>
            <a:off x="8699500" y="1364218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ログインの実行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セキュリティ会社</a:t>
            </a:r>
            <a:r>
              <a:rPr lang="en-US" altLang="ja-JP" dirty="0" err="1">
                <a:solidFill>
                  <a:srgbClr val="FF0000"/>
                </a:solidFill>
              </a:rPr>
              <a:t>api</a:t>
            </a:r>
            <a:r>
              <a:rPr lang="ja-JP" altLang="en-US" dirty="0">
                <a:solidFill>
                  <a:srgbClr val="FF0000"/>
                </a:solidFill>
              </a:rPr>
              <a:t>の実行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483FB2E-139E-4C49-8B31-A5590711AC9D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857928" y="1154256"/>
            <a:ext cx="41067" cy="4702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2912F8-28AB-4FF6-8936-83B4A039113A}"/>
              </a:ext>
            </a:extLst>
          </p:cNvPr>
          <p:cNvSpPr txBox="1"/>
          <p:nvPr/>
        </p:nvSpPr>
        <p:spPr>
          <a:xfrm>
            <a:off x="4244421" y="3548218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275DDD4-4D67-4141-ABD2-3E14108B3A38}"/>
              </a:ext>
            </a:extLst>
          </p:cNvPr>
          <p:cNvSpPr txBox="1"/>
          <p:nvPr/>
        </p:nvSpPr>
        <p:spPr>
          <a:xfrm>
            <a:off x="8181966" y="2510473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1960254-80FF-4667-A147-74C5A2D17C7F}"/>
              </a:ext>
            </a:extLst>
          </p:cNvPr>
          <p:cNvSpPr txBox="1"/>
          <p:nvPr/>
        </p:nvSpPr>
        <p:spPr>
          <a:xfrm>
            <a:off x="8699500" y="2491235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リソース用サーバーを使用するためのアクセストークンの発行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4DD500E-A598-44AC-9071-9B5F2FA66A3C}"/>
              </a:ext>
            </a:extLst>
          </p:cNvPr>
          <p:cNvSpPr/>
          <p:nvPr/>
        </p:nvSpPr>
        <p:spPr>
          <a:xfrm>
            <a:off x="3530600" y="4196426"/>
            <a:ext cx="2236200" cy="10763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3731C3B-993E-42E9-BEB7-CA7E4651634E}"/>
              </a:ext>
            </a:extLst>
          </p:cNvPr>
          <p:cNvSpPr txBox="1"/>
          <p:nvPr/>
        </p:nvSpPr>
        <p:spPr>
          <a:xfrm>
            <a:off x="3707400" y="3924025"/>
            <a:ext cx="1549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リソースサーバー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AA568179-008F-4396-85B6-A4B9106C1417}"/>
              </a:ext>
            </a:extLst>
          </p:cNvPr>
          <p:cNvSpPr/>
          <p:nvPr/>
        </p:nvSpPr>
        <p:spPr>
          <a:xfrm>
            <a:off x="3831225" y="4258864"/>
            <a:ext cx="1549399" cy="9127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ユーザーテーブル</a:t>
            </a: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6E998C3B-9BD3-4875-9E52-9DE50370590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527300" y="3822912"/>
            <a:ext cx="1003300" cy="911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B681F54-D1B3-4197-A6B0-23E69A798E06}"/>
              </a:ext>
            </a:extLst>
          </p:cNvPr>
          <p:cNvSpPr txBox="1"/>
          <p:nvPr/>
        </p:nvSpPr>
        <p:spPr>
          <a:xfrm>
            <a:off x="2836842" y="4034664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8FA07F-0AED-47C3-82B0-6D7953541F9B}"/>
              </a:ext>
            </a:extLst>
          </p:cNvPr>
          <p:cNvSpPr txBox="1"/>
          <p:nvPr/>
        </p:nvSpPr>
        <p:spPr>
          <a:xfrm>
            <a:off x="8181966" y="3577023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④</a:t>
            </a:r>
            <a:r>
              <a:rPr lang="ja-JP" altLang="en-US" dirty="0">
                <a:solidFill>
                  <a:srgbClr val="FF0000"/>
                </a:solidFill>
              </a:rPr>
              <a:t>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12627DF-09F0-4390-873A-7C5B0A3B742A}"/>
              </a:ext>
            </a:extLst>
          </p:cNvPr>
          <p:cNvSpPr txBox="1"/>
          <p:nvPr/>
        </p:nvSpPr>
        <p:spPr>
          <a:xfrm>
            <a:off x="8699500" y="3591323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アクセストークンを用いてリソースサーバーに接続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DCB7EBA3-F6E0-4033-B36B-DBCC725D003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5766800" y="3510226"/>
            <a:ext cx="1776296" cy="1224374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5EF3ABB-CEC7-4704-B017-01573A6867FA}"/>
              </a:ext>
            </a:extLst>
          </p:cNvPr>
          <p:cNvSpPr txBox="1"/>
          <p:nvPr/>
        </p:nvSpPr>
        <p:spPr>
          <a:xfrm>
            <a:off x="6891871" y="4023933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D5BA54B-245B-484E-8795-16368E1687B1}"/>
              </a:ext>
            </a:extLst>
          </p:cNvPr>
          <p:cNvSpPr txBox="1"/>
          <p:nvPr/>
        </p:nvSpPr>
        <p:spPr>
          <a:xfrm>
            <a:off x="8181966" y="4251082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⑤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2DDCB2-4AE1-4ABC-9F15-913BDE639A9E}"/>
              </a:ext>
            </a:extLst>
          </p:cNvPr>
          <p:cNvSpPr txBox="1"/>
          <p:nvPr/>
        </p:nvSpPr>
        <p:spPr>
          <a:xfrm>
            <a:off x="8699500" y="426538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認証確認を行う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EDAB08E2-BCD5-44F9-9CC1-4BB2DB54CC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66796" y="3484880"/>
            <a:ext cx="2121404" cy="1468120"/>
          </a:xfrm>
          <a:prstGeom prst="bentConnector3">
            <a:avLst>
              <a:gd name="adj1" fmla="val -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0B027ED-3164-44DE-A6AF-E2CCFA3285D3}"/>
              </a:ext>
            </a:extLst>
          </p:cNvPr>
          <p:cNvSpPr txBox="1"/>
          <p:nvPr/>
        </p:nvSpPr>
        <p:spPr>
          <a:xfrm>
            <a:off x="6891871" y="4974021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6C6485C-0440-460A-BC90-F9B5956E8B09}"/>
              </a:ext>
            </a:extLst>
          </p:cNvPr>
          <p:cNvSpPr txBox="1"/>
          <p:nvPr/>
        </p:nvSpPr>
        <p:spPr>
          <a:xfrm>
            <a:off x="8181966" y="4720300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⑥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649627B-5F28-43B5-A90F-0A37EB81641E}"/>
              </a:ext>
            </a:extLst>
          </p:cNvPr>
          <p:cNvSpPr txBox="1"/>
          <p:nvPr/>
        </p:nvSpPr>
        <p:spPr>
          <a:xfrm>
            <a:off x="8699500" y="473460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認証情報の表示</a:t>
            </a:r>
            <a:endParaRPr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D480B572-4483-45FD-B328-1DE92B843FD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072454" y="3540946"/>
            <a:ext cx="852336" cy="1936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52964AD-672F-4204-B02E-6FE8DD28E47E}"/>
              </a:ext>
            </a:extLst>
          </p:cNvPr>
          <p:cNvSpPr txBox="1"/>
          <p:nvPr/>
        </p:nvSpPr>
        <p:spPr>
          <a:xfrm>
            <a:off x="1829255" y="4604689"/>
            <a:ext cx="8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B8F059-43BF-44FF-BB7A-614EA33162C1}"/>
              </a:ext>
            </a:extLst>
          </p:cNvPr>
          <p:cNvSpPr txBox="1"/>
          <p:nvPr/>
        </p:nvSpPr>
        <p:spPr>
          <a:xfrm>
            <a:off x="8181966" y="5294816"/>
            <a:ext cx="5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⑦　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70C00F2-735B-4C09-BB2C-7691FB101CF9}"/>
              </a:ext>
            </a:extLst>
          </p:cNvPr>
          <p:cNvSpPr txBox="1"/>
          <p:nvPr/>
        </p:nvSpPr>
        <p:spPr>
          <a:xfrm>
            <a:off x="8699500" y="5309116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ユーザー情報の取得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7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A97FBE8E-48B0-4D70-B597-29A39C9D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4"/>
            <a:ext cx="10515600" cy="315912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ユーザー情報取得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030635-5657-4F8C-BF5A-8BE54E5F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6655"/>
            <a:ext cx="7446134" cy="3867726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72E6CFD4-3B8A-4E88-A338-539F1EC00994}"/>
              </a:ext>
            </a:extLst>
          </p:cNvPr>
          <p:cNvSpPr txBox="1">
            <a:spLocks/>
          </p:cNvSpPr>
          <p:nvPr/>
        </p:nvSpPr>
        <p:spPr>
          <a:xfrm>
            <a:off x="838200" y="893619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コマンド入力を行い、ユーザー情報が取得できることを確認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8D09AF2B-DE0F-4368-B89E-D2851074C728}"/>
              </a:ext>
            </a:extLst>
          </p:cNvPr>
          <p:cNvSpPr txBox="1">
            <a:spLocks/>
          </p:cNvSpPr>
          <p:nvPr/>
        </p:nvSpPr>
        <p:spPr>
          <a:xfrm>
            <a:off x="838200" y="1337181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/>
              <a:t>curl http://</a:t>
            </a:r>
            <a:r>
              <a:rPr lang="ja-JP" altLang="en-US" sz="1600" dirty="0"/>
              <a:t>ドメイン</a:t>
            </a:r>
            <a:r>
              <a:rPr lang="en-US" altLang="ja-JP" sz="1600" dirty="0"/>
              <a:t>/api/userinfo -H “Authorization: Bearer </a:t>
            </a:r>
            <a:r>
              <a:rPr lang="ja-JP" altLang="en-US" sz="1600" dirty="0"/>
              <a:t>トークン</a:t>
            </a:r>
            <a:r>
              <a:rPr lang="en-US" altLang="ja-JP" sz="1600" dirty="0"/>
              <a:t>"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4387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7F54C438-3740-4418-8C07-6013FE3D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614"/>
            <a:ext cx="10515600" cy="315912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懸念追加事項</a:t>
            </a:r>
            <a:endParaRPr kumimoji="1" lang="ja-JP" altLang="en-US" sz="16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FF33D333-7576-4BBD-AC2A-9781FE578EB4}"/>
              </a:ext>
            </a:extLst>
          </p:cNvPr>
          <p:cNvSpPr txBox="1">
            <a:spLocks/>
          </p:cNvSpPr>
          <p:nvPr/>
        </p:nvSpPr>
        <p:spPr>
          <a:xfrm>
            <a:off x="838200" y="989014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①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DD060A0-706D-438E-ABD9-1F796E617604}"/>
              </a:ext>
            </a:extLst>
          </p:cNvPr>
          <p:cNvSpPr txBox="1">
            <a:spLocks/>
          </p:cNvSpPr>
          <p:nvPr/>
        </p:nvSpPr>
        <p:spPr>
          <a:xfrm>
            <a:off x="1206500" y="989014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ja-JP" altLang="en-US" sz="1600" dirty="0"/>
              <a:t>アクセストークンを発行した際にクライアントアプリケーション側で</a:t>
            </a:r>
            <a:r>
              <a:rPr lang="en-US" altLang="ja-JP" sz="1600" dirty="0"/>
              <a:t>curl</a:t>
            </a:r>
            <a:r>
              <a:rPr lang="ja-JP" altLang="en-US" sz="1600" dirty="0"/>
              <a:t>コマンドでリソースサーバーにアクセスを行うプログラムの追加</a:t>
            </a: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B9474F6-8B3F-4C57-BF96-548975298623}"/>
              </a:ext>
            </a:extLst>
          </p:cNvPr>
          <p:cNvSpPr txBox="1">
            <a:spLocks/>
          </p:cNvSpPr>
          <p:nvPr/>
        </p:nvSpPr>
        <p:spPr>
          <a:xfrm>
            <a:off x="838200" y="2171700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②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F0E2B2AB-2EA4-4C6E-9564-EDD55DDAE196}"/>
              </a:ext>
            </a:extLst>
          </p:cNvPr>
          <p:cNvSpPr txBox="1">
            <a:spLocks/>
          </p:cNvSpPr>
          <p:nvPr/>
        </p:nvSpPr>
        <p:spPr>
          <a:xfrm>
            <a:off x="1206500" y="2171700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ユーザー情報を取得した際のログイン処理の追加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1397E0DC-E380-405E-9F43-35A021AF7213}"/>
              </a:ext>
            </a:extLst>
          </p:cNvPr>
          <p:cNvSpPr txBox="1">
            <a:spLocks/>
          </p:cNvSpPr>
          <p:nvPr/>
        </p:nvSpPr>
        <p:spPr>
          <a:xfrm>
            <a:off x="838200" y="3097212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③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B36B5888-3DE0-4A09-A101-DB142C9B8868}"/>
              </a:ext>
            </a:extLst>
          </p:cNvPr>
          <p:cNvSpPr txBox="1">
            <a:spLocks/>
          </p:cNvSpPr>
          <p:nvPr/>
        </p:nvSpPr>
        <p:spPr>
          <a:xfrm>
            <a:off x="1206500" y="3097212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ユーザー情報を取得できなかった際のユーザー情報追加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B722393-6F6D-4145-9B42-C5FDE55141BE}"/>
              </a:ext>
            </a:extLst>
          </p:cNvPr>
          <p:cNvSpPr txBox="1">
            <a:spLocks/>
          </p:cNvSpPr>
          <p:nvPr/>
        </p:nvSpPr>
        <p:spPr>
          <a:xfrm>
            <a:off x="838200" y="3871912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④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992AFEAE-3B3D-481D-B62C-859A49708CCB}"/>
              </a:ext>
            </a:extLst>
          </p:cNvPr>
          <p:cNvSpPr txBox="1">
            <a:spLocks/>
          </p:cNvSpPr>
          <p:nvPr/>
        </p:nvSpPr>
        <p:spPr>
          <a:xfrm>
            <a:off x="1206500" y="3871912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600" dirty="0" err="1"/>
              <a:t>Authlete</a:t>
            </a:r>
            <a:r>
              <a:rPr lang="ja-JP" altLang="en-US" sz="1600" dirty="0"/>
              <a:t>の利用で問題がないか？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C5C3FF7D-018E-4469-9A0F-2245B207D1D0}"/>
              </a:ext>
            </a:extLst>
          </p:cNvPr>
          <p:cNvSpPr txBox="1">
            <a:spLocks/>
          </p:cNvSpPr>
          <p:nvPr/>
        </p:nvSpPr>
        <p:spPr>
          <a:xfrm>
            <a:off x="838200" y="4521198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⑤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AD2A0F3A-15A7-46C5-A645-CE22193B5BFB}"/>
              </a:ext>
            </a:extLst>
          </p:cNvPr>
          <p:cNvSpPr txBox="1">
            <a:spLocks/>
          </p:cNvSpPr>
          <p:nvPr/>
        </p:nvSpPr>
        <p:spPr>
          <a:xfrm>
            <a:off x="1206500" y="4521198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すでにあるアカウントの紐づけ方法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A6C4749-2DB7-4FD5-9B00-0D34D54B2785}"/>
              </a:ext>
            </a:extLst>
          </p:cNvPr>
          <p:cNvSpPr txBox="1">
            <a:spLocks/>
          </p:cNvSpPr>
          <p:nvPr/>
        </p:nvSpPr>
        <p:spPr>
          <a:xfrm>
            <a:off x="838200" y="5067298"/>
            <a:ext cx="3683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⑥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2648C6AC-6E47-4E42-9A58-01D97041A50F}"/>
              </a:ext>
            </a:extLst>
          </p:cNvPr>
          <p:cNvSpPr txBox="1">
            <a:spLocks/>
          </p:cNvSpPr>
          <p:nvPr/>
        </p:nvSpPr>
        <p:spPr>
          <a:xfrm>
            <a:off x="1206500" y="5067298"/>
            <a:ext cx="10261600" cy="6492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600" dirty="0"/>
              <a:t>テクノウィング管理サービスの</a:t>
            </a:r>
            <a:r>
              <a:rPr lang="en-US" altLang="ja-JP" sz="1600" dirty="0"/>
              <a:t>DB</a:t>
            </a:r>
            <a:r>
              <a:rPr lang="ja-JP" altLang="en-US" sz="1600"/>
              <a:t>を利用想定の確認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738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271</Words>
  <Application>Microsoft Office PowerPoint</Application>
  <PresentationFormat>ワイド画面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認証サーバー想定</vt:lpstr>
      <vt:lpstr>認証イメージ想定</vt:lpstr>
      <vt:lpstr>ユーザー情報取得</vt:lpstr>
      <vt:lpstr>懸念追加事項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公益社団法人日本化学会 東北支部</cp:lastModifiedBy>
  <cp:revision>20</cp:revision>
  <dcterms:created xsi:type="dcterms:W3CDTF">2020-10-15T03:08:17Z</dcterms:created>
  <dcterms:modified xsi:type="dcterms:W3CDTF">2020-10-19T02:54:08Z</dcterms:modified>
</cp:coreProperties>
</file>