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theme/themeOverride3.xml" ContentType="application/vnd.openxmlformats-officedocument.themeOverride+xml"/>
  <Override PartName="/ppt/notesSlides/notesSlide6.xml" ContentType="application/vnd.openxmlformats-officedocument.presentationml.notesSlide+xml"/>
  <Override PartName="/ppt/theme/themeOverride4.xml" ContentType="application/vnd.openxmlformats-officedocument.themeOverride+xml"/>
  <Override PartName="/ppt/notesSlides/notesSlide7.xml" ContentType="application/vnd.openxmlformats-officedocument.presentationml.notesSlide+xml"/>
  <Override PartName="/ppt/theme/themeOverride5.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6.xml" ContentType="application/vnd.openxmlformats-officedocument.themeOverride+xml"/>
  <Override PartName="/ppt/notesSlides/notesSlide11.xml" ContentType="application/vnd.openxmlformats-officedocument.presentationml.notesSlide+xml"/>
  <Override PartName="/ppt/theme/themeOverride7.xml" ContentType="application/vnd.openxmlformats-officedocument.themeOverride+xml"/>
  <Override PartName="/ppt/notesSlides/notesSlide12.xml" ContentType="application/vnd.openxmlformats-officedocument.presentationml.notesSlide+xml"/>
  <Override PartName="/ppt/theme/themeOverride8.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9.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10.xml" ContentType="application/vnd.openxmlformats-officedocument.themeOverride+xml"/>
  <Override PartName="/ppt/notesSlides/notesSlide21.xml" ContentType="application/vnd.openxmlformats-officedocument.presentationml.notesSlide+xml"/>
  <Override PartName="/ppt/theme/themeOverride11.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12.xml" ContentType="application/vnd.openxmlformats-officedocument.themeOverride+xml"/>
  <Override PartName="/ppt/notesSlides/notesSlide24.xml" ContentType="application/vnd.openxmlformats-officedocument.presentationml.notesSlide+xml"/>
  <Override PartName="/ppt/theme/themeOverride13.xml" ContentType="application/vnd.openxmlformats-officedocument.themeOverride+xml"/>
  <Override PartName="/ppt/notesSlides/notesSlide25.xml" ContentType="application/vnd.openxmlformats-officedocument.presentationml.notesSlide+xml"/>
  <Override PartName="/ppt/theme/themeOverride14.xml" ContentType="application/vnd.openxmlformats-officedocument.themeOverride+xml"/>
  <Override PartName="/ppt/notesSlides/notesSlide26.xml" ContentType="application/vnd.openxmlformats-officedocument.presentationml.notesSlide+xml"/>
  <Override PartName="/ppt/theme/themeOverride15.xml" ContentType="application/vnd.openxmlformats-officedocument.themeOverride+xml"/>
  <Override PartName="/ppt/notesSlides/notesSlide27.xml" ContentType="application/vnd.openxmlformats-officedocument.presentationml.notesSlide+xml"/>
  <Override PartName="/ppt/theme/themeOverride16.xml" ContentType="application/vnd.openxmlformats-officedocument.themeOverride+xml"/>
  <Override PartName="/ppt/notesSlides/notesSlide28.xml" ContentType="application/vnd.openxmlformats-officedocument.presentationml.notesSlide+xml"/>
  <Override PartName="/ppt/theme/themeOverride17.xml" ContentType="application/vnd.openxmlformats-officedocument.themeOverride+xml"/>
  <Override PartName="/ppt/notesSlides/notesSlide29.xml" ContentType="application/vnd.openxmlformats-officedocument.presentationml.notesSlide+xml"/>
  <Override PartName="/ppt/theme/themeOverride18.xml" ContentType="application/vnd.openxmlformats-officedocument.themeOverride+xml"/>
  <Override PartName="/ppt/notesSlides/notesSlide30.xml" ContentType="application/vnd.openxmlformats-officedocument.presentationml.notesSlide+xml"/>
  <Override PartName="/ppt/theme/themeOverride19.xml" ContentType="application/vnd.openxmlformats-officedocument.themeOverride+xml"/>
  <Override PartName="/ppt/notesSlides/notesSlide31.xml" ContentType="application/vnd.openxmlformats-officedocument.presentationml.notesSlide+xml"/>
  <Override PartName="/ppt/theme/themeOverride2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60"/>
  </p:notesMasterIdLst>
  <p:handoutMasterIdLst>
    <p:handoutMasterId r:id="rId61"/>
  </p:handoutMasterIdLst>
  <p:sldIdLst>
    <p:sldId id="257" r:id="rId2"/>
    <p:sldId id="259" r:id="rId3"/>
    <p:sldId id="260" r:id="rId4"/>
    <p:sldId id="261" r:id="rId5"/>
    <p:sldId id="262" r:id="rId6"/>
    <p:sldId id="263" r:id="rId7"/>
    <p:sldId id="264" r:id="rId8"/>
    <p:sldId id="265" r:id="rId9"/>
    <p:sldId id="267" r:id="rId10"/>
    <p:sldId id="268" r:id="rId11"/>
    <p:sldId id="269" r:id="rId12"/>
    <p:sldId id="270" r:id="rId13"/>
    <p:sldId id="271" r:id="rId14"/>
    <p:sldId id="333" r:id="rId15"/>
    <p:sldId id="334" r:id="rId16"/>
    <p:sldId id="272" r:id="rId17"/>
    <p:sldId id="273" r:id="rId18"/>
    <p:sldId id="274" r:id="rId19"/>
    <p:sldId id="335" r:id="rId20"/>
    <p:sldId id="337" r:id="rId21"/>
    <p:sldId id="278" r:id="rId22"/>
    <p:sldId id="279" r:id="rId23"/>
    <p:sldId id="280" r:id="rId24"/>
    <p:sldId id="281" r:id="rId25"/>
    <p:sldId id="282" r:id="rId26"/>
    <p:sldId id="283" r:id="rId27"/>
    <p:sldId id="284" r:id="rId28"/>
    <p:sldId id="285" r:id="rId29"/>
    <p:sldId id="286" r:id="rId30"/>
    <p:sldId id="289" r:id="rId31"/>
    <p:sldId id="290" r:id="rId32"/>
    <p:sldId id="291" r:id="rId33"/>
    <p:sldId id="292" r:id="rId34"/>
    <p:sldId id="293" r:id="rId35"/>
    <p:sldId id="294" r:id="rId36"/>
    <p:sldId id="295" r:id="rId37"/>
    <p:sldId id="296" r:id="rId38"/>
    <p:sldId id="338" r:id="rId39"/>
    <p:sldId id="297" r:id="rId40"/>
    <p:sldId id="298" r:id="rId41"/>
    <p:sldId id="299" r:id="rId42"/>
    <p:sldId id="300" r:id="rId43"/>
    <p:sldId id="301" r:id="rId44"/>
    <p:sldId id="339" r:id="rId45"/>
    <p:sldId id="302" r:id="rId46"/>
    <p:sldId id="308" r:id="rId47"/>
    <p:sldId id="309" r:id="rId48"/>
    <p:sldId id="310" r:id="rId49"/>
    <p:sldId id="311" r:id="rId50"/>
    <p:sldId id="312" r:id="rId51"/>
    <p:sldId id="340" r:id="rId52"/>
    <p:sldId id="314" r:id="rId53"/>
    <p:sldId id="315" r:id="rId54"/>
    <p:sldId id="316" r:id="rId55"/>
    <p:sldId id="318" r:id="rId56"/>
    <p:sldId id="319" r:id="rId57"/>
    <p:sldId id="320" r:id="rId58"/>
    <p:sldId id="321"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9131" autoAdjust="0"/>
  </p:normalViewPr>
  <p:slideViewPr>
    <p:cSldViewPr snapToGrid="0">
      <p:cViewPr varScale="1">
        <p:scale>
          <a:sx n="68" d="100"/>
          <a:sy n="68" d="100"/>
        </p:scale>
        <p:origin x="1616" y="56"/>
      </p:cViewPr>
      <p:guideLst/>
    </p:cSldViewPr>
  </p:slideViewPr>
  <p:notesTextViewPr>
    <p:cViewPr>
      <p:scale>
        <a:sx n="1" d="1"/>
        <a:sy n="1" d="1"/>
      </p:scale>
      <p:origin x="0" y="0"/>
    </p:cViewPr>
  </p:notesTextViewPr>
  <p:notesViewPr>
    <p:cSldViewPr snapToGrid="0">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422040-B52F-45A2-B235-4A8037CB7D00}" type="datetimeFigureOut">
              <a:rPr lang="zh-CN" altLang="en-US" smtClean="0"/>
              <a:t>2024/12/23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511104-E3EE-4C41-891C-7A330828D7A6}" type="slidenum">
              <a:rPr lang="zh-CN" altLang="en-US" smtClean="0"/>
              <a:t>‹#›</a:t>
            </a:fld>
            <a:endParaRPr lang="zh-CN" altLang="en-US"/>
          </a:p>
        </p:txBody>
      </p:sp>
    </p:spTree>
    <p:extLst>
      <p:ext uri="{BB962C8B-B14F-4D97-AF65-F5344CB8AC3E}">
        <p14:creationId xmlns:p14="http://schemas.microsoft.com/office/powerpoint/2010/main" val="376900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DB2D6-65A2-4B84-8768-6F417B923688}" type="datetimeFigureOut">
              <a:rPr lang="zh-CN" altLang="en-US" smtClean="0"/>
              <a:t>2024/12/23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518211-160B-4FEB-9E3D-6DA27D0D0EE5}" type="slidenum">
              <a:rPr lang="zh-CN" altLang="en-US" smtClean="0"/>
              <a:t>‹#›</a:t>
            </a:fld>
            <a:endParaRPr lang="zh-CN" altLang="en-US"/>
          </a:p>
        </p:txBody>
      </p:sp>
    </p:spTree>
    <p:extLst>
      <p:ext uri="{BB962C8B-B14F-4D97-AF65-F5344CB8AC3E}">
        <p14:creationId xmlns:p14="http://schemas.microsoft.com/office/powerpoint/2010/main" val="1548844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8.xml"/><Relationship Id="rId5" Type="http://schemas.openxmlformats.org/officeDocument/2006/relationships/hyperlink" Target="http://baike.baidu.com/image/f15e24294ae0fbbc99250afc" TargetMode="External"/><Relationship Id="rId4" Type="http://schemas.openxmlformats.org/officeDocument/2006/relationships/hyperlink" Target="http://baike.baidu.com/view/295746.htm"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baike.baidu.com/item/%E9%9B%86%E6%88%90%E7%94%B5%E8%B7%AF/108211"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baike.baidu.com/item/%E5%A4%84%E7%90%86%E5%99%A8"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baike.baidu.com/item/UNIX%E6%93%8D%E4%BD%9C%E7%B3%BB%E7%BB%9F"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baike.baidu.com/item/%E5%BE%AE%E5%9E%8B%E8%AE%A1%E7%AE%97%E6%9C%BA/9287"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baike.baidu.com/item/%E4%B8%AA%E4%BA%BA%E8%AE%A1%E7%AE%97%E6%9C%BA/373177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10.xml"/><Relationship Id="rId5" Type="http://schemas.openxmlformats.org/officeDocument/2006/relationships/hyperlink" Target="http://baike.baidu.com/view/14941.htm" TargetMode="External"/><Relationship Id="rId4" Type="http://schemas.openxmlformats.org/officeDocument/2006/relationships/hyperlink" Target="http://baike.baidu.com/view/1937.htm"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baidu.com/s?wd=%E7%94%B5%E5%AD%90%E7%AE%A1%E8%AE%A1%E7%AE%97%E6%9C%BA&amp;tn=SE_PcZhidaonwhc_ngpagmjz&amp;rsv_dl=gh_pc_zhidao"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hemeOverride" Target="../theme/themeOverride15.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hemeOverride" Target="../theme/themeOverride16.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hemeOverride" Target="../theme/themeOverride17.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hemeOverride" Target="../theme/themeOverride18.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3" Type="http://schemas.openxmlformats.org/officeDocument/2006/relationships/hyperlink" Target="http://baike.baidu.com/view/3414614.htm#267,-1,3" TargetMode="External"/><Relationship Id="rId18" Type="http://schemas.openxmlformats.org/officeDocument/2006/relationships/hyperlink" Target="http://baike.baidu.com/view/104195.htm" TargetMode="External"/><Relationship Id="rId26" Type="http://schemas.openxmlformats.org/officeDocument/2006/relationships/hyperlink" Target="http://baike.baidu.com/view/907834.htm" TargetMode="External"/><Relationship Id="rId39" Type="http://schemas.openxmlformats.org/officeDocument/2006/relationships/hyperlink" Target="http://baike.baidu.com/view/662318.htm" TargetMode="External"/><Relationship Id="rId21" Type="http://schemas.openxmlformats.org/officeDocument/2006/relationships/hyperlink" Target="http://baike.baidu.com/view/2120589.htm" TargetMode="External"/><Relationship Id="rId34" Type="http://schemas.openxmlformats.org/officeDocument/2006/relationships/hyperlink" Target="http://baike.baidu.com/view/1769259.htm" TargetMode="External"/><Relationship Id="rId42" Type="http://schemas.openxmlformats.org/officeDocument/2006/relationships/hyperlink" Target="http://baike.baidu.com/view/18536.htm" TargetMode="External"/><Relationship Id="rId47" Type="http://schemas.openxmlformats.org/officeDocument/2006/relationships/hyperlink" Target="http://baike.baidu.com/view/9900.htm" TargetMode="External"/><Relationship Id="rId50" Type="http://schemas.openxmlformats.org/officeDocument/2006/relationships/hyperlink" Target="http://baike.baidu.com/view/494465.htm" TargetMode="External"/><Relationship Id="rId55" Type="http://schemas.openxmlformats.org/officeDocument/2006/relationships/hyperlink" Target="http://baike.baidu.com/view/712987.htm" TargetMode="External"/><Relationship Id="rId7" Type="http://schemas.openxmlformats.org/officeDocument/2006/relationships/hyperlink" Target="#308,2,&#31532;&#19968;&#31456;  &#35745;&#31639;&#26426;&#31995;&#32479;&#27010;&#36848; "/><Relationship Id="rId2" Type="http://schemas.openxmlformats.org/officeDocument/2006/relationships/notesMaster" Target="../notesMasters/notesMaster1.xml"/><Relationship Id="rId16" Type="http://schemas.openxmlformats.org/officeDocument/2006/relationships/hyperlink" Target="http://baike.baidu.com/view/87697.htm" TargetMode="External"/><Relationship Id="rId29" Type="http://schemas.openxmlformats.org/officeDocument/2006/relationships/hyperlink" Target="http://baike.baidu.com/view/1666.htm" TargetMode="External"/><Relationship Id="rId11" Type="http://schemas.openxmlformats.org/officeDocument/2006/relationships/hyperlink" Target="http://baike.baidu.com/view/3414614.htm#267,-1,1_2" TargetMode="External"/><Relationship Id="rId24" Type="http://schemas.openxmlformats.org/officeDocument/2006/relationships/hyperlink" Target="http://baike.baidu.com/view/494802.htm" TargetMode="External"/><Relationship Id="rId32" Type="http://schemas.openxmlformats.org/officeDocument/2006/relationships/hyperlink" Target="http://baike.baidu.com/view/178195.htm" TargetMode="External"/><Relationship Id="rId37" Type="http://schemas.openxmlformats.org/officeDocument/2006/relationships/hyperlink" Target="http://baike.baidu.com/view/675645.htm" TargetMode="External"/><Relationship Id="rId40" Type="http://schemas.openxmlformats.org/officeDocument/2006/relationships/hyperlink" Target="http://baike.baidu.com/view/1349516.htm" TargetMode="External"/><Relationship Id="rId45" Type="http://schemas.openxmlformats.org/officeDocument/2006/relationships/hyperlink" Target="http://baike.baidu.com/view/111847.htm" TargetMode="External"/><Relationship Id="rId53" Type="http://schemas.openxmlformats.org/officeDocument/2006/relationships/hyperlink" Target="http://baike.baidu.com/view/60267.htm" TargetMode="External"/><Relationship Id="rId58" Type="http://schemas.openxmlformats.org/officeDocument/2006/relationships/hyperlink" Target="http://baike.baidu.com/view/50152.htm" TargetMode="External"/><Relationship Id="rId5" Type="http://schemas.openxmlformats.org/officeDocument/2006/relationships/hyperlink" Target="#267,-1,1_1"/><Relationship Id="rId61" Type="http://schemas.openxmlformats.org/officeDocument/2006/relationships/hyperlink" Target="http://baike.baidu.com/view/1389.htm" TargetMode="External"/><Relationship Id="rId19" Type="http://schemas.openxmlformats.org/officeDocument/2006/relationships/hyperlink" Target="http://baike.baidu.com/view/1326946.htm" TargetMode="External"/><Relationship Id="rId14" Type="http://schemas.openxmlformats.org/officeDocument/2006/relationships/hyperlink" Target="http://baike.baidu.com/view/38752.htm" TargetMode="External"/><Relationship Id="rId22" Type="http://schemas.openxmlformats.org/officeDocument/2006/relationships/hyperlink" Target="http://baike.baidu.com/view/1462753.htm" TargetMode="External"/><Relationship Id="rId27" Type="http://schemas.openxmlformats.org/officeDocument/2006/relationships/hyperlink" Target="http://baike.baidu.com/view/2258452.htm" TargetMode="External"/><Relationship Id="rId30" Type="http://schemas.openxmlformats.org/officeDocument/2006/relationships/hyperlink" Target="http://baike.baidu.com/view/591160.htm" TargetMode="External"/><Relationship Id="rId35" Type="http://schemas.openxmlformats.org/officeDocument/2006/relationships/hyperlink" Target="http://baike.baidu.com/view/178197.htm" TargetMode="External"/><Relationship Id="rId43" Type="http://schemas.openxmlformats.org/officeDocument/2006/relationships/hyperlink" Target="http://baike.baidu.com/view/1188494.htm" TargetMode="External"/><Relationship Id="rId48" Type="http://schemas.openxmlformats.org/officeDocument/2006/relationships/hyperlink" Target="http://baike.baidu.com/view/107254.htm" TargetMode="External"/><Relationship Id="rId56" Type="http://schemas.openxmlformats.org/officeDocument/2006/relationships/hyperlink" Target="http://baike.baidu.com/view/1700609.htm" TargetMode="External"/><Relationship Id="rId8" Type="http://schemas.openxmlformats.org/officeDocument/2006/relationships/hyperlink" Target="#497,3,1.1     &#35745;&#31639;&#19982;&#35745;&#31639;&#24037;&#20855;"/><Relationship Id="rId51" Type="http://schemas.openxmlformats.org/officeDocument/2006/relationships/hyperlink" Target="http://baike.baidu.com/view/5580827.htm" TargetMode="External"/><Relationship Id="rId3" Type="http://schemas.openxmlformats.org/officeDocument/2006/relationships/slide" Target="../slides/slide49.xml"/><Relationship Id="rId12" Type="http://schemas.openxmlformats.org/officeDocument/2006/relationships/hyperlink" Target="http://baike.baidu.com/view/3414614.htm#267,-1,2" TargetMode="External"/><Relationship Id="rId17" Type="http://schemas.openxmlformats.org/officeDocument/2006/relationships/hyperlink" Target="http://baike.baidu.com/view/128511.htm" TargetMode="External"/><Relationship Id="rId25" Type="http://schemas.openxmlformats.org/officeDocument/2006/relationships/hyperlink" Target="http://baike.baidu.com/view/149970.htm" TargetMode="External"/><Relationship Id="rId33" Type="http://schemas.openxmlformats.org/officeDocument/2006/relationships/hyperlink" Target="http://baike.baidu.com/view/147768.htm" TargetMode="External"/><Relationship Id="rId38" Type="http://schemas.openxmlformats.org/officeDocument/2006/relationships/hyperlink" Target="http://baike.baidu.com/view/8407048.htm" TargetMode="External"/><Relationship Id="rId46" Type="http://schemas.openxmlformats.org/officeDocument/2006/relationships/hyperlink" Target="http://baike.baidu.com/view/296689.htm" TargetMode="External"/><Relationship Id="rId59" Type="http://schemas.openxmlformats.org/officeDocument/2006/relationships/hyperlink" Target="http://baike.baidu.com/view/1375172.htm" TargetMode="External"/><Relationship Id="rId20" Type="http://schemas.openxmlformats.org/officeDocument/2006/relationships/hyperlink" Target="http://baike.baidu.com/view/1390812.htm" TargetMode="External"/><Relationship Id="rId41" Type="http://schemas.openxmlformats.org/officeDocument/2006/relationships/hyperlink" Target="http://baike.baidu.com/view/5593592.htm" TargetMode="External"/><Relationship Id="rId54" Type="http://schemas.openxmlformats.org/officeDocument/2006/relationships/hyperlink" Target="http://baike.baidu.com/view/238412.htm" TargetMode="External"/><Relationship Id="rId1" Type="http://schemas.openxmlformats.org/officeDocument/2006/relationships/themeOverride" Target="../theme/themeOverride19.xml"/><Relationship Id="rId6" Type="http://schemas.openxmlformats.org/officeDocument/2006/relationships/hyperlink" Target="#267,-1,1_2"/><Relationship Id="rId15" Type="http://schemas.openxmlformats.org/officeDocument/2006/relationships/hyperlink" Target="http://baike.baidu.com/view/20003.htm" TargetMode="External"/><Relationship Id="rId23" Type="http://schemas.openxmlformats.org/officeDocument/2006/relationships/hyperlink" Target="http://baike.baidu.com/view/420846.htm" TargetMode="External"/><Relationship Id="rId28" Type="http://schemas.openxmlformats.org/officeDocument/2006/relationships/hyperlink" Target="http://baike.baidu.com/view/178145.htm" TargetMode="External"/><Relationship Id="rId36" Type="http://schemas.openxmlformats.org/officeDocument/2006/relationships/hyperlink" Target="http://baike.baidu.com/view/178200.htm" TargetMode="External"/><Relationship Id="rId49" Type="http://schemas.openxmlformats.org/officeDocument/2006/relationships/hyperlink" Target="http://baike.baidu.com/view/754510.htm" TargetMode="External"/><Relationship Id="rId57" Type="http://schemas.openxmlformats.org/officeDocument/2006/relationships/hyperlink" Target="http://baike.baidu.com/view/368294.htm" TargetMode="External"/><Relationship Id="rId10" Type="http://schemas.openxmlformats.org/officeDocument/2006/relationships/hyperlink" Target="http://baike.baidu.com/view/3414614.htm#267,-1,1_1" TargetMode="External"/><Relationship Id="rId31" Type="http://schemas.openxmlformats.org/officeDocument/2006/relationships/hyperlink" Target="http://baike.baidu.com/view/6061764.htm" TargetMode="External"/><Relationship Id="rId44" Type="http://schemas.openxmlformats.org/officeDocument/2006/relationships/hyperlink" Target="http://baike.baidu.com/view/2083958.htm" TargetMode="External"/><Relationship Id="rId52" Type="http://schemas.openxmlformats.org/officeDocument/2006/relationships/hyperlink" Target="http://baike.baidu.com/view/166248.htm" TargetMode="External"/><Relationship Id="rId60" Type="http://schemas.openxmlformats.org/officeDocument/2006/relationships/hyperlink" Target="http://baike.baidu.com/view/421016.htm" TargetMode="External"/><Relationship Id="rId4" Type="http://schemas.openxmlformats.org/officeDocument/2006/relationships/hyperlink" Target="#422,1,&#24187;&#28783;&#29255; 1"/><Relationship Id="rId9" Type="http://schemas.openxmlformats.org/officeDocument/2006/relationships/hyperlink" Target="http://baike.baidu.com/view/3414614.htm#267,-1,1"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hemeOverride" Target="../theme/themeOverride20.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p:sp>
      <p:sp>
        <p:nvSpPr>
          <p:cNvPr id="152579" name="备注占位符 2"/>
          <p:cNvSpPr>
            <a:spLocks noGrp="1" noChangeArrowheads="1"/>
          </p:cNvSpPr>
          <p:nvPr>
            <p:ph type="body" idx="1"/>
          </p:nvPr>
        </p:nvSpPr>
        <p:spPr>
          <a:noFill/>
        </p:spPr>
        <p:txBody>
          <a:bodyPr anchor="t"/>
          <a:lstStyle/>
          <a:p>
            <a:pPr eaLnBrk="1" hangingPunct="1"/>
            <a:r>
              <a:rPr lang="zh-CN" altLang="en-US" dirty="0"/>
              <a:t>开关电路、中断</a:t>
            </a:r>
            <a:endParaRPr lang="en-US" altLang="zh-CN" dirty="0"/>
          </a:p>
          <a:p>
            <a:pPr eaLnBrk="1" hangingPunct="1"/>
            <a:endParaRPr lang="en-US" altLang="zh-CN" dirty="0"/>
          </a:p>
          <a:p>
            <a:pPr eaLnBrk="1" hangingPunct="1"/>
            <a:r>
              <a:rPr lang="zh-CN" altLang="en-US" dirty="0"/>
              <a:t>计算机使用二进制的原因：</a:t>
            </a:r>
            <a:endParaRPr lang="en-US" altLang="zh-CN" dirty="0"/>
          </a:p>
          <a:p>
            <a:pPr eaLnBrk="1" hangingPunct="1"/>
            <a:r>
              <a:rPr lang="en-US" altLang="zh-CN" dirty="0"/>
              <a:t>1.</a:t>
            </a:r>
            <a:r>
              <a:rPr lang="zh-CN" altLang="en-US" dirty="0"/>
              <a:t>具有两种稳定状态的器件比具有</a:t>
            </a:r>
            <a:r>
              <a:rPr lang="en-US" altLang="zh-CN" dirty="0"/>
              <a:t>10</a:t>
            </a:r>
            <a:r>
              <a:rPr lang="zh-CN" altLang="en-US" dirty="0"/>
              <a:t>种稳定状态的器件更好设计，从而简化逻辑线路</a:t>
            </a:r>
            <a:endParaRPr lang="en-US" altLang="zh-CN" dirty="0"/>
          </a:p>
          <a:p>
            <a:pPr eaLnBrk="1" hangingPunct="1"/>
            <a:r>
              <a:rPr lang="en-US" altLang="zh-CN" dirty="0"/>
              <a:t>2.</a:t>
            </a:r>
            <a:r>
              <a:rPr lang="zh-CN" altLang="en-US" dirty="0"/>
              <a:t>相比于十进制数，二进制数据的计算规则简单、少。</a:t>
            </a:r>
            <a:r>
              <a:rPr lang="en-US" altLang="zh-CN" dirty="0"/>
              <a:t>0+0=0,0+1=1,1+1=10</a:t>
            </a:r>
            <a:r>
              <a:rPr lang="zh-CN" altLang="en-US" dirty="0"/>
              <a:t>，而如果十进制，则</a:t>
            </a:r>
            <a:r>
              <a:rPr lang="en-US" altLang="zh-CN" dirty="0"/>
              <a:t>0+0=0,0+1=1,0+2=2</a:t>
            </a:r>
            <a:r>
              <a:rPr lang="zh-CN" altLang="en-US" dirty="0"/>
              <a:t>，。。。，显然规则多。</a:t>
            </a:r>
            <a:endParaRPr lang="en-US" altLang="zh-CN" dirty="0"/>
          </a:p>
          <a:p>
            <a:pPr eaLnBrk="1" hangingPunct="1"/>
            <a:r>
              <a:rPr lang="en-US" altLang="zh-CN" dirty="0"/>
              <a:t>3</a:t>
            </a:r>
            <a:r>
              <a:rPr lang="zh-CN" altLang="en-US" dirty="0"/>
              <a:t>。</a:t>
            </a:r>
            <a:r>
              <a:rPr lang="en-US" altLang="zh-CN" dirty="0"/>
              <a:t>0</a:t>
            </a:r>
            <a:r>
              <a:rPr lang="zh-CN" altLang="en-US" dirty="0"/>
              <a:t>、</a:t>
            </a:r>
            <a:r>
              <a:rPr lang="en-US" altLang="zh-CN" dirty="0"/>
              <a:t>1</a:t>
            </a:r>
            <a:r>
              <a:rPr lang="zh-CN" altLang="en-US" dirty="0"/>
              <a:t>和逻辑运算中 的真、假可以进行对应，从而使用布尔运算来指导设计能实现算数和逻辑运算的逻辑部件。</a:t>
            </a:r>
            <a:endParaRPr lang="en-US" altLang="zh-CN" dirty="0"/>
          </a:p>
          <a:p>
            <a:pPr eaLnBrk="1" hangingPunct="1"/>
            <a:endParaRPr lang="en-US" altLang="zh-CN" dirty="0"/>
          </a:p>
          <a:p>
            <a:pPr eaLnBrk="1" hangingPunct="1"/>
            <a:r>
              <a:rPr lang="zh-CN" altLang="en-US" dirty="0"/>
              <a:t>使用二进制的缺点：</a:t>
            </a:r>
            <a:endParaRPr lang="en-US" altLang="zh-CN" dirty="0"/>
          </a:p>
          <a:p>
            <a:pPr eaLnBrk="1" hangingPunct="1"/>
            <a:r>
              <a:rPr lang="en-US" altLang="zh-CN" dirty="0"/>
              <a:t>1.</a:t>
            </a:r>
            <a:r>
              <a:rPr lang="zh-CN" altLang="en-US" dirty="0"/>
              <a:t>同样一个数，使用二进制表示数据会比较长；</a:t>
            </a:r>
            <a:endParaRPr lang="en-US" altLang="zh-CN" dirty="0"/>
          </a:p>
          <a:p>
            <a:pPr eaLnBrk="1" hangingPunct="1"/>
            <a:r>
              <a:rPr lang="en-US" altLang="zh-CN" dirty="0"/>
              <a:t>2.</a:t>
            </a:r>
            <a:r>
              <a:rPr lang="zh-CN" altLang="en-US" dirty="0"/>
              <a:t>人们习惯十进制，因此往往输入的是十进制，再转换为二进制。</a:t>
            </a:r>
          </a:p>
          <a:p>
            <a:endParaRPr lang="en-US" altLang="zh-CN" dirty="0"/>
          </a:p>
          <a:p>
            <a:r>
              <a:rPr lang="zh-CN" altLang="en-US" dirty="0"/>
              <a:t>图灵机的纸带可以看成是计算机的存储设备，数据存储在上面，图灵机的命令相当于一组事先已经设计、存储好的程序，它们在控制器的安排下，决定读写头的每一步操作和图灵机状态的变化。因此，图灵机事实上包含了存储程序的思想。图灵机提出不到十年，世界上第一台存储程序式通用计算机出现。诺依曼的谈话也证实了图灵对存储程序式计算机设计思想的杰出贡献</a:t>
            </a:r>
            <a:endParaRPr lang="en-US" altLang="zh-CN" dirty="0"/>
          </a:p>
          <a:p>
            <a:endParaRPr lang="en-US" altLang="zh-CN" dirty="0"/>
          </a:p>
          <a:p>
            <a:r>
              <a:rPr lang="zh-CN" altLang="en-US" dirty="0">
                <a:latin typeface="楷体_GB2312" pitchFamily="1" charset="-122"/>
                <a:ea typeface="楷体_GB2312" pitchFamily="1" charset="-122"/>
              </a:rPr>
              <a:t>字长：指计算机一次能直接处理的二进制数据的位数。如一台</a:t>
            </a:r>
            <a:r>
              <a:rPr lang="en-US" altLang="zh-CN" dirty="0" err="1">
                <a:ea typeface="楷体_GB2312" pitchFamily="1" charset="-122"/>
              </a:rPr>
              <a:t>PentiumⅢ</a:t>
            </a:r>
            <a:r>
              <a:rPr lang="zh-CN" altLang="en-US" dirty="0">
                <a:latin typeface="楷体_GB2312" pitchFamily="1" charset="-122"/>
                <a:ea typeface="楷体_GB2312" pitchFamily="1" charset="-122"/>
              </a:rPr>
              <a:t>的</a:t>
            </a:r>
            <a:r>
              <a:rPr lang="en-US" altLang="zh-CN" dirty="0">
                <a:latin typeface="楷体_GB2312" pitchFamily="1" charset="-122"/>
                <a:ea typeface="楷体_GB2312" pitchFamily="1" charset="-122"/>
              </a:rPr>
              <a:t>CPU</a:t>
            </a:r>
            <a:r>
              <a:rPr lang="zh-CN" altLang="en-US" dirty="0">
                <a:latin typeface="楷体_GB2312" pitchFamily="1" charset="-122"/>
                <a:ea typeface="楷体_GB2312" pitchFamily="1" charset="-122"/>
              </a:rPr>
              <a:t>字长为</a:t>
            </a:r>
            <a:r>
              <a:rPr lang="en-US" altLang="zh-CN" dirty="0">
                <a:solidFill>
                  <a:schemeClr val="folHlink"/>
                </a:solidFill>
                <a:latin typeface="楷体_GB2312" pitchFamily="1" charset="-122"/>
                <a:ea typeface="楷体_GB2312" pitchFamily="1" charset="-122"/>
              </a:rPr>
              <a:t>32</a:t>
            </a:r>
            <a:r>
              <a:rPr lang="zh-CN" altLang="en-US" dirty="0">
                <a:latin typeface="楷体_GB2312" pitchFamily="1" charset="-122"/>
                <a:ea typeface="楷体_GB2312" pitchFamily="1" charset="-122"/>
              </a:rPr>
              <a:t>位，字长的位数越多，计算机的运算能力越强，精度越高。</a:t>
            </a:r>
            <a:endParaRPr lang="en-US" altLang="zh-CN" dirty="0">
              <a:latin typeface="楷体_GB2312" pitchFamily="1" charset="-122"/>
              <a:ea typeface="楷体_GB2312" pitchFamily="1" charset="-122"/>
            </a:endParaRPr>
          </a:p>
          <a:p>
            <a:endParaRPr lang="en-US" altLang="zh-CN" dirty="0">
              <a:latin typeface="楷体_GB2312" pitchFamily="1" charset="-122"/>
              <a:ea typeface="楷体_GB2312" pitchFamily="1" charset="-122"/>
            </a:endParaRPr>
          </a:p>
          <a:p>
            <a:pPr algn="just"/>
            <a:r>
              <a:rPr lang="zh-CN" altLang="en-US" b="1" dirty="0">
                <a:latin typeface="宋体" panose="02010600030101010101" pitchFamily="2" charset="-122"/>
              </a:rPr>
              <a:t>运算速度：</a:t>
            </a:r>
            <a:r>
              <a:rPr lang="zh-CN" altLang="en-US" dirty="0">
                <a:latin typeface="楷体_GB2312" pitchFamily="1" charset="-122"/>
                <a:ea typeface="楷体_GB2312" pitchFamily="1" charset="-122"/>
              </a:rPr>
              <a:t>是指计算机每秒钟内执行指令的数目，单位用</a:t>
            </a:r>
            <a:r>
              <a:rPr lang="en-US" altLang="zh-CN" dirty="0">
                <a:ea typeface="楷体_GB2312" pitchFamily="1" charset="-122"/>
              </a:rPr>
              <a:t>MIPS(Million of Instructions Per Second</a:t>
            </a:r>
            <a:r>
              <a:rPr lang="zh-CN" altLang="en-US" dirty="0">
                <a:ea typeface="楷体_GB2312" pitchFamily="1" charset="-122"/>
              </a:rPr>
              <a:t>，</a:t>
            </a:r>
            <a:r>
              <a:rPr lang="zh-CN" altLang="en-US" dirty="0">
                <a:latin typeface="楷体_GB2312" pitchFamily="1" charset="-122"/>
                <a:ea typeface="楷体_GB2312" pitchFamily="1" charset="-122"/>
              </a:rPr>
              <a:t>百万条指令／秒</a:t>
            </a:r>
            <a:r>
              <a:rPr lang="en-US" altLang="zh-CN" dirty="0">
                <a:latin typeface="楷体_GB2312" pitchFamily="1" charset="-122"/>
                <a:ea typeface="楷体_GB2312" pitchFamily="1" charset="-122"/>
              </a:rPr>
              <a:t>)</a:t>
            </a:r>
            <a:r>
              <a:rPr lang="zh-CN" altLang="en-US" dirty="0">
                <a:latin typeface="楷体_GB2312" pitchFamily="1" charset="-122"/>
                <a:ea typeface="楷体_GB2312" pitchFamily="1" charset="-122"/>
              </a:rPr>
              <a:t>表示。目前微机的运算速度已达到几千万次加减法指令</a:t>
            </a:r>
            <a:r>
              <a:rPr lang="en-US" altLang="zh-CN" dirty="0">
                <a:latin typeface="楷体_GB2312" pitchFamily="1" charset="-122"/>
                <a:ea typeface="楷体_GB2312" pitchFamily="1" charset="-122"/>
              </a:rPr>
              <a:t>/</a:t>
            </a:r>
            <a:r>
              <a:rPr lang="zh-CN" altLang="en-US" dirty="0">
                <a:latin typeface="楷体_GB2312" pitchFamily="1" charset="-122"/>
                <a:ea typeface="楷体_GB2312" pitchFamily="1" charset="-122"/>
              </a:rPr>
              <a:t>每秒。巨型机目前可达到</a:t>
            </a:r>
            <a:r>
              <a:rPr lang="en-US" altLang="zh-CN" dirty="0">
                <a:latin typeface="楷体_GB2312" pitchFamily="1" charset="-122"/>
                <a:ea typeface="楷体_GB2312" pitchFamily="1" charset="-122"/>
              </a:rPr>
              <a:t>12.5</a:t>
            </a:r>
            <a:r>
              <a:rPr lang="zh-CN" altLang="en-US" dirty="0">
                <a:latin typeface="楷体_GB2312" pitchFamily="1" charset="-122"/>
                <a:ea typeface="楷体_GB2312" pitchFamily="1" charset="-122"/>
              </a:rPr>
              <a:t>万亿次加减法指令</a:t>
            </a:r>
            <a:r>
              <a:rPr lang="en-US" altLang="zh-CN" dirty="0">
                <a:latin typeface="楷体_GB2312" pitchFamily="1" charset="-122"/>
                <a:ea typeface="楷体_GB2312" pitchFamily="1" charset="-122"/>
              </a:rPr>
              <a:t>/</a:t>
            </a:r>
            <a:r>
              <a:rPr lang="zh-CN" altLang="en-US" dirty="0">
                <a:latin typeface="楷体_GB2312" pitchFamily="1" charset="-122"/>
                <a:ea typeface="楷体_GB2312" pitchFamily="1" charset="-122"/>
              </a:rPr>
              <a:t>秒。</a:t>
            </a:r>
          </a:p>
          <a:p>
            <a:endParaRPr lang="zh-CN" altLang="en-US" dirty="0">
              <a:latin typeface="楷体_GB2312" pitchFamily="1" charset="-122"/>
              <a:ea typeface="楷体_GB2312" pitchFamily="1" charset="-122"/>
            </a:endParaRPr>
          </a:p>
          <a:p>
            <a:pPr algn="just"/>
            <a:r>
              <a:rPr lang="zh-CN" altLang="en-US" dirty="0">
                <a:latin typeface="楷体_GB2312" pitchFamily="1" charset="-122"/>
                <a:ea typeface="楷体_GB2312" pitchFamily="1" charset="-122"/>
              </a:rPr>
              <a:t>主频：是指</a:t>
            </a:r>
            <a:r>
              <a:rPr lang="en-US" altLang="zh-CN" dirty="0">
                <a:latin typeface="楷体_GB2312" pitchFamily="1" charset="-122"/>
                <a:ea typeface="楷体_GB2312" pitchFamily="1" charset="-122"/>
              </a:rPr>
              <a:t>CPU</a:t>
            </a:r>
            <a:r>
              <a:rPr lang="zh-CN" altLang="en-US" dirty="0">
                <a:latin typeface="楷体_GB2312" pitchFamily="1" charset="-122"/>
                <a:ea typeface="楷体_GB2312" pitchFamily="1" charset="-122"/>
              </a:rPr>
              <a:t>的时钟频率，即</a:t>
            </a:r>
            <a:r>
              <a:rPr lang="en-US" altLang="zh-CN" dirty="0">
                <a:latin typeface="楷体_GB2312" pitchFamily="1" charset="-122"/>
                <a:ea typeface="楷体_GB2312" pitchFamily="1" charset="-122"/>
              </a:rPr>
              <a:t>CPU</a:t>
            </a:r>
            <a:r>
              <a:rPr lang="zh-CN" altLang="en-US" dirty="0">
                <a:latin typeface="楷体_GB2312" pitchFamily="1" charset="-122"/>
                <a:ea typeface="楷体_GB2312" pitchFamily="1" charset="-122"/>
              </a:rPr>
              <a:t>在单位时间（秒）内平均</a:t>
            </a:r>
            <a:r>
              <a:rPr lang="zh-CN" altLang="en-US" dirty="0">
                <a:latin typeface="宋体" panose="02010600030101010101" pitchFamily="2" charset="-122"/>
                <a:ea typeface="楷体_GB2312" pitchFamily="1" charset="-122"/>
              </a:rPr>
              <a:t>“</a:t>
            </a:r>
            <a:r>
              <a:rPr lang="zh-CN" altLang="en-US" dirty="0">
                <a:latin typeface="楷体_GB2312" pitchFamily="1" charset="-122"/>
                <a:ea typeface="楷体_GB2312" pitchFamily="1" charset="-122"/>
              </a:rPr>
              <a:t>操作</a:t>
            </a:r>
            <a:r>
              <a:rPr lang="zh-CN" altLang="en-US" dirty="0">
                <a:latin typeface="宋体" panose="02010600030101010101" pitchFamily="2" charset="-122"/>
                <a:ea typeface="楷体_GB2312" pitchFamily="1" charset="-122"/>
              </a:rPr>
              <a:t>”</a:t>
            </a:r>
            <a:r>
              <a:rPr lang="zh-CN" altLang="en-US" dirty="0">
                <a:latin typeface="楷体_GB2312" pitchFamily="1" charset="-122"/>
                <a:ea typeface="楷体_GB2312" pitchFamily="1" charset="-122"/>
              </a:rPr>
              <a:t>的次数。</a:t>
            </a:r>
          </a:p>
          <a:p>
            <a:pPr algn="just"/>
            <a:r>
              <a:rPr lang="zh-CN" altLang="en-US" dirty="0">
                <a:latin typeface="楷体_GB2312" pitchFamily="1" charset="-122"/>
                <a:ea typeface="楷体_GB2312" pitchFamily="1" charset="-122"/>
              </a:rPr>
              <a:t>      例如，</a:t>
            </a:r>
            <a:r>
              <a:rPr lang="en-US" altLang="zh-CN" dirty="0">
                <a:ea typeface="楷体_GB2312" pitchFamily="1" charset="-122"/>
              </a:rPr>
              <a:t>Pentium Ⅲ</a:t>
            </a:r>
            <a:r>
              <a:rPr lang="zh-CN" altLang="en-US" dirty="0">
                <a:latin typeface="楷体_GB2312" pitchFamily="1" charset="-122"/>
                <a:ea typeface="楷体_GB2312" pitchFamily="1" charset="-122"/>
              </a:rPr>
              <a:t>的主频有</a:t>
            </a:r>
            <a:r>
              <a:rPr lang="en-US" altLang="zh-CN" dirty="0">
                <a:latin typeface="楷体_GB2312" pitchFamily="1" charset="-122"/>
                <a:ea typeface="楷体_GB2312" pitchFamily="1" charset="-122"/>
              </a:rPr>
              <a:t>500</a:t>
            </a:r>
            <a:r>
              <a:rPr lang="zh-CN" altLang="en-US" dirty="0">
                <a:latin typeface="楷体_GB2312" pitchFamily="1" charset="-122"/>
                <a:ea typeface="楷体_GB2312" pitchFamily="1" charset="-122"/>
              </a:rPr>
              <a:t>、</a:t>
            </a:r>
            <a:r>
              <a:rPr lang="en-US" altLang="zh-CN" dirty="0">
                <a:latin typeface="楷体_GB2312" pitchFamily="1" charset="-122"/>
                <a:ea typeface="楷体_GB2312" pitchFamily="1" charset="-122"/>
              </a:rPr>
              <a:t>733</a:t>
            </a:r>
            <a:r>
              <a:rPr lang="zh-CN" altLang="en-US" dirty="0">
                <a:latin typeface="楷体_GB2312" pitchFamily="1" charset="-122"/>
                <a:ea typeface="楷体_GB2312" pitchFamily="1" charset="-122"/>
              </a:rPr>
              <a:t>，赛扬</a:t>
            </a:r>
            <a:r>
              <a:rPr lang="en-US" altLang="zh-CN" dirty="0">
                <a:latin typeface="楷体_GB2312" pitchFamily="1" charset="-122"/>
                <a:ea typeface="楷体_GB2312" pitchFamily="1" charset="-122"/>
              </a:rPr>
              <a:t>400A</a:t>
            </a:r>
            <a:r>
              <a:rPr lang="zh-CN" altLang="en-US" dirty="0">
                <a:latin typeface="楷体_GB2312" pitchFamily="1" charset="-122"/>
                <a:ea typeface="楷体_GB2312" pitchFamily="1" charset="-122"/>
              </a:rPr>
              <a:t>等。主频的单位是兆赫兹</a:t>
            </a:r>
            <a:r>
              <a:rPr lang="en-US" altLang="zh-CN" dirty="0">
                <a:latin typeface="楷体_GB2312" pitchFamily="1" charset="-122"/>
                <a:ea typeface="楷体_GB2312" pitchFamily="1" charset="-122"/>
              </a:rPr>
              <a:t>(MHz)</a:t>
            </a:r>
            <a:r>
              <a:rPr lang="zh-CN" altLang="en-US" dirty="0">
                <a:latin typeface="楷体_GB2312" pitchFamily="1" charset="-122"/>
                <a:ea typeface="楷体_GB2312" pitchFamily="1" charset="-122"/>
              </a:rPr>
              <a:t>。目前微型计算机的主频都在</a:t>
            </a:r>
            <a:r>
              <a:rPr lang="en-US" altLang="zh-CN" dirty="0">
                <a:latin typeface="楷体_GB2312" pitchFamily="1" charset="-122"/>
                <a:ea typeface="楷体_GB2312" pitchFamily="1" charset="-122"/>
              </a:rPr>
              <a:t>800MHz</a:t>
            </a:r>
            <a:r>
              <a:rPr lang="zh-CN" altLang="en-US" dirty="0">
                <a:latin typeface="楷体_GB2312" pitchFamily="1" charset="-122"/>
                <a:ea typeface="楷体_GB2312" pitchFamily="1" charset="-122"/>
              </a:rPr>
              <a:t>～</a:t>
            </a:r>
            <a:r>
              <a:rPr lang="en-US" altLang="zh-CN" dirty="0">
                <a:latin typeface="楷体_GB2312" pitchFamily="1" charset="-122"/>
                <a:ea typeface="楷体_GB2312" pitchFamily="1" charset="-122"/>
              </a:rPr>
              <a:t>1GHz</a:t>
            </a:r>
            <a:r>
              <a:rPr lang="zh-CN" altLang="en-US" dirty="0">
                <a:latin typeface="楷体_GB2312" pitchFamily="1" charset="-122"/>
                <a:ea typeface="楷体_GB2312" pitchFamily="1" charset="-122"/>
              </a:rPr>
              <a:t>以上。提高</a:t>
            </a:r>
            <a:r>
              <a:rPr lang="en-US" altLang="zh-CN" dirty="0">
                <a:latin typeface="楷体_GB2312" pitchFamily="1" charset="-122"/>
                <a:ea typeface="楷体_GB2312" pitchFamily="1" charset="-122"/>
              </a:rPr>
              <a:t>CPU</a:t>
            </a:r>
            <a:r>
              <a:rPr lang="zh-CN" altLang="en-US" dirty="0">
                <a:latin typeface="楷体_GB2312" pitchFamily="1" charset="-122"/>
                <a:ea typeface="楷体_GB2312" pitchFamily="1" charset="-122"/>
              </a:rPr>
              <a:t>的主频也是提高计算机性能的有效手段。</a:t>
            </a:r>
            <a:endParaRPr lang="zh-CN" altLang="en-US" dirty="0"/>
          </a:p>
        </p:txBody>
      </p:sp>
      <p:sp>
        <p:nvSpPr>
          <p:cNvPr id="152580" name="灯片编号占位符 3"/>
          <p:cNvSpPr txBox="1">
            <a:spLocks noGrp="1" noChangeArrowheads="1"/>
          </p:cNvSpPr>
          <p:nvPr/>
        </p:nvSpPr>
        <p:spPr bwMode="auto">
          <a:xfrm>
            <a:off x="3862388" y="94456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B9C06225-BB61-445E-9ABE-55E7754F476F}" type="slidenum">
              <a:rPr lang="zh-CN" altLang="en-US" b="0"/>
              <a:pPr algn="r" eaLnBrk="1" hangingPunct="1">
                <a:spcBef>
                  <a:spcPct val="0"/>
                </a:spcBef>
                <a:buFontTx/>
                <a:buNone/>
              </a:pPr>
              <a:t>1</a:t>
            </a:fld>
            <a:endParaRPr lang="en-US" altLang="zh-CN" b="0"/>
          </a:p>
        </p:txBody>
      </p:sp>
    </p:spTree>
    <p:extLst>
      <p:ext uri="{BB962C8B-B14F-4D97-AF65-F5344CB8AC3E}">
        <p14:creationId xmlns:p14="http://schemas.microsoft.com/office/powerpoint/2010/main" val="3183155293"/>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862388" y="94456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09CAEBE4-EE36-41D7-AEF7-E7A682ECF897}" type="slidenum">
              <a:rPr lang="zh-CN" altLang="en-US" b="0"/>
              <a:pPr algn="r" eaLnBrk="1" hangingPunct="1">
                <a:spcBef>
                  <a:spcPct val="0"/>
                </a:spcBef>
                <a:buFontTx/>
                <a:buNone/>
              </a:pPr>
              <a:t>13</a:t>
            </a:fld>
            <a:endParaRPr lang="en-US" altLang="zh-CN" b="0"/>
          </a:p>
        </p:txBody>
      </p:sp>
      <p:sp>
        <p:nvSpPr>
          <p:cNvPr id="158723" name="Rectangle 2"/>
          <p:cNvSpPr>
            <a:spLocks noGrp="1" noRot="1" noChangeAspect="1" noChangeArrowheads="1" noTextEdit="1"/>
          </p:cNvSpPr>
          <p:nvPr>
            <p:ph type="sldImg"/>
          </p:nvPr>
        </p:nvSpPr>
        <p:spPr/>
      </p:sp>
      <p:sp>
        <p:nvSpPr>
          <p:cNvPr id="158724" name="Rectangle 3"/>
          <p:cNvSpPr>
            <a:spLocks noGrp="1" noChangeArrowheads="1"/>
          </p:cNvSpPr>
          <p:nvPr>
            <p:ph type="body" idx="1"/>
          </p:nvPr>
        </p:nvSpPr>
        <p:spPr>
          <a:noFill/>
        </p:spPr>
        <p:txBody>
          <a:bodyPr anchor="t"/>
          <a:lstStyle/>
          <a:p>
            <a:pPr eaLnBrk="1" hangingPunct="1"/>
            <a:r>
              <a:rPr lang="th-TH" altLang="en-US" dirty="0">
                <a:latin typeface="华文中宋" panose="02010600040101010101" pitchFamily="2" charset="-122"/>
                <a:ea typeface="Angsana New" pitchFamily="18" charset="-120"/>
                <a:cs typeface="Angsana New" pitchFamily="18" charset="-120"/>
              </a:rPr>
              <a:t>1944</a:t>
            </a:r>
            <a:r>
              <a:rPr lang="zh-CN" altLang="en-US" dirty="0">
                <a:latin typeface="华文中宋" panose="02010600040101010101" pitchFamily="2" charset="-122"/>
                <a:ea typeface="华文中宋" panose="02010600040101010101" pitchFamily="2" charset="-122"/>
              </a:rPr>
              <a:t>年，哈佛大学德霍华德</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埃肯博士和</a:t>
            </a:r>
            <a:r>
              <a:rPr lang="th-TH" altLang="en-US" dirty="0">
                <a:latin typeface="华文中宋" panose="02010600040101010101" pitchFamily="2" charset="-122"/>
                <a:ea typeface="Angsana New" pitchFamily="18" charset="-120"/>
                <a:cs typeface="Angsana New" pitchFamily="18" charset="-120"/>
              </a:rPr>
              <a:t>IBM</a:t>
            </a:r>
            <a:r>
              <a:rPr lang="zh-CN" altLang="en-US" dirty="0">
                <a:latin typeface="华文中宋" panose="02010600040101010101" pitchFamily="2" charset="-122"/>
                <a:ea typeface="华文中宋" panose="02010600040101010101" pitchFamily="2" charset="-122"/>
              </a:rPr>
              <a:t>公司的一个工程师小组合作，以</a:t>
            </a:r>
            <a:r>
              <a:rPr lang="th-TH" altLang="en-US" dirty="0">
                <a:latin typeface="华文中宋" panose="02010600040101010101" pitchFamily="2" charset="-122"/>
                <a:ea typeface="Angsana New" pitchFamily="18" charset="-120"/>
                <a:cs typeface="Angsana New" pitchFamily="18" charset="-120"/>
              </a:rPr>
              <a:t>100</a:t>
            </a:r>
            <a:r>
              <a:rPr lang="zh-CN" altLang="en-US" dirty="0">
                <a:latin typeface="华文中宋" panose="02010600040101010101" pitchFamily="2" charset="-122"/>
                <a:ea typeface="华文中宋" panose="02010600040101010101" pitchFamily="2" charset="-122"/>
              </a:rPr>
              <a:t>万美元的巨资研制了一台称为</a:t>
            </a:r>
            <a:r>
              <a:rPr lang="th-TH" altLang="en-US" dirty="0">
                <a:latin typeface="华文中宋" panose="02010600040101010101" pitchFamily="2" charset="-122"/>
                <a:ea typeface="Angsana New" pitchFamily="18" charset="-120"/>
                <a:cs typeface="Angsana New" pitchFamily="18" charset="-120"/>
              </a:rPr>
              <a:t>Mark</a:t>
            </a:r>
            <a:r>
              <a:rPr lang="zh-CN" altLang="en-US" dirty="0">
                <a:latin typeface="华文中宋" panose="02010600040101010101" pitchFamily="2" charset="-122"/>
                <a:ea typeface="华文中宋" panose="02010600040101010101" pitchFamily="2" charset="-122"/>
              </a:rPr>
              <a:t>－</a:t>
            </a:r>
            <a:r>
              <a:rPr lang="th-TH" altLang="en-US" dirty="0">
                <a:latin typeface="华文中宋" panose="02010600040101010101" pitchFamily="2" charset="-122"/>
                <a:ea typeface="Angsana New" pitchFamily="18" charset="-120"/>
                <a:cs typeface="Angsana New" pitchFamily="18" charset="-120"/>
              </a:rPr>
              <a:t>I</a:t>
            </a:r>
            <a:r>
              <a:rPr lang="zh-CN" altLang="en-US" dirty="0">
                <a:latin typeface="华文中宋" panose="02010600040101010101" pitchFamily="2" charset="-122"/>
                <a:ea typeface="华文中宋" panose="02010600040101010101" pitchFamily="2" charset="-122"/>
              </a:rPr>
              <a:t>的计算机。它的体积很大（高</a:t>
            </a:r>
            <a:r>
              <a:rPr lang="th-TH" altLang="en-US" dirty="0">
                <a:latin typeface="华文中宋" panose="02010600040101010101" pitchFamily="2" charset="-122"/>
                <a:ea typeface="Angsana New" pitchFamily="18" charset="-120"/>
                <a:cs typeface="Angsana New" pitchFamily="18" charset="-120"/>
              </a:rPr>
              <a:t>8</a:t>
            </a:r>
            <a:r>
              <a:rPr lang="zh-CN" altLang="en-US" dirty="0">
                <a:latin typeface="华文中宋" panose="02010600040101010101" pitchFamily="2" charset="-122"/>
                <a:ea typeface="华文中宋" panose="02010600040101010101" pitchFamily="2" charset="-122"/>
              </a:rPr>
              <a:t>英尺，长</a:t>
            </a:r>
            <a:r>
              <a:rPr lang="th-TH" altLang="en-US" dirty="0">
                <a:latin typeface="华文中宋" panose="02010600040101010101" pitchFamily="2" charset="-122"/>
                <a:ea typeface="Angsana New" pitchFamily="18" charset="-120"/>
                <a:cs typeface="Angsana New" pitchFamily="18" charset="-120"/>
              </a:rPr>
              <a:t>55</a:t>
            </a:r>
            <a:r>
              <a:rPr lang="zh-CN" altLang="en-US" dirty="0">
                <a:latin typeface="华文中宋" panose="02010600040101010101" pitchFamily="2" charset="-122"/>
                <a:ea typeface="华文中宋" panose="02010600040101010101" pitchFamily="2" charset="-122"/>
              </a:rPr>
              <a:t>英尺），速度也很慢（执行一次乘法操作需要</a:t>
            </a:r>
            <a:r>
              <a:rPr lang="th-TH" altLang="en-US" dirty="0">
                <a:latin typeface="华文中宋" panose="02010600040101010101" pitchFamily="2" charset="-122"/>
                <a:ea typeface="Angsana New" pitchFamily="18" charset="-120"/>
                <a:cs typeface="Angsana New" pitchFamily="18" charset="-120"/>
              </a:rPr>
              <a:t>3</a:t>
            </a:r>
            <a:r>
              <a:rPr lang="zh-CN" altLang="en-US" dirty="0">
                <a:latin typeface="华文中宋" panose="02010600040101010101" pitchFamily="2" charset="-122"/>
                <a:ea typeface="华文中宋" panose="02010600040101010101" pitchFamily="2" charset="-122"/>
              </a:rPr>
              <a:t>－</a:t>
            </a:r>
            <a:r>
              <a:rPr lang="th-TH" altLang="en-US" dirty="0">
                <a:latin typeface="华文中宋" panose="02010600040101010101" pitchFamily="2" charset="-122"/>
                <a:ea typeface="Angsana New" pitchFamily="18" charset="-120"/>
                <a:cs typeface="Angsana New" pitchFamily="18" charset="-120"/>
              </a:rPr>
              <a:t>5</a:t>
            </a:r>
            <a:r>
              <a:rPr lang="zh-CN" altLang="en-US" dirty="0">
                <a:latin typeface="华文中宋" panose="02010600040101010101" pitchFamily="2" charset="-122"/>
                <a:ea typeface="华文中宋" panose="02010600040101010101" pitchFamily="2" charset="-122"/>
              </a:rPr>
              <a:t>秒）。而且</a:t>
            </a:r>
            <a:r>
              <a:rPr lang="th-TH" altLang="en-US" dirty="0">
                <a:latin typeface="华文中宋" panose="02010600040101010101" pitchFamily="2" charset="-122"/>
                <a:ea typeface="Angsana New" pitchFamily="18" charset="-120"/>
                <a:cs typeface="Angsana New" pitchFamily="18" charset="-120"/>
              </a:rPr>
              <a:t>Mark</a:t>
            </a:r>
            <a:r>
              <a:rPr lang="zh-CN" altLang="en-US" dirty="0">
                <a:latin typeface="华文中宋" panose="02010600040101010101" pitchFamily="2" charset="-122"/>
                <a:ea typeface="华文中宋" panose="02010600040101010101" pitchFamily="2" charset="-122"/>
              </a:rPr>
              <a:t>－</a:t>
            </a:r>
            <a:r>
              <a:rPr lang="th-TH" altLang="en-US" dirty="0">
                <a:latin typeface="华文中宋" panose="02010600040101010101" pitchFamily="2" charset="-122"/>
                <a:ea typeface="Angsana New" pitchFamily="18" charset="-120"/>
                <a:cs typeface="Angsana New" pitchFamily="18" charset="-120"/>
              </a:rPr>
              <a:t>I</a:t>
            </a:r>
            <a:r>
              <a:rPr lang="zh-CN" altLang="en-US" dirty="0">
                <a:latin typeface="华文中宋" panose="02010600040101010101" pitchFamily="2" charset="-122"/>
                <a:ea typeface="华文中宋" panose="02010600040101010101" pitchFamily="2" charset="-122"/>
              </a:rPr>
              <a:t>仅一部分是电子式的，另一部分仍然式机械式的。</a:t>
            </a:r>
          </a:p>
          <a:p>
            <a:pPr eaLnBrk="1" hangingPunct="1"/>
            <a:r>
              <a:rPr lang="zh-CN" altLang="en-US" dirty="0">
                <a:ea typeface="华文中宋" panose="02010600040101010101" pitchFamily="2" charset="-122"/>
              </a:rPr>
              <a:t>艾肯设计的马克</a:t>
            </a:r>
            <a:r>
              <a:rPr lang="en-US" altLang="zh-CN" dirty="0">
                <a:ea typeface="华文中宋" panose="02010600040101010101" pitchFamily="2" charset="-122"/>
              </a:rPr>
              <a:t>1</a:t>
            </a:r>
            <a:r>
              <a:rPr lang="zh-CN" altLang="en-US" dirty="0">
                <a:ea typeface="华文中宋" panose="02010600040101010101" pitchFamily="2" charset="-122"/>
              </a:rPr>
              <a:t>号已经是一种电动的机器，它借助电流进行运算，最关键的部件，用的是普通电话上的继电器。马克</a:t>
            </a:r>
            <a:r>
              <a:rPr lang="en-US" altLang="zh-CN" dirty="0">
                <a:ea typeface="华文中宋" panose="02010600040101010101" pitchFamily="2" charset="-122"/>
              </a:rPr>
              <a:t>1</a:t>
            </a:r>
            <a:r>
              <a:rPr lang="zh-CN" altLang="en-US" dirty="0">
                <a:ea typeface="华文中宋" panose="02010600040101010101" pitchFamily="2" charset="-122"/>
              </a:rPr>
              <a:t>号上大约安装了</a:t>
            </a:r>
            <a:r>
              <a:rPr lang="en-US" altLang="zh-CN" dirty="0">
                <a:ea typeface="华文中宋" panose="02010600040101010101" pitchFamily="2" charset="-122"/>
              </a:rPr>
              <a:t>3000</a:t>
            </a:r>
            <a:r>
              <a:rPr lang="zh-CN" altLang="en-US" dirty="0">
                <a:ea typeface="华文中宋" panose="02010600040101010101" pitchFamily="2" charset="-122"/>
              </a:rPr>
              <a:t>个继电器，每一个都有由弹簧支撑着的小铁棒，通过电磁铁的吸引上下运动。吸合则接通电路，代表“</a:t>
            </a:r>
            <a:r>
              <a:rPr lang="en-US" altLang="zh-CN" dirty="0">
                <a:ea typeface="华文中宋" panose="02010600040101010101" pitchFamily="2" charset="-122"/>
              </a:rPr>
              <a:t>1”</a:t>
            </a:r>
            <a:r>
              <a:rPr lang="zh-CN" altLang="en-US" dirty="0">
                <a:ea typeface="华文中宋" panose="02010600040101010101" pitchFamily="2" charset="-122"/>
              </a:rPr>
              <a:t>；释放则断开电路，代表“</a:t>
            </a:r>
            <a:r>
              <a:rPr lang="en-US" altLang="zh-CN" dirty="0">
                <a:ea typeface="华文中宋" panose="02010600040101010101" pitchFamily="2" charset="-122"/>
              </a:rPr>
              <a:t>0”</a:t>
            </a:r>
            <a:r>
              <a:rPr lang="zh-CN" altLang="en-US" dirty="0">
                <a:ea typeface="华文中宋" panose="02010600040101010101" pitchFamily="2" charset="-122"/>
              </a:rPr>
              <a:t>。继电器“开关”能在大约</a:t>
            </a:r>
            <a:r>
              <a:rPr lang="en-US" altLang="zh-CN" dirty="0">
                <a:ea typeface="华文中宋" panose="02010600040101010101" pitchFamily="2" charset="-122"/>
              </a:rPr>
              <a:t>1/100</a:t>
            </a:r>
            <a:r>
              <a:rPr lang="zh-CN" altLang="en-US" dirty="0">
                <a:ea typeface="华文中宋" panose="02010600040101010101" pitchFamily="2" charset="-122"/>
              </a:rPr>
              <a:t>秒的时间内接通或是断开电流，当然比巴贝奇的齿轮先进得多。 </a:t>
            </a:r>
          </a:p>
          <a:p>
            <a:pPr eaLnBrk="1" hangingPunct="1"/>
            <a:endParaRPr lang="zh-CN" altLang="en-US" dirty="0">
              <a:ea typeface="华文中宋" panose="02010600040101010101" pitchFamily="2" charset="-122"/>
            </a:endParaRPr>
          </a:p>
          <a:p>
            <a:pPr eaLnBrk="1" hangingPunct="1"/>
            <a:r>
              <a:rPr lang="zh-CN" altLang="en-US" dirty="0">
                <a:ea typeface="华文中宋" panose="02010600040101010101" pitchFamily="2" charset="-122"/>
              </a:rPr>
              <a:t> 电磁式继电器工作原理：   电磁式继电器一般由铁芯、线圈、衔铁、触点簧片等组成的。只要在线圈两端加上一定的电压，线圈中就会流过一定的电流，从而产生电磁效应，衔铁就会在电磁力吸引的作用下克服返回弹簧的拉力吸向铁芯，从而带动衔铁的动触点与静触点（常开触点）吸合。当线圈断电后，电磁的吸力也随之消失，衔铁就会在弹簧的反作用力返回原来的位置，使动触点与原来的静触点（常闭触点）吸合。这样吸合、释放，从而达到了在电路中的导通、切断的目的。对于继电器的“常开、常闭”触点，可以这样来区分：继电器线圈未通电时处于断开状态的静触点，称为“常开触点”；处于接通状态的静触点称为“常闭触点”。 </a:t>
            </a:r>
          </a:p>
          <a:p>
            <a:pPr eaLnBrk="1" hangingPunct="1"/>
            <a:endParaRPr lang="zh-CN" altLang="en-US" dirty="0">
              <a:ea typeface="华文中宋" panose="02010600040101010101" pitchFamily="2" charset="-122"/>
            </a:endParaRPr>
          </a:p>
          <a:p>
            <a:pPr eaLnBrk="1" hangingPunct="1"/>
            <a:r>
              <a:rPr lang="zh-CN" altLang="en-US" dirty="0">
                <a:ea typeface="华文中宋" panose="02010600040101010101" pitchFamily="2" charset="-122"/>
              </a:rPr>
              <a:t>真空三极管除了可以处于“放大”状态外，还可分别处于“饱和”与“截止”状态。“饱和”即从阴极到屏极的电流完全导通，相当于开关开启；“截止”即从阴极到屏极没有电流流过，相当于开关关闭；两种状态可以由栅极进行控制，其控制速度要比艾肯的继电器快</a:t>
            </a:r>
            <a:r>
              <a:rPr lang="en-US" altLang="zh-CN" dirty="0">
                <a:ea typeface="华文中宋" panose="02010600040101010101" pitchFamily="2" charset="-122"/>
              </a:rPr>
              <a:t>10000</a:t>
            </a:r>
            <a:r>
              <a:rPr lang="zh-CN" altLang="en-US" dirty="0">
                <a:ea typeface="华文中宋" panose="02010600040101010101" pitchFamily="2" charset="-122"/>
              </a:rPr>
              <a:t>倍。 </a:t>
            </a:r>
          </a:p>
          <a:p>
            <a:pPr eaLnBrk="1" hangingPunct="1"/>
            <a:endParaRPr lang="zh-CN" altLang="en-US" dirty="0">
              <a:ea typeface="华文中宋" panose="02010600040101010101" pitchFamily="2" charset="-122"/>
            </a:endParaRPr>
          </a:p>
          <a:p>
            <a:pPr eaLnBrk="1" hangingPunct="1"/>
            <a:r>
              <a:rPr lang="zh-CN" altLang="en-US" dirty="0">
                <a:ea typeface="华文中宋" panose="02010600040101010101" pitchFamily="2" charset="-122"/>
              </a:rPr>
              <a:t>弗莱明 ：发明“真空二极管” 。变交流电为直流电</a:t>
            </a:r>
          </a:p>
          <a:p>
            <a:pPr eaLnBrk="1" hangingPunct="1"/>
            <a:r>
              <a:rPr lang="zh-CN" altLang="en-US" dirty="0">
                <a:ea typeface="华文中宋" panose="02010600040101010101" pitchFamily="2" charset="-122"/>
              </a:rPr>
              <a:t>德</a:t>
            </a:r>
            <a:r>
              <a:rPr lang="en-US" altLang="zh-CN" dirty="0">
                <a:ea typeface="华文中宋" panose="02010600040101010101" pitchFamily="2" charset="-122"/>
              </a:rPr>
              <a:t>·</a:t>
            </a:r>
            <a:r>
              <a:rPr lang="zh-CN" altLang="en-US" dirty="0">
                <a:ea typeface="华文中宋" panose="02010600040101010101" pitchFamily="2" charset="-122"/>
              </a:rPr>
              <a:t>福雷斯特 ：发明能够起放大作用的真空三极管器件 。真空三极管除了可以处于“放大”状态外，还可分别处于“饱和”与“截止”状态。“饱和”即从阴极到屏极的电流完全导通，相当于开关开启；“截止”即从阴极到屏极没有电流流过，相当于开关关闭； </a:t>
            </a:r>
            <a:endParaRPr lang="en-US" altLang="zh-CN" dirty="0">
              <a:ea typeface="华文中宋" panose="02010600040101010101" pitchFamily="2" charset="-122"/>
            </a:endParaRPr>
          </a:p>
          <a:p>
            <a:pPr eaLnBrk="1" hangingPunct="1"/>
            <a:endParaRPr lang="en-US" altLang="zh-CN" dirty="0">
              <a:ea typeface="华文中宋"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当时的资助者是美国军方，目的是计算弹道的各种非常复杂的非线性方程组。众所周知，这些方程组是没有办法求出准确解的，因此只能用数值方法近似地进行计算，因此研究一种快捷准确计算的办法很有必要。</a:t>
            </a:r>
            <a:endParaRPr lang="zh-CN" altLang="en-US" dirty="0">
              <a:ea typeface="华文中宋" panose="02010600040101010101" pitchFamily="2" charset="-122"/>
            </a:endParaRPr>
          </a:p>
        </p:txBody>
      </p:sp>
    </p:spTree>
    <p:extLst>
      <p:ext uri="{BB962C8B-B14F-4D97-AF65-F5344CB8AC3E}">
        <p14:creationId xmlns:p14="http://schemas.microsoft.com/office/powerpoint/2010/main" val="3610430292"/>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891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73B3E903-48E6-48E7-B73C-7BA22D6F0CB9}" type="slidenum">
              <a:rPr lang="zh-CN" altLang="en-US"/>
              <a:pPr algn="r" eaLnBrk="1" hangingPunct="1">
                <a:spcBef>
                  <a:spcPct val="0"/>
                </a:spcBef>
              </a:pPr>
              <a:t>19</a:t>
            </a:fld>
            <a:endParaRPr lang="en-US" altLang="zh-CN"/>
          </a:p>
        </p:txBody>
      </p:sp>
      <p:sp>
        <p:nvSpPr>
          <p:cNvPr id="38915"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p:spPr>
        <p:txBody>
          <a:bodyPr anchor="t"/>
          <a:lstStyle/>
          <a:p>
            <a:pPr eaLnBrk="1" hangingPunct="1"/>
            <a:r>
              <a:rPr lang="zh-CN" altLang="en-US" sz="1600" dirty="0">
                <a:solidFill>
                  <a:srgbClr val="333399"/>
                </a:solidFill>
                <a:latin typeface="Arial" panose="020B0604020202020204" pitchFamily="34" charset="0"/>
              </a:rPr>
              <a:t>科学实例：</a:t>
            </a:r>
            <a:r>
              <a:rPr lang="en-US" altLang="zh-CN" sz="1600" dirty="0">
                <a:solidFill>
                  <a:srgbClr val="333399"/>
                </a:solidFill>
                <a:latin typeface="Arial" panose="020B0604020202020204" pitchFamily="34" charset="0"/>
              </a:rPr>
              <a:t>1</a:t>
            </a:r>
            <a:r>
              <a:rPr lang="zh-CN" altLang="en-US" sz="1600" dirty="0">
                <a:solidFill>
                  <a:srgbClr val="333399"/>
                </a:solidFill>
                <a:latin typeface="Arial" panose="020B0604020202020204" pitchFamily="34" charset="0"/>
              </a:rPr>
              <a:t>）回答了哪些问题可以计算、哪些不可计算；计算模型（一种数学机器）是什么样的。</a:t>
            </a:r>
            <a:endParaRPr lang="en-US" altLang="zh-CN" sz="1600" dirty="0">
              <a:solidFill>
                <a:srgbClr val="333399"/>
              </a:solidFill>
              <a:latin typeface="Arial" panose="020B0604020202020204" pitchFamily="34" charset="0"/>
            </a:endParaRPr>
          </a:p>
          <a:p>
            <a:pPr eaLnBrk="1" hangingPunct="1"/>
            <a:r>
              <a:rPr lang="en-US" altLang="zh-CN" sz="1600" dirty="0">
                <a:solidFill>
                  <a:srgbClr val="333399"/>
                </a:solidFill>
                <a:latin typeface="Arial" panose="020B0604020202020204" pitchFamily="34" charset="0"/>
              </a:rPr>
              <a:t>                 2</a:t>
            </a:r>
            <a:r>
              <a:rPr lang="zh-CN" altLang="en-US" sz="1600" dirty="0">
                <a:solidFill>
                  <a:srgbClr val="333399"/>
                </a:solidFill>
                <a:latin typeface="Arial" panose="020B0604020202020204" pitchFamily="34" charset="0"/>
              </a:rPr>
              <a:t>）布尔代数为开关电路设计提供了理论基础；</a:t>
            </a:r>
          </a:p>
          <a:p>
            <a:pPr eaLnBrk="1" hangingPunct="1"/>
            <a:r>
              <a:rPr lang="zh-CN" altLang="en-US" sz="1600" dirty="0">
                <a:solidFill>
                  <a:srgbClr val="333399"/>
                </a:solidFill>
                <a:latin typeface="Arial" panose="020B0604020202020204" pitchFamily="34" charset="0"/>
              </a:rPr>
              <a:t>技术实例：程序设计技术、各种硬件技术、并行处理技术等</a:t>
            </a:r>
          </a:p>
          <a:p>
            <a:pPr eaLnBrk="1" hangingPunct="1"/>
            <a:endParaRPr lang="zh-CN" altLang="en-US" sz="1600" dirty="0">
              <a:solidFill>
                <a:srgbClr val="333399"/>
              </a:solidFill>
              <a:latin typeface="Arial" panose="020B0604020202020204" pitchFamily="34" charset="0"/>
            </a:endParaRPr>
          </a:p>
          <a:p>
            <a:pPr eaLnBrk="1" hangingPunct="1"/>
            <a:r>
              <a:rPr lang="zh-CN" altLang="en-US" dirty="0"/>
              <a:t>在</a:t>
            </a:r>
            <a:r>
              <a:rPr lang="en-US" altLang="zh-CN" dirty="0"/>
              <a:t>60</a:t>
            </a:r>
            <a:r>
              <a:rPr lang="zh-CN" altLang="en-US" dirty="0"/>
              <a:t>年代的中国，如果一个大学生不懂工农业常识，例如混淆了韭菜麦子，可能会受到讥笑。本来，闻道有先后，树业有专工。要求一个领域的人理解另一个领域的知识是有些过分。在今天，如果一个计算机科学的硕士或博士不知道什么是不可判定问题，什么是停机问题，为什么停机问题不可解，什么是</a:t>
            </a:r>
            <a:r>
              <a:rPr lang="en-US" altLang="zh-CN" dirty="0"/>
              <a:t>NP=?P</a:t>
            </a:r>
            <a:r>
              <a:rPr lang="zh-CN" altLang="en-US" dirty="0"/>
              <a:t>问题，也有可能会受到讥笑。因为这些问题对于计算机科学而言，太基本、太重要了，它们都属于一门称为可计算理论的学科。是计算机科学研究人员应具备的修养型知识。</a:t>
            </a:r>
          </a:p>
          <a:p>
            <a:pPr eaLnBrk="1" hangingPunct="1"/>
            <a:r>
              <a:rPr lang="zh-CN" altLang="en-US" dirty="0"/>
              <a:t>可计算性理论简介：可计算性：什么问题是可计算的，什么是不可计算的</a:t>
            </a:r>
          </a:p>
          <a:p>
            <a:pPr eaLnBrk="1" hangingPunct="1"/>
            <a:r>
              <a:rPr lang="en-US" altLang="zh-CN" dirty="0"/>
              <a:t>    </a:t>
            </a:r>
            <a:r>
              <a:rPr lang="zh-CN" altLang="en-US" dirty="0"/>
              <a:t>可计算理论是关于计算机械本身的数学理论。</a:t>
            </a:r>
            <a:r>
              <a:rPr lang="en-US" altLang="zh-CN" dirty="0"/>
              <a:t>20</a:t>
            </a:r>
            <a:r>
              <a:rPr lang="zh-CN" altLang="en-US" dirty="0"/>
              <a:t>世纪前，计算机械总是”算计”别的对象，很少”算计”自己。</a:t>
            </a:r>
            <a:r>
              <a:rPr lang="en-US" altLang="zh-CN" dirty="0"/>
              <a:t>20</a:t>
            </a:r>
            <a:r>
              <a:rPr lang="zh-CN" altLang="en-US" dirty="0"/>
              <a:t>世纪 </a:t>
            </a:r>
            <a:r>
              <a:rPr lang="en-US" altLang="zh-CN" dirty="0"/>
              <a:t>30</a:t>
            </a:r>
            <a:r>
              <a:rPr lang="zh-CN" altLang="en-US" dirty="0"/>
              <a:t>年代，为了要解决一个基础问题，即是否有存在不可判定问题，数理逻辑 学家提出了几种不同的（后来证明是彼此等价的）关于算法的定义，从而建立了可计算性理论。</a:t>
            </a:r>
            <a:br>
              <a:rPr lang="zh-CN" altLang="en-US" dirty="0"/>
            </a:br>
            <a:r>
              <a:rPr lang="zh-CN" altLang="en-US" dirty="0"/>
              <a:t>科学家令计算机械 自己”算计”自己，奇迹出现了。图灵用对角线方法，把图灵机自己编码，搅进其自己的计算对象中，证明了停机问题不可解。在一定程度上说明了计算机（程序）的能力有限性。</a:t>
            </a:r>
          </a:p>
          <a:p>
            <a:pPr eaLnBrk="1" hangingPunct="1"/>
            <a:r>
              <a:rPr lang="zh-CN" altLang="en-US" dirty="0"/>
              <a:t>    </a:t>
            </a:r>
            <a:r>
              <a:rPr lang="en-US" altLang="zh-CN" dirty="0"/>
              <a:t>30</a:t>
            </a:r>
            <a:r>
              <a:rPr lang="zh-CN" altLang="en-US" dirty="0"/>
              <a:t>年代前期，</a:t>
            </a:r>
            <a:r>
              <a:rPr lang="en-US" altLang="zh-CN" dirty="0"/>
              <a:t>K.</a:t>
            </a:r>
            <a:r>
              <a:rPr lang="zh-CN" altLang="en-US" dirty="0"/>
              <a:t>哥德尔和</a:t>
            </a:r>
            <a:r>
              <a:rPr lang="en-US" altLang="zh-CN" dirty="0"/>
              <a:t>S.C.</a:t>
            </a:r>
            <a:r>
              <a:rPr lang="zh-CN" altLang="en-US" dirty="0"/>
              <a:t>克林尼等人创立了递归函数论， 将数论函数的算法可计算性描述为递归性。</a:t>
            </a:r>
            <a:r>
              <a:rPr lang="en-US" altLang="zh-CN" dirty="0"/>
              <a:t>30</a:t>
            </a:r>
            <a:r>
              <a:rPr lang="zh-CN" altLang="en-US" dirty="0"/>
              <a:t>年代中期， </a:t>
            </a:r>
            <a:r>
              <a:rPr lang="en-US" altLang="zh-CN" dirty="0"/>
              <a:t>A.M.</a:t>
            </a:r>
            <a:r>
              <a:rPr lang="zh-CN" altLang="en-US" dirty="0"/>
              <a:t>图灵和</a:t>
            </a:r>
            <a:r>
              <a:rPr lang="en-US" altLang="zh-CN" dirty="0"/>
              <a:t>E.L.</a:t>
            </a:r>
            <a:r>
              <a:rPr lang="zh-CN" altLang="en-US" dirty="0"/>
              <a:t>波斯特彼此独立地提出了理想计算机的 概念，将问题的算法可解性描述为在具有严格定义的理想计算机上的可解性。</a:t>
            </a:r>
            <a:r>
              <a:rPr lang="en-US" altLang="zh-CN" dirty="0"/>
              <a:t>30</a:t>
            </a:r>
            <a:r>
              <a:rPr lang="zh-CN" altLang="en-US" dirty="0"/>
              <a:t>年代发展起来的算法理论，对 在</a:t>
            </a:r>
            <a:r>
              <a:rPr lang="en-US" altLang="zh-CN" dirty="0"/>
              <a:t>40</a:t>
            </a:r>
            <a:r>
              <a:rPr lang="zh-CN" altLang="en-US" dirty="0"/>
              <a:t>年代后期出现的存储程序型计算机的设计思想是有影响的。图灵提出的理想计算机（称为图灵机）中的一 种通用机就是存储程序型的。</a:t>
            </a:r>
          </a:p>
          <a:p>
            <a:pPr eaLnBrk="1" hangingPunct="1"/>
            <a:r>
              <a:rPr lang="zh-CN" altLang="en-US" dirty="0"/>
              <a:t>    可计算理论主要内容有：自动机论与形式语言理论</a:t>
            </a:r>
            <a:r>
              <a:rPr lang="en-US" altLang="zh-CN" dirty="0"/>
              <a:t>;</a:t>
            </a:r>
            <a:r>
              <a:rPr lang="zh-CN" altLang="en-US" dirty="0"/>
              <a:t>程序理论</a:t>
            </a:r>
            <a:r>
              <a:rPr lang="en-US" altLang="zh-CN" dirty="0"/>
              <a:t>(</a:t>
            </a:r>
            <a:r>
              <a:rPr lang="zh-CN" altLang="en-US" dirty="0"/>
              <a:t>包括程序正确性证明、程 序验证等</a:t>
            </a:r>
            <a:r>
              <a:rPr lang="en-US" altLang="zh-CN" dirty="0"/>
              <a:t>);</a:t>
            </a:r>
            <a:r>
              <a:rPr lang="zh-CN" altLang="en-US" dirty="0"/>
              <a:t>形式语义学；算法分析和计算复杂性理 论。自动机理论和形式语言理论是</a:t>
            </a:r>
            <a:r>
              <a:rPr lang="en-US" altLang="zh-CN" dirty="0"/>
              <a:t>50</a:t>
            </a:r>
            <a:r>
              <a:rPr lang="zh-CN" altLang="en-US" dirty="0"/>
              <a:t>年 代发展起来的。前者的历史还可以上溯到</a:t>
            </a:r>
            <a:r>
              <a:rPr lang="en-US" altLang="zh-CN" dirty="0"/>
              <a:t>30</a:t>
            </a:r>
            <a:r>
              <a:rPr lang="zh-CN" altLang="en-US" dirty="0"/>
              <a:t>年代，因为图灵机就是一类自动机</a:t>
            </a:r>
            <a:r>
              <a:rPr lang="en-US" altLang="zh-CN" dirty="0"/>
              <a:t>(</a:t>
            </a:r>
            <a:r>
              <a:rPr lang="zh-CN" altLang="en-US" dirty="0"/>
              <a:t>无限自动机</a:t>
            </a:r>
            <a:r>
              <a:rPr lang="en-US" altLang="zh-CN" dirty="0"/>
              <a:t>)</a:t>
            </a:r>
            <a:r>
              <a:rPr lang="zh-CN" altLang="en-US" dirty="0"/>
              <a:t>。</a:t>
            </a:r>
            <a:r>
              <a:rPr lang="en-US" altLang="zh-CN" dirty="0"/>
              <a:t>50</a:t>
            </a:r>
            <a:r>
              <a:rPr lang="zh-CN" altLang="en-US" dirty="0"/>
              <a:t>年代以来一些 学者开始考虑与现实的计算机更相似的理想计算机，</a:t>
            </a:r>
            <a:r>
              <a:rPr lang="en-US" altLang="zh-CN" dirty="0"/>
              <a:t>J. </a:t>
            </a:r>
            <a:r>
              <a:rPr lang="zh-CN" altLang="en-US" dirty="0"/>
              <a:t>诺伊曼在</a:t>
            </a:r>
            <a:r>
              <a:rPr lang="en-US" altLang="zh-CN" dirty="0"/>
              <a:t>50</a:t>
            </a:r>
            <a:r>
              <a:rPr lang="zh-CN" altLang="en-US" dirty="0"/>
              <a:t>年代初提出了有自繁殖功能的计算机的概念。</a:t>
            </a:r>
          </a:p>
          <a:p>
            <a:pPr eaLnBrk="1" hangingPunct="1"/>
            <a:r>
              <a:rPr lang="zh-CN" altLang="en-US" dirty="0"/>
              <a:t>王浩在</a:t>
            </a:r>
            <a:r>
              <a:rPr lang="en-US" altLang="zh-CN" dirty="0"/>
              <a:t>50</a:t>
            </a:r>
            <a:r>
              <a:rPr lang="zh-CN" altLang="en-US" dirty="0"/>
              <a:t>年代中期提出了一种图灵机的变种，这是一种 比原来的图灵机更接近现实机器的机器。他还提出一种 存储带上的内容不能清除的机器，并证明这种机器是与图灵机等价的。</a:t>
            </a:r>
          </a:p>
          <a:p>
            <a:pPr eaLnBrk="1" hangingPunct="1"/>
            <a:r>
              <a:rPr lang="zh-CN" altLang="en-US" dirty="0"/>
              <a:t>    </a:t>
            </a:r>
            <a:r>
              <a:rPr lang="en-US" altLang="zh-CN" dirty="0"/>
              <a:t>60</a:t>
            </a:r>
            <a:r>
              <a:rPr lang="zh-CN" altLang="en-US" dirty="0"/>
              <a:t>年代前期，又有人提出具有随机存取 存储器的计算机（简称</a:t>
            </a:r>
            <a:r>
              <a:rPr lang="en-US" altLang="zh-CN" dirty="0"/>
              <a:t>RAM</a:t>
            </a:r>
            <a:r>
              <a:rPr lang="zh-CN" altLang="en-US" dirty="0"/>
              <a:t>）以及多带图灵机等。 形式语言理论 导源于数理语言学中的乔姆斯基理 论。在这种理论中</a:t>
            </a:r>
            <a:r>
              <a:rPr lang="en-US" altLang="zh-CN" dirty="0"/>
              <a:t>,</a:t>
            </a:r>
            <a:r>
              <a:rPr lang="zh-CN" altLang="en-US" dirty="0"/>
              <a:t>形式语言分为四种</a:t>
            </a:r>
            <a:r>
              <a:rPr lang="en-US" altLang="zh-CN" dirty="0"/>
              <a:t>:①0</a:t>
            </a:r>
            <a:r>
              <a:rPr lang="zh-CN" altLang="en-US" dirty="0"/>
              <a:t>型语言；②</a:t>
            </a:r>
            <a:r>
              <a:rPr lang="en-US" altLang="zh-CN" dirty="0"/>
              <a:t>1 </a:t>
            </a:r>
            <a:r>
              <a:rPr lang="zh-CN" altLang="en-US" dirty="0"/>
              <a:t>型语言</a:t>
            </a:r>
            <a:r>
              <a:rPr lang="en-US" altLang="zh-CN" dirty="0"/>
              <a:t>;③2</a:t>
            </a:r>
            <a:r>
              <a:rPr lang="zh-CN" altLang="en-US" dirty="0"/>
              <a:t>型语言</a:t>
            </a:r>
            <a:r>
              <a:rPr lang="en-US" altLang="zh-CN" dirty="0"/>
              <a:t>;④3</a:t>
            </a:r>
            <a:r>
              <a:rPr lang="zh-CN" altLang="en-US" dirty="0"/>
              <a:t>型语言。相应地存在着</a:t>
            </a:r>
            <a:r>
              <a:rPr lang="en-US" altLang="zh-CN" dirty="0"/>
              <a:t>0</a:t>
            </a:r>
            <a:r>
              <a:rPr lang="zh-CN" altLang="en-US" dirty="0"/>
              <a:t>型、</a:t>
            </a:r>
            <a:r>
              <a:rPr lang="en-US" altLang="zh-CN" dirty="0"/>
              <a:t>1</a:t>
            </a:r>
            <a:r>
              <a:rPr lang="zh-CN" altLang="en-US" dirty="0"/>
              <a:t>型、 </a:t>
            </a:r>
            <a:r>
              <a:rPr lang="en-US" altLang="zh-CN" dirty="0"/>
              <a:t>2 </a:t>
            </a:r>
            <a:r>
              <a:rPr lang="zh-CN" altLang="en-US" dirty="0"/>
              <a:t>型、</a:t>
            </a:r>
            <a:r>
              <a:rPr lang="en-US" altLang="zh-CN" dirty="0"/>
              <a:t>3</a:t>
            </a:r>
            <a:r>
              <a:rPr lang="zh-CN" altLang="en-US" dirty="0"/>
              <a:t>型四种形式文法。</a:t>
            </a:r>
            <a:r>
              <a:rPr lang="en-US" altLang="zh-CN" dirty="0"/>
              <a:t>1</a:t>
            </a:r>
            <a:r>
              <a:rPr lang="zh-CN" altLang="en-US" dirty="0"/>
              <a:t>型语言又名上下文有关语言， </a:t>
            </a:r>
            <a:r>
              <a:rPr lang="en-US" altLang="zh-CN" dirty="0"/>
              <a:t>2</a:t>
            </a:r>
            <a:r>
              <a:rPr lang="zh-CN" altLang="en-US" dirty="0"/>
              <a:t>型语言又名上下文无关语言，</a:t>
            </a:r>
            <a:r>
              <a:rPr lang="en-US" altLang="zh-CN" dirty="0"/>
              <a:t>3</a:t>
            </a:r>
            <a:r>
              <a:rPr lang="zh-CN" altLang="en-US" dirty="0"/>
              <a:t>型语言又名正则语言。其中</a:t>
            </a:r>
            <a:r>
              <a:rPr lang="en-US" altLang="zh-CN" dirty="0"/>
              <a:t>2</a:t>
            </a:r>
            <a:r>
              <a:rPr lang="zh-CN" altLang="en-US" dirty="0"/>
              <a:t>型语言最受人注意。</a:t>
            </a:r>
            <a:r>
              <a:rPr lang="en-US" altLang="zh-CN" dirty="0"/>
              <a:t>60</a:t>
            </a:r>
            <a:r>
              <a:rPr lang="zh-CN" altLang="en-US" dirty="0"/>
              <a:t>年代中期</a:t>
            </a:r>
            <a:r>
              <a:rPr lang="en-US" altLang="zh-CN" dirty="0"/>
              <a:t>,</a:t>
            </a:r>
            <a:r>
              <a:rPr lang="zh-CN" altLang="en-US" dirty="0"/>
              <a:t>还发现了这四类 语言与四类自动机之间的对应关系（见表形式语言与自 动机的关系） 在上表中，左边所列的语言恰好是右边与之对应的自动机所能识别的语言（见形式语言理论）。 程序设计理论 包括程序正确性证明和程序验证， 它的一些基本概念和方法是</a:t>
            </a:r>
            <a:r>
              <a:rPr lang="en-US" altLang="zh-CN" dirty="0"/>
              <a:t>40</a:t>
            </a:r>
            <a:r>
              <a:rPr lang="zh-CN" altLang="en-US" dirty="0"/>
              <a:t>年代后期诺伊曼和图灵等 人提出的。诺伊曼等在一篇论文中提出借助于证明来验证程序正确性的方法。</a:t>
            </a:r>
          </a:p>
          <a:p>
            <a:pPr eaLnBrk="1" hangingPunct="1"/>
            <a:r>
              <a:rPr lang="zh-CN" altLang="en-US" dirty="0"/>
              <a:t>    </a:t>
            </a:r>
            <a:r>
              <a:rPr lang="en-US" altLang="zh-CN" dirty="0"/>
              <a:t>J.T.</a:t>
            </a:r>
            <a:r>
              <a:rPr lang="zh-CN" altLang="en-US" dirty="0"/>
              <a:t>施瓦兹和 </a:t>
            </a:r>
            <a:r>
              <a:rPr lang="en-US" altLang="zh-CN" dirty="0"/>
              <a:t>M.</a:t>
            </a:r>
            <a:r>
              <a:rPr lang="zh-CN" altLang="en-US" dirty="0"/>
              <a:t>戴维斯</a:t>
            </a:r>
            <a:r>
              <a:rPr lang="en-US" altLang="zh-CN" dirty="0"/>
              <a:t>70</a:t>
            </a:r>
            <a:r>
              <a:rPr lang="zh-CN" altLang="en-US" dirty="0"/>
              <a:t>年代后期提出了一种他们称之为</a:t>
            </a:r>
            <a:r>
              <a:rPr lang="en-US" altLang="zh-CN" dirty="0"/>
              <a:t>"</a:t>
            </a:r>
            <a:r>
              <a:rPr lang="zh-CN" altLang="en-US" dirty="0"/>
              <a:t>正确程序 技术</a:t>
            </a:r>
            <a:r>
              <a:rPr lang="en-US" altLang="zh-CN" dirty="0"/>
              <a:t>"</a:t>
            </a:r>
            <a:r>
              <a:rPr lang="zh-CN" altLang="en-US" dirty="0"/>
              <a:t>的软件技术。这种方法是先选定成千种基本程序模块，并借助已知的各种验证方法（包括程序正确性证 明）来保证这些基本程序的正确性。然后再提出一组能 保持正确性的程序组合规则。这样，就可以通过不断的 组合，生成各种各样的程序。</a:t>
            </a:r>
          </a:p>
          <a:p>
            <a:pPr eaLnBrk="1" hangingPunct="1"/>
            <a:r>
              <a:rPr lang="zh-CN" altLang="en-US" dirty="0"/>
              <a:t>    有人指出，程序正确性证明技术所发展出来的</a:t>
            </a:r>
            <a:r>
              <a:rPr lang="en-US" altLang="zh-CN" dirty="0"/>
              <a:t>"</a:t>
            </a:r>
            <a:r>
              <a:rPr lang="zh-CN" altLang="en-US" dirty="0"/>
              <a:t>循 环不变式</a:t>
            </a:r>
            <a:r>
              <a:rPr lang="en-US" altLang="zh-CN" dirty="0"/>
              <a:t>"</a:t>
            </a:r>
            <a:r>
              <a:rPr lang="zh-CN" altLang="en-US" dirty="0"/>
              <a:t>，即一个程序中的某一循环的入口或出口点 上所附的谓词，有些文献中称作</a:t>
            </a:r>
            <a:r>
              <a:rPr lang="en-US" altLang="zh-CN" dirty="0"/>
              <a:t>"</a:t>
            </a:r>
            <a:r>
              <a:rPr lang="zh-CN" altLang="en-US" dirty="0"/>
              <a:t>归纳断言</a:t>
            </a:r>
            <a:r>
              <a:rPr lang="en-US" altLang="zh-CN" dirty="0"/>
              <a:t>"</a:t>
            </a:r>
            <a:r>
              <a:rPr lang="zh-CN" altLang="en-US" dirty="0"/>
              <a:t>，可以用来供程序研究用。也就是说，不像过去那样，对一个给 定的程序找出其若干个循环不变式，然后借助这些不变 式来证明这个程序的正确性；而是在编制这个程序之前， 根据对这一程序的要求，找出若干个循环不变式，然后根据这些不变式来生成这个程序。 自动程序设计的概念也是从</a:t>
            </a:r>
            <a:r>
              <a:rPr lang="en-US" altLang="zh-CN" dirty="0"/>
              <a:t>40</a:t>
            </a:r>
            <a:r>
              <a:rPr lang="zh-CN" altLang="en-US" dirty="0"/>
              <a:t>年代提出的。</a:t>
            </a:r>
          </a:p>
          <a:p>
            <a:pPr eaLnBrk="1" hangingPunct="1"/>
            <a:r>
              <a:rPr lang="zh-CN" altLang="en-US" dirty="0"/>
              <a:t>    </a:t>
            </a:r>
            <a:r>
              <a:rPr lang="en-US" altLang="zh-CN" dirty="0"/>
              <a:t>1969</a:t>
            </a:r>
            <a:r>
              <a:rPr lang="zh-CN" altLang="en-US" dirty="0"/>
              <a:t>年又有人独立地提出了这一想法。 程序语言的形式语法的研究，从</a:t>
            </a:r>
            <a:r>
              <a:rPr lang="en-US" altLang="zh-CN" dirty="0"/>
              <a:t>50</a:t>
            </a:r>
            <a:r>
              <a:rPr lang="zh-CN" altLang="en-US" dirty="0"/>
              <a:t>年代中期起有了较大的发展。而形式语义的研究自</a:t>
            </a:r>
            <a:r>
              <a:rPr lang="en-US" altLang="zh-CN" dirty="0"/>
              <a:t>60</a:t>
            </a:r>
            <a:r>
              <a:rPr lang="zh-CN" altLang="en-US" dirty="0"/>
              <a:t>年代以来虽有不少 研究工作者从事这方面的工作，提出几种不同的语义理 论，主要是操作语义学、指称语义学或称数学语义学、 公理语义学和代数语义学，但仍没有一种公认在软件技术中够用的形式语义学，因而需要提出一种更适于用到 实际计算中的新的语义学。 在程序正确性证明和形式语义学中应用的程序逻辑， 是</a:t>
            </a:r>
            <a:r>
              <a:rPr lang="en-US" altLang="zh-CN" dirty="0"/>
              <a:t>60</a:t>
            </a:r>
            <a:r>
              <a:rPr lang="zh-CN" altLang="en-US" dirty="0"/>
              <a:t>年代末发展起来的。</a:t>
            </a:r>
          </a:p>
          <a:p>
            <a:pPr eaLnBrk="1" hangingPunct="1"/>
            <a:r>
              <a:rPr lang="zh-CN" altLang="en-US" dirty="0"/>
              <a:t>    这是谓词逻辑的一种扩充。原来的谓词逻辑中是没有时间概念的，所考虑的推理关系 是在同一时间里的关系。程序是一种过程，一个程序的 输入谓词与输出谓词之间的逻辑关系就不是同一时间里 的关系。因此，在有关程序性质的推理中，原来的谓词逻辑不够用，需要有一种新的逻辑。 </a:t>
            </a:r>
            <a:r>
              <a:rPr lang="en-US" altLang="zh-CN" dirty="0"/>
              <a:t>60</a:t>
            </a:r>
            <a:r>
              <a:rPr lang="zh-CN" altLang="en-US" dirty="0"/>
              <a:t>年代末，</a:t>
            </a:r>
            <a:r>
              <a:rPr lang="en-US" altLang="zh-CN" dirty="0"/>
              <a:t>E.</a:t>
            </a:r>
            <a:r>
              <a:rPr lang="zh-CN" altLang="en-US" dirty="0"/>
              <a:t>恩格勒等人创立了算法逻辑。</a:t>
            </a:r>
            <a:r>
              <a:rPr lang="en-US" altLang="zh-CN" dirty="0"/>
              <a:t>C.A.R. </a:t>
            </a:r>
            <a:r>
              <a:rPr lang="zh-CN" altLang="en-US" dirty="0"/>
              <a:t>霍尔也创立了一种程序逻辑。这种逻辑是在原来的逻辑上增加一个程序算子而得到的。</a:t>
            </a:r>
          </a:p>
          <a:p>
            <a:pPr eaLnBrk="1" hangingPunct="1"/>
            <a:r>
              <a:rPr lang="zh-CN" altLang="en-US" dirty="0"/>
              <a:t>    算法分析和计算复杂性理论 关于算法的复杂性的 研究。关于这一领域的名称曾有争论。一般认为，各类具体算法的复杂性的研究称作算法分析，而一般算法复 杂性的研究称作计算复杂性理论。计算复杂性理论原是 可计算理论的一支，是以各种可计算函数</a:t>
            </a:r>
            <a:r>
              <a:rPr lang="en-US" altLang="zh-CN" dirty="0"/>
              <a:t>(</a:t>
            </a:r>
            <a:r>
              <a:rPr lang="zh-CN" altLang="en-US" dirty="0"/>
              <a:t>即递归函数</a:t>
            </a:r>
            <a:r>
              <a:rPr lang="en-US" altLang="zh-CN" dirty="0"/>
              <a:t>) </a:t>
            </a:r>
            <a:r>
              <a:rPr lang="zh-CN" altLang="en-US" dirty="0"/>
              <a:t>的计算复杂性（在早期称作</a:t>
            </a:r>
            <a:r>
              <a:rPr lang="en-US" altLang="zh-CN" dirty="0"/>
              <a:t>"</a:t>
            </a:r>
            <a:r>
              <a:rPr lang="zh-CN" altLang="en-US" dirty="0"/>
              <a:t>计算难度</a:t>
            </a:r>
            <a:r>
              <a:rPr lang="en-US" altLang="zh-CN" dirty="0"/>
              <a:t>"</a:t>
            </a:r>
            <a:r>
              <a:rPr lang="zh-CN" altLang="en-US" dirty="0"/>
              <a:t>）为其研究对象的。可计算性分为理论可计算性和实际可计算性两种。 作为可计算性理论一支的计算复杂性理论，是以前者的 复杂程度为其研究对象的；而作为计算机科学一个领域 的复杂性理论，则是以后者的复杂程度为其研究对象的。</a:t>
            </a:r>
          </a:p>
          <a:p>
            <a:pPr eaLnBrk="1" hangingPunct="1"/>
            <a:r>
              <a:rPr lang="zh-CN" altLang="en-US" dirty="0"/>
              <a:t>    这一分支的基本问题是要弄清楚实际可计算函数类的结构和一些性质。实际可计算性是一个直观的概念。 如何对这一概念进行精确的描述，是一个并不容易的问 题。</a:t>
            </a:r>
            <a:r>
              <a:rPr lang="en-US" altLang="zh-CN" dirty="0"/>
              <a:t>60</a:t>
            </a:r>
            <a:r>
              <a:rPr lang="zh-CN" altLang="en-US" dirty="0"/>
              <a:t>年代中期以来，有关的研究工作者一般是以计算时间多项式有界的函数作为实际可计算的函数。这实际 上是一个论题，而不是一个可以在数学中加以证明或否 证的命题。有人指出，在有关的多项式次数较高时，很难说是实际可计算的。</a:t>
            </a:r>
          </a:p>
          <a:p>
            <a:pPr eaLnBrk="1" hangingPunct="1"/>
            <a:r>
              <a:rPr lang="zh-CN" altLang="en-US" dirty="0"/>
              <a:t>    另一个带根本性的问题是：确定性机器与非确定性机器的解题能力的比较问题。人们早已知道，确定性图 灵机与非确定性图灵机的解题能力是相等的。因为非确 定性机器虽比确定性机器效率高，而如果计算时间没有 限制，则确定性机器总可以用穷举的方法来模拟非确定性机器。因此，二者的解题能力是一样的。但在计算时 间多项式有界时，二者的解题能力是否相等，这就是有 名的</a:t>
            </a:r>
            <a:r>
              <a:rPr lang="en-US" altLang="zh-CN" dirty="0"/>
              <a:t>P=? NP</a:t>
            </a:r>
            <a:r>
              <a:rPr lang="zh-CN" altLang="en-US" dirty="0"/>
              <a:t>问题。 关于计算和算法（包括程序）的研究，对串行计算的性质研究较多，而对并行计算性质的研究则还很不够 （特别是对异步的并行计算更是如此）。因此，关于并 行计算的研究很可能将成为计算机理论的研究重点。 　　　　　　　　　　　　　　　</a:t>
            </a:r>
          </a:p>
          <a:p>
            <a:pPr eaLnBrk="1" hangingPunct="1"/>
            <a:r>
              <a:rPr lang="zh-CN" altLang="en-US" dirty="0"/>
              <a:t>    对于一个判定问题，如果能够编出一个程序</a:t>
            </a:r>
            <a:r>
              <a:rPr lang="en-US" altLang="zh-CN" dirty="0"/>
              <a:t>,</a:t>
            </a:r>
            <a:r>
              <a:rPr lang="zh-CN" altLang="en-US" dirty="0"/>
              <a:t>以域 中任意元素作为输入，当相应的个别问题的解答是肯定 的时候</a:t>
            </a:r>
            <a:r>
              <a:rPr lang="en-US" altLang="zh-CN" dirty="0"/>
              <a:t>, </a:t>
            </a:r>
            <a:r>
              <a:rPr lang="zh-CN" altLang="en-US" dirty="0"/>
              <a:t>的执行将终止并输出</a:t>
            </a:r>
            <a:r>
              <a:rPr lang="en-US" altLang="zh-CN" dirty="0"/>
              <a:t>"</a:t>
            </a:r>
            <a:r>
              <a:rPr lang="zh-CN" altLang="en-US" dirty="0"/>
              <a:t>是</a:t>
            </a:r>
            <a:r>
              <a:rPr lang="en-US" altLang="zh-CN" dirty="0"/>
              <a:t>",</a:t>
            </a:r>
            <a:r>
              <a:rPr lang="zh-CN" altLang="en-US" dirty="0"/>
              <a:t>否则 的执行不 终止，就称该判定问题为半可判定的。可判定的问题总是半可判定的。集合是递归可枚举集的充分必要条件为 对应的判定问题是半可判定的。 图灵在</a:t>
            </a:r>
            <a:r>
              <a:rPr lang="en-US" altLang="zh-CN" dirty="0"/>
              <a:t>1936</a:t>
            </a:r>
            <a:r>
              <a:rPr lang="zh-CN" altLang="en-US" dirty="0"/>
              <a:t>年证明，图灵机的停机问题是不可判定 的，即不存在一个图灵机能够判定任意图灵机对于任意输入是否停机。图灵机的停机问题是半可判定的。图灵 机的停机问题是很重要的，由它可以推出计算机科学、 数学、逻辑学中的许多问题是不可判定的。</a:t>
            </a:r>
          </a:p>
        </p:txBody>
      </p:sp>
    </p:spTree>
    <p:extLst>
      <p:ext uri="{BB962C8B-B14F-4D97-AF65-F5344CB8AC3E}">
        <p14:creationId xmlns:p14="http://schemas.microsoft.com/office/powerpoint/2010/main" val="757298776"/>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22FB65F3-77A1-44C5-84B7-7E4A33F02834}" type="slidenum">
              <a:rPr lang="zh-CN" altLang="en-US"/>
              <a:pPr algn="r" eaLnBrk="1" hangingPunct="1">
                <a:spcBef>
                  <a:spcPct val="0"/>
                </a:spcBef>
              </a:pPr>
              <a:t>20</a:t>
            </a:fld>
            <a:endParaRPr lang="en-US" altLang="zh-CN"/>
          </a:p>
        </p:txBody>
      </p:sp>
      <p:sp>
        <p:nvSpPr>
          <p:cNvPr id="43011" name="Rectangle 2"/>
          <p:cNvSpPr>
            <a:spLocks noGrp="1" noRot="1" noChangeAspect="1" noChangeArrowheads="1" noTextEdit="1"/>
          </p:cNvSpPr>
          <p:nvPr>
            <p:ph type="sldImg"/>
          </p:nvPr>
        </p:nvSpPr>
        <p:spPr/>
      </p:sp>
      <p:sp>
        <p:nvSpPr>
          <p:cNvPr id="43012" name="Rectangle 3"/>
          <p:cNvSpPr>
            <a:spLocks noGrp="1" noChangeArrowheads="1"/>
          </p:cNvSpPr>
          <p:nvPr>
            <p:ph type="body" idx="1"/>
          </p:nvPr>
        </p:nvSpPr>
        <p:spPr>
          <a:noFill/>
        </p:spPr>
        <p:txBody>
          <a:bodyPr anchor="t"/>
          <a:lstStyle/>
          <a:p>
            <a:pPr eaLnBrk="1" hangingPunct="1"/>
            <a:r>
              <a:rPr lang="zh-CN" altLang="en-US" dirty="0"/>
              <a:t>用计算机求解实际问题，首先要从这个实际问题中抽象出一个数学模型，然后设计一个求解此数学模型的算法。从实际问题抽取出数学模型的实质，其实就是要用数学的方法抽取其主要的本质的内容，最终实现对该问题的正确认识。</a:t>
            </a:r>
            <a:endParaRPr lang="en-US" altLang="zh-CN" dirty="0"/>
          </a:p>
          <a:p>
            <a:pPr eaLnBrk="1" hangingPunct="1"/>
            <a:endParaRPr lang="en-US" altLang="zh-CN" dirty="0"/>
          </a:p>
          <a:p>
            <a:pPr eaLnBrk="1" hangingPunct="1"/>
            <a:r>
              <a:rPr lang="zh-CN" altLang="en-US" dirty="0"/>
              <a:t>随着计算机网络的发展，计算机的使用已经影响到了人们的工作，生活，学习，社会活动以及商业活动，而计算机的应用根本上是通过软件来实现的。在美国有一种说法，将来一个国家的经济实力可以直接从软件产业反映出来。我国在软件上的落后，要说出根本的原因可能并不是很简单的事，除了技术和科学上的原因外，可能还跟我们的文化，管理水平，教育水平，思想素质等诸多因素有关。除去这些人文因素以外，一个最根本的原因就是我国的信息技术的</a:t>
            </a:r>
            <a:r>
              <a:rPr lang="zh-CN" altLang="en-US" dirty="0">
                <a:hlinkClick r:id="rId4" action="ppaction://hlinkfile"/>
              </a:rPr>
              <a:t>数学基础</a:t>
            </a:r>
            <a:r>
              <a:rPr lang="zh-CN" altLang="en-US" dirty="0"/>
              <a:t>十分薄弱，这个问题不解决，我们就难成为软件强国。</a:t>
            </a:r>
          </a:p>
          <a:p>
            <a:pPr eaLnBrk="1" latinLnBrk="1" hangingPunct="1"/>
            <a:r>
              <a:rPr lang="zh-CN" altLang="en-US" dirty="0"/>
              <a:t>　　然而问题决不是这么简单，信息技术的发展已经涉及到了很深的数学知</a:t>
            </a:r>
            <a:r>
              <a:rPr lang="zh-CN" altLang="en-US" dirty="0">
                <a:hlinkClick r:id="rId5" tooltip="查看图片"/>
              </a:rPr>
              <a:t>  </a:t>
            </a:r>
            <a:r>
              <a:rPr lang="zh-CN" altLang="en-US" dirty="0"/>
              <a:t>组合数学</a:t>
            </a:r>
          </a:p>
          <a:p>
            <a:pPr eaLnBrk="1" hangingPunct="1"/>
            <a:r>
              <a:rPr lang="zh-CN" altLang="en-US" dirty="0"/>
              <a:t>识，而数学本身也已经发展到了很深、很广的程度并不是单凭几个聪明的头脑去想想就行了，而更重要的是需要集体的合作和力量，就象软件的开发需要多方面的人员的合作。美国的软件之所以能领先，其关键就在于在数学基础上他们有很强的实力，有很多杰出的人才。一般人可能会认为数学是一门纯粹的基础科学，</a:t>
            </a:r>
            <a:r>
              <a:rPr lang="en-US" altLang="zh-CN" dirty="0"/>
              <a:t>1+1</a:t>
            </a:r>
            <a:r>
              <a:rPr lang="zh-CN" altLang="en-US" dirty="0"/>
              <a:t>的解决可能不会有任何实际的意义。如果真是这样，一门纯粹学科的发展落后几年，甚至十年，关系也不大。然而中国的软件产业的发展已向数学基础提出了急切的需求：网络算法和分析，信息压缩，网络安全，编码技术，系统软件，并行算法，数学机械化和计算机推理，等等。此外，与实际应用有关的还有许多需要数学基础的算法，如运筹规划，金融工程，计算机辅助设计等。如果我们的软件产业还是把眼光一直盯在应用软件和第二次开发，那么我们在应用软件这个领域也会让国外的企业抢去很大的市场。如果我们现在在信息技术的数学基础上，大力支持和投入，那将是亡羊补牢，犹未为晚；只要我们能抢回信息技术的数学基地，那么我们还有可能在软件产业的竞争中，扭转局面，甚至反败为胜</a:t>
            </a:r>
          </a:p>
        </p:txBody>
      </p:sp>
    </p:spTree>
    <p:extLst>
      <p:ext uri="{BB962C8B-B14F-4D97-AF65-F5344CB8AC3E}">
        <p14:creationId xmlns:p14="http://schemas.microsoft.com/office/powerpoint/2010/main" val="3903926103"/>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518211-160B-4FEB-9E3D-6DA27D0D0EE5}" type="slidenum">
              <a:rPr lang="zh-CN" altLang="en-US" smtClean="0"/>
              <a:t>21</a:t>
            </a:fld>
            <a:endParaRPr lang="zh-CN" altLang="en-US"/>
          </a:p>
        </p:txBody>
      </p:sp>
    </p:spTree>
    <p:extLst>
      <p:ext uri="{BB962C8B-B14F-4D97-AF65-F5344CB8AC3E}">
        <p14:creationId xmlns:p14="http://schemas.microsoft.com/office/powerpoint/2010/main" val="80667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0770" name="Rectangle 7"/>
          <p:cNvSpPr txBox="1">
            <a:spLocks noGrp="1" noChangeArrowheads="1"/>
          </p:cNvSpPr>
          <p:nvPr/>
        </p:nvSpPr>
        <p:spPr bwMode="auto">
          <a:xfrm>
            <a:off x="3862388" y="94456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D00A2B47-5A00-4907-8F37-CDEAD66811DE}" type="slidenum">
              <a:rPr lang="zh-CN" altLang="en-US" b="0"/>
              <a:pPr algn="r" eaLnBrk="1" hangingPunct="1">
                <a:spcBef>
                  <a:spcPct val="0"/>
                </a:spcBef>
                <a:buFontTx/>
                <a:buNone/>
              </a:pPr>
              <a:t>22</a:t>
            </a:fld>
            <a:endParaRPr lang="en-US" altLang="zh-CN" b="0"/>
          </a:p>
        </p:txBody>
      </p:sp>
      <p:sp>
        <p:nvSpPr>
          <p:cNvPr id="160771" name="Rectangle 2"/>
          <p:cNvSpPr>
            <a:spLocks noGrp="1" noRot="1" noChangeAspect="1" noChangeArrowheads="1" noTextEdit="1"/>
          </p:cNvSpPr>
          <p:nvPr>
            <p:ph type="sldImg"/>
          </p:nvPr>
        </p:nvSpPr>
        <p:spPr/>
      </p:sp>
      <p:sp>
        <p:nvSpPr>
          <p:cNvPr id="160772" name="Rectangle 3"/>
          <p:cNvSpPr>
            <a:spLocks noGrp="1" noChangeArrowheads="1"/>
          </p:cNvSpPr>
          <p:nvPr>
            <p:ph type="body" idx="1"/>
          </p:nvPr>
        </p:nvSpPr>
        <p:spPr>
          <a:noFill/>
        </p:spPr>
        <p:txBody>
          <a:bodyPr anchor="t"/>
          <a:lstStyle/>
          <a:p>
            <a:pPr eaLnBrk="1" hangingPunct="1">
              <a:lnSpc>
                <a:spcPct val="90000"/>
              </a:lnSpc>
            </a:pPr>
            <a:endParaRPr lang="zh-CN" altLang="en-US" dirty="0"/>
          </a:p>
        </p:txBody>
      </p:sp>
    </p:spTree>
    <p:extLst>
      <p:ext uri="{BB962C8B-B14F-4D97-AF65-F5344CB8AC3E}">
        <p14:creationId xmlns:p14="http://schemas.microsoft.com/office/powerpoint/2010/main" val="416748338"/>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1975</a:t>
            </a:r>
            <a:r>
              <a:rPr lang="zh-CN" altLang="en-US" sz="1200" b="0" i="0" kern="1200" dirty="0">
                <a:solidFill>
                  <a:schemeClr val="tx1"/>
                </a:solidFill>
                <a:effectLst/>
                <a:latin typeface="+mn-lt"/>
                <a:ea typeface="+mn-ea"/>
                <a:cs typeface="+mn-cs"/>
              </a:rPr>
              <a:t>年， </a:t>
            </a:r>
            <a:r>
              <a:rPr lang="zh-CN" altLang="en-US" dirty="0"/>
              <a:t>每两年增加一倍。 </a:t>
            </a:r>
            <a:endParaRPr lang="en-US" altLang="zh-CN" dirty="0"/>
          </a:p>
          <a:p>
            <a:r>
              <a:rPr lang="zh-CN" altLang="en-US" sz="1200" b="0" i="0" u="none" strike="noStrike" kern="1200" dirty="0">
                <a:solidFill>
                  <a:schemeClr val="tx1"/>
                </a:solidFill>
                <a:effectLst/>
                <a:latin typeface="+mn-lt"/>
                <a:ea typeface="+mn-ea"/>
                <a:cs typeface="+mn-cs"/>
                <a:hlinkClick r:id="rId3"/>
              </a:rPr>
              <a:t>集成电路</a:t>
            </a:r>
            <a:r>
              <a:rPr lang="zh-CN" altLang="en-US" sz="1200" b="0" i="0" u="none" strike="noStrike" kern="1200" dirty="0">
                <a:solidFill>
                  <a:schemeClr val="tx1"/>
                </a:solidFill>
                <a:effectLst/>
                <a:latin typeface="+mn-lt"/>
                <a:ea typeface="+mn-ea"/>
                <a:cs typeface="+mn-cs"/>
              </a:rPr>
              <a:t>上可容纳的元器件的数目，约每隔</a:t>
            </a:r>
            <a:r>
              <a:rPr lang="en-US" altLang="zh-CN" sz="1200" b="0" i="0" u="none" strike="noStrike" kern="1200" dirty="0">
                <a:solidFill>
                  <a:schemeClr val="tx1"/>
                </a:solidFill>
                <a:effectLst/>
                <a:latin typeface="+mn-lt"/>
                <a:ea typeface="+mn-ea"/>
                <a:cs typeface="+mn-cs"/>
              </a:rPr>
              <a:t>18-24</a:t>
            </a:r>
            <a:r>
              <a:rPr lang="zh-CN" altLang="en-US" sz="1200" b="0" i="0" u="none" strike="noStrike" kern="1200" dirty="0">
                <a:solidFill>
                  <a:schemeClr val="tx1"/>
                </a:solidFill>
                <a:effectLst/>
                <a:latin typeface="+mn-lt"/>
                <a:ea typeface="+mn-ea"/>
                <a:cs typeface="+mn-cs"/>
              </a:rPr>
              <a:t>个月便会增加一倍，性能也将提升一倍。</a:t>
            </a:r>
            <a:endParaRPr lang="zh-CN" altLang="en-US" dirty="0"/>
          </a:p>
        </p:txBody>
      </p:sp>
      <p:sp>
        <p:nvSpPr>
          <p:cNvPr id="4" name="灯片编号占位符 3"/>
          <p:cNvSpPr>
            <a:spLocks noGrp="1"/>
          </p:cNvSpPr>
          <p:nvPr>
            <p:ph type="sldNum" sz="quarter" idx="10"/>
          </p:nvPr>
        </p:nvSpPr>
        <p:spPr/>
        <p:txBody>
          <a:bodyPr/>
          <a:lstStyle/>
          <a:p>
            <a:fld id="{48518211-160B-4FEB-9E3D-6DA27D0D0EE5}" type="slidenum">
              <a:rPr lang="zh-CN" altLang="en-US" smtClean="0"/>
              <a:t>23</a:t>
            </a:fld>
            <a:endParaRPr lang="zh-CN" altLang="en-US"/>
          </a:p>
        </p:txBody>
      </p:sp>
    </p:spTree>
    <p:extLst>
      <p:ext uri="{BB962C8B-B14F-4D97-AF65-F5344CB8AC3E}">
        <p14:creationId xmlns:p14="http://schemas.microsoft.com/office/powerpoint/2010/main" val="889558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518211-160B-4FEB-9E3D-6DA27D0D0EE5}" type="slidenum">
              <a:rPr lang="zh-CN" altLang="en-US" smtClean="0"/>
              <a:t>25</a:t>
            </a:fld>
            <a:endParaRPr lang="zh-CN" altLang="en-US"/>
          </a:p>
        </p:txBody>
      </p:sp>
    </p:spTree>
    <p:extLst>
      <p:ext uri="{BB962C8B-B14F-4D97-AF65-F5344CB8AC3E}">
        <p14:creationId xmlns:p14="http://schemas.microsoft.com/office/powerpoint/2010/main" val="2823806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大型主机使用专用指令系统和操作系统，超级计算机使用通用</a:t>
            </a:r>
            <a:r>
              <a:rPr lang="zh-CN" altLang="en-US" sz="1200" b="0" i="0" u="none" strike="noStrike" kern="1200" dirty="0">
                <a:solidFill>
                  <a:schemeClr val="tx1"/>
                </a:solidFill>
                <a:effectLst/>
                <a:latin typeface="+mn-lt"/>
                <a:ea typeface="+mn-ea"/>
                <a:cs typeface="+mn-cs"/>
                <a:hlinkClick r:id="rId3"/>
              </a:rPr>
              <a:t>处理器</a:t>
            </a:r>
            <a:r>
              <a:rPr lang="zh-CN" altLang="en-US" sz="1200" b="0" i="0" u="none" strike="noStrike" kern="1200" dirty="0">
                <a:solidFill>
                  <a:schemeClr val="tx1"/>
                </a:solidFill>
                <a:effectLst/>
                <a:latin typeface="+mn-lt"/>
                <a:ea typeface="+mn-ea"/>
                <a:cs typeface="+mn-cs"/>
              </a:rPr>
              <a:t>及</a:t>
            </a:r>
            <a:r>
              <a:rPr lang="en-US" altLang="zh-CN" sz="1200" b="0" i="0" u="none" strike="noStrike" kern="1200" dirty="0">
                <a:solidFill>
                  <a:schemeClr val="tx1"/>
                </a:solidFill>
                <a:effectLst/>
                <a:latin typeface="+mn-lt"/>
                <a:ea typeface="+mn-ea"/>
                <a:cs typeface="+mn-cs"/>
              </a:rPr>
              <a:t>UNIX</a:t>
            </a:r>
            <a:r>
              <a:rPr lang="zh-CN" altLang="en-US" sz="1200" b="0" i="0" u="none" strike="noStrike" kern="1200" dirty="0">
                <a:solidFill>
                  <a:schemeClr val="tx1"/>
                </a:solidFill>
                <a:effectLst/>
                <a:latin typeface="+mn-lt"/>
                <a:ea typeface="+mn-ea"/>
                <a:cs typeface="+mn-cs"/>
              </a:rPr>
              <a:t>或类</a:t>
            </a:r>
            <a:r>
              <a:rPr lang="en-US" altLang="zh-CN" sz="1200" b="0" i="0" u="none" strike="noStrike" kern="1200" dirty="0">
                <a:solidFill>
                  <a:schemeClr val="tx1"/>
                </a:solidFill>
                <a:effectLst/>
                <a:latin typeface="+mn-lt"/>
                <a:ea typeface="+mn-ea"/>
                <a:cs typeface="+mn-cs"/>
                <a:hlinkClick r:id="rId4"/>
              </a:rPr>
              <a:t>UNIX</a:t>
            </a:r>
            <a:r>
              <a:rPr lang="zh-CN" altLang="en-US" sz="1200" b="0" i="0" u="none" strike="noStrike" kern="1200" dirty="0">
                <a:solidFill>
                  <a:schemeClr val="tx1"/>
                </a:solidFill>
                <a:effectLst/>
                <a:latin typeface="+mn-lt"/>
                <a:ea typeface="+mn-ea"/>
                <a:cs typeface="+mn-cs"/>
                <a:hlinkClick r:id="rId4"/>
              </a:rPr>
              <a:t>操作系统</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如</a:t>
            </a:r>
            <a:r>
              <a:rPr lang="en-US" altLang="zh-CN" sz="1200" b="0" i="0" u="none" strike="noStrike" kern="1200" dirty="0" err="1">
                <a:solidFill>
                  <a:schemeClr val="tx1"/>
                </a:solidFill>
                <a:effectLst/>
                <a:latin typeface="+mn-lt"/>
                <a:ea typeface="+mn-ea"/>
                <a:cs typeface="+mn-cs"/>
              </a:rPr>
              <a:t>linux</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48518211-160B-4FEB-9E3D-6DA27D0D0EE5}" type="slidenum">
              <a:rPr lang="zh-CN" altLang="en-US" smtClean="0"/>
              <a:t>26</a:t>
            </a:fld>
            <a:endParaRPr lang="zh-CN" altLang="en-US"/>
          </a:p>
        </p:txBody>
      </p:sp>
    </p:spTree>
    <p:extLst>
      <p:ext uri="{BB962C8B-B14F-4D97-AF65-F5344CB8AC3E}">
        <p14:creationId xmlns:p14="http://schemas.microsoft.com/office/powerpoint/2010/main" val="3136764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518211-160B-4FEB-9E3D-6DA27D0D0EE5}" type="slidenum">
              <a:rPr lang="zh-CN" altLang="en-US" smtClean="0"/>
              <a:t>27</a:t>
            </a:fld>
            <a:endParaRPr lang="zh-CN" altLang="en-US"/>
          </a:p>
        </p:txBody>
      </p:sp>
    </p:spTree>
    <p:extLst>
      <p:ext uri="{BB962C8B-B14F-4D97-AF65-F5344CB8AC3E}">
        <p14:creationId xmlns:p14="http://schemas.microsoft.com/office/powerpoint/2010/main" val="1658897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工作站是一种高端的通用</a:t>
            </a:r>
            <a:r>
              <a:rPr lang="zh-CN" altLang="en-US" sz="1200" b="0" i="0" u="none" strike="noStrike" kern="1200" dirty="0">
                <a:solidFill>
                  <a:schemeClr val="tx1"/>
                </a:solidFill>
                <a:effectLst/>
                <a:latin typeface="+mn-lt"/>
                <a:ea typeface="+mn-ea"/>
                <a:cs typeface="+mn-cs"/>
                <a:hlinkClick r:id="rId3"/>
              </a:rPr>
              <a:t>微型计算机</a:t>
            </a:r>
            <a:r>
              <a:rPr lang="zh-CN" altLang="en-US" sz="1200" b="0" i="0" u="none" strike="noStrike" kern="1200" dirty="0">
                <a:solidFill>
                  <a:schemeClr val="tx1"/>
                </a:solidFill>
                <a:effectLst/>
                <a:latin typeface="+mn-lt"/>
                <a:ea typeface="+mn-ea"/>
                <a:cs typeface="+mn-cs"/>
              </a:rPr>
              <a:t>。它是为了单用户使用并提供比</a:t>
            </a:r>
            <a:r>
              <a:rPr lang="zh-CN" altLang="en-US" sz="1200" b="0" i="0" u="none" strike="noStrike" kern="1200" dirty="0">
                <a:solidFill>
                  <a:schemeClr val="tx1"/>
                </a:solidFill>
                <a:effectLst/>
                <a:latin typeface="+mn-lt"/>
                <a:ea typeface="+mn-ea"/>
                <a:cs typeface="+mn-cs"/>
                <a:hlinkClick r:id="rId4"/>
              </a:rPr>
              <a:t>个人计算机</a:t>
            </a:r>
            <a:r>
              <a:rPr lang="zh-CN" altLang="en-US" sz="1200" b="0" i="0" u="none" strike="noStrike" kern="1200" dirty="0">
                <a:solidFill>
                  <a:schemeClr val="tx1"/>
                </a:solidFill>
                <a:effectLst/>
                <a:latin typeface="+mn-lt"/>
                <a:ea typeface="+mn-ea"/>
                <a:cs typeface="+mn-cs"/>
              </a:rPr>
              <a:t>更强大的性能，尤其是在图形处理能力，任务并行方面的能力。</a:t>
            </a:r>
            <a:endParaRPr lang="zh-CN" altLang="en-US" dirty="0"/>
          </a:p>
        </p:txBody>
      </p:sp>
      <p:sp>
        <p:nvSpPr>
          <p:cNvPr id="4" name="灯片编号占位符 3"/>
          <p:cNvSpPr>
            <a:spLocks noGrp="1"/>
          </p:cNvSpPr>
          <p:nvPr>
            <p:ph type="sldNum" sz="quarter" idx="5"/>
          </p:nvPr>
        </p:nvSpPr>
        <p:spPr/>
        <p:txBody>
          <a:bodyPr/>
          <a:lstStyle/>
          <a:p>
            <a:fld id="{48518211-160B-4FEB-9E3D-6DA27D0D0EE5}" type="slidenum">
              <a:rPr lang="zh-CN" altLang="en-US" smtClean="0"/>
              <a:t>28</a:t>
            </a:fld>
            <a:endParaRPr lang="zh-CN" altLang="en-US"/>
          </a:p>
        </p:txBody>
      </p:sp>
    </p:spTree>
    <p:extLst>
      <p:ext uri="{BB962C8B-B14F-4D97-AF65-F5344CB8AC3E}">
        <p14:creationId xmlns:p14="http://schemas.microsoft.com/office/powerpoint/2010/main" val="3483049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p:cNvSpPr>
            <a:spLocks noGrp="1" noRot="1" noChangeAspect="1" noTextEdit="1"/>
          </p:cNvSpPr>
          <p:nvPr>
            <p:ph type="sldImg"/>
          </p:nvPr>
        </p:nvSpPr>
        <p:spPr/>
      </p:sp>
      <p:sp>
        <p:nvSpPr>
          <p:cNvPr id="153603" name="备注占位符 2"/>
          <p:cNvSpPr>
            <a:spLocks noGrp="1"/>
          </p:cNvSpPr>
          <p:nvPr>
            <p:ph type="body" idx="1"/>
          </p:nvPr>
        </p:nvSpPr>
        <p:spPr>
          <a:noFill/>
        </p:spPr>
        <p:txBody>
          <a:bodyPr/>
          <a:lstStyle/>
          <a:p>
            <a:endParaRPr lang="zh-CN" altLang="en-US"/>
          </a:p>
        </p:txBody>
      </p:sp>
      <p:sp>
        <p:nvSpPr>
          <p:cNvPr id="153604"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fld id="{A195B9CF-0748-4D76-AC76-5363FC377ABC}" type="slidenum">
              <a:rPr lang="zh-CN" altLang="en-US"/>
              <a:pPr eaLnBrk="1" hangingPunct="1">
                <a:spcBef>
                  <a:spcPct val="0"/>
                </a:spcBef>
                <a:buFontTx/>
                <a:buNone/>
              </a:pPr>
              <a:t>4</a:t>
            </a:fld>
            <a:endParaRPr lang="en-US" altLang="zh-CN"/>
          </a:p>
        </p:txBody>
      </p:sp>
    </p:spTree>
    <p:extLst>
      <p:ext uri="{BB962C8B-B14F-4D97-AF65-F5344CB8AC3E}">
        <p14:creationId xmlns:p14="http://schemas.microsoft.com/office/powerpoint/2010/main" val="719207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2818" name="Rectangle 7"/>
          <p:cNvSpPr txBox="1">
            <a:spLocks noGrp="1" noChangeArrowheads="1"/>
          </p:cNvSpPr>
          <p:nvPr/>
        </p:nvSpPr>
        <p:spPr bwMode="auto">
          <a:xfrm>
            <a:off x="3862388" y="94456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6FD3755C-4693-4334-9D61-204980E70B9F}" type="slidenum">
              <a:rPr lang="zh-CN" altLang="en-US" b="0"/>
              <a:pPr algn="r" eaLnBrk="1" hangingPunct="1">
                <a:spcBef>
                  <a:spcPct val="0"/>
                </a:spcBef>
                <a:buFontTx/>
                <a:buNone/>
              </a:pPr>
              <a:t>32</a:t>
            </a:fld>
            <a:endParaRPr lang="en-US" altLang="zh-CN" b="0"/>
          </a:p>
        </p:txBody>
      </p:sp>
      <p:sp>
        <p:nvSpPr>
          <p:cNvPr id="162819" name="Rectangle 2"/>
          <p:cNvSpPr>
            <a:spLocks noGrp="1" noRot="1" noChangeAspect="1" noChangeArrowheads="1" noTextEdit="1"/>
          </p:cNvSpPr>
          <p:nvPr>
            <p:ph type="sldImg"/>
          </p:nvPr>
        </p:nvSpPr>
        <p:spPr/>
      </p:sp>
      <p:sp>
        <p:nvSpPr>
          <p:cNvPr id="162820" name="Rectangle 3"/>
          <p:cNvSpPr>
            <a:spLocks noGrp="1" noChangeArrowheads="1"/>
          </p:cNvSpPr>
          <p:nvPr>
            <p:ph type="body" idx="1"/>
          </p:nvPr>
        </p:nvSpPr>
        <p:spPr>
          <a:noFill/>
        </p:spPr>
        <p:txBody>
          <a:bodyPr anchor="t"/>
          <a:lstStyle/>
          <a:p>
            <a:pPr eaLnBrk="1" hangingPunct="1"/>
            <a:r>
              <a:rPr lang="zh-CN" altLang="en-US" dirty="0"/>
              <a:t>　　深蓝是美国</a:t>
            </a:r>
            <a:r>
              <a:rPr lang="en-US" altLang="zh-CN" dirty="0">
                <a:hlinkClick r:id="rId4"/>
              </a:rPr>
              <a:t>IBM</a:t>
            </a:r>
            <a:r>
              <a:rPr lang="zh-CN" altLang="en-US" dirty="0"/>
              <a:t>公司生产的一台超级</a:t>
            </a:r>
            <a:r>
              <a:rPr lang="zh-CN" altLang="en-US" dirty="0">
                <a:hlinkClick r:id="rId5"/>
              </a:rPr>
              <a:t>国际象棋</a:t>
            </a:r>
            <a:r>
              <a:rPr lang="zh-CN" altLang="en-US" dirty="0"/>
              <a:t>电脑，重</a:t>
            </a:r>
            <a:r>
              <a:rPr lang="en-US" altLang="zh-CN" dirty="0"/>
              <a:t>1270</a:t>
            </a:r>
            <a:r>
              <a:rPr lang="zh-CN" altLang="en-US" dirty="0"/>
              <a:t>公斤，有</a:t>
            </a:r>
            <a:r>
              <a:rPr lang="en-US" altLang="zh-CN" dirty="0"/>
              <a:t>32</a:t>
            </a:r>
            <a:r>
              <a:rPr lang="zh-CN" altLang="en-US" dirty="0"/>
              <a:t>个大脑（微处理器），每秒钟可以计算</a:t>
            </a:r>
            <a:r>
              <a:rPr lang="en-US" altLang="zh-CN" dirty="0"/>
              <a:t>2</a:t>
            </a:r>
            <a:r>
              <a:rPr lang="zh-CN" altLang="en-US" dirty="0"/>
              <a:t>亿步。“更深的蓝”输入了一百多年来优秀棋手的对局两百多万局。 </a:t>
            </a:r>
            <a:endParaRPr lang="en-US" altLang="zh-CN" dirty="0"/>
          </a:p>
          <a:p>
            <a:pPr eaLnBrk="1" hangingPunct="1"/>
            <a:endParaRPr lang="en-US" altLang="zh-CN" dirty="0"/>
          </a:p>
          <a:p>
            <a:pPr eaLnBrk="1" hangingPunct="1"/>
            <a:r>
              <a:rPr lang="en-US" altLang="zh-CN" dirty="0"/>
              <a:t>1997 </a:t>
            </a:r>
            <a:r>
              <a:rPr lang="zh-CN" altLang="en-US" dirty="0"/>
              <a:t>年 </a:t>
            </a:r>
            <a:r>
              <a:rPr lang="en-US" altLang="zh-CN" dirty="0"/>
              <a:t>5 </a:t>
            </a:r>
            <a:r>
              <a:rPr lang="zh-CN" altLang="en-US" dirty="0"/>
              <a:t>月 </a:t>
            </a:r>
            <a:r>
              <a:rPr lang="en-US" altLang="zh-CN" dirty="0"/>
              <a:t>11 </a:t>
            </a:r>
            <a:r>
              <a:rPr lang="zh-CN" altLang="en-US" dirty="0"/>
              <a:t>日，在人与计算机之间挑战赛的历史上可以说是历史性的一天。计算机在正常时限的比赛中首次击败了等级分排名世界第一的棋手。加里</a:t>
            </a:r>
            <a:r>
              <a:rPr lang="en-US" altLang="zh-CN" dirty="0"/>
              <a:t>·</a:t>
            </a:r>
            <a:r>
              <a:rPr lang="zh-CN" altLang="en-US" dirty="0"/>
              <a:t>卡斯帕罗夫以 </a:t>
            </a:r>
            <a:r>
              <a:rPr lang="en-US" altLang="zh-CN" dirty="0"/>
              <a:t>2.5:3.5 </a:t>
            </a:r>
            <a:r>
              <a:rPr lang="zh-CN" altLang="en-US" dirty="0"/>
              <a:t>输给 </a:t>
            </a:r>
            <a:r>
              <a:rPr lang="en-US" altLang="zh-CN" dirty="0"/>
              <a:t>IBM </a:t>
            </a:r>
            <a:r>
              <a:rPr lang="zh-CN" altLang="en-US" dirty="0"/>
              <a:t>的计算机程序 “深蓝”。机器胜利的标志着国际象棋历史的新时代。</a:t>
            </a:r>
          </a:p>
        </p:txBody>
      </p:sp>
    </p:spTree>
    <p:extLst>
      <p:ext uri="{BB962C8B-B14F-4D97-AF65-F5344CB8AC3E}">
        <p14:creationId xmlns:p14="http://schemas.microsoft.com/office/powerpoint/2010/main" val="3240174886"/>
      </p:ext>
    </p:extLst>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163843"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dirty="0"/>
              <a:t>现有的计算机是由电子来传递和处理信息。电场在导线中传播的速度虽然比我们看到的任何运载工具运动的速度都快，但是，从发展高速率计算机来说，采用电子做输运信息载体还不能满足快的要求，提高计算机运算速度也明显表现出能力有限了。而光子计算机以光子作为传递信息的载体，光互连代替导线互连，以光硬件代替电子硬件，以光运算代替电运算，利用激光来传送信号，并由光导纤维与各种光学元件等构成集成光路，从而进行数据运算、传输和存储。在光子计算机中，不同波长、频率、偏振态及相位的光代表不同的数据，这远胜于电子计算机中通过电子“</a:t>
            </a:r>
            <a:r>
              <a:rPr lang="en-US" altLang="zh-CN" dirty="0"/>
              <a:t>0”</a:t>
            </a:r>
            <a:r>
              <a:rPr lang="zh-CN" altLang="en-US" dirty="0"/>
              <a:t>、“</a:t>
            </a:r>
            <a:r>
              <a:rPr lang="en-US" altLang="zh-CN" dirty="0"/>
              <a:t>1”</a:t>
            </a:r>
            <a:r>
              <a:rPr lang="zh-CN" altLang="en-US" dirty="0"/>
              <a:t>状态变化进行的二进制运算，可以对复杂度高、计算量大的任务实现快速的并行处理。光子计算机将使运算速度在目前基础上呈指数上升。</a:t>
            </a:r>
          </a:p>
          <a:p>
            <a:endParaRPr lang="zh-CN" altLang="en-US" dirty="0"/>
          </a:p>
          <a:p>
            <a:endParaRPr lang="zh-CN" altLang="en-US" dirty="0"/>
          </a:p>
          <a:p>
            <a:endParaRPr lang="zh-CN" altLang="en-US" dirty="0"/>
          </a:p>
          <a:p>
            <a:r>
              <a:rPr lang="en-US" altLang="zh-CN" dirty="0"/>
              <a:t>1990</a:t>
            </a:r>
            <a:r>
              <a:rPr lang="zh-CN" altLang="en-US" dirty="0"/>
              <a:t>年初，美国贝尔实验室制成世界上第一台光子计算机。光子计算机是一种由光信号进行数字运算、逻辑操作、信息存贮和处理的新型计算机。光子计算机的基本组成部件是集成光路，要有激光器、透镜和核镜。</a:t>
            </a:r>
          </a:p>
          <a:p>
            <a:endParaRPr lang="zh-CN" altLang="en-US" dirty="0"/>
          </a:p>
          <a:p>
            <a:endParaRPr lang="zh-CN" altLang="en-US" dirty="0"/>
          </a:p>
          <a:p>
            <a:endParaRPr lang="zh-CN" altLang="en-US" dirty="0"/>
          </a:p>
          <a:p>
            <a:r>
              <a:rPr lang="zh-CN" altLang="en-US" dirty="0"/>
              <a:t>由于光子比电子速度快，光子计算机的运行速度可高达一万亿次。它的存贮量是现代计算机的几万倍，还可以对语言、图形和手势进行识别与合成。</a:t>
            </a:r>
          </a:p>
          <a:p>
            <a:endParaRPr lang="zh-CN" altLang="en-US" dirty="0"/>
          </a:p>
          <a:p>
            <a:endParaRPr lang="zh-CN" altLang="en-US" dirty="0"/>
          </a:p>
          <a:p>
            <a:endParaRPr lang="zh-CN" altLang="en-US" dirty="0"/>
          </a:p>
          <a:p>
            <a:r>
              <a:rPr lang="zh-CN" altLang="en-US" dirty="0"/>
              <a:t>目前，许多国家都投入巨资进行光子计算机的研究。随着现代光学与计算机技术、微电子技术相结合，在不久的将来，光子计算机将成为人类普遍的工具。</a:t>
            </a:r>
          </a:p>
        </p:txBody>
      </p:sp>
    </p:spTree>
    <p:extLst>
      <p:ext uri="{BB962C8B-B14F-4D97-AF65-F5344CB8AC3E}">
        <p14:creationId xmlns:p14="http://schemas.microsoft.com/office/powerpoint/2010/main" val="456521911"/>
      </p:ext>
    </p:extLst>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103</a:t>
            </a:r>
            <a:r>
              <a:rPr lang="zh-CN" altLang="en-US" sz="1200" b="0" i="0" u="none" strike="noStrike" kern="1200" dirty="0">
                <a:solidFill>
                  <a:schemeClr val="tx1"/>
                </a:solidFill>
                <a:effectLst/>
                <a:latin typeface="+mn-lt"/>
                <a:ea typeface="+mn-ea"/>
                <a:cs typeface="+mn-cs"/>
              </a:rPr>
              <a:t>机运算速度为每秒</a:t>
            </a:r>
            <a:r>
              <a:rPr lang="en-US" altLang="zh-CN" sz="1200" b="0" i="0" u="none" strike="noStrike" kern="1200" dirty="0">
                <a:solidFill>
                  <a:schemeClr val="tx1"/>
                </a:solidFill>
                <a:effectLst/>
                <a:latin typeface="+mn-lt"/>
                <a:ea typeface="+mn-ea"/>
                <a:cs typeface="+mn-cs"/>
              </a:rPr>
              <a:t>30</a:t>
            </a:r>
            <a:r>
              <a:rPr lang="zh-CN" altLang="en-US" sz="1200" b="0" i="0" u="none" strike="noStrike" kern="1200" dirty="0">
                <a:solidFill>
                  <a:schemeClr val="tx1"/>
                </a:solidFill>
                <a:effectLst/>
                <a:latin typeface="+mn-lt"/>
                <a:ea typeface="+mn-ea"/>
                <a:cs typeface="+mn-cs"/>
              </a:rPr>
              <a:t>次的</a:t>
            </a:r>
            <a:r>
              <a:rPr lang="zh-CN" altLang="en-US" sz="1200" b="0" i="0" u="none" strike="noStrike" kern="1200" dirty="0">
                <a:solidFill>
                  <a:schemeClr val="tx1"/>
                </a:solidFill>
                <a:effectLst/>
                <a:latin typeface="+mn-lt"/>
                <a:ea typeface="+mn-ea"/>
                <a:cs typeface="+mn-cs"/>
                <a:hlinkClick r:id="rId3"/>
              </a:rPr>
              <a:t>电子管计算机</a:t>
            </a:r>
            <a:r>
              <a:rPr lang="zh-CN" altLang="en-US" sz="1200" b="0" i="0" u="none" strike="noStrike" kern="1200" dirty="0">
                <a:solidFill>
                  <a:schemeClr val="tx1"/>
                </a:solidFill>
                <a:effectLst/>
                <a:latin typeface="+mn-lt"/>
                <a:ea typeface="+mn-ea"/>
                <a:cs typeface="+mn-cs"/>
              </a:rPr>
              <a:t>，填补了我国现代电子计算机的空白。</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104</a:t>
            </a:r>
            <a:r>
              <a:rPr lang="zh-CN" altLang="en-US" sz="1200" b="0" i="0" u="none" strike="noStrike" kern="1200" dirty="0">
                <a:solidFill>
                  <a:schemeClr val="tx1"/>
                </a:solidFill>
                <a:effectLst/>
                <a:latin typeface="+mn-lt"/>
                <a:ea typeface="+mn-ea"/>
                <a:cs typeface="+mn-cs"/>
              </a:rPr>
              <a:t>机是</a:t>
            </a:r>
            <a:r>
              <a:rPr lang="en-US" altLang="zh-CN" sz="1200" b="0" i="0" u="none" strike="noStrike" kern="1200" dirty="0">
                <a:solidFill>
                  <a:schemeClr val="tx1"/>
                </a:solidFill>
                <a:effectLst/>
                <a:latin typeface="+mn-lt"/>
                <a:ea typeface="+mn-ea"/>
                <a:cs typeface="+mn-cs"/>
              </a:rPr>
              <a:t>1959</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日宣布诞生的我国第一台大型通用数字电子计算机，平均每秒运算</a:t>
            </a: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万次。</a:t>
            </a:r>
            <a:endParaRPr lang="zh-CN" altLang="en-US" dirty="0"/>
          </a:p>
        </p:txBody>
      </p:sp>
      <p:sp>
        <p:nvSpPr>
          <p:cNvPr id="4" name="灯片编号占位符 3"/>
          <p:cNvSpPr>
            <a:spLocks noGrp="1"/>
          </p:cNvSpPr>
          <p:nvPr>
            <p:ph type="sldNum" sz="quarter" idx="5"/>
          </p:nvPr>
        </p:nvSpPr>
        <p:spPr/>
        <p:txBody>
          <a:bodyPr/>
          <a:lstStyle/>
          <a:p>
            <a:fld id="{48518211-160B-4FEB-9E3D-6DA27D0D0EE5}" type="slidenum">
              <a:rPr lang="zh-CN" altLang="en-US" smtClean="0"/>
              <a:t>36</a:t>
            </a:fld>
            <a:endParaRPr lang="zh-CN" altLang="en-US"/>
          </a:p>
        </p:txBody>
      </p:sp>
    </p:spTree>
    <p:extLst>
      <p:ext uri="{BB962C8B-B14F-4D97-AF65-F5344CB8AC3E}">
        <p14:creationId xmlns:p14="http://schemas.microsoft.com/office/powerpoint/2010/main" val="37570006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164867"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dirty="0"/>
              <a:t>在ENIAC还在研制期间，冯诺依曼就提出了存储程序计算机体系结构（机器构成的五大部件、二进制、存储程序）。基于该体系结构的第一台计算机EDVAC在1950年面世</a:t>
            </a:r>
          </a:p>
        </p:txBody>
      </p:sp>
    </p:spTree>
    <p:extLst>
      <p:ext uri="{BB962C8B-B14F-4D97-AF65-F5344CB8AC3E}">
        <p14:creationId xmlns:p14="http://schemas.microsoft.com/office/powerpoint/2010/main" val="98839832"/>
      </p:ext>
    </p:extLst>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5890" name="Rectangle 7"/>
          <p:cNvSpPr txBox="1">
            <a:spLocks noGrp="1" noChangeArrowheads="1"/>
          </p:cNvSpPr>
          <p:nvPr/>
        </p:nvSpPr>
        <p:spPr bwMode="auto">
          <a:xfrm>
            <a:off x="3862388" y="94456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957617FB-7EF8-47AA-BB9A-60E697CB73EA}" type="slidenum">
              <a:rPr lang="zh-CN" altLang="en-US" b="0"/>
              <a:pPr algn="r" eaLnBrk="1" hangingPunct="1">
                <a:spcBef>
                  <a:spcPct val="0"/>
                </a:spcBef>
                <a:buFontTx/>
                <a:buNone/>
              </a:pPr>
              <a:t>39</a:t>
            </a:fld>
            <a:endParaRPr lang="en-US" altLang="zh-CN" b="0"/>
          </a:p>
        </p:txBody>
      </p:sp>
      <p:sp>
        <p:nvSpPr>
          <p:cNvPr id="165891" name="Rectangle 2"/>
          <p:cNvSpPr>
            <a:spLocks noGrp="1" noRot="1" noChangeAspect="1" noChangeArrowheads="1" noTextEdit="1"/>
          </p:cNvSpPr>
          <p:nvPr>
            <p:ph type="sldImg"/>
          </p:nvPr>
        </p:nvSpPr>
        <p:spPr/>
      </p:sp>
      <p:sp>
        <p:nvSpPr>
          <p:cNvPr id="165892" name="Rectangle 3"/>
          <p:cNvSpPr>
            <a:spLocks noGrp="1" noChangeArrowheads="1"/>
          </p:cNvSpPr>
          <p:nvPr>
            <p:ph type="body" idx="1"/>
          </p:nvPr>
        </p:nvSpPr>
        <p:spPr>
          <a:noFill/>
        </p:spPr>
        <p:txBody>
          <a:bodyPr anchor="t"/>
          <a:lstStyle/>
          <a:p>
            <a:pPr eaLnBrk="1" hangingPunct="1"/>
            <a:r>
              <a:rPr lang="zh-CN" altLang="en-US" dirty="0">
                <a:solidFill>
                  <a:srgbClr val="000000"/>
                </a:solidFill>
                <a:latin typeface="宋体" panose="02010600030101010101" pitchFamily="2" charset="-122"/>
              </a:rPr>
              <a:t>布尔代数又称逻辑代数，是以它的创立者</a:t>
            </a:r>
            <a:r>
              <a:rPr lang="en-US" altLang="zh-CN" dirty="0">
                <a:solidFill>
                  <a:srgbClr val="000000"/>
                </a:solidFill>
              </a:rPr>
              <a:t>——</a:t>
            </a:r>
            <a:r>
              <a:rPr lang="zh-CN" altLang="en-US" dirty="0">
                <a:solidFill>
                  <a:srgbClr val="000000"/>
                </a:solidFill>
                <a:latin typeface="宋体" panose="02010600030101010101" pitchFamily="2" charset="-122"/>
              </a:rPr>
              <a:t>英国数学家</a:t>
            </a:r>
            <a:r>
              <a:rPr lang="zh-CN" altLang="en-US" b="1" dirty="0">
                <a:solidFill>
                  <a:srgbClr val="000080"/>
                </a:solidFill>
                <a:latin typeface="宋体" panose="02010600030101010101" pitchFamily="2" charset="-122"/>
              </a:rPr>
              <a:t>布尔</a:t>
            </a:r>
            <a:r>
              <a:rPr lang="zh-CN" altLang="en-US" dirty="0">
                <a:solidFill>
                  <a:srgbClr val="000000"/>
                </a:solidFill>
                <a:latin typeface="宋体" panose="02010600030101010101" pitchFamily="2" charset="-122"/>
              </a:rPr>
              <a:t>（</a:t>
            </a:r>
            <a:r>
              <a:rPr lang="en-US" altLang="zh-CN" dirty="0" err="1">
                <a:solidFill>
                  <a:srgbClr val="000000"/>
                </a:solidFill>
                <a:latin typeface="宋体" panose="02010600030101010101" pitchFamily="2" charset="-122"/>
              </a:rPr>
              <a:t>G.Boole</a:t>
            </a:r>
            <a:r>
              <a:rPr lang="zh-CN" altLang="en-US" dirty="0">
                <a:solidFill>
                  <a:srgbClr val="000000"/>
                </a:solidFill>
                <a:latin typeface="宋体" panose="02010600030101010101" pitchFamily="2" charset="-122"/>
              </a:rPr>
              <a:t>）命名的。</a:t>
            </a:r>
            <a:r>
              <a:rPr lang="en-US" altLang="zh-CN" dirty="0">
                <a:solidFill>
                  <a:srgbClr val="000000"/>
                </a:solidFill>
                <a:latin typeface="宋体" panose="02010600030101010101" pitchFamily="2" charset="-122"/>
              </a:rPr>
              <a:t>1847</a:t>
            </a:r>
            <a:r>
              <a:rPr lang="zh-CN" altLang="en-US" dirty="0">
                <a:solidFill>
                  <a:srgbClr val="000000"/>
                </a:solidFill>
                <a:latin typeface="宋体" panose="02010600030101010101" pitchFamily="2" charset="-122"/>
              </a:rPr>
              <a:t>年布尔出版了他的第一部著作</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逻辑的数学分析</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a:t>
            </a:r>
            <a:r>
              <a:rPr lang="en-US" altLang="zh-CN" dirty="0">
                <a:solidFill>
                  <a:srgbClr val="000000"/>
                </a:solidFill>
                <a:latin typeface="宋体" panose="02010600030101010101" pitchFamily="2" charset="-122"/>
              </a:rPr>
              <a:t>1854</a:t>
            </a:r>
            <a:r>
              <a:rPr lang="zh-CN" altLang="en-US" dirty="0">
                <a:solidFill>
                  <a:srgbClr val="000000"/>
                </a:solidFill>
                <a:latin typeface="宋体" panose="02010600030101010101" pitchFamily="2" charset="-122"/>
              </a:rPr>
              <a:t>年，已经担任柯克大学教授的布尔再次出版</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思维规律的研究</a:t>
            </a:r>
            <a:r>
              <a:rPr lang="en-US" altLang="zh-CN" dirty="0">
                <a:solidFill>
                  <a:srgbClr val="000000"/>
                </a:solidFill>
              </a:rPr>
              <a:t>——</a:t>
            </a:r>
            <a:r>
              <a:rPr lang="zh-CN" altLang="en-US" dirty="0">
                <a:solidFill>
                  <a:srgbClr val="000000"/>
                </a:solidFill>
                <a:latin typeface="宋体" panose="02010600030101010101" pitchFamily="2" charset="-122"/>
              </a:rPr>
              <a:t>逻辑与概率的数学理论基础</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。以这两部著作，布尔建立了一门新的数学学科。在布尔代数里，布尔构思出一个关于</a:t>
            </a:r>
            <a:r>
              <a:rPr lang="en-US" altLang="zh-CN" dirty="0">
                <a:solidFill>
                  <a:srgbClr val="000000"/>
                </a:solidFill>
                <a:latin typeface="宋体" panose="02010600030101010101" pitchFamily="2" charset="-122"/>
              </a:rPr>
              <a:t>0</a:t>
            </a:r>
            <a:r>
              <a:rPr lang="zh-CN" altLang="en-US" dirty="0">
                <a:solidFill>
                  <a:srgbClr val="000000"/>
                </a:solidFill>
                <a:latin typeface="宋体" panose="02010600030101010101" pitchFamily="2" charset="-122"/>
              </a:rPr>
              <a:t>和</a:t>
            </a:r>
            <a:r>
              <a:rPr lang="en-US" altLang="zh-CN" dirty="0">
                <a:solidFill>
                  <a:srgbClr val="000000"/>
                </a:solidFill>
                <a:latin typeface="宋体" panose="02010600030101010101" pitchFamily="2" charset="-122"/>
              </a:rPr>
              <a:t>1</a:t>
            </a:r>
            <a:r>
              <a:rPr lang="zh-CN" altLang="en-US" dirty="0">
                <a:solidFill>
                  <a:srgbClr val="000000"/>
                </a:solidFill>
                <a:latin typeface="宋体" panose="02010600030101010101" pitchFamily="2" charset="-122"/>
              </a:rPr>
              <a:t>的代数系统，用基础的逻辑符号系统描述物体和概念。这种代数不仅广泛用于概率和统计等领域，更重要的是，它为今后数字计算机开关电路设计提供了最重要数学方法。</a:t>
            </a:r>
            <a:endParaRPr lang="zh-CN" altLang="en-US" dirty="0"/>
          </a:p>
          <a:p>
            <a:pPr eaLnBrk="1" hangingPunct="1"/>
            <a:endParaRPr lang="zh-CN" altLang="en-US" dirty="0"/>
          </a:p>
          <a:p>
            <a:pPr eaLnBrk="1" hangingPunct="1"/>
            <a:r>
              <a:rPr lang="en-US" altLang="zh-CN" dirty="0"/>
              <a:t>1835</a:t>
            </a:r>
            <a:r>
              <a:rPr lang="zh-CN" altLang="en-US" dirty="0"/>
              <a:t>年，</a:t>
            </a:r>
            <a:r>
              <a:rPr lang="en-US" altLang="zh-CN" dirty="0"/>
              <a:t>20</a:t>
            </a:r>
            <a:r>
              <a:rPr lang="zh-CN" altLang="en-US" dirty="0"/>
              <a:t>岁的乔治</a:t>
            </a:r>
            <a:r>
              <a:rPr lang="en-US" altLang="zh-CN" dirty="0"/>
              <a:t>·</a:t>
            </a:r>
            <a:r>
              <a:rPr lang="zh-CN" altLang="en-US" dirty="0"/>
              <a:t>布尔开办了一所私人授课学校。为了给学生们开设必要的数学课程，他兴趣浓厚地读起了当时一些介绍数学知识的教科书。不久，他就感到惊讶，这些东西就是数学吗？实在令人难以置信。于是，这位只受过初步数学训练的青年自学了艰深的</a:t>
            </a:r>
            <a:r>
              <a:rPr lang="en-US" altLang="zh-CN" dirty="0"/>
              <a:t>《</a:t>
            </a:r>
            <a:r>
              <a:rPr lang="zh-CN" altLang="en-US" dirty="0"/>
              <a:t>天体力学</a:t>
            </a:r>
            <a:r>
              <a:rPr lang="en-US" altLang="zh-CN" dirty="0"/>
              <a:t>》</a:t>
            </a:r>
            <a:r>
              <a:rPr lang="zh-CN" altLang="en-US" dirty="0"/>
              <a:t>和很抽象的</a:t>
            </a:r>
            <a:r>
              <a:rPr lang="en-US" altLang="zh-CN" dirty="0"/>
              <a:t>《</a:t>
            </a:r>
            <a:r>
              <a:rPr lang="zh-CN" altLang="en-US" dirty="0"/>
              <a:t>分析力学</a:t>
            </a:r>
            <a:r>
              <a:rPr lang="en-US" altLang="zh-CN" dirty="0"/>
              <a:t>》</a:t>
            </a:r>
            <a:r>
              <a:rPr lang="zh-CN" altLang="en-US" dirty="0"/>
              <a:t>。由于他对代数关系的对称和美有很强的感觉，在孤独的研究中，他首先发现了不变量，并把这一成果写成论文发表。这篇高质量的论文发表后，布尔仍然留在小学教书</a:t>
            </a:r>
            <a:r>
              <a:rPr lang="en-US" altLang="zh-CN" dirty="0"/>
              <a:t>,</a:t>
            </a:r>
            <a:r>
              <a:rPr lang="zh-CN" altLang="en-US" dirty="0"/>
              <a:t>但是他开始和许多第一流的英国数学家交往或通信，其中有数学家、逻辑学家德</a:t>
            </a:r>
            <a:r>
              <a:rPr lang="en-US" altLang="zh-CN" dirty="0"/>
              <a:t>·</a:t>
            </a:r>
            <a:r>
              <a:rPr lang="zh-CN" altLang="en-US" dirty="0"/>
              <a:t>摩根。摩根在</a:t>
            </a:r>
            <a:r>
              <a:rPr lang="en-US" altLang="zh-CN" dirty="0"/>
              <a:t>19</a:t>
            </a:r>
            <a:r>
              <a:rPr lang="zh-CN" altLang="en-US" dirty="0"/>
              <a:t>世纪前半叶卷入了一场著名的争论，布尔知道摩根是对的，于是在</a:t>
            </a:r>
            <a:r>
              <a:rPr lang="en-US" altLang="zh-CN" dirty="0"/>
              <a:t>1848</a:t>
            </a:r>
            <a:r>
              <a:rPr lang="zh-CN" altLang="en-US" dirty="0"/>
              <a:t>年出版了一本薄薄的小册子来为朋友辩护。这本书是他</a:t>
            </a:r>
            <a:r>
              <a:rPr lang="en-US" altLang="zh-CN" dirty="0"/>
              <a:t>6</a:t>
            </a:r>
            <a:r>
              <a:rPr lang="zh-CN" altLang="en-US" dirty="0"/>
              <a:t>年后更伟大的东西的预告，它一问世，立即激起了摩根的赞扬，肯定他开辟了新的、棘手的研究科目。布尔此时已经在研究逻辑代数，即布尔代数。他把逻辑简化成极为容易和简单的一种代数。在这种代数中，适当的材料上的“推理 ”，成了公式的初等运算的事情，这些公式比过去在中学代数第二年级课程中所运用的大多数公式要简单得多。这样，就使逻辑本身受数学的支配。为了使自己的研究工作趋于完善，布尔在此后</a:t>
            </a:r>
            <a:r>
              <a:rPr lang="en-US" altLang="zh-CN" dirty="0"/>
              <a:t>6</a:t>
            </a:r>
            <a:r>
              <a:rPr lang="zh-CN" altLang="en-US" dirty="0"/>
              <a:t>年的漫长时间里，又付出了不同寻常的努力。</a:t>
            </a:r>
            <a:r>
              <a:rPr lang="en-US" altLang="zh-CN" dirty="0"/>
              <a:t>1854</a:t>
            </a:r>
            <a:r>
              <a:rPr lang="zh-CN" altLang="en-US" dirty="0"/>
              <a:t>年，他发表了</a:t>
            </a:r>
            <a:r>
              <a:rPr lang="en-US" altLang="zh-CN" dirty="0"/>
              <a:t>《</a:t>
            </a:r>
            <a:r>
              <a:rPr lang="zh-CN" altLang="en-US" dirty="0"/>
              <a:t>思维规律</a:t>
            </a:r>
            <a:r>
              <a:rPr lang="en-US" altLang="zh-CN" dirty="0"/>
              <a:t>》</a:t>
            </a:r>
            <a:r>
              <a:rPr lang="zh-CN" altLang="en-US" dirty="0"/>
              <a:t>这部杰作，当时他已</a:t>
            </a:r>
            <a:r>
              <a:rPr lang="en-US" altLang="zh-CN" dirty="0"/>
              <a:t>39</a:t>
            </a:r>
            <a:r>
              <a:rPr lang="zh-CN" altLang="en-US" dirty="0"/>
              <a:t>岁，布尔代数问世了，数学史上树起了一座新的里程碑。几乎像所有的新生一样，布尔代数发明后没有受到人们的重视。欧洲大陆著名的数学家蔑视地称它为没有数学意义的，哲学上稀奇古怪的东西，他们怀疑英伦岛国的数学家能在数学上做出独特贡献。布尔在他的杰作出版后不久就去世了。</a:t>
            </a:r>
            <a:r>
              <a:rPr lang="en-US" altLang="zh-CN" dirty="0"/>
              <a:t>20</a:t>
            </a:r>
            <a:r>
              <a:rPr lang="zh-CN" altLang="en-US" dirty="0"/>
              <a:t>世纪初，罗素在</a:t>
            </a:r>
            <a:r>
              <a:rPr lang="en-US" altLang="zh-CN" dirty="0"/>
              <a:t>《</a:t>
            </a:r>
            <a:r>
              <a:rPr lang="zh-CN" altLang="en-US" dirty="0"/>
              <a:t>数学原理</a:t>
            </a:r>
            <a:r>
              <a:rPr lang="en-US" altLang="zh-CN" dirty="0"/>
              <a:t>》</a:t>
            </a:r>
            <a:r>
              <a:rPr lang="zh-CN" altLang="en-US" dirty="0"/>
              <a:t>中认为，“纯数学是布尔在一部他称之为</a:t>
            </a:r>
            <a:r>
              <a:rPr lang="en-US" altLang="zh-CN" dirty="0"/>
              <a:t>《</a:t>
            </a:r>
            <a:r>
              <a:rPr lang="zh-CN" altLang="en-US" dirty="0"/>
              <a:t>思维规律</a:t>
            </a:r>
            <a:r>
              <a:rPr lang="en-US" altLang="zh-CN" dirty="0"/>
              <a:t>》</a:t>
            </a:r>
            <a:r>
              <a:rPr lang="zh-CN" altLang="en-US" dirty="0"/>
              <a:t>的著作中发现的。”此说一出，立刻引起世人对布尔代数的注意。今天，布尔发明的逻辑代数已经发展成为纯数学的一个主要分支。</a:t>
            </a:r>
          </a:p>
          <a:p>
            <a:pPr eaLnBrk="1" hangingPunct="1"/>
            <a:endParaRPr lang="zh-CN" altLang="en-US" dirty="0"/>
          </a:p>
          <a:p>
            <a:pPr eaLnBrk="1" hangingPunct="1"/>
            <a:r>
              <a:rPr lang="zh-CN" altLang="en-US" dirty="0"/>
              <a:t>读者也许会问这么简单的理论能解决什么实际问题。布尔同时代的数学家们也有同样的问题。事实上在布尔代数提出后</a:t>
            </a:r>
            <a:r>
              <a:rPr lang="en-US" altLang="zh-CN" dirty="0"/>
              <a:t>80 </a:t>
            </a:r>
            <a:r>
              <a:rPr lang="zh-CN" altLang="en-US" dirty="0"/>
              <a:t>多年里，它确实没有什么像样的应用，直到 </a:t>
            </a:r>
            <a:r>
              <a:rPr lang="en-US" altLang="zh-CN" dirty="0"/>
              <a:t>1938 </a:t>
            </a:r>
            <a:r>
              <a:rPr lang="zh-CN" altLang="en-US" dirty="0"/>
              <a:t>年香农在他的硕士论文中指出用布尔代数来实现开关电路，才使得布尔代数成为数字电路的基础。所有的数学和逻辑运算，加、减、乘、除、乘方、开方等等，全部能转换成二值的布尔运算</a:t>
            </a:r>
          </a:p>
        </p:txBody>
      </p:sp>
    </p:spTree>
    <p:extLst>
      <p:ext uri="{BB962C8B-B14F-4D97-AF65-F5344CB8AC3E}">
        <p14:creationId xmlns:p14="http://schemas.microsoft.com/office/powerpoint/2010/main" val="2230758508"/>
      </p:ext>
    </p:extLst>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6914" name="Rectangle 7"/>
          <p:cNvSpPr txBox="1">
            <a:spLocks noGrp="1" noChangeArrowheads="1"/>
          </p:cNvSpPr>
          <p:nvPr/>
        </p:nvSpPr>
        <p:spPr bwMode="auto">
          <a:xfrm>
            <a:off x="3862388" y="94456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2A2094F5-9689-4277-B4C0-B6B27E3F18AC}" type="slidenum">
              <a:rPr lang="zh-CN" altLang="en-US" b="0"/>
              <a:pPr algn="r" eaLnBrk="1" hangingPunct="1">
                <a:spcBef>
                  <a:spcPct val="0"/>
                </a:spcBef>
                <a:buFontTx/>
                <a:buNone/>
              </a:pPr>
              <a:t>41</a:t>
            </a:fld>
            <a:endParaRPr lang="en-US" altLang="zh-CN" b="0"/>
          </a:p>
        </p:txBody>
      </p:sp>
      <p:sp>
        <p:nvSpPr>
          <p:cNvPr id="166915" name="Rectangle 2"/>
          <p:cNvSpPr>
            <a:spLocks noGrp="1" noRot="1" noChangeAspect="1" noChangeArrowheads="1" noTextEdit="1"/>
          </p:cNvSpPr>
          <p:nvPr>
            <p:ph type="sldImg"/>
          </p:nvPr>
        </p:nvSpPr>
        <p:spPr/>
      </p:sp>
      <p:sp>
        <p:nvSpPr>
          <p:cNvPr id="166916" name="Rectangle 3"/>
          <p:cNvSpPr>
            <a:spLocks noGrp="1" noChangeArrowheads="1"/>
          </p:cNvSpPr>
          <p:nvPr>
            <p:ph type="body" idx="1"/>
          </p:nvPr>
        </p:nvSpPr>
        <p:spPr>
          <a:noFill/>
        </p:spPr>
        <p:txBody>
          <a:bodyPr anchor="t"/>
          <a:lstStyle/>
          <a:p>
            <a:pPr eaLnBrk="1" hangingPunct="1"/>
            <a:r>
              <a:rPr lang="zh-CN" altLang="en-US" dirty="0">
                <a:solidFill>
                  <a:srgbClr val="000000"/>
                </a:solidFill>
                <a:latin typeface="宋体" panose="02010600030101010101" pitchFamily="2" charset="-122"/>
              </a:rPr>
              <a:t>布尔代数是二值代数，</a:t>
            </a:r>
            <a:r>
              <a:rPr lang="en-US" altLang="zh-CN" dirty="0">
                <a:solidFill>
                  <a:srgbClr val="000000"/>
                </a:solidFill>
                <a:latin typeface="宋体" panose="02010600030101010101" pitchFamily="2" charset="-122"/>
              </a:rPr>
              <a:t>0</a:t>
            </a:r>
            <a:r>
              <a:rPr lang="zh-CN" altLang="en-US" dirty="0">
                <a:solidFill>
                  <a:srgbClr val="000000"/>
                </a:solidFill>
                <a:latin typeface="宋体" panose="02010600030101010101" pitchFamily="2" charset="-122"/>
              </a:rPr>
              <a:t>和</a:t>
            </a:r>
            <a:r>
              <a:rPr lang="en-US" altLang="zh-CN" dirty="0">
                <a:solidFill>
                  <a:srgbClr val="000000"/>
                </a:solidFill>
                <a:latin typeface="宋体" panose="02010600030101010101" pitchFamily="2" charset="-122"/>
              </a:rPr>
              <a:t>1</a:t>
            </a:r>
            <a:r>
              <a:rPr lang="zh-CN" altLang="en-US" dirty="0">
                <a:solidFill>
                  <a:srgbClr val="000000"/>
                </a:solidFill>
                <a:latin typeface="宋体" panose="02010600030101010101" pitchFamily="2" charset="-122"/>
              </a:rPr>
              <a:t>表示常量，是自变量的定义域，也是函数的值域。</a:t>
            </a:r>
          </a:p>
          <a:p>
            <a:pPr eaLnBrk="1" hangingPunct="1"/>
            <a:r>
              <a:rPr lang="zh-CN" altLang="en-US" dirty="0">
                <a:solidFill>
                  <a:srgbClr val="000000"/>
                </a:solidFill>
                <a:latin typeface="宋体" panose="02010600030101010101" pitchFamily="2" charset="-122"/>
              </a:rPr>
              <a:t>布尔代数的三种基本运算是逻辑与（</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）、或（</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）、非（</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或</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），由这些基本逻辑关系组合成的几种常见的逻辑关系有与非、或非、与或非、异或（</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）和异或非。</a:t>
            </a:r>
            <a:endParaRPr lang="en-US" altLang="zh-CN" dirty="0">
              <a:solidFill>
                <a:srgbClr val="000000"/>
              </a:solidFill>
              <a:latin typeface="宋体" panose="02010600030101010101" pitchFamily="2" charset="-122"/>
            </a:endParaRPr>
          </a:p>
          <a:p>
            <a:pPr eaLnBrk="1" hangingPunct="1"/>
            <a:r>
              <a:rPr lang="zh-CN" altLang="en-US" dirty="0">
                <a:solidFill>
                  <a:srgbClr val="000000"/>
                </a:solidFill>
                <a:latin typeface="宋体" panose="02010600030101010101" pitchFamily="2" charset="-122"/>
              </a:rPr>
              <a:t>可用电路实现。</a:t>
            </a:r>
          </a:p>
          <a:p>
            <a:pPr eaLnBrk="1" hangingPunct="1"/>
            <a:endParaRPr lang="zh-CN" altLang="en-US" dirty="0"/>
          </a:p>
        </p:txBody>
      </p:sp>
    </p:spTree>
    <p:extLst>
      <p:ext uri="{BB962C8B-B14F-4D97-AF65-F5344CB8AC3E}">
        <p14:creationId xmlns:p14="http://schemas.microsoft.com/office/powerpoint/2010/main" val="1490720537"/>
      </p:ext>
    </p:extLst>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3862388" y="94456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45F07609-47A6-4A57-978A-8D4D8A753E5A}" type="slidenum">
              <a:rPr lang="zh-CN" altLang="en-US" b="0"/>
              <a:pPr algn="r" eaLnBrk="1" hangingPunct="1">
                <a:spcBef>
                  <a:spcPct val="0"/>
                </a:spcBef>
                <a:buFontTx/>
                <a:buNone/>
              </a:pPr>
              <a:t>42</a:t>
            </a:fld>
            <a:endParaRPr lang="en-US" altLang="zh-CN" b="0"/>
          </a:p>
        </p:txBody>
      </p:sp>
      <p:sp>
        <p:nvSpPr>
          <p:cNvPr id="167939" name="Rectangle 2"/>
          <p:cNvSpPr>
            <a:spLocks noGrp="1" noRot="1" noChangeAspect="1" noChangeArrowheads="1" noTextEdit="1"/>
          </p:cNvSpPr>
          <p:nvPr>
            <p:ph type="sldImg"/>
          </p:nvPr>
        </p:nvSpPr>
        <p:spPr/>
      </p:sp>
      <p:sp>
        <p:nvSpPr>
          <p:cNvPr id="167940" name="Rectangle 3"/>
          <p:cNvSpPr>
            <a:spLocks noGrp="1" noChangeArrowheads="1"/>
          </p:cNvSpPr>
          <p:nvPr>
            <p:ph type="body" idx="1"/>
          </p:nvPr>
        </p:nvSpPr>
        <p:spPr>
          <a:noFill/>
        </p:spPr>
        <p:txBody>
          <a:bodyPr anchor="t"/>
          <a:lstStyle/>
          <a:p>
            <a:pPr algn="just" eaLnBrk="1" hangingPunct="1">
              <a:lnSpc>
                <a:spcPct val="80000"/>
              </a:lnSpc>
            </a:pPr>
            <a:r>
              <a:rPr lang="zh-CN" altLang="en-US" dirty="0"/>
              <a:t>工作在开关两种状态下的电路，就叫开关电路</a:t>
            </a:r>
            <a:endParaRPr lang="en-US" altLang="zh-CN" b="1" dirty="0"/>
          </a:p>
          <a:p>
            <a:pPr algn="just" eaLnBrk="1" hangingPunct="1">
              <a:lnSpc>
                <a:spcPct val="80000"/>
              </a:lnSpc>
            </a:pPr>
            <a:r>
              <a:rPr lang="zh-CN" altLang="en-US" sz="1000" b="1" dirty="0">
                <a:latin typeface="宋体" panose="02010600030101010101" pitchFamily="2" charset="-122"/>
              </a:rPr>
              <a:t>仙农的开关电路理论</a:t>
            </a:r>
            <a:endParaRPr lang="zh-CN" altLang="en-US" sz="1000" b="1" dirty="0">
              <a:cs typeface="Times New Roman" panose="02020603050405020304" pitchFamily="18" charset="0"/>
            </a:endParaRPr>
          </a:p>
          <a:p>
            <a:pPr eaLnBrk="1" hangingPunct="1">
              <a:lnSpc>
                <a:spcPct val="80000"/>
              </a:lnSpc>
            </a:pPr>
            <a:r>
              <a:rPr lang="en-US" altLang="zh-CN" sz="1000" dirty="0">
                <a:solidFill>
                  <a:srgbClr val="000000"/>
                </a:solidFill>
                <a:latin typeface="宋体" panose="02010600030101010101" pitchFamily="2" charset="-122"/>
              </a:rPr>
              <a:t>1938</a:t>
            </a:r>
            <a:r>
              <a:rPr lang="zh-CN" altLang="en-US" sz="1000" dirty="0">
                <a:solidFill>
                  <a:srgbClr val="000000"/>
                </a:solidFill>
                <a:latin typeface="宋体" panose="02010600030101010101" pitchFamily="2" charset="-122"/>
              </a:rPr>
              <a:t>年，美国数学家仙农（</a:t>
            </a:r>
            <a:r>
              <a:rPr lang="en-US" altLang="zh-CN" sz="1000" dirty="0">
                <a:solidFill>
                  <a:srgbClr val="000000"/>
                </a:solidFill>
                <a:latin typeface="宋体" panose="02010600030101010101" pitchFamily="2" charset="-122"/>
              </a:rPr>
              <a:t>C. Shannon</a:t>
            </a:r>
            <a:r>
              <a:rPr lang="zh-CN" altLang="en-US" sz="1000" dirty="0">
                <a:solidFill>
                  <a:srgbClr val="000000"/>
                </a:solidFill>
                <a:latin typeface="宋体" panose="02010600030101010101" pitchFamily="2" charset="-122"/>
              </a:rPr>
              <a:t>）发表了著名的论文</a:t>
            </a:r>
            <a:r>
              <a:rPr lang="en-US" altLang="zh-CN" sz="1000" dirty="0">
                <a:solidFill>
                  <a:srgbClr val="000000"/>
                </a:solidFill>
                <a:latin typeface="宋体" panose="02010600030101010101" pitchFamily="2" charset="-122"/>
              </a:rPr>
              <a:t>《</a:t>
            </a:r>
            <a:r>
              <a:rPr lang="zh-CN" altLang="en-US" sz="1000" dirty="0">
                <a:solidFill>
                  <a:srgbClr val="000000"/>
                </a:solidFill>
                <a:latin typeface="宋体" panose="02010600030101010101" pitchFamily="2" charset="-122"/>
              </a:rPr>
              <a:t>继电器和开关电路的符号分析</a:t>
            </a:r>
            <a:r>
              <a:rPr lang="en-US" altLang="zh-CN" sz="1000" dirty="0">
                <a:solidFill>
                  <a:srgbClr val="000000"/>
                </a:solidFill>
                <a:latin typeface="宋体" panose="02010600030101010101" pitchFamily="2" charset="-122"/>
              </a:rPr>
              <a:t>》</a:t>
            </a:r>
            <a:r>
              <a:rPr lang="zh-CN" altLang="en-US" sz="1000" dirty="0">
                <a:solidFill>
                  <a:srgbClr val="000000"/>
                </a:solidFill>
                <a:latin typeface="宋体" panose="02010600030101010101" pitchFamily="2" charset="-122"/>
              </a:rPr>
              <a:t>，</a:t>
            </a:r>
          </a:p>
          <a:p>
            <a:pPr eaLnBrk="1" hangingPunct="1">
              <a:lnSpc>
                <a:spcPct val="80000"/>
              </a:lnSpc>
            </a:pPr>
            <a:r>
              <a:rPr lang="zh-CN" altLang="en-US" sz="1000" dirty="0">
                <a:solidFill>
                  <a:srgbClr val="000000"/>
                </a:solidFill>
                <a:latin typeface="宋体" panose="02010600030101010101" pitchFamily="2" charset="-122"/>
              </a:rPr>
              <a:t>首次用布尔代数进行开关电路分析。由于布尔代数只有</a:t>
            </a:r>
            <a:r>
              <a:rPr lang="en-US" altLang="zh-CN" sz="1000" dirty="0">
                <a:solidFill>
                  <a:srgbClr val="000000"/>
                </a:solidFill>
                <a:latin typeface="宋体" panose="02010600030101010101" pitchFamily="2" charset="-122"/>
              </a:rPr>
              <a:t>0</a:t>
            </a:r>
            <a:r>
              <a:rPr lang="zh-CN" altLang="en-US" sz="1000" dirty="0">
                <a:solidFill>
                  <a:srgbClr val="000000"/>
                </a:solidFill>
                <a:latin typeface="宋体" panose="02010600030101010101" pitchFamily="2" charset="-122"/>
              </a:rPr>
              <a:t>和</a:t>
            </a:r>
            <a:r>
              <a:rPr lang="en-US" altLang="zh-CN" sz="1000" dirty="0">
                <a:solidFill>
                  <a:srgbClr val="000000"/>
                </a:solidFill>
                <a:latin typeface="宋体" panose="02010600030101010101" pitchFamily="2" charset="-122"/>
              </a:rPr>
              <a:t>1</a:t>
            </a:r>
            <a:r>
              <a:rPr lang="zh-CN" altLang="en-US" sz="1000" dirty="0">
                <a:solidFill>
                  <a:srgbClr val="000000"/>
                </a:solidFill>
                <a:latin typeface="宋体" panose="02010600030101010101" pitchFamily="2" charset="-122"/>
              </a:rPr>
              <a:t>两个值，恰好与二进制数对应，仙农把它运用于以脉冲方式处理信息的继电器开关，从理论到技术彻底改变了数字电路的设计方向，</a:t>
            </a:r>
          </a:p>
          <a:p>
            <a:pPr eaLnBrk="1" hangingPunct="1">
              <a:lnSpc>
                <a:spcPct val="80000"/>
              </a:lnSpc>
            </a:pPr>
            <a:r>
              <a:rPr lang="zh-CN" altLang="en-US" sz="1000" dirty="0">
                <a:solidFill>
                  <a:srgbClr val="000000"/>
                </a:solidFill>
                <a:latin typeface="宋体" panose="02010600030101010101" pitchFamily="2" charset="-122"/>
              </a:rPr>
              <a:t>并证明布尔代数的逻辑运算，可以通过继电器电路来实现，</a:t>
            </a:r>
          </a:p>
          <a:p>
            <a:pPr eaLnBrk="1" hangingPunct="1">
              <a:lnSpc>
                <a:spcPct val="80000"/>
              </a:lnSpc>
            </a:pPr>
            <a:r>
              <a:rPr lang="zh-CN" altLang="en-US" sz="1000" dirty="0">
                <a:solidFill>
                  <a:srgbClr val="000000"/>
                </a:solidFill>
                <a:latin typeface="Verdana" panose="020B0604030504040204" pitchFamily="34" charset="0"/>
                <a:cs typeface="Arial" panose="020B0604020202020204" pitchFamily="34" charset="0"/>
              </a:rPr>
              <a:t>明确地给出了实现加、减、 乘、除等运算的电子电路的设计方法。</a:t>
            </a:r>
          </a:p>
          <a:p>
            <a:pPr eaLnBrk="1" hangingPunct="1">
              <a:lnSpc>
                <a:spcPct val="80000"/>
              </a:lnSpc>
            </a:pPr>
            <a:r>
              <a:rPr lang="zh-CN" altLang="en-US" sz="1000" dirty="0">
                <a:solidFill>
                  <a:srgbClr val="000000"/>
                </a:solidFill>
                <a:latin typeface="Verdana" panose="020B0604030504040204" pitchFamily="34" charset="0"/>
                <a:cs typeface="Arial" panose="020B0604020202020204" pitchFamily="34" charset="0"/>
              </a:rPr>
              <a:t>这篇论文成为开关电路理论的开端，</a:t>
            </a:r>
            <a:r>
              <a:rPr lang="zh-CN" altLang="en-US" sz="1000" dirty="0">
                <a:solidFill>
                  <a:srgbClr val="000000"/>
                </a:solidFill>
                <a:latin typeface="宋体" panose="02010600030101010101" pitchFamily="2" charset="-122"/>
              </a:rPr>
              <a:t>为大型数字计算机奠定了基础。</a:t>
            </a:r>
          </a:p>
          <a:p>
            <a:pPr eaLnBrk="1" hangingPunct="1">
              <a:lnSpc>
                <a:spcPct val="80000"/>
              </a:lnSpc>
            </a:pPr>
            <a:r>
              <a:rPr lang="zh-CN" altLang="en-US" sz="1000" dirty="0">
                <a:solidFill>
                  <a:srgbClr val="000000"/>
                </a:solidFill>
                <a:latin typeface="Verdana" panose="020B0604030504040204" pitchFamily="34" charset="0"/>
                <a:cs typeface="Arial" panose="020B0604020202020204" pitchFamily="34" charset="0"/>
              </a:rPr>
              <a:t>克劳德</a:t>
            </a:r>
            <a:r>
              <a:rPr lang="en-US" altLang="zh-CN" sz="1000" dirty="0">
                <a:solidFill>
                  <a:srgbClr val="000000"/>
                </a:solidFill>
                <a:latin typeface="Verdana" panose="020B0604030504040204" pitchFamily="34" charset="0"/>
                <a:cs typeface="Arial" panose="020B0604020202020204" pitchFamily="34" charset="0"/>
              </a:rPr>
              <a:t>·</a:t>
            </a:r>
            <a:r>
              <a:rPr lang="zh-CN" altLang="en-US" sz="1000" dirty="0">
                <a:solidFill>
                  <a:srgbClr val="000000"/>
                </a:solidFill>
                <a:latin typeface="Verdana" panose="020B0604030504040204" pitchFamily="34" charset="0"/>
                <a:cs typeface="Arial" panose="020B0604020202020204" pitchFamily="34" charset="0"/>
              </a:rPr>
              <a:t>仙农（</a:t>
            </a:r>
            <a:r>
              <a:rPr lang="en-US" altLang="zh-CN" sz="1000" dirty="0" err="1">
                <a:solidFill>
                  <a:srgbClr val="000000"/>
                </a:solidFill>
                <a:latin typeface="Verdana" panose="020B0604030504040204" pitchFamily="34" charset="0"/>
                <a:cs typeface="Arial" panose="020B0604020202020204" pitchFamily="34" charset="0"/>
              </a:rPr>
              <a:t>claude</a:t>
            </a:r>
            <a:r>
              <a:rPr lang="en-US" altLang="zh-CN" sz="1000" dirty="0">
                <a:solidFill>
                  <a:srgbClr val="000000"/>
                </a:solidFill>
                <a:latin typeface="Verdana" panose="020B0604030504040204" pitchFamily="34" charset="0"/>
                <a:cs typeface="Arial" panose="020B0604020202020204" pitchFamily="34" charset="0"/>
              </a:rPr>
              <a:t> </a:t>
            </a:r>
            <a:r>
              <a:rPr lang="en-US" altLang="zh-CN" sz="1000" dirty="0" err="1">
                <a:solidFill>
                  <a:srgbClr val="000000"/>
                </a:solidFill>
                <a:latin typeface="Verdana" panose="020B0604030504040204" pitchFamily="34" charset="0"/>
                <a:cs typeface="Arial" panose="020B0604020202020204" pitchFamily="34" charset="0"/>
              </a:rPr>
              <a:t>shannon</a:t>
            </a:r>
            <a:r>
              <a:rPr lang="zh-CN" altLang="en-US" sz="1000" dirty="0">
                <a:solidFill>
                  <a:srgbClr val="000000"/>
                </a:solidFill>
                <a:latin typeface="Verdana" panose="020B0604030504040204" pitchFamily="34" charset="0"/>
                <a:cs typeface="Arial" panose="020B0604020202020204" pitchFamily="34" charset="0"/>
              </a:rPr>
              <a:t>），</a:t>
            </a:r>
            <a:r>
              <a:rPr lang="en-US" altLang="zh-CN" sz="1000" dirty="0">
                <a:solidFill>
                  <a:srgbClr val="000000"/>
                </a:solidFill>
                <a:latin typeface="Verdana" panose="020B0604030504040204" pitchFamily="34" charset="0"/>
                <a:cs typeface="Arial" panose="020B0604020202020204" pitchFamily="34" charset="0"/>
              </a:rPr>
              <a:t>1916</a:t>
            </a:r>
            <a:r>
              <a:rPr lang="zh-CN" altLang="en-US" sz="1000" dirty="0">
                <a:solidFill>
                  <a:srgbClr val="000000"/>
                </a:solidFill>
                <a:latin typeface="Verdana" panose="020B0604030504040204" pitchFamily="34" charset="0"/>
                <a:cs typeface="Arial" panose="020B0604020202020204" pitchFamily="34" charset="0"/>
              </a:rPr>
              <a:t>年</a:t>
            </a:r>
            <a:r>
              <a:rPr lang="en-US" altLang="zh-CN" sz="1000" dirty="0">
                <a:solidFill>
                  <a:srgbClr val="000000"/>
                </a:solidFill>
                <a:latin typeface="Verdana" panose="020B0604030504040204" pitchFamily="34" charset="0"/>
                <a:cs typeface="Arial" panose="020B0604020202020204" pitchFamily="34" charset="0"/>
              </a:rPr>
              <a:t>4</a:t>
            </a:r>
            <a:r>
              <a:rPr lang="zh-CN" altLang="en-US" sz="1000" dirty="0">
                <a:solidFill>
                  <a:srgbClr val="000000"/>
                </a:solidFill>
                <a:latin typeface="Verdana" panose="020B0604030504040204" pitchFamily="34" charset="0"/>
                <a:cs typeface="Arial" panose="020B0604020202020204" pitchFamily="34" charset="0"/>
              </a:rPr>
              <a:t>月</a:t>
            </a:r>
            <a:r>
              <a:rPr lang="en-US" altLang="zh-CN" sz="1000" dirty="0">
                <a:solidFill>
                  <a:srgbClr val="000000"/>
                </a:solidFill>
                <a:latin typeface="Verdana" panose="020B0604030504040204" pitchFamily="34" charset="0"/>
                <a:cs typeface="Arial" panose="020B0604020202020204" pitchFamily="34" charset="0"/>
              </a:rPr>
              <a:t>30</a:t>
            </a:r>
            <a:r>
              <a:rPr lang="zh-CN" altLang="en-US" sz="1000" dirty="0">
                <a:solidFill>
                  <a:srgbClr val="000000"/>
                </a:solidFill>
                <a:latin typeface="Verdana" panose="020B0604030504040204" pitchFamily="34" charset="0"/>
                <a:cs typeface="Arial" panose="020B0604020202020204" pitchFamily="34" charset="0"/>
              </a:rPr>
              <a:t>日生于美国密执安州的盖洛德，</a:t>
            </a:r>
          </a:p>
          <a:p>
            <a:pPr eaLnBrk="1" hangingPunct="1">
              <a:lnSpc>
                <a:spcPct val="80000"/>
              </a:lnSpc>
            </a:pPr>
            <a:r>
              <a:rPr lang="en-US" altLang="zh-CN" sz="1000" dirty="0">
                <a:solidFill>
                  <a:srgbClr val="000000"/>
                </a:solidFill>
                <a:latin typeface="Verdana" panose="020B0604030504040204" pitchFamily="34" charset="0"/>
                <a:cs typeface="Arial" panose="020B0604020202020204" pitchFamily="34" charset="0"/>
              </a:rPr>
              <a:t>1932</a:t>
            </a:r>
            <a:r>
              <a:rPr lang="zh-CN" altLang="en-US" sz="1000" dirty="0">
                <a:solidFill>
                  <a:srgbClr val="000000"/>
                </a:solidFill>
                <a:latin typeface="Verdana" panose="020B0604030504040204" pitchFamily="34" charset="0"/>
                <a:cs typeface="Arial" panose="020B0604020202020204" pitchFamily="34" charset="0"/>
              </a:rPr>
              <a:t>年就读于密执安大学</a:t>
            </a:r>
            <a:r>
              <a:rPr lang="zh-CN" altLang="en-US" sz="1000" dirty="0">
                <a:solidFill>
                  <a:srgbClr val="000000"/>
                </a:solidFill>
                <a:latin typeface="宋体" panose="02010600030101010101" pitchFamily="2" charset="-122"/>
                <a:cs typeface="Times New Roman" panose="02020603050405020304" pitchFamily="18" charset="0"/>
              </a:rPr>
              <a:t>电机工程专业。</a:t>
            </a:r>
          </a:p>
          <a:p>
            <a:pPr eaLnBrk="1" hangingPunct="1">
              <a:lnSpc>
                <a:spcPct val="80000"/>
              </a:lnSpc>
            </a:pPr>
            <a:r>
              <a:rPr lang="zh-CN" altLang="en-US" sz="1000" dirty="0">
                <a:solidFill>
                  <a:srgbClr val="000000"/>
                </a:solidFill>
                <a:latin typeface="宋体" panose="02010600030101010101" pitchFamily="2" charset="-122"/>
                <a:cs typeface="Times New Roman" panose="02020603050405020304" pitchFamily="18" charset="0"/>
              </a:rPr>
              <a:t>１９３６年毕业后，仙农在学校的布告栏上看见了麻省理工学院（ＭＩＴ）提供半工半读机会的广告，于是便直接进入了ＭＩＴ，一面攻读电机工程学硕士学位，一面给ＭＩＴ副校长、工程系系主任范尼佛</a:t>
            </a:r>
            <a:r>
              <a:rPr lang="en-US" altLang="zh-CN" sz="1000" dirty="0">
                <a:solidFill>
                  <a:srgbClr val="000000"/>
                </a:solidFill>
                <a:cs typeface="Times New Roman" panose="02020603050405020304" pitchFamily="18" charset="0"/>
              </a:rPr>
              <a:t>·</a:t>
            </a:r>
            <a:r>
              <a:rPr lang="zh-CN" altLang="en-US" sz="1000" dirty="0">
                <a:solidFill>
                  <a:srgbClr val="000000"/>
                </a:solidFill>
                <a:latin typeface="宋体" panose="02010600030101010101" pitchFamily="2" charset="-122"/>
                <a:cs typeface="Times New Roman" panose="02020603050405020304" pitchFamily="18" charset="0"/>
              </a:rPr>
              <a:t>布什做实验助理，给布什照看微分分析器，</a:t>
            </a:r>
            <a:endParaRPr lang="zh-CN" altLang="en-US" sz="1000" dirty="0"/>
          </a:p>
          <a:p>
            <a:pPr eaLnBrk="1" hangingPunct="1">
              <a:lnSpc>
                <a:spcPct val="80000"/>
              </a:lnSpc>
            </a:pPr>
            <a:r>
              <a:rPr lang="zh-CN" altLang="en-US" sz="1000" dirty="0">
                <a:solidFill>
                  <a:srgbClr val="000000"/>
                </a:solidFill>
                <a:latin typeface="宋体" panose="02010600030101010101" pitchFamily="2" charset="-122"/>
                <a:cs typeface="Times New Roman" panose="02020603050405020304" pitchFamily="18" charset="0"/>
              </a:rPr>
              <a:t>并在布什的指导下使用微分分析仪，</a:t>
            </a:r>
            <a:r>
              <a:rPr lang="zh-CN" altLang="en-US" sz="1000" b="1" dirty="0">
                <a:solidFill>
                  <a:srgbClr val="000000"/>
                </a:solidFill>
                <a:latin typeface="宋体" panose="02010600030101010101" pitchFamily="2" charset="-122"/>
                <a:cs typeface="Times New Roman" panose="02020603050405020304" pitchFamily="18" charset="0"/>
              </a:rPr>
              <a:t>这使他对继电器电路的分析产生兴趣。</a:t>
            </a:r>
            <a:endParaRPr lang="zh-CN" altLang="en-US" sz="1000" b="1" dirty="0"/>
          </a:p>
          <a:p>
            <a:pPr eaLnBrk="1" hangingPunct="1">
              <a:lnSpc>
                <a:spcPct val="80000"/>
              </a:lnSpc>
            </a:pPr>
            <a:r>
              <a:rPr lang="zh-CN" altLang="en-US" sz="1000" dirty="0">
                <a:solidFill>
                  <a:srgbClr val="000000"/>
                </a:solidFill>
                <a:latin typeface="宋体" panose="02010600030101010101" pitchFamily="2" charset="-122"/>
                <a:cs typeface="Times New Roman" panose="02020603050405020304" pitchFamily="18" charset="0"/>
              </a:rPr>
              <a:t>他认为这些电路的设计可用符号逻辑来实现，</a:t>
            </a:r>
            <a:r>
              <a:rPr lang="zh-CN" altLang="en-US" sz="1000" b="1" dirty="0">
                <a:solidFill>
                  <a:srgbClr val="000000"/>
                </a:solidFill>
                <a:latin typeface="宋体" panose="02010600030101010101" pitchFamily="2" charset="-122"/>
                <a:cs typeface="Times New Roman" panose="02020603050405020304" pitchFamily="18" charset="0"/>
              </a:rPr>
              <a:t>并意识到分析继电器的有效数学工具正是布尔代数</a:t>
            </a:r>
            <a:r>
              <a:rPr lang="zh-CN" altLang="en-US" sz="1000" dirty="0">
                <a:solidFill>
                  <a:srgbClr val="000000"/>
                </a:solidFill>
                <a:latin typeface="宋体" panose="02010600030101010101" pitchFamily="2" charset="-122"/>
                <a:cs typeface="Times New Roman" panose="02020603050405020304" pitchFamily="18" charset="0"/>
              </a:rPr>
              <a:t>。</a:t>
            </a:r>
          </a:p>
          <a:p>
            <a:pPr eaLnBrk="1" hangingPunct="1">
              <a:lnSpc>
                <a:spcPct val="80000"/>
              </a:lnSpc>
            </a:pPr>
            <a:r>
              <a:rPr lang="zh-CN" altLang="en-US" sz="1000" dirty="0">
                <a:solidFill>
                  <a:srgbClr val="000000"/>
                </a:solidFill>
                <a:latin typeface="宋体" panose="02010600030101010101" pitchFamily="2" charset="-122"/>
              </a:rPr>
              <a:t>后来仙农在贝尔实验室工作中还进一步证明，可以采用能实现布尔代数运算的继电器或电子元件来制造计算机，仙农的理论还为计算机具有逻辑功能奠定了基础，从而使电子计算机既能用于数值计算，又具有各种非数值应用功能，使得以后的计算机在几乎任何领域中都得到了广泛的应用。</a:t>
            </a:r>
          </a:p>
          <a:p>
            <a:pPr eaLnBrk="1" hangingPunct="1">
              <a:lnSpc>
                <a:spcPct val="80000"/>
              </a:lnSpc>
            </a:pPr>
            <a:r>
              <a:rPr lang="en-US" altLang="zh-CN" sz="1000" dirty="0">
                <a:solidFill>
                  <a:srgbClr val="000000"/>
                </a:solidFill>
                <a:latin typeface="宋体" panose="02010600030101010101" pitchFamily="2" charset="-122"/>
              </a:rPr>
              <a:t>1938</a:t>
            </a:r>
            <a:r>
              <a:rPr lang="zh-CN" altLang="en-US" sz="1000" dirty="0">
                <a:solidFill>
                  <a:srgbClr val="000000"/>
                </a:solidFill>
                <a:latin typeface="宋体" panose="02010600030101010101" pitchFamily="2" charset="-122"/>
              </a:rPr>
              <a:t>年，在范尼佛</a:t>
            </a:r>
            <a:r>
              <a:rPr lang="en-US" altLang="zh-CN" sz="1000" dirty="0">
                <a:solidFill>
                  <a:srgbClr val="000000"/>
                </a:solidFill>
              </a:rPr>
              <a:t>·</a:t>
            </a:r>
            <a:r>
              <a:rPr lang="zh-CN" altLang="en-US" sz="1000" dirty="0">
                <a:solidFill>
                  <a:srgbClr val="000000"/>
                </a:solidFill>
                <a:latin typeface="宋体" panose="02010600030101010101" pitchFamily="2" charset="-122"/>
              </a:rPr>
              <a:t>布什的鼓励下，完成了硕士学业的仙农决定继续攻读数学博士学位。仅仅在一年半之后，仙农就顺利拿到了博士学位。</a:t>
            </a:r>
          </a:p>
          <a:p>
            <a:pPr eaLnBrk="1" hangingPunct="1">
              <a:lnSpc>
                <a:spcPct val="80000"/>
              </a:lnSpc>
            </a:pPr>
            <a:r>
              <a:rPr lang="zh-CN" altLang="en-US" sz="1000" dirty="0">
                <a:solidFill>
                  <a:srgbClr val="000000"/>
                </a:solidFill>
                <a:latin typeface="宋体" panose="02010600030101010101" pitchFamily="2" charset="-122"/>
              </a:rPr>
              <a:t>１９４０年春天，毕了业的仙农加入了贝尔实验室。不久，美国政府为了备战，仙农被调到军队里去进行防空火力系统和密码的编写与破译的研究工作。尽管如此，仙农依然有时间继续自己的工作。在贝尔实验室的工程师拉尔夫</a:t>
            </a:r>
            <a:r>
              <a:rPr lang="en-US" altLang="zh-CN" sz="1000" dirty="0">
                <a:solidFill>
                  <a:srgbClr val="000000"/>
                </a:solidFill>
              </a:rPr>
              <a:t>·</a:t>
            </a:r>
            <a:r>
              <a:rPr lang="zh-CN" altLang="en-US" sz="1000" dirty="0">
                <a:solidFill>
                  <a:srgbClr val="000000"/>
                </a:solidFill>
                <a:latin typeface="宋体" panose="02010600030101010101" pitchFamily="2" charset="-122"/>
              </a:rPr>
              <a:t>哈特利的协助下，仙农开始考虑如何使用同一种方式来传输不同讯息，以及通讯信道在受瓶颈限制和噪音干扰客观存在的情况下，如何才能保证讯息传输的准确性。</a:t>
            </a:r>
          </a:p>
          <a:p>
            <a:pPr eaLnBrk="1" hangingPunct="1">
              <a:lnSpc>
                <a:spcPct val="80000"/>
              </a:lnSpc>
            </a:pPr>
            <a:endParaRPr lang="zh-CN" altLang="en-US" sz="1000" dirty="0"/>
          </a:p>
        </p:txBody>
      </p:sp>
    </p:spTree>
    <p:extLst>
      <p:ext uri="{BB962C8B-B14F-4D97-AF65-F5344CB8AC3E}">
        <p14:creationId xmlns:p14="http://schemas.microsoft.com/office/powerpoint/2010/main" val="1617326722"/>
      </p:ext>
    </p:extLst>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8962" name="Rectangle 7"/>
          <p:cNvSpPr txBox="1">
            <a:spLocks noGrp="1" noChangeArrowheads="1"/>
          </p:cNvSpPr>
          <p:nvPr/>
        </p:nvSpPr>
        <p:spPr bwMode="auto">
          <a:xfrm>
            <a:off x="3862388" y="94456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7E676576-D309-424F-B7F0-A205A0145E71}" type="slidenum">
              <a:rPr lang="zh-CN" altLang="en-US" b="0"/>
              <a:pPr algn="r" eaLnBrk="1" hangingPunct="1">
                <a:spcBef>
                  <a:spcPct val="0"/>
                </a:spcBef>
                <a:buFontTx/>
                <a:buNone/>
              </a:pPr>
              <a:t>43</a:t>
            </a:fld>
            <a:endParaRPr lang="en-US" altLang="zh-CN" b="0"/>
          </a:p>
        </p:txBody>
      </p:sp>
      <p:sp>
        <p:nvSpPr>
          <p:cNvPr id="168963" name="Rectangle 2"/>
          <p:cNvSpPr>
            <a:spLocks noGrp="1" noRot="1" noChangeAspect="1" noChangeArrowheads="1" noTextEdit="1"/>
          </p:cNvSpPr>
          <p:nvPr>
            <p:ph type="sldImg"/>
          </p:nvPr>
        </p:nvSpPr>
        <p:spPr/>
      </p:sp>
      <p:sp>
        <p:nvSpPr>
          <p:cNvPr id="168964" name="Rectangle 3"/>
          <p:cNvSpPr>
            <a:spLocks noGrp="1" noChangeArrowheads="1"/>
          </p:cNvSpPr>
          <p:nvPr>
            <p:ph type="body" idx="1"/>
          </p:nvPr>
        </p:nvSpPr>
        <p:spPr>
          <a:noFill/>
        </p:spPr>
        <p:txBody>
          <a:bodyPr anchor="t"/>
          <a:lstStyle/>
          <a:p>
            <a:pPr eaLnBrk="1" hangingPunct="1">
              <a:lnSpc>
                <a:spcPct val="80000"/>
              </a:lnSpc>
            </a:pPr>
            <a:r>
              <a:rPr lang="en-US" altLang="zh-CN" sz="800" dirty="0">
                <a:solidFill>
                  <a:srgbClr val="000000"/>
                </a:solidFill>
                <a:latin typeface="宋体" panose="02010600030101010101" pitchFamily="2" charset="-122"/>
              </a:rPr>
              <a:t>1948</a:t>
            </a:r>
            <a:r>
              <a:rPr lang="zh-CN" altLang="en-US" sz="800" dirty="0">
                <a:solidFill>
                  <a:srgbClr val="000000"/>
                </a:solidFill>
                <a:latin typeface="宋体" panose="02010600030101010101" pitchFamily="2" charset="-122"/>
              </a:rPr>
              <a:t>年，仙农又发表了另一篇至今还在闪烁光芒的论文</a:t>
            </a:r>
            <a:r>
              <a:rPr lang="en-US" altLang="zh-CN" sz="800" dirty="0">
                <a:solidFill>
                  <a:srgbClr val="000000"/>
                </a:solidFill>
              </a:rPr>
              <a:t>——</a:t>
            </a:r>
            <a:r>
              <a:rPr lang="en-US" altLang="zh-CN" sz="800" dirty="0">
                <a:solidFill>
                  <a:srgbClr val="000000"/>
                </a:solidFill>
                <a:latin typeface="宋体" panose="02010600030101010101" pitchFamily="2" charset="-122"/>
              </a:rPr>
              <a:t>《</a:t>
            </a:r>
            <a:r>
              <a:rPr lang="zh-CN" altLang="en-US" sz="800" dirty="0">
                <a:solidFill>
                  <a:srgbClr val="000000"/>
                </a:solidFill>
                <a:latin typeface="宋体" panose="02010600030101010101" pitchFamily="2" charset="-122"/>
              </a:rPr>
              <a:t>通信的数学基础</a:t>
            </a:r>
            <a:r>
              <a:rPr lang="en-US" altLang="zh-CN" sz="800" dirty="0">
                <a:solidFill>
                  <a:srgbClr val="000000"/>
                </a:solidFill>
                <a:latin typeface="宋体" panose="02010600030101010101" pitchFamily="2" charset="-122"/>
              </a:rPr>
              <a:t>》 </a:t>
            </a:r>
            <a:r>
              <a:rPr lang="zh-CN" altLang="en-US" sz="800" dirty="0">
                <a:solidFill>
                  <a:srgbClr val="000000"/>
                </a:solidFill>
                <a:latin typeface="宋体" panose="02010600030101010101" pitchFamily="2" charset="-122"/>
              </a:rPr>
              <a:t>， 从而给自己赢来</a:t>
            </a:r>
            <a:r>
              <a:rPr lang="zh-CN" altLang="en-US" sz="800" dirty="0">
                <a:solidFill>
                  <a:srgbClr val="000000"/>
                </a:solidFill>
              </a:rPr>
              <a:t>“</a:t>
            </a:r>
            <a:r>
              <a:rPr lang="zh-CN" altLang="en-US" sz="800" dirty="0">
                <a:solidFill>
                  <a:srgbClr val="000000"/>
                </a:solidFill>
                <a:latin typeface="宋体" panose="02010600030101010101" pitchFamily="2" charset="-122"/>
              </a:rPr>
              <a:t>信息论之父</a:t>
            </a:r>
            <a:r>
              <a:rPr lang="zh-CN" altLang="en-US" sz="800" dirty="0">
                <a:solidFill>
                  <a:srgbClr val="000000"/>
                </a:solidFill>
              </a:rPr>
              <a:t>”</a:t>
            </a:r>
            <a:r>
              <a:rPr lang="zh-CN" altLang="en-US" sz="800" dirty="0">
                <a:solidFill>
                  <a:srgbClr val="000000"/>
                </a:solidFill>
                <a:latin typeface="宋体" panose="02010600030101010101" pitchFamily="2" charset="-122"/>
              </a:rPr>
              <a:t>的桂冠。</a:t>
            </a:r>
            <a:r>
              <a:rPr lang="en-US" altLang="zh-CN" sz="800" dirty="0">
                <a:solidFill>
                  <a:srgbClr val="000000"/>
                </a:solidFill>
                <a:latin typeface="Verdana" panose="020B0604030504040204" pitchFamily="34" charset="0"/>
                <a:cs typeface="Arial" panose="020B0604020202020204" pitchFamily="34" charset="0"/>
              </a:rPr>
              <a:t>《</a:t>
            </a:r>
            <a:r>
              <a:rPr lang="zh-CN" altLang="en-US" sz="800" dirty="0">
                <a:solidFill>
                  <a:srgbClr val="000000"/>
                </a:solidFill>
                <a:latin typeface="Verdana" panose="020B0604030504040204" pitchFamily="34" charset="0"/>
                <a:cs typeface="Arial" panose="020B0604020202020204" pitchFamily="34" charset="0"/>
              </a:rPr>
              <a:t>通信的数学基础</a:t>
            </a:r>
            <a:r>
              <a:rPr lang="en-US" altLang="zh-CN" sz="800" dirty="0">
                <a:solidFill>
                  <a:srgbClr val="000000"/>
                </a:solidFill>
                <a:latin typeface="Verdana" panose="020B0604030504040204" pitchFamily="34" charset="0"/>
                <a:cs typeface="Arial" panose="020B0604020202020204" pitchFamily="34" charset="0"/>
              </a:rPr>
              <a:t>》</a:t>
            </a:r>
            <a:r>
              <a:rPr lang="zh-CN" altLang="en-US" sz="800" dirty="0">
                <a:solidFill>
                  <a:srgbClr val="000000"/>
                </a:solidFill>
                <a:latin typeface="Verdana" panose="020B0604030504040204" pitchFamily="34" charset="0"/>
                <a:cs typeface="Arial" panose="020B0604020202020204" pitchFamily="34" charset="0"/>
              </a:rPr>
              <a:t>一书，明确了信息量的定量表示方法，即信息以二进制符号表示，比特（</a:t>
            </a:r>
            <a:r>
              <a:rPr lang="en-US" altLang="zh-CN" sz="800" dirty="0">
                <a:solidFill>
                  <a:srgbClr val="000000"/>
                </a:solidFill>
                <a:latin typeface="Verdana" panose="020B0604030504040204" pitchFamily="34" charset="0"/>
                <a:cs typeface="Arial" panose="020B0604020202020204" pitchFamily="34" charset="0"/>
              </a:rPr>
              <a:t>bit</a:t>
            </a:r>
            <a:r>
              <a:rPr lang="zh-CN" altLang="en-US" sz="800" dirty="0">
                <a:solidFill>
                  <a:srgbClr val="000000"/>
                </a:solidFill>
                <a:latin typeface="Verdana" panose="020B0604030504040204" pitchFamily="34" charset="0"/>
                <a:cs typeface="Arial" panose="020B0604020202020204" pitchFamily="34" charset="0"/>
              </a:rPr>
              <a:t>）是信息的最小单位。仙农指出符号信息的最大传送能力取决于传输线路的频带宽度和噪声程度，仙农还把信息定义为减少不确定性。按照这个定义，如果你已经知道了今天是星期五，那么即使有人告诉你今天是星期五，你也没有得到任何信息；从另一方面看，如果你不清楚今天是星期几，而有人告诉了你今天是星期五，那么你就获得了信息，因为你的不确定感减少了。仙农</a:t>
            </a:r>
            <a:r>
              <a:rPr lang="zh-CN" altLang="en-US" sz="800" dirty="0">
                <a:solidFill>
                  <a:srgbClr val="000000"/>
                </a:solidFill>
                <a:latin typeface="宋体" panose="02010600030101010101" pitchFamily="2" charset="-122"/>
              </a:rPr>
              <a:t>指出在通信信道中的不确定性越多，传输的信息越多。</a:t>
            </a:r>
          </a:p>
          <a:p>
            <a:pPr eaLnBrk="1" hangingPunct="1">
              <a:lnSpc>
                <a:spcPct val="80000"/>
              </a:lnSpc>
            </a:pPr>
            <a:r>
              <a:rPr lang="zh-CN" altLang="en-US" sz="800" dirty="0">
                <a:solidFill>
                  <a:srgbClr val="000000"/>
                </a:solidFill>
                <a:latin typeface="宋体" panose="02010600030101010101" pitchFamily="2" charset="-122"/>
              </a:rPr>
              <a:t>他预见了无差错通信的可能性。</a:t>
            </a:r>
            <a:r>
              <a:rPr lang="zh-CN" altLang="en-US" sz="800" dirty="0">
                <a:latin typeface="宋体" panose="02010600030101010101" pitchFamily="2" charset="-122"/>
                <a:cs typeface="Times New Roman" panose="02020603050405020304" pitchFamily="18" charset="0"/>
              </a:rPr>
              <a:t>仙农的理论认为，所有的通讯信息，都可以编码成数字１和０传输出去，接收后再进行解码。也就是说，使用同一个平台，就能实现以往不同的通信方式的信息的传输，不管是电话、电报，还是广播、电视。然而，其理论的重要意义不仅于此。仙农指出，不管是什么通信方式，都有一个传输的极限，其数值可以用比特／秒来表示。只要不超过这个限值，不管信道中有多少干扰，也不管信息有多么微弱，都可以实现通信的无损传输。</a:t>
            </a:r>
          </a:p>
          <a:p>
            <a:pPr eaLnBrk="1" hangingPunct="1">
              <a:lnSpc>
                <a:spcPct val="80000"/>
              </a:lnSpc>
            </a:pPr>
            <a:r>
              <a:rPr lang="zh-CN" altLang="en-US" sz="800" dirty="0">
                <a:latin typeface="宋体" panose="02010600030101010101" pitchFamily="2" charset="-122"/>
                <a:cs typeface="Times New Roman" panose="02020603050405020304" pitchFamily="18" charset="0"/>
              </a:rPr>
              <a:t>仙农关于信息容量的公式为： </a:t>
            </a:r>
          </a:p>
          <a:p>
            <a:pPr eaLnBrk="1" hangingPunct="1">
              <a:lnSpc>
                <a:spcPct val="80000"/>
              </a:lnSpc>
            </a:pPr>
            <a:r>
              <a:rPr lang="zh-CN" altLang="en-US" sz="800" dirty="0">
                <a:latin typeface="宋体" panose="02010600030101010101" pitchFamily="2" charset="-122"/>
                <a:cs typeface="Times New Roman" panose="02020603050405020304" pitchFamily="18" charset="0"/>
              </a:rPr>
              <a:t>Ｃ＝Ｗｌｏｇ２（１＋Ｐ／Ｎ） </a:t>
            </a:r>
          </a:p>
          <a:p>
            <a:pPr eaLnBrk="1" hangingPunct="1">
              <a:lnSpc>
                <a:spcPct val="80000"/>
              </a:lnSpc>
            </a:pPr>
            <a:r>
              <a:rPr lang="zh-CN" altLang="en-US" sz="800" dirty="0">
                <a:latin typeface="宋体" panose="02010600030101010101" pitchFamily="2" charset="-122"/>
                <a:cs typeface="Times New Roman" panose="02020603050405020304" pitchFamily="18" charset="0"/>
              </a:rPr>
              <a:t>式中：Ｃ－信道容量（用传输速率度量） </a:t>
            </a:r>
          </a:p>
          <a:p>
            <a:pPr eaLnBrk="1" hangingPunct="1">
              <a:lnSpc>
                <a:spcPct val="80000"/>
              </a:lnSpc>
            </a:pPr>
            <a:r>
              <a:rPr lang="zh-CN" altLang="en-US" sz="800" dirty="0">
                <a:latin typeface="宋体" panose="02010600030101010101" pitchFamily="2" charset="-122"/>
                <a:cs typeface="Times New Roman" panose="02020603050405020304" pitchFamily="18" charset="0"/>
              </a:rPr>
              <a:t>Ｗ－信号频带宽度 </a:t>
            </a:r>
          </a:p>
          <a:p>
            <a:pPr eaLnBrk="1" hangingPunct="1">
              <a:lnSpc>
                <a:spcPct val="80000"/>
              </a:lnSpc>
            </a:pPr>
            <a:r>
              <a:rPr lang="zh-CN" altLang="en-US" sz="800" dirty="0">
                <a:latin typeface="宋体" panose="02010600030101010101" pitchFamily="2" charset="-122"/>
                <a:cs typeface="Times New Roman" panose="02020603050405020304" pitchFamily="18" charset="0"/>
              </a:rPr>
              <a:t>Ｐ－信号功率 </a:t>
            </a:r>
          </a:p>
          <a:p>
            <a:pPr eaLnBrk="1" hangingPunct="1">
              <a:lnSpc>
                <a:spcPct val="80000"/>
              </a:lnSpc>
            </a:pPr>
            <a:r>
              <a:rPr lang="zh-CN" altLang="en-US" sz="800" dirty="0">
                <a:latin typeface="宋体" panose="02010600030101010101" pitchFamily="2" charset="-122"/>
                <a:cs typeface="Times New Roman" panose="02020603050405020304" pitchFamily="18" charset="0"/>
              </a:rPr>
              <a:t>Ｎ－白噪声功率 </a:t>
            </a:r>
          </a:p>
          <a:p>
            <a:pPr algn="just" eaLnBrk="1" hangingPunct="1">
              <a:lnSpc>
                <a:spcPct val="80000"/>
              </a:lnSpc>
            </a:pPr>
            <a:r>
              <a:rPr lang="zh-CN" altLang="en-US" sz="800" dirty="0">
                <a:solidFill>
                  <a:srgbClr val="000000"/>
                </a:solidFill>
                <a:latin typeface="宋体" panose="02010600030101010101" pitchFamily="2" charset="-122"/>
              </a:rPr>
              <a:t>    式中带宽是指能够以适当保真度传输信号的频率范围，其单位为</a:t>
            </a:r>
            <a:r>
              <a:rPr lang="en-US" altLang="zh-CN" sz="800" dirty="0">
                <a:solidFill>
                  <a:srgbClr val="000000"/>
                </a:solidFill>
                <a:latin typeface="宋体" panose="02010600030101010101" pitchFamily="2" charset="-122"/>
              </a:rPr>
              <a:t>Hz</a:t>
            </a:r>
            <a:r>
              <a:rPr lang="zh-CN" altLang="en-US" sz="800" dirty="0">
                <a:solidFill>
                  <a:srgbClr val="000000"/>
                </a:solidFill>
                <a:latin typeface="宋体" panose="02010600030101010101" pitchFamily="2" charset="-122"/>
              </a:rPr>
              <a:t>，它是信道本身固有的，与所载信号无关。</a:t>
            </a:r>
            <a:r>
              <a:rPr lang="en-US" altLang="zh-CN" sz="800" dirty="0">
                <a:solidFill>
                  <a:srgbClr val="000000"/>
                </a:solidFill>
                <a:latin typeface="宋体" panose="02010600030101010101" pitchFamily="2" charset="-122"/>
              </a:rPr>
              <a:t>P/N</a:t>
            </a:r>
            <a:r>
              <a:rPr lang="zh-CN" altLang="en-US" sz="800" dirty="0">
                <a:solidFill>
                  <a:srgbClr val="000000"/>
                </a:solidFill>
                <a:latin typeface="宋体" panose="02010600030101010101" pitchFamily="2" charset="-122"/>
              </a:rPr>
              <a:t>为信噪比，由系统的发收设备以及传输系统所处的电磁环境共同决定。而速率</a:t>
            </a:r>
            <a:r>
              <a:rPr lang="en-US" altLang="zh-CN" sz="800" dirty="0">
                <a:solidFill>
                  <a:srgbClr val="000000"/>
                </a:solidFill>
                <a:latin typeface="宋体" panose="02010600030101010101" pitchFamily="2" charset="-122"/>
              </a:rPr>
              <a:t>C</a:t>
            </a:r>
            <a:r>
              <a:rPr lang="zh-CN" altLang="en-US" sz="800" dirty="0">
                <a:solidFill>
                  <a:srgbClr val="000000"/>
                </a:solidFill>
                <a:latin typeface="宋体" panose="02010600030101010101" pitchFamily="2" charset="-122"/>
              </a:rPr>
              <a:t>是一个计算结果，其单位为</a:t>
            </a:r>
            <a:r>
              <a:rPr lang="en-US" altLang="zh-CN" sz="800" dirty="0">
                <a:solidFill>
                  <a:srgbClr val="000000"/>
                </a:solidFill>
                <a:latin typeface="宋体" panose="02010600030101010101" pitchFamily="2" charset="-122"/>
              </a:rPr>
              <a:t>bps</a:t>
            </a:r>
            <a:r>
              <a:rPr lang="zh-CN" altLang="en-US" sz="800" dirty="0">
                <a:solidFill>
                  <a:srgbClr val="000000"/>
                </a:solidFill>
                <a:latin typeface="宋体" panose="02010600030101010101" pitchFamily="2" charset="-122"/>
              </a:rPr>
              <a:t>，在概念上表征为每秒传输的二进制位数。在给定的传输速率Ｃ不变的条件下，频带宽度Ｗ和信噪比Ｐ／Ｎ是可以互换的，即可以通过增加频带宽度的方法，在较低的信噪比Ｐ／Ｎ情况下传输信息。通过扩展频谱带宽换取信噪比要求的降低，正是扩频通信的重要特点，为扩频通信的应用奠定了基础。 </a:t>
            </a:r>
          </a:p>
          <a:p>
            <a:pPr algn="just" eaLnBrk="1" hangingPunct="1">
              <a:lnSpc>
                <a:spcPct val="80000"/>
              </a:lnSpc>
            </a:pPr>
            <a:endParaRPr lang="zh-CN" altLang="en-US" sz="800" dirty="0">
              <a:solidFill>
                <a:srgbClr val="000000"/>
              </a:solidFill>
              <a:latin typeface="宋体" panose="02010600030101010101" pitchFamily="2" charset="-122"/>
            </a:endParaRPr>
          </a:p>
          <a:p>
            <a:pPr eaLnBrk="1" hangingPunct="1">
              <a:lnSpc>
                <a:spcPct val="80000"/>
              </a:lnSpc>
            </a:pPr>
            <a:r>
              <a:rPr lang="zh-CN" altLang="en-US" sz="800" dirty="0">
                <a:solidFill>
                  <a:srgbClr val="000000"/>
                </a:solidFill>
                <a:latin typeface="Verdana" panose="020B0604030504040204" pitchFamily="34" charset="0"/>
                <a:cs typeface="Arial" panose="020B0604020202020204" pitchFamily="34" charset="0"/>
              </a:rPr>
              <a:t>仙农的信息论最终引起了其它方面的突破，其中之一就是有效数据压缩，它对于计算和通信都十分关键。从表面上看来，他所说的是显而易见的，没有提供独特信息的那部分数据是冗余和累赘的，因此可以被删除。就好像人们拍电报那样，尽量简化文字。仙农所举的一个例子是这样的：英语中的字母</a:t>
            </a:r>
            <a:r>
              <a:rPr lang="en-US" altLang="zh-CN" sz="800" dirty="0">
                <a:solidFill>
                  <a:srgbClr val="000000"/>
                </a:solidFill>
                <a:latin typeface="Verdana" panose="020B0604030504040204" pitchFamily="34" charset="0"/>
                <a:cs typeface="Arial" panose="020B0604020202020204" pitchFamily="34" charset="0"/>
              </a:rPr>
              <a:t>u</a:t>
            </a:r>
            <a:r>
              <a:rPr lang="zh-CN" altLang="en-US" sz="800" dirty="0">
                <a:solidFill>
                  <a:srgbClr val="000000"/>
                </a:solidFill>
                <a:latin typeface="Verdana" panose="020B0604030504040204" pitchFamily="34" charset="0"/>
                <a:cs typeface="Arial" panose="020B0604020202020204" pitchFamily="34" charset="0"/>
              </a:rPr>
              <a:t>不管什么时候，只要跟在字母</a:t>
            </a:r>
            <a:r>
              <a:rPr lang="en-US" altLang="zh-CN" sz="800" dirty="0">
                <a:solidFill>
                  <a:srgbClr val="000000"/>
                </a:solidFill>
                <a:latin typeface="Verdana" panose="020B0604030504040204" pitchFamily="34" charset="0"/>
                <a:cs typeface="Arial" panose="020B0604020202020204" pitchFamily="34" charset="0"/>
              </a:rPr>
              <a:t>q</a:t>
            </a:r>
            <a:r>
              <a:rPr lang="zh-CN" altLang="en-US" sz="800" dirty="0">
                <a:solidFill>
                  <a:srgbClr val="000000"/>
                </a:solidFill>
                <a:latin typeface="Verdana" panose="020B0604030504040204" pitchFamily="34" charset="0"/>
                <a:cs typeface="Arial" panose="020B0604020202020204" pitchFamily="34" charset="0"/>
              </a:rPr>
              <a:t>之后，它就算是冗余信息。因为既然知道在每个</a:t>
            </a:r>
            <a:r>
              <a:rPr lang="en-US" altLang="zh-CN" sz="800" dirty="0">
                <a:solidFill>
                  <a:srgbClr val="000000"/>
                </a:solidFill>
                <a:latin typeface="Verdana" panose="020B0604030504040204" pitchFamily="34" charset="0"/>
                <a:cs typeface="Arial" panose="020B0604020202020204" pitchFamily="34" charset="0"/>
              </a:rPr>
              <a:t>q</a:t>
            </a:r>
            <a:r>
              <a:rPr lang="zh-CN" altLang="en-US" sz="800" dirty="0">
                <a:solidFill>
                  <a:srgbClr val="000000"/>
                </a:solidFill>
                <a:latin typeface="Verdana" panose="020B0604030504040204" pitchFamily="34" charset="0"/>
                <a:cs typeface="Arial" panose="020B0604020202020204" pitchFamily="34" charset="0"/>
              </a:rPr>
              <a:t>之后都跟着</a:t>
            </a:r>
            <a:r>
              <a:rPr lang="en-US" altLang="zh-CN" sz="800" dirty="0">
                <a:solidFill>
                  <a:srgbClr val="000000"/>
                </a:solidFill>
                <a:latin typeface="Verdana" panose="020B0604030504040204" pitchFamily="34" charset="0"/>
                <a:cs typeface="Arial" panose="020B0604020202020204" pitchFamily="34" charset="0"/>
              </a:rPr>
              <a:t>u</a:t>
            </a:r>
            <a:r>
              <a:rPr lang="zh-CN" altLang="en-US" sz="800" dirty="0">
                <a:solidFill>
                  <a:srgbClr val="000000"/>
                </a:solidFill>
                <a:latin typeface="Verdana" panose="020B0604030504040204" pitchFamily="34" charset="0"/>
                <a:cs typeface="Arial" panose="020B0604020202020204" pitchFamily="34" charset="0"/>
              </a:rPr>
              <a:t>，因此</a:t>
            </a:r>
            <a:r>
              <a:rPr lang="en-US" altLang="zh-CN" sz="800" dirty="0">
                <a:solidFill>
                  <a:srgbClr val="000000"/>
                </a:solidFill>
                <a:latin typeface="Verdana" panose="020B0604030504040204" pitchFamily="34" charset="0"/>
                <a:cs typeface="Arial" panose="020B0604020202020204" pitchFamily="34" charset="0"/>
              </a:rPr>
              <a:t>u</a:t>
            </a:r>
            <a:r>
              <a:rPr lang="zh-CN" altLang="en-US" sz="800" dirty="0">
                <a:solidFill>
                  <a:srgbClr val="000000"/>
                </a:solidFill>
                <a:latin typeface="Verdana" panose="020B0604030504040204" pitchFamily="34" charset="0"/>
                <a:cs typeface="Arial" panose="020B0604020202020204" pitchFamily="34" charset="0"/>
              </a:rPr>
              <a:t>实际上就不必包含在信息当中了。</a:t>
            </a:r>
            <a:endParaRPr lang="zh-CN" altLang="en-US" sz="800" dirty="0">
              <a:solidFill>
                <a:srgbClr val="000000"/>
              </a:solidFill>
              <a:latin typeface="宋体" panose="02010600030101010101" pitchFamily="2" charset="-122"/>
            </a:endParaRPr>
          </a:p>
          <a:p>
            <a:pPr eaLnBrk="1" hangingPunct="1">
              <a:lnSpc>
                <a:spcPct val="80000"/>
              </a:lnSpc>
            </a:pPr>
            <a:r>
              <a:rPr lang="en-US" altLang="zh-CN" sz="800" dirty="0">
                <a:solidFill>
                  <a:srgbClr val="000000"/>
                </a:solidFill>
                <a:latin typeface="宋体" panose="02010600030101010101" pitchFamily="2" charset="-122"/>
              </a:rPr>
              <a:t>1956</a:t>
            </a:r>
            <a:r>
              <a:rPr lang="zh-CN" altLang="en-US" sz="800" dirty="0">
                <a:solidFill>
                  <a:srgbClr val="000000"/>
                </a:solidFill>
                <a:latin typeface="宋体" panose="02010600030101010101" pitchFamily="2" charset="-122"/>
              </a:rPr>
              <a:t>年，仙农参与发起了达特默斯人工智能会议，成为这一新学科的开山鼻祖之一。他不仅率先把人工智能运用于电脑下棋方面，而且发明了一个能自动</a:t>
            </a:r>
            <a:r>
              <a:rPr lang="zh-CN" altLang="en-US" sz="800" b="1" dirty="0">
                <a:solidFill>
                  <a:srgbClr val="000080"/>
                </a:solidFill>
                <a:latin typeface="宋体" panose="02010600030101010101" pitchFamily="2" charset="-122"/>
              </a:rPr>
              <a:t>穿越迷宫的电子老鼠</a:t>
            </a:r>
            <a:r>
              <a:rPr lang="zh-CN" altLang="en-US" sz="800" dirty="0">
                <a:solidFill>
                  <a:srgbClr val="000000"/>
                </a:solidFill>
                <a:latin typeface="宋体" panose="02010600030101010101" pitchFamily="2" charset="-122"/>
              </a:rPr>
              <a:t>，以此证明计算机可以通过学习提高智能。</a:t>
            </a:r>
          </a:p>
          <a:p>
            <a:pPr eaLnBrk="1" hangingPunct="1">
              <a:lnSpc>
                <a:spcPct val="80000"/>
              </a:lnSpc>
            </a:pPr>
            <a:r>
              <a:rPr lang="zh-CN" altLang="en-US" sz="800" dirty="0">
                <a:solidFill>
                  <a:srgbClr val="000000"/>
                </a:solidFill>
                <a:latin typeface="宋体" panose="02010600030101010101" pitchFamily="2" charset="-122"/>
              </a:rPr>
              <a:t>可以说现代信息论的出现，对现代通信技术和电子计算机的设计，产生了巨大的影响。如果没有信息论，现代的电子计算机是无法研制成功的。仙农的理论确实成为了现代通信工程学的基础，５０年来，人们都在为了实现他的预言而努力。仙农的研究也激发了所有现代的纠错编码技术和数据压缩算法。换句话说，没有仙农，就不会有音质一流的ＣＤ音碟，不会有将你与因特网相连的Ｍｏｄｅｍ，也不会有ＮＡＳＡ的飞行器从数十亿公里外的太空中传回地球的照片。因此，今天的</a:t>
            </a:r>
            <a:r>
              <a:rPr lang="zh-CN" altLang="en-US" sz="800" dirty="0">
                <a:solidFill>
                  <a:srgbClr val="000000"/>
                </a:solidFill>
              </a:rPr>
              <a:t>“</a:t>
            </a:r>
            <a:r>
              <a:rPr lang="zh-CN" altLang="en-US" sz="800" dirty="0">
                <a:solidFill>
                  <a:srgbClr val="000000"/>
                </a:solidFill>
                <a:latin typeface="宋体" panose="02010600030101010101" pitchFamily="2" charset="-122"/>
              </a:rPr>
              <a:t>数字</a:t>
            </a:r>
            <a:r>
              <a:rPr lang="zh-CN" altLang="en-US" sz="800" dirty="0">
                <a:solidFill>
                  <a:srgbClr val="000000"/>
                </a:solidFill>
              </a:rPr>
              <a:t>”</a:t>
            </a:r>
            <a:r>
              <a:rPr lang="zh-CN" altLang="en-US" sz="800" dirty="0">
                <a:solidFill>
                  <a:srgbClr val="000000"/>
                </a:solidFill>
                <a:latin typeface="宋体" panose="02010600030101010101" pitchFamily="2" charset="-122"/>
              </a:rPr>
              <a:t>一词才会成为高质量、高保真的同义词。 </a:t>
            </a:r>
          </a:p>
          <a:p>
            <a:pPr eaLnBrk="1" hangingPunct="1">
              <a:lnSpc>
                <a:spcPct val="80000"/>
              </a:lnSpc>
            </a:pPr>
            <a:r>
              <a:rPr lang="en-US" altLang="zh-CN" sz="800" dirty="0"/>
              <a:t>2001</a:t>
            </a:r>
            <a:r>
              <a:rPr lang="zh-CN" altLang="en-US" sz="800" dirty="0">
                <a:latin typeface="宋体" panose="02010600030101010101" pitchFamily="2" charset="-122"/>
              </a:rPr>
              <a:t>年２月２４日，仙农８５岁生日刚过两个月时辞世仙去。</a:t>
            </a:r>
            <a:r>
              <a:rPr lang="zh-CN" altLang="en-US" sz="800" dirty="0"/>
              <a:t> </a:t>
            </a:r>
          </a:p>
          <a:p>
            <a:pPr eaLnBrk="1" hangingPunct="1">
              <a:lnSpc>
                <a:spcPct val="80000"/>
              </a:lnSpc>
            </a:pPr>
            <a:endParaRPr lang="zh-CN" altLang="en-US" sz="800" dirty="0"/>
          </a:p>
          <a:p>
            <a:pPr algn="just" eaLnBrk="1" hangingPunct="1">
              <a:lnSpc>
                <a:spcPct val="80000"/>
              </a:lnSpc>
            </a:pPr>
            <a:endParaRPr lang="zh-CN" altLang="en-US" sz="800" dirty="0">
              <a:solidFill>
                <a:srgbClr val="000000"/>
              </a:solidFill>
              <a:latin typeface="宋体" panose="02010600030101010101" pitchFamily="2" charset="-122"/>
            </a:endParaRPr>
          </a:p>
          <a:p>
            <a:pPr eaLnBrk="1" hangingPunct="1">
              <a:lnSpc>
                <a:spcPct val="80000"/>
              </a:lnSpc>
            </a:pPr>
            <a:endParaRPr lang="zh-CN" altLang="en-US" sz="800" dirty="0"/>
          </a:p>
        </p:txBody>
      </p:sp>
    </p:spTree>
    <p:extLst>
      <p:ext uri="{BB962C8B-B14F-4D97-AF65-F5344CB8AC3E}">
        <p14:creationId xmlns:p14="http://schemas.microsoft.com/office/powerpoint/2010/main" val="4291744586"/>
      </p:ext>
    </p:extLst>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9986" name="Rectangle 7"/>
          <p:cNvSpPr txBox="1">
            <a:spLocks noGrp="1" noChangeArrowheads="1"/>
          </p:cNvSpPr>
          <p:nvPr/>
        </p:nvSpPr>
        <p:spPr bwMode="auto">
          <a:xfrm>
            <a:off x="3862388" y="94456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B1423811-C076-4F45-B042-BEC406294B76}" type="slidenum">
              <a:rPr lang="zh-CN" altLang="en-US" b="0"/>
              <a:pPr algn="r" eaLnBrk="1" hangingPunct="1">
                <a:spcBef>
                  <a:spcPct val="0"/>
                </a:spcBef>
                <a:buFontTx/>
                <a:buNone/>
              </a:pPr>
              <a:t>45</a:t>
            </a:fld>
            <a:endParaRPr lang="en-US" altLang="zh-CN" b="0"/>
          </a:p>
        </p:txBody>
      </p:sp>
      <p:sp>
        <p:nvSpPr>
          <p:cNvPr id="169987" name="Rectangle 2"/>
          <p:cNvSpPr>
            <a:spLocks noGrp="1" noRot="1" noChangeAspect="1" noChangeArrowheads="1" noTextEdit="1"/>
          </p:cNvSpPr>
          <p:nvPr>
            <p:ph type="sldImg"/>
          </p:nvPr>
        </p:nvSpPr>
        <p:spPr/>
      </p:sp>
      <p:sp>
        <p:nvSpPr>
          <p:cNvPr id="169988" name="Rectangle 3"/>
          <p:cNvSpPr>
            <a:spLocks noGrp="1" noChangeArrowheads="1"/>
          </p:cNvSpPr>
          <p:nvPr>
            <p:ph type="body" idx="1"/>
          </p:nvPr>
        </p:nvSpPr>
        <p:spPr>
          <a:noFill/>
        </p:spPr>
        <p:txBody>
          <a:bodyPr anchor="t"/>
          <a:lstStyle/>
          <a:p>
            <a:pPr eaLnBrk="1" hangingPunct="1"/>
            <a:r>
              <a:rPr lang="zh-CN" altLang="en-US" dirty="0"/>
              <a:t>计算模型：指具有状态转换特征的、能够对所处理的对象的数据或信息进行表示、加工、转换、输出的数学机器。</a:t>
            </a:r>
          </a:p>
          <a:p>
            <a:pPr eaLnBrk="1" hangingPunct="1"/>
            <a:r>
              <a:rPr lang="zh-CN" altLang="en-US" dirty="0"/>
              <a:t>图灵机是一个计算模型，它从计算的一般化过程来研究计算。</a:t>
            </a:r>
          </a:p>
          <a:p>
            <a:pPr algn="just">
              <a:spcBef>
                <a:spcPct val="50000"/>
              </a:spcBef>
              <a:buFont typeface="Wingdings" panose="05000000000000000000" pitchFamily="2" charset="2"/>
              <a:buChar char="u"/>
            </a:pPr>
            <a:r>
              <a:rPr lang="zh-CN" altLang="en-US" dirty="0"/>
              <a:t>计算模型是刻画计算这一概念的一种抽象形式系统或数学系统，而算法是对计算过程步骤(或状态)的一种刻画，是计算方法的一种能行实现方式。 </a:t>
            </a:r>
          </a:p>
          <a:p>
            <a:pPr algn="just">
              <a:spcBef>
                <a:spcPct val="50000"/>
              </a:spcBef>
              <a:buFont typeface="Wingdings" panose="05000000000000000000" pitchFamily="2" charset="2"/>
              <a:buChar char="u"/>
            </a:pPr>
            <a:r>
              <a:rPr lang="zh-CN" altLang="en-US" dirty="0"/>
              <a:t>20世纪30年代是计算模型研究取得突破性进展的时期。哥德尔、丘奇(A.Church)、图灵(A.M.Turing)、波斯特(E.L.Post)等人在研究中陆续提出了一批计算模型，如递归函数、λ演算、图灵机、波斯特系统等，并称这些模型是用算法方法解决问题的极限。  </a:t>
            </a:r>
          </a:p>
          <a:p>
            <a:pPr algn="just">
              <a:spcBef>
                <a:spcPct val="50000"/>
              </a:spcBef>
              <a:buFont typeface="Wingdings" panose="05000000000000000000" pitchFamily="2" charset="2"/>
              <a:buChar char="u"/>
            </a:pPr>
            <a:r>
              <a:rPr lang="zh-CN" altLang="en-US" dirty="0"/>
              <a:t>图灵提出的形式化的理想计算模型(称为图灵机)深刻地揭示了计算这一本质概念，为可计算理论奠定了基础。 </a:t>
            </a:r>
          </a:p>
          <a:p>
            <a:pPr eaLnBrk="1" hangingPunct="1"/>
            <a:endParaRPr lang="zh-CN" altLang="en-US" dirty="0"/>
          </a:p>
          <a:p>
            <a:pPr eaLnBrk="1" hangingPunct="1"/>
            <a:r>
              <a:rPr lang="zh-CN" altLang="en-US" dirty="0"/>
              <a:t>图灵的基本思想是用机器来模拟人们用纸笔进行数学运算的过程，他把这样的过程看作下列两种简单的动作：</a:t>
            </a:r>
          </a:p>
          <a:p>
            <a:pPr eaLnBrk="1" hangingPunct="1"/>
            <a:r>
              <a:rPr lang="zh-CN" altLang="en-US" dirty="0"/>
              <a:t>在纸上写上或擦除某个符号；</a:t>
            </a:r>
          </a:p>
          <a:p>
            <a:pPr eaLnBrk="1" hangingPunct="1"/>
            <a:r>
              <a:rPr lang="zh-CN" altLang="en-US" dirty="0"/>
              <a:t>把注意力从纸的一个位置移动到另一个位置；</a:t>
            </a:r>
          </a:p>
          <a:p>
            <a:pPr eaLnBrk="1" hangingPunct="1"/>
            <a:r>
              <a:rPr lang="zh-CN" altLang="en-US" dirty="0"/>
              <a:t>而在每个阶段，人要决定下一步的动作，依赖于(a)此人当前所关注的纸上某个位置的符号和（b)此人当前思维的状态。</a:t>
            </a:r>
          </a:p>
          <a:p>
            <a:pPr eaLnBrk="1" hangingPunct="1"/>
            <a:r>
              <a:rPr lang="zh-CN" altLang="en-US" dirty="0"/>
              <a:t>为了模拟人的这种运算过程，图灵构造出一台假想的机器，该机器由以下几个部分组成：</a:t>
            </a:r>
          </a:p>
          <a:p>
            <a:pPr eaLnBrk="1" hangingPunct="1"/>
            <a:r>
              <a:rPr lang="zh-CN" altLang="en-US" dirty="0"/>
              <a:t>1.一条无限长的纸带TAPE。纸带被划分为一个接一个的小格子，每个格子上包含一个来自有限字母表的符号，字母表中有一个特殊的符号表示空白。纸带上的格子从左到右依此被编号为0,1,2,...，纸带的右端可以无限伸展。</a:t>
            </a:r>
          </a:p>
          <a:p>
            <a:pPr eaLnBrk="1" hangingPunct="1"/>
            <a:r>
              <a:rPr lang="zh-CN" altLang="en-US" dirty="0"/>
              <a:t>2.一个读写头HEAD。该读写头可以在纸带上左右移动，它能读出当前所指的格子上的符号，并能改变当前格子上的符号。</a:t>
            </a:r>
          </a:p>
          <a:p>
            <a:pPr eaLnBrk="1" hangingPunct="1"/>
            <a:r>
              <a:rPr lang="zh-CN" altLang="en-US" dirty="0"/>
              <a:t>3.一套控制规则TABLE。它根据当前机器所处的状态以及当前读写头所指的格子上的符号来确定读写头下一步的动作，并改变状态寄存器的值，令机器进入一个新的状态。</a:t>
            </a:r>
          </a:p>
          <a:p>
            <a:pPr eaLnBrk="1" hangingPunct="1"/>
            <a:r>
              <a:rPr lang="zh-CN" altLang="en-US" dirty="0"/>
              <a:t>4.一个状态寄存器。它用来保存图灵机当前所处的状态。图灵机的所有可能状态的数目是有限的，并且有一个特殊的状态，称为停机状态。参见停机问题。</a:t>
            </a:r>
          </a:p>
          <a:p>
            <a:pPr eaLnBrk="1" hangingPunct="1"/>
            <a:r>
              <a:rPr lang="zh-CN" altLang="en-US" dirty="0"/>
              <a:t>注意这个机器的每一部分都是有限的，但它有一个潜在的无限长的纸带，因此这种机器只是一个理想的设备。图灵认为这样的一台机器就能模拟人类所能进行的任何计算过程。</a:t>
            </a:r>
          </a:p>
          <a:p>
            <a:pPr eaLnBrk="1" hangingPunct="1"/>
            <a:endParaRPr lang="zh-CN" altLang="en-US" dirty="0"/>
          </a:p>
          <a:p>
            <a:pPr eaLnBrk="1" hangingPunct="1"/>
            <a:r>
              <a:rPr lang="zh-CN" altLang="en-US" dirty="0"/>
              <a:t>对于任意一个图灵机，因为它的描述是有限的，因此我们总可以用某种方式将其编码为字符串。我们用表示图灵机M的编码。</a:t>
            </a:r>
          </a:p>
          <a:p>
            <a:pPr eaLnBrk="1" hangingPunct="1"/>
            <a:r>
              <a:rPr lang="zh-CN" altLang="en-US" dirty="0"/>
              <a:t>我们可以构造出一个特殊的图灵机，它接受任意一个图灵机M的编码，然后模拟M的运作，这样的图灵机称为通用图灵机(UniversalTuringMachine）。现代电子计算机其实就是这样一种通用图灵机的模拟，它能接受一段描述其他图灵机的程序，并运行程序实现该程序所描述的算法。但要注意，它只是模拟，因为现实中的计算机的存储都是有限的，所以无法跨越有限状态机的界限。</a:t>
            </a:r>
          </a:p>
          <a:p>
            <a:pPr eaLnBrk="1" hangingPunct="1"/>
            <a:endParaRPr lang="zh-CN" altLang="en-US" dirty="0"/>
          </a:p>
          <a:p>
            <a:pPr eaLnBrk="1" hangingPunct="1"/>
            <a:r>
              <a:rPr lang="zh-CN" altLang="en-US" dirty="0"/>
              <a:t>在某些模型中，读写头沿着固定的纸带移动。要进行的指令（q1）展示在读写头内。在这种模型中“空白”的纸带是全部为0的。有阴影的方格，包括读写头扫描到的空白，标记了1,1,B的那些方格，和读写头符号，构成了系统状态。（由Minsky(1967)p.121绘制）。</a:t>
            </a:r>
          </a:p>
        </p:txBody>
      </p:sp>
    </p:spTree>
    <p:extLst>
      <p:ext uri="{BB962C8B-B14F-4D97-AF65-F5344CB8AC3E}">
        <p14:creationId xmlns:p14="http://schemas.microsoft.com/office/powerpoint/2010/main" val="1646796391"/>
      </p:ext>
    </p:extLst>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72034" name="Rectangle 7"/>
          <p:cNvSpPr txBox="1">
            <a:spLocks noGrp="1" noChangeArrowheads="1"/>
          </p:cNvSpPr>
          <p:nvPr/>
        </p:nvSpPr>
        <p:spPr bwMode="auto">
          <a:xfrm>
            <a:off x="3862388" y="94456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2FFA1122-1D0C-4EDF-922A-80E860CE63E3}" type="slidenum">
              <a:rPr lang="zh-CN" altLang="en-US" b="0"/>
              <a:pPr algn="r" eaLnBrk="1" hangingPunct="1">
                <a:spcBef>
                  <a:spcPct val="0"/>
                </a:spcBef>
                <a:buFontTx/>
                <a:buNone/>
              </a:pPr>
              <a:t>48</a:t>
            </a:fld>
            <a:endParaRPr lang="en-US" altLang="zh-CN" b="0"/>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nchor="t"/>
          <a:lstStyle/>
          <a:p>
            <a:pPr eaLnBrk="1" hangingPunct="1"/>
            <a:r>
              <a:rPr lang="zh-CN" altLang="en-US" dirty="0"/>
              <a:t>1944年夏的一天，正在火车站候车的诺伊曼巧遇戈尔斯坦，并同他进行了短暂的交谈。当时，戈尔斯坦是美国弹道实验室的军方负责人，他正参与ENIAC计算机的研制工作。在交谈在，戈尔斯坦告诉了诺伊曼有关ENIAC的研制情况。具有远见卓识的诺伊曼为这一研制计划所吸引，他意识到了这项工作的深远意义。</a:t>
            </a:r>
          </a:p>
          <a:p>
            <a:pPr eaLnBrk="1" hangingPunct="1"/>
            <a:r>
              <a:rPr lang="zh-CN" altLang="en-US" dirty="0"/>
              <a:t>　　冯·诺依曼由ENIAC机研制组的戈尔德斯廷中尉介绍参加ENIAC机研制小组后，便带领这批富有创新精神的年轻科技人员，向着更高的目标进军．1945年，他们在共同讨论的基础上，发表了一个全新的"存储程序通用电子计算机方案"--EDVAC（Electronic Discrete Variable AutomaticCompUter的缩写）．在这过程中，冯·诺依曼显示出他雄厚的数理基础知识，充分发挥了他的顾问作用及探索问题和综合分析的能力。诺伊曼以“关于EDVAC的报告草案”为题，起草了长达101页的总结报告。报告广泛而具体地介绍了制造电子计算机和程序设计的新思想。这份报告是计算机发展史上一个划时代的文献，它向世界宣告：电子计算机的时代开始了。</a:t>
            </a:r>
          </a:p>
          <a:p>
            <a:pPr eaLnBrk="1" hangingPunct="1"/>
            <a:r>
              <a:rPr lang="zh-CN" altLang="en-US" dirty="0"/>
              <a:t>　　EDVAC方案明确奠定了新机器由五个部分组成，包括：运算器、逻辑控制装置、存储器、输入和输出设备，并描述了这五部分的职能和相互关系．报告中，诺伊曼对EDVAC中的两大设计思想作了进一步的论证，为计算机的设计树立了一座里程碑。</a:t>
            </a:r>
          </a:p>
          <a:p>
            <a:pPr eaLnBrk="1" hangingPunct="1"/>
            <a:r>
              <a:rPr lang="zh-CN" altLang="en-US" dirty="0"/>
              <a:t>　　设计思想之一是二进制，他根据电子元件双稳工作的特点，建议在电子计算机中采用二进制。报告提到了二进制的优点，并预言，二进制的采用将大简化机器的逻辑线路。</a:t>
            </a:r>
          </a:p>
          <a:p>
            <a:pPr eaLnBrk="1" hangingPunct="1"/>
            <a:r>
              <a:rPr lang="zh-CN" altLang="en-US" dirty="0"/>
              <a:t>　　现在使用的计算机，其基本工作原理是存储程序和程序控制，它是由世界著名数学家冯·诺依曼提出的。美籍匈牙利数学家冯·诺依曼被称为“计算机之父”。</a:t>
            </a:r>
          </a:p>
          <a:p>
            <a:pPr eaLnBrk="1" hangingPunct="1"/>
            <a:r>
              <a:rPr lang="zh-CN" altLang="en-US" dirty="0"/>
              <a:t>　　实践证明了诺伊曼预言的正确性。如今，逻辑代数的应用已成为设计电子计算机的重要手段，在EDVAC中采用的主要逻辑线路也一直沿用着，只是对实现逻辑线路的工程方法和逻辑电路的分析方法作了改进。</a:t>
            </a:r>
          </a:p>
          <a:p>
            <a:pPr eaLnBrk="1" hangingPunct="1"/>
            <a:r>
              <a:rPr lang="zh-CN" altLang="en-US" dirty="0"/>
              <a:t>　　程序内存是诺伊曼的另一杰作。通过对ENIAC的考察，诺伊曼敏锐地抓住了它的最大弱点－－没有真正的存储器。ENIAC只在20个暂存器，它的程序是外插型的，指令存储在计算机的其他电路中。这样，解题之前，必需先相好所需的全部指令，通过手工把相应的电路联通。这种准备工作要花几小时甚至几天时间，而计算本身只需几分钟。计算的高速与程序的手工存在着很大的矛盾。</a:t>
            </a:r>
          </a:p>
          <a:p>
            <a:pPr eaLnBrk="1" hangingPunct="1"/>
            <a:r>
              <a:rPr lang="zh-CN" altLang="en-US" dirty="0"/>
              <a:t>　　针对这个问题，诺伊曼提出了程序内存的思想：把运算程序存在机器的存储器中，程序设计员只需要在存储器中寻找运算指令，机器就会自行计算，这样，就不必每个问题都重新编程，从而大大加快了运算进程。这一思想标志着自动运算的实现，标志着电子计算机的成熟，已成为电子计算机设计的基本原则。</a:t>
            </a:r>
          </a:p>
          <a:p>
            <a:pPr eaLnBrk="1" hangingPunct="1"/>
            <a:endParaRPr lang="zh-CN" altLang="en-US" dirty="0"/>
          </a:p>
          <a:p>
            <a:pPr eaLnBrk="1" hangingPunct="1"/>
            <a:endParaRPr lang="zh-CN" altLang="en-US" dirty="0"/>
          </a:p>
          <a:p>
            <a:pPr eaLnBrk="1" hangingPunct="1"/>
            <a:r>
              <a:rPr lang="zh-CN" altLang="en-US" dirty="0"/>
              <a:t>应该把程序也存储在计算机的存储器里，让计算机自己负责从存储器里提取指令，执行指令，循环式地执行这两个动作，这样，计算机在执行的过程中，就可以完全摆脱外界的影响，以自己可能的速度自动执行。</a:t>
            </a:r>
          </a:p>
          <a:p>
            <a:pPr eaLnBrk="1" hangingPunct="1"/>
            <a:endParaRPr lang="zh-CN" altLang="en-US" dirty="0"/>
          </a:p>
          <a:p>
            <a:pPr eaLnBrk="1" hangingPunct="1"/>
            <a:r>
              <a:rPr lang="zh-CN" altLang="en-US" dirty="0"/>
              <a:t>二进制</a:t>
            </a:r>
          </a:p>
          <a:p>
            <a:pPr eaLnBrk="1" hangingPunct="1"/>
            <a:r>
              <a:rPr lang="zh-CN" altLang="en-US" dirty="0"/>
              <a:t>存储程序</a:t>
            </a:r>
          </a:p>
          <a:p>
            <a:pPr eaLnBrk="1" hangingPunct="1"/>
            <a:r>
              <a:rPr lang="zh-CN" altLang="en-US" dirty="0"/>
              <a:t>程序控制</a:t>
            </a:r>
          </a:p>
        </p:txBody>
      </p:sp>
    </p:spTree>
    <p:extLst>
      <p:ext uri="{BB962C8B-B14F-4D97-AF65-F5344CB8AC3E}">
        <p14:creationId xmlns:p14="http://schemas.microsoft.com/office/powerpoint/2010/main" val="3270931699"/>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算筹春秋战国。可计数，可计算。</a:t>
            </a:r>
            <a:endParaRPr lang="zh-CN" altLang="en-US" dirty="0"/>
          </a:p>
        </p:txBody>
      </p:sp>
      <p:sp>
        <p:nvSpPr>
          <p:cNvPr id="4" name="灯片编号占位符 3"/>
          <p:cNvSpPr>
            <a:spLocks noGrp="1"/>
          </p:cNvSpPr>
          <p:nvPr>
            <p:ph type="sldNum" sz="quarter" idx="10"/>
          </p:nvPr>
        </p:nvSpPr>
        <p:spPr/>
        <p:txBody>
          <a:bodyPr/>
          <a:lstStyle/>
          <a:p>
            <a:fld id="{48518211-160B-4FEB-9E3D-6DA27D0D0EE5}" type="slidenum">
              <a:rPr lang="zh-CN" altLang="en-US" smtClean="0"/>
              <a:t>6</a:t>
            </a:fld>
            <a:endParaRPr lang="zh-CN" altLang="en-US"/>
          </a:p>
        </p:txBody>
      </p:sp>
    </p:spTree>
    <p:extLst>
      <p:ext uri="{BB962C8B-B14F-4D97-AF65-F5344CB8AC3E}">
        <p14:creationId xmlns:p14="http://schemas.microsoft.com/office/powerpoint/2010/main" val="30385309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73058" name="Rectangle 7"/>
          <p:cNvSpPr txBox="1">
            <a:spLocks noGrp="1" noChangeArrowheads="1"/>
          </p:cNvSpPr>
          <p:nvPr/>
        </p:nvSpPr>
        <p:spPr bwMode="auto">
          <a:xfrm>
            <a:off x="3862388" y="94456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38977D97-4822-44A0-8CFC-156022C93F15}" type="slidenum">
              <a:rPr lang="zh-CN" altLang="en-US" b="0"/>
              <a:pPr algn="r" eaLnBrk="1" hangingPunct="1">
                <a:spcBef>
                  <a:spcPct val="0"/>
                </a:spcBef>
                <a:buFontTx/>
                <a:buNone/>
              </a:pPr>
              <a:t>49</a:t>
            </a:fld>
            <a:endParaRPr lang="en-US" altLang="zh-CN" b="0"/>
          </a:p>
        </p:txBody>
      </p:sp>
      <p:sp>
        <p:nvSpPr>
          <p:cNvPr id="173059" name="Rectangle 2"/>
          <p:cNvSpPr>
            <a:spLocks noGrp="1" noRot="1" noChangeAspect="1" noChangeArrowheads="1" noTextEdit="1"/>
          </p:cNvSpPr>
          <p:nvPr>
            <p:ph type="sldImg"/>
          </p:nvPr>
        </p:nvSpPr>
        <p:spPr/>
      </p:sp>
      <p:sp>
        <p:nvSpPr>
          <p:cNvPr id="173060" name="Rectangle 3"/>
          <p:cNvSpPr>
            <a:spLocks noGrp="1" noChangeArrowheads="1"/>
          </p:cNvSpPr>
          <p:nvPr>
            <p:ph type="body" idx="1"/>
          </p:nvPr>
        </p:nvSpPr>
        <p:spPr>
          <a:noFill/>
        </p:spPr>
        <p:txBody>
          <a:bodyPr anchor="t"/>
          <a:lstStyle/>
          <a:p>
            <a:r>
              <a:rPr lang="zh-CN" altLang="en-US" b="1"/>
              <a:t>非冯诺依曼结构电脑</a:t>
            </a:r>
          </a:p>
          <a:p>
            <a:r>
              <a:rPr lang="zh-CN" altLang="en-US"/>
              <a:t>目录</a:t>
            </a:r>
          </a:p>
          <a:p>
            <a:r>
              <a:rPr lang="zh-CN" altLang="en-US">
                <a:hlinkClick r:id="rId4" action="ppaction://hlinkfile"/>
              </a:rPr>
              <a:t>回顾</a:t>
            </a:r>
            <a:r>
              <a:rPr lang="zh-CN" altLang="en-US"/>
              <a:t> </a:t>
            </a:r>
            <a:r>
              <a:rPr lang="zh-CN" altLang="en-US">
                <a:hlinkClick r:id="rId5" action="ppaction://hlinkfile"/>
              </a:rPr>
              <a:t>说法一</a:t>
            </a:r>
            <a:r>
              <a:rPr lang="zh-CN" altLang="en-US"/>
              <a:t> </a:t>
            </a:r>
          </a:p>
          <a:p>
            <a:r>
              <a:rPr lang="zh-CN" altLang="en-US">
                <a:hlinkClick r:id="rId6" action="ppaction://hlinkfile"/>
              </a:rPr>
              <a:t>说法二</a:t>
            </a:r>
            <a:endParaRPr lang="zh-CN" altLang="en-US"/>
          </a:p>
          <a:p>
            <a:r>
              <a:rPr lang="zh-CN" altLang="en-US">
                <a:hlinkClick r:id="rId7" action="ppaction://hlinkfile"/>
              </a:rPr>
              <a:t>冯</a:t>
            </a:r>
            <a:r>
              <a:rPr lang="en-US" altLang="zh-CN">
                <a:hlinkClick r:id="rId7" action="ppaction://hlinkfile"/>
              </a:rPr>
              <a:t>·</a:t>
            </a:r>
            <a:r>
              <a:rPr lang="zh-CN" altLang="en-US">
                <a:hlinkClick r:id="rId7" action="ppaction://hlinkfile"/>
              </a:rPr>
              <a:t>诺依曼体系结构</a:t>
            </a:r>
            <a:r>
              <a:rPr lang="en-US" altLang="zh-CN">
                <a:hlinkClick r:id="rId7" action="ppaction://hlinkfile"/>
              </a:rPr>
              <a:t>-</a:t>
            </a:r>
            <a:r>
              <a:rPr lang="zh-CN" altLang="en-US">
                <a:hlinkClick r:id="rId7" action="ppaction://hlinkfile"/>
              </a:rPr>
              <a:t>非诺依曼化</a:t>
            </a:r>
            <a:r>
              <a:rPr lang="zh-CN" altLang="en-US"/>
              <a:t> </a:t>
            </a:r>
            <a:r>
              <a:rPr lang="zh-CN" altLang="en-US">
                <a:hlinkClick r:id="rId8" action="ppaction://hlinkfile"/>
              </a:rPr>
              <a:t>哈佛结构</a:t>
            </a:r>
            <a:r>
              <a:rPr lang="zh-CN" altLang="en-US"/>
              <a:t> 展开 </a:t>
            </a:r>
            <a:r>
              <a:rPr lang="zh-CN" altLang="en-US">
                <a:hlinkClick r:id="rId9"/>
              </a:rPr>
              <a:t>回顾</a:t>
            </a:r>
            <a:r>
              <a:rPr lang="zh-CN" altLang="en-US"/>
              <a:t> </a:t>
            </a:r>
            <a:r>
              <a:rPr lang="zh-CN" altLang="en-US">
                <a:hlinkClick r:id="rId10"/>
              </a:rPr>
              <a:t>说法一</a:t>
            </a:r>
            <a:r>
              <a:rPr lang="zh-CN" altLang="en-US"/>
              <a:t> </a:t>
            </a:r>
          </a:p>
          <a:p>
            <a:endParaRPr lang="zh-CN" altLang="en-US"/>
          </a:p>
          <a:p>
            <a:r>
              <a:rPr lang="zh-CN" altLang="en-US">
                <a:hlinkClick r:id="rId11"/>
              </a:rPr>
              <a:t>说法二</a:t>
            </a:r>
            <a:endParaRPr lang="zh-CN" altLang="en-US"/>
          </a:p>
          <a:p>
            <a:r>
              <a:rPr lang="zh-CN" altLang="en-US">
                <a:hlinkClick r:id="rId12"/>
              </a:rPr>
              <a:t>冯</a:t>
            </a:r>
            <a:r>
              <a:rPr lang="en-US" altLang="zh-CN">
                <a:hlinkClick r:id="rId12"/>
              </a:rPr>
              <a:t>·</a:t>
            </a:r>
            <a:r>
              <a:rPr lang="zh-CN" altLang="en-US">
                <a:hlinkClick r:id="rId12"/>
              </a:rPr>
              <a:t>诺依曼体系结构</a:t>
            </a:r>
            <a:r>
              <a:rPr lang="en-US" altLang="zh-CN">
                <a:hlinkClick r:id="rId12"/>
              </a:rPr>
              <a:t>-</a:t>
            </a:r>
            <a:r>
              <a:rPr lang="zh-CN" altLang="en-US">
                <a:hlinkClick r:id="rId12"/>
              </a:rPr>
              <a:t>非诺依曼化</a:t>
            </a:r>
            <a:r>
              <a:rPr lang="zh-CN" altLang="en-US"/>
              <a:t> </a:t>
            </a:r>
            <a:r>
              <a:rPr lang="zh-CN" altLang="en-US">
                <a:hlinkClick r:id="rId13"/>
              </a:rPr>
              <a:t>哈佛结构</a:t>
            </a:r>
            <a:r>
              <a:rPr lang="zh-CN" altLang="en-US"/>
              <a:t> 展开</a:t>
            </a:r>
          </a:p>
          <a:p>
            <a:r>
              <a:rPr lang="zh-CN" altLang="en-US" b="1">
                <a:hlinkClick r:id="rId14" action="ppaction://hlinkfile"/>
              </a:rPr>
              <a:t>编辑本段</a:t>
            </a:r>
            <a:r>
              <a:rPr lang="zh-CN" altLang="en-US" b="1"/>
              <a:t>回顾</a:t>
            </a:r>
          </a:p>
          <a:p>
            <a:r>
              <a:rPr lang="zh-CN" altLang="en-US"/>
              <a:t>现代计算机自问世以来已历经</a:t>
            </a:r>
            <a:r>
              <a:rPr lang="en-US" altLang="zh-CN"/>
              <a:t>50</a:t>
            </a:r>
            <a:r>
              <a:rPr lang="zh-CN" altLang="en-US"/>
              <a:t>余年的历史，但计算机所遵循的基本结构形式始终是</a:t>
            </a:r>
            <a:r>
              <a:rPr lang="zh-CN" altLang="en-US">
                <a:hlinkClick r:id="rId15" action="ppaction://hlinkfile"/>
              </a:rPr>
              <a:t>冯</a:t>
            </a:r>
            <a:r>
              <a:rPr lang="en-US" altLang="zh-CN">
                <a:hlinkClick r:id="rId15" action="ppaction://hlinkfile"/>
              </a:rPr>
              <a:t>·</a:t>
            </a:r>
            <a:r>
              <a:rPr lang="zh-CN" altLang="en-US">
                <a:hlinkClick r:id="rId15" action="ppaction://hlinkfile"/>
              </a:rPr>
              <a:t>诺依曼</a:t>
            </a:r>
            <a:r>
              <a:rPr lang="zh-CN" altLang="en-US"/>
              <a:t>机结构。它的基本结构特征是“共享</a:t>
            </a:r>
            <a:r>
              <a:rPr lang="zh-CN" altLang="en-US">
                <a:hlinkClick r:id="rId14" action="ppaction://hlinkfile"/>
              </a:rPr>
              <a:t>数据</a:t>
            </a:r>
            <a:r>
              <a:rPr lang="zh-CN" altLang="en-US"/>
              <a:t>和串行执行”的计算机模型。按照这种结构，程序和</a:t>
            </a:r>
            <a:r>
              <a:rPr lang="zh-CN" altLang="en-US">
                <a:hlinkClick r:id="rId14" action="ppaction://hlinkfile"/>
              </a:rPr>
              <a:t>数据</a:t>
            </a:r>
            <a:r>
              <a:rPr lang="zh-CN" altLang="en-US"/>
              <a:t>放在共享</a:t>
            </a:r>
            <a:r>
              <a:rPr lang="zh-CN" altLang="en-US">
                <a:hlinkClick r:id="rId16" action="ppaction://hlinkfile"/>
              </a:rPr>
              <a:t>存储器</a:t>
            </a:r>
            <a:r>
              <a:rPr lang="zh-CN" altLang="en-US"/>
              <a:t>内，</a:t>
            </a:r>
            <a:r>
              <a:rPr lang="en-US" altLang="zh-CN"/>
              <a:t>CPU</a:t>
            </a:r>
            <a:r>
              <a:rPr lang="zh-CN" altLang="en-US"/>
              <a:t>取出指令和数据进行相应的计算，因此</a:t>
            </a:r>
            <a:r>
              <a:rPr lang="en-US" altLang="zh-CN"/>
              <a:t>CPU</a:t>
            </a:r>
            <a:r>
              <a:rPr lang="zh-CN" altLang="en-US"/>
              <a:t>与共享存储器间的信息通路成为影响系统性能的“瓶颈”。多年来在并行计算机结构及处理的研究已经取得了很多成果，如阵列机、流水机、向量机等，使计算速度有了很大提高，但就本质上仍无法克服冯</a:t>
            </a:r>
            <a:r>
              <a:rPr lang="en-US" altLang="zh-CN"/>
              <a:t>·</a:t>
            </a:r>
            <a:r>
              <a:rPr lang="zh-CN" altLang="en-US"/>
              <a:t>诺依曼机结构上的缺陷。</a:t>
            </a:r>
          </a:p>
          <a:p>
            <a:r>
              <a:rPr lang="zh-CN" altLang="en-US"/>
              <a:t>随着计算机发展，人们除了继续对命令式语言进行改进外，提出了若干非冯</a:t>
            </a:r>
            <a:r>
              <a:rPr lang="en-US" altLang="zh-CN"/>
              <a:t>·</a:t>
            </a:r>
            <a:r>
              <a:rPr lang="zh-CN" altLang="en-US"/>
              <a:t>诺依曼型的</a:t>
            </a:r>
            <a:r>
              <a:rPr lang="zh-CN" altLang="en-US">
                <a:hlinkClick r:id="rId17" action="ppaction://hlinkfile"/>
              </a:rPr>
              <a:t>程序设计语言</a:t>
            </a:r>
            <a:r>
              <a:rPr lang="zh-CN" altLang="en-US"/>
              <a:t>，并探索了适合于这类语言的新型计算机系统结构，大胆地脱离了冯</a:t>
            </a:r>
            <a:r>
              <a:rPr lang="en-US" altLang="zh-CN"/>
              <a:t>·</a:t>
            </a:r>
            <a:r>
              <a:rPr lang="zh-CN" altLang="en-US"/>
              <a:t>诺依曼原有的计算机模式，寻求有利于开发高度并行功能的新型计算机模型，例如</a:t>
            </a:r>
            <a:r>
              <a:rPr lang="zh-CN" altLang="en-US">
                <a:hlinkClick r:id="rId18" action="ppaction://hlinkfile"/>
              </a:rPr>
              <a:t>光子计算机</a:t>
            </a:r>
            <a:r>
              <a:rPr lang="zh-CN" altLang="en-US"/>
              <a:t>（</a:t>
            </a:r>
            <a:r>
              <a:rPr lang="zh-CN" altLang="en-US">
                <a:hlinkClick r:id="rId19" action="ppaction://hlinkfile"/>
              </a:rPr>
              <a:t>光处理器</a:t>
            </a:r>
            <a:r>
              <a:rPr lang="zh-CN" altLang="en-US"/>
              <a:t>利用光的高速和无干扰性，使用光学元件构成处理器。尚在研发中），并行计算机、</a:t>
            </a:r>
            <a:r>
              <a:rPr lang="zh-CN" altLang="en-US">
                <a:hlinkClick r:id="rId20" action="ppaction://hlinkfile"/>
              </a:rPr>
              <a:t>数据流计算机</a:t>
            </a:r>
            <a:r>
              <a:rPr lang="zh-CN" altLang="en-US"/>
              <a:t>以及量子计算机等。</a:t>
            </a:r>
          </a:p>
          <a:p>
            <a:r>
              <a:rPr lang="zh-CN" altLang="en-US" b="1"/>
              <a:t>说法一</a:t>
            </a:r>
          </a:p>
          <a:p>
            <a:r>
              <a:rPr lang="zh-CN" altLang="en-US"/>
              <a:t>传统的冯</a:t>
            </a:r>
            <a:r>
              <a:rPr lang="en-US" altLang="zh-CN"/>
              <a:t>·</a:t>
            </a:r>
            <a:r>
              <a:rPr lang="zh-CN" altLang="en-US"/>
              <a:t>诺依曼型结构属于控制驱动方式。它是以命令式语言为对象，指令的执行次序受指令计数器的控制，因而指令是串行执行的。也就是说有指令控制器控制指令执行的次序和时机，当它指向某条指令时才驱动该条指令的执行。这种结构特点是“程序存储，共享</a:t>
            </a:r>
            <a:r>
              <a:rPr lang="zh-CN" altLang="en-US">
                <a:hlinkClick r:id="rId14" action="ppaction://hlinkfile"/>
              </a:rPr>
              <a:t>数据</a:t>
            </a:r>
            <a:r>
              <a:rPr lang="zh-CN" altLang="en-US"/>
              <a:t>，</a:t>
            </a:r>
            <a:r>
              <a:rPr lang="zh-CN" altLang="en-US">
                <a:hlinkClick r:id="rId21" action="ppaction://hlinkfile"/>
              </a:rPr>
              <a:t>顺序执行</a:t>
            </a:r>
            <a:r>
              <a:rPr lang="zh-CN" altLang="en-US"/>
              <a:t>”。计算中有一条单一的</a:t>
            </a:r>
            <a:r>
              <a:rPr lang="zh-CN" altLang="en-US">
                <a:hlinkClick r:id="rId22" action="ppaction://hlinkfile"/>
              </a:rPr>
              <a:t>控制流</a:t>
            </a:r>
            <a:r>
              <a:rPr lang="zh-CN" altLang="en-US"/>
              <a:t>从一条指令传到下一条指令（由指令计数器</a:t>
            </a:r>
            <a:r>
              <a:rPr lang="en-US" altLang="zh-CN"/>
              <a:t>PC</a:t>
            </a:r>
            <a:r>
              <a:rPr lang="zh-CN" altLang="en-US"/>
              <a:t>提供，执行</a:t>
            </a:r>
            <a:r>
              <a:rPr lang="en-US" altLang="zh-CN"/>
              <a:t>K</a:t>
            </a:r>
            <a:r>
              <a:rPr lang="zh-CN" altLang="en-US"/>
              <a:t>、</a:t>
            </a:r>
            <a:r>
              <a:rPr lang="en-US" altLang="zh-CN"/>
              <a:t>K+1</a:t>
            </a:r>
            <a:r>
              <a:rPr lang="zh-CN" altLang="en-US"/>
              <a:t>、</a:t>
            </a:r>
            <a:r>
              <a:rPr lang="en-US" altLang="zh-CN"/>
              <a:t>……</a:t>
            </a:r>
            <a:r>
              <a:rPr lang="zh-CN" altLang="en-US"/>
              <a:t>指令），执行指令所需要的</a:t>
            </a:r>
            <a:r>
              <a:rPr lang="zh-CN" altLang="en-US">
                <a:hlinkClick r:id="rId23" action="ppaction://hlinkfile"/>
              </a:rPr>
              <a:t>操作数</a:t>
            </a:r>
            <a:r>
              <a:rPr lang="zh-CN" altLang="en-US"/>
              <a:t>通过指令中给定的</a:t>
            </a:r>
            <a:r>
              <a:rPr lang="zh-CN" altLang="en-US">
                <a:hlinkClick r:id="rId24" action="ppaction://hlinkfile"/>
              </a:rPr>
              <a:t>地址</a:t>
            </a:r>
            <a:r>
              <a:rPr lang="zh-CN" altLang="en-US"/>
              <a:t>来访问，指令执行结果也通过地址存入一个共享的</a:t>
            </a:r>
            <a:r>
              <a:rPr lang="zh-CN" altLang="en-US">
                <a:hlinkClick r:id="rId16" action="ppaction://hlinkfile"/>
              </a:rPr>
              <a:t>存储器</a:t>
            </a:r>
            <a:r>
              <a:rPr lang="zh-CN" altLang="en-US"/>
              <a:t>中。并行</a:t>
            </a:r>
            <a:r>
              <a:rPr lang="zh-CN" altLang="en-US">
                <a:hlinkClick r:id="rId22" action="ppaction://hlinkfile"/>
              </a:rPr>
              <a:t>控制流</a:t>
            </a:r>
            <a:r>
              <a:rPr lang="zh-CN" altLang="en-US"/>
              <a:t>模型，采用操作符</a:t>
            </a:r>
            <a:r>
              <a:rPr lang="en-US" altLang="zh-CN"/>
              <a:t>Fork</a:t>
            </a:r>
            <a:r>
              <a:rPr lang="zh-CN" altLang="en-US"/>
              <a:t>和</a:t>
            </a:r>
            <a:r>
              <a:rPr lang="en-US" altLang="zh-CN"/>
              <a:t>Join</a:t>
            </a:r>
            <a:r>
              <a:rPr lang="zh-CN" altLang="en-US"/>
              <a:t>来显式地表示</a:t>
            </a:r>
            <a:r>
              <a:rPr lang="zh-CN" altLang="en-US">
                <a:hlinkClick r:id="rId25" action="ppaction://hlinkfile"/>
              </a:rPr>
              <a:t>并行性</a:t>
            </a:r>
            <a:r>
              <a:rPr lang="zh-CN" altLang="en-US"/>
              <a:t>，它允许在同一时刻有几个控制流同时活动。并行</a:t>
            </a:r>
            <a:r>
              <a:rPr lang="zh-CN" altLang="en-US">
                <a:hlinkClick r:id="rId22" action="ppaction://hlinkfile"/>
              </a:rPr>
              <a:t>控制流</a:t>
            </a:r>
            <a:r>
              <a:rPr lang="zh-CN" altLang="en-US"/>
              <a:t>模型中，关键技术之一是要有相应的同步手段（如</a:t>
            </a:r>
            <a:r>
              <a:rPr lang="en-US" altLang="zh-CN"/>
              <a:t>Join</a:t>
            </a:r>
            <a:r>
              <a:rPr lang="zh-CN" altLang="en-US"/>
              <a:t>操作符）来处理</a:t>
            </a:r>
            <a:r>
              <a:rPr lang="zh-CN" altLang="en-US">
                <a:hlinkClick r:id="rId14" action="ppaction://hlinkfile"/>
              </a:rPr>
              <a:t>数据</a:t>
            </a:r>
            <a:r>
              <a:rPr lang="zh-CN" altLang="en-US"/>
              <a:t>的相关性。</a:t>
            </a:r>
          </a:p>
          <a:p>
            <a:r>
              <a:rPr lang="zh-CN" altLang="en-US"/>
              <a:t>并行</a:t>
            </a:r>
            <a:r>
              <a:rPr lang="zh-CN" altLang="en-US">
                <a:hlinkClick r:id="rId26" action="ppaction://hlinkfile"/>
              </a:rPr>
              <a:t>控制流计算机</a:t>
            </a:r>
            <a:r>
              <a:rPr lang="zh-CN" altLang="en-US"/>
              <a:t>虽然摆脱了</a:t>
            </a:r>
            <a:r>
              <a:rPr lang="zh-CN" altLang="en-US">
                <a:hlinkClick r:id="rId27" action="ppaction://hlinkfile"/>
              </a:rPr>
              <a:t>传统计算机</a:t>
            </a:r>
            <a:r>
              <a:rPr lang="zh-CN" altLang="en-US"/>
              <a:t>单一控制流束缚，但它仍然存在以下两个缺点：</a:t>
            </a:r>
          </a:p>
          <a:p>
            <a:r>
              <a:rPr lang="en-US" altLang="zh-CN"/>
              <a:t>(1)</a:t>
            </a:r>
            <a:r>
              <a:rPr lang="zh-CN" altLang="en-US"/>
              <a:t>通常要用</a:t>
            </a:r>
            <a:r>
              <a:rPr lang="zh-CN" altLang="en-US">
                <a:hlinkClick r:id="rId28" action="ppaction://hlinkfile"/>
              </a:rPr>
              <a:t>程序计数器</a:t>
            </a:r>
            <a:r>
              <a:rPr lang="en-US" altLang="zh-CN"/>
              <a:t>PC</a:t>
            </a:r>
            <a:r>
              <a:rPr lang="zh-CN" altLang="en-US"/>
              <a:t>来指明指令的执行过程。</a:t>
            </a:r>
          </a:p>
          <a:p>
            <a:r>
              <a:rPr lang="en-US" altLang="zh-CN"/>
              <a:t>(2)</a:t>
            </a:r>
            <a:r>
              <a:rPr lang="zh-CN" altLang="en-US"/>
              <a:t>通过访问一个共享的</a:t>
            </a:r>
            <a:r>
              <a:rPr lang="zh-CN" altLang="en-US">
                <a:hlinkClick r:id="rId16" action="ppaction://hlinkfile"/>
              </a:rPr>
              <a:t>存储器</a:t>
            </a:r>
            <a:r>
              <a:rPr lang="zh-CN" altLang="en-US"/>
              <a:t>在指令之间传送</a:t>
            </a:r>
            <a:r>
              <a:rPr lang="zh-CN" altLang="en-US">
                <a:hlinkClick r:id="rId14" action="ppaction://hlinkfile"/>
              </a:rPr>
              <a:t>数据</a:t>
            </a:r>
            <a:r>
              <a:rPr lang="zh-CN" altLang="en-US"/>
              <a:t>。</a:t>
            </a:r>
          </a:p>
          <a:p>
            <a:r>
              <a:rPr lang="zh-CN" altLang="en-US"/>
              <a:t>针对“控制驱动”方式对</a:t>
            </a:r>
            <a:r>
              <a:rPr lang="zh-CN" altLang="en-US">
                <a:hlinkClick r:id="rId29" action="ppaction://hlinkfile"/>
              </a:rPr>
              <a:t>并行计算</a:t>
            </a:r>
            <a:r>
              <a:rPr lang="zh-CN" altLang="en-US"/>
              <a:t>的限制，</a:t>
            </a:r>
            <a:r>
              <a:rPr lang="en-US" altLang="zh-CN"/>
              <a:t>20</a:t>
            </a:r>
            <a:r>
              <a:rPr lang="zh-CN" altLang="en-US"/>
              <a:t>世纪</a:t>
            </a:r>
            <a:r>
              <a:rPr lang="en-US" altLang="zh-CN"/>
              <a:t>70</a:t>
            </a:r>
            <a:r>
              <a:rPr lang="zh-CN" altLang="en-US"/>
              <a:t>年代以来，提出了下面多种与冯</a:t>
            </a:r>
            <a:r>
              <a:rPr lang="en-US" altLang="zh-CN"/>
              <a:t>·</a:t>
            </a:r>
            <a:r>
              <a:rPr lang="zh-CN" altLang="en-US"/>
              <a:t>依曼型计算机截然不同的新概念模型的</a:t>
            </a:r>
            <a:r>
              <a:rPr lang="zh-CN" altLang="en-US">
                <a:hlinkClick r:id="rId30" action="ppaction://hlinkfile"/>
              </a:rPr>
              <a:t>系统结构</a:t>
            </a:r>
            <a:r>
              <a:rPr lang="zh-CN" altLang="en-US"/>
              <a:t>。</a:t>
            </a:r>
          </a:p>
          <a:p>
            <a:r>
              <a:rPr lang="zh-CN" altLang="en-US" b="1"/>
              <a:t>说法二</a:t>
            </a:r>
          </a:p>
          <a:p>
            <a:r>
              <a:rPr lang="zh-CN" altLang="en-US"/>
              <a:t>由于传统冯</a:t>
            </a:r>
            <a:r>
              <a:rPr lang="en-US" altLang="zh-CN"/>
              <a:t>.</a:t>
            </a:r>
            <a:r>
              <a:rPr lang="zh-CN" altLang="en-US"/>
              <a:t>诺依曼计算机体系结构天然所具有的局限性，从根本上限制了计算机的发展。</a:t>
            </a:r>
          </a:p>
          <a:p>
            <a:r>
              <a:rPr lang="en-US" altLang="zh-CN"/>
              <a:t>(1)</a:t>
            </a:r>
            <a:r>
              <a:rPr lang="zh-CN" altLang="en-US"/>
              <a:t>采用</a:t>
            </a:r>
            <a:r>
              <a:rPr lang="zh-CN" altLang="en-US">
                <a:hlinkClick r:id="rId31" action="ppaction://hlinkfile"/>
              </a:rPr>
              <a:t>存储程序方式</a:t>
            </a:r>
            <a:r>
              <a:rPr lang="zh-CN" altLang="en-US"/>
              <a:t>，指令和</a:t>
            </a:r>
            <a:r>
              <a:rPr lang="zh-CN" altLang="en-US">
                <a:hlinkClick r:id="rId14" action="ppaction://hlinkfile"/>
              </a:rPr>
              <a:t>数据</a:t>
            </a:r>
            <a:r>
              <a:rPr lang="zh-CN" altLang="en-US"/>
              <a:t>不加区别混合存储在同一个</a:t>
            </a:r>
            <a:r>
              <a:rPr lang="zh-CN" altLang="en-US">
                <a:hlinkClick r:id="rId16" action="ppaction://hlinkfile"/>
              </a:rPr>
              <a:t>存储器</a:t>
            </a:r>
            <a:r>
              <a:rPr lang="zh-CN" altLang="en-US"/>
              <a:t>中，（数据和程序在内存中是没有区别的</a:t>
            </a:r>
            <a:r>
              <a:rPr lang="en-US" altLang="zh-CN"/>
              <a:t>,</a:t>
            </a:r>
            <a:r>
              <a:rPr lang="zh-CN" altLang="en-US"/>
              <a:t>它们都是内存中的数据</a:t>
            </a:r>
            <a:r>
              <a:rPr lang="en-US" altLang="zh-CN"/>
              <a:t>,</a:t>
            </a:r>
            <a:r>
              <a:rPr lang="zh-CN" altLang="en-US"/>
              <a:t>当</a:t>
            </a:r>
            <a:r>
              <a:rPr lang="en-US" altLang="zh-CN"/>
              <a:t>EIP</a:t>
            </a:r>
            <a:r>
              <a:rPr lang="zh-CN" altLang="en-US"/>
              <a:t>指针指向哪 </a:t>
            </a:r>
            <a:r>
              <a:rPr lang="en-US" altLang="zh-CN"/>
              <a:t>CPU</a:t>
            </a:r>
            <a:r>
              <a:rPr lang="zh-CN" altLang="en-US"/>
              <a:t>就加载那段内存中的数据</a:t>
            </a:r>
            <a:r>
              <a:rPr lang="en-US" altLang="zh-CN"/>
              <a:t>,</a:t>
            </a:r>
            <a:r>
              <a:rPr lang="zh-CN" altLang="en-US"/>
              <a:t>如果是不正确的</a:t>
            </a:r>
            <a:r>
              <a:rPr lang="zh-CN" altLang="en-US">
                <a:hlinkClick r:id="rId32" action="ppaction://hlinkfile"/>
              </a:rPr>
              <a:t>指令格式</a:t>
            </a:r>
            <a:r>
              <a:rPr lang="en-US" altLang="zh-CN"/>
              <a:t>,CPU</a:t>
            </a:r>
            <a:r>
              <a:rPr lang="zh-CN" altLang="en-US"/>
              <a:t>就会发生错误中断</a:t>
            </a:r>
            <a:r>
              <a:rPr lang="en-US" altLang="zh-CN"/>
              <a:t>. </a:t>
            </a:r>
            <a:r>
              <a:rPr lang="zh-CN" altLang="en-US"/>
              <a:t>在现在</a:t>
            </a:r>
            <a:r>
              <a:rPr lang="en-US" altLang="zh-CN"/>
              <a:t>CPU</a:t>
            </a:r>
            <a:r>
              <a:rPr lang="zh-CN" altLang="en-US"/>
              <a:t>的保护模式中</a:t>
            </a:r>
            <a:r>
              <a:rPr lang="en-US" altLang="zh-CN"/>
              <a:t>,</a:t>
            </a:r>
            <a:r>
              <a:rPr lang="zh-CN" altLang="en-US"/>
              <a:t>每个内存段都其描述符</a:t>
            </a:r>
            <a:r>
              <a:rPr lang="en-US" altLang="zh-CN"/>
              <a:t>,</a:t>
            </a:r>
            <a:r>
              <a:rPr lang="zh-CN" altLang="en-US"/>
              <a:t>这个描述符记录着这个内存段的访问权限</a:t>
            </a:r>
            <a:r>
              <a:rPr lang="en-US" altLang="zh-CN"/>
              <a:t>(</a:t>
            </a:r>
            <a:r>
              <a:rPr lang="zh-CN" altLang="en-US"/>
              <a:t>可读</a:t>
            </a:r>
            <a:r>
              <a:rPr lang="en-US" altLang="zh-CN"/>
              <a:t>,</a:t>
            </a:r>
            <a:r>
              <a:rPr lang="zh-CN" altLang="en-US"/>
              <a:t>可写</a:t>
            </a:r>
            <a:r>
              <a:rPr lang="en-US" altLang="zh-CN"/>
              <a:t>,</a:t>
            </a:r>
            <a:r>
              <a:rPr lang="zh-CN" altLang="en-US"/>
              <a:t>可执行</a:t>
            </a:r>
            <a:r>
              <a:rPr lang="en-US" altLang="zh-CN"/>
              <a:t>).</a:t>
            </a:r>
            <a:r>
              <a:rPr lang="zh-CN" altLang="en-US"/>
              <a:t>这最就变相的指定了哪个些内存中存储的是指令哪些是数据）</a:t>
            </a:r>
          </a:p>
          <a:p>
            <a:r>
              <a:rPr lang="zh-CN" altLang="en-US"/>
              <a:t>指令和</a:t>
            </a:r>
            <a:r>
              <a:rPr lang="zh-CN" altLang="en-US">
                <a:hlinkClick r:id="rId14" action="ppaction://hlinkfile"/>
              </a:rPr>
              <a:t>数据</a:t>
            </a:r>
            <a:r>
              <a:rPr lang="zh-CN" altLang="en-US"/>
              <a:t>都可以送到</a:t>
            </a:r>
            <a:r>
              <a:rPr lang="zh-CN" altLang="en-US">
                <a:hlinkClick r:id="rId33" action="ppaction://hlinkfile"/>
              </a:rPr>
              <a:t>运算器</a:t>
            </a:r>
            <a:r>
              <a:rPr lang="zh-CN" altLang="en-US"/>
              <a:t>进行运算，即由指令组成的程序是可以修改的。</a:t>
            </a:r>
          </a:p>
          <a:p>
            <a:r>
              <a:rPr lang="en-US" altLang="zh-CN"/>
              <a:t>(2)</a:t>
            </a:r>
            <a:r>
              <a:rPr lang="zh-CN" altLang="en-US"/>
              <a:t>存储器是按</a:t>
            </a:r>
            <a:r>
              <a:rPr lang="zh-CN" altLang="en-US">
                <a:hlinkClick r:id="rId24" action="ppaction://hlinkfile"/>
              </a:rPr>
              <a:t>地址</a:t>
            </a:r>
            <a:r>
              <a:rPr lang="zh-CN" altLang="en-US"/>
              <a:t>访问的线性</a:t>
            </a:r>
            <a:r>
              <a:rPr lang="zh-CN" altLang="en-US">
                <a:hlinkClick r:id="rId34" action="ppaction://hlinkfile"/>
              </a:rPr>
              <a:t>编址</a:t>
            </a:r>
            <a:r>
              <a:rPr lang="zh-CN" altLang="en-US"/>
              <a:t>的一维结构，每个单元的位数是固定的。</a:t>
            </a:r>
          </a:p>
          <a:p>
            <a:r>
              <a:rPr lang="en-US" altLang="zh-CN"/>
              <a:t>(3)</a:t>
            </a:r>
            <a:r>
              <a:rPr lang="zh-CN" altLang="en-US"/>
              <a:t>指令由</a:t>
            </a:r>
            <a:r>
              <a:rPr lang="zh-CN" altLang="en-US">
                <a:hlinkClick r:id="rId35" action="ppaction://hlinkfile"/>
              </a:rPr>
              <a:t>操作码</a:t>
            </a:r>
            <a:r>
              <a:rPr lang="zh-CN" altLang="en-US"/>
              <a:t>和</a:t>
            </a:r>
            <a:r>
              <a:rPr lang="zh-CN" altLang="en-US">
                <a:hlinkClick r:id="rId24" action="ppaction://hlinkfile"/>
              </a:rPr>
              <a:t>地址</a:t>
            </a:r>
            <a:r>
              <a:rPr lang="zh-CN" altLang="en-US"/>
              <a:t>组成。</a:t>
            </a:r>
            <a:r>
              <a:rPr lang="zh-CN" altLang="en-US">
                <a:hlinkClick r:id="rId35" action="ppaction://hlinkfile"/>
              </a:rPr>
              <a:t>操作码</a:t>
            </a:r>
            <a:r>
              <a:rPr lang="zh-CN" altLang="en-US"/>
              <a:t>指明本指令的操作类型</a:t>
            </a:r>
            <a:r>
              <a:rPr lang="en-US" altLang="zh-CN"/>
              <a:t>,</a:t>
            </a:r>
            <a:r>
              <a:rPr lang="zh-CN" altLang="en-US">
                <a:hlinkClick r:id="rId36" action="ppaction://hlinkfile"/>
              </a:rPr>
              <a:t>地址码</a:t>
            </a:r>
            <a:r>
              <a:rPr lang="zh-CN" altLang="en-US"/>
              <a:t>指明</a:t>
            </a:r>
            <a:r>
              <a:rPr lang="zh-CN" altLang="en-US">
                <a:hlinkClick r:id="rId23" action="ppaction://hlinkfile"/>
              </a:rPr>
              <a:t>操作数</a:t>
            </a:r>
            <a:r>
              <a:rPr lang="zh-CN" altLang="en-US"/>
              <a:t>和地址。</a:t>
            </a:r>
            <a:r>
              <a:rPr lang="zh-CN" altLang="en-US">
                <a:hlinkClick r:id="rId23" action="ppaction://hlinkfile"/>
              </a:rPr>
              <a:t>操作数</a:t>
            </a:r>
            <a:r>
              <a:rPr lang="zh-CN" altLang="en-US"/>
              <a:t>本身无</a:t>
            </a:r>
            <a:r>
              <a:rPr lang="zh-CN" altLang="en-US">
                <a:hlinkClick r:id="rId37" action="ppaction://hlinkfile"/>
              </a:rPr>
              <a:t>数据类型</a:t>
            </a:r>
            <a:r>
              <a:rPr lang="zh-CN" altLang="en-US"/>
              <a:t>的标志，它的数据类型由</a:t>
            </a:r>
            <a:r>
              <a:rPr lang="zh-CN" altLang="en-US">
                <a:hlinkClick r:id="rId35" action="ppaction://hlinkfile"/>
              </a:rPr>
              <a:t>操作码</a:t>
            </a:r>
            <a:r>
              <a:rPr lang="zh-CN" altLang="en-US"/>
              <a:t>确定。</a:t>
            </a:r>
          </a:p>
          <a:p>
            <a:r>
              <a:rPr lang="en-US" altLang="zh-CN"/>
              <a:t>(4)</a:t>
            </a:r>
            <a:r>
              <a:rPr lang="zh-CN" altLang="en-US"/>
              <a:t>通过执行指令直接发出</a:t>
            </a:r>
            <a:r>
              <a:rPr lang="zh-CN" altLang="en-US">
                <a:hlinkClick r:id="rId38" action="ppaction://hlinkfile"/>
              </a:rPr>
              <a:t>控制信号</a:t>
            </a:r>
            <a:r>
              <a:rPr lang="zh-CN" altLang="en-US"/>
              <a:t>控制计算机的操作。指令在</a:t>
            </a:r>
            <a:r>
              <a:rPr lang="zh-CN" altLang="en-US">
                <a:hlinkClick r:id="rId16" action="ppaction://hlinkfile"/>
              </a:rPr>
              <a:t>存储器</a:t>
            </a:r>
            <a:r>
              <a:rPr lang="zh-CN" altLang="en-US"/>
              <a:t>中按其执行</a:t>
            </a:r>
            <a:r>
              <a:rPr lang="zh-CN" altLang="en-US">
                <a:hlinkClick r:id="rId39" action="ppaction://hlinkfile"/>
              </a:rPr>
              <a:t>顺序</a:t>
            </a:r>
            <a:r>
              <a:rPr lang="zh-CN" altLang="en-US"/>
              <a:t>存放，由指令计数器指明要执行的指令所在的</a:t>
            </a:r>
            <a:r>
              <a:rPr lang="zh-CN" altLang="en-US">
                <a:hlinkClick r:id="rId40" action="ppaction://hlinkfile"/>
              </a:rPr>
              <a:t>单元地址</a:t>
            </a:r>
            <a:r>
              <a:rPr lang="zh-CN" altLang="en-US"/>
              <a:t>。指令计数器只有一个，一般按</a:t>
            </a:r>
            <a:r>
              <a:rPr lang="zh-CN" altLang="en-US">
                <a:hlinkClick r:id="rId39" action="ppaction://hlinkfile"/>
              </a:rPr>
              <a:t>顺序</a:t>
            </a:r>
            <a:r>
              <a:rPr lang="zh-CN" altLang="en-US"/>
              <a:t>递增，但执行</a:t>
            </a:r>
            <a:r>
              <a:rPr lang="zh-CN" altLang="en-US">
                <a:hlinkClick r:id="rId39" action="ppaction://hlinkfile"/>
              </a:rPr>
              <a:t>顺序</a:t>
            </a:r>
            <a:r>
              <a:rPr lang="zh-CN" altLang="en-US"/>
              <a:t>可按运算结果或当时的外界条件而改变。</a:t>
            </a:r>
          </a:p>
          <a:p>
            <a:r>
              <a:rPr lang="en-US" altLang="zh-CN"/>
              <a:t>(5)</a:t>
            </a:r>
            <a:r>
              <a:rPr lang="zh-CN" altLang="en-US"/>
              <a:t>以</a:t>
            </a:r>
            <a:r>
              <a:rPr lang="zh-CN" altLang="en-US">
                <a:hlinkClick r:id="rId33" action="ppaction://hlinkfile"/>
              </a:rPr>
              <a:t>运算器</a:t>
            </a:r>
            <a:r>
              <a:rPr lang="zh-CN" altLang="en-US"/>
              <a:t>为中心，</a:t>
            </a:r>
            <a:r>
              <a:rPr lang="en-US" altLang="zh-CN"/>
              <a:t>I/O</a:t>
            </a:r>
            <a:r>
              <a:rPr lang="zh-CN" altLang="en-US"/>
              <a:t>设备与</a:t>
            </a:r>
            <a:r>
              <a:rPr lang="zh-CN" altLang="en-US">
                <a:hlinkClick r:id="rId16" action="ppaction://hlinkfile"/>
              </a:rPr>
              <a:t>存储器</a:t>
            </a:r>
            <a:r>
              <a:rPr lang="zh-CN" altLang="en-US"/>
              <a:t>间的</a:t>
            </a:r>
            <a:r>
              <a:rPr lang="zh-CN" altLang="en-US">
                <a:hlinkClick r:id="rId41" action="ppaction://hlinkfile"/>
              </a:rPr>
              <a:t>数据传送</a:t>
            </a:r>
            <a:r>
              <a:rPr lang="zh-CN" altLang="en-US"/>
              <a:t>都要经过运算器。</a:t>
            </a:r>
          </a:p>
          <a:p>
            <a:r>
              <a:rPr lang="en-US" altLang="zh-CN"/>
              <a:t>(6)</a:t>
            </a:r>
            <a:r>
              <a:rPr lang="zh-CN" altLang="en-US"/>
              <a:t>数据以</a:t>
            </a:r>
            <a:r>
              <a:rPr lang="zh-CN" altLang="en-US">
                <a:hlinkClick r:id="rId42" action="ppaction://hlinkfile"/>
              </a:rPr>
              <a:t>二进制</a:t>
            </a:r>
            <a:r>
              <a:rPr lang="zh-CN" altLang="en-US"/>
              <a:t>表示。</a:t>
            </a:r>
          </a:p>
          <a:p>
            <a:r>
              <a:rPr lang="zh-CN" altLang="en-US"/>
              <a:t>从本质上讲，冯</a:t>
            </a:r>
            <a:r>
              <a:rPr lang="en-US" altLang="zh-CN"/>
              <a:t>.</a:t>
            </a:r>
            <a:r>
              <a:rPr lang="zh-CN" altLang="en-US"/>
              <a:t>诺依曼</a:t>
            </a:r>
            <a:r>
              <a:rPr lang="zh-CN" altLang="en-US">
                <a:hlinkClick r:id="rId43" action="ppaction://hlinkfile"/>
              </a:rPr>
              <a:t>体系结构</a:t>
            </a:r>
            <a:r>
              <a:rPr lang="zh-CN" altLang="en-US"/>
              <a:t>的本征属性就是二个一维性，即一维的计算模型和一维的存储模型，简单地说“</a:t>
            </a:r>
            <a:r>
              <a:rPr lang="zh-CN" altLang="en-US">
                <a:hlinkClick r:id="rId44" action="ppaction://hlinkfile"/>
              </a:rPr>
              <a:t>存储程序</a:t>
            </a:r>
            <a:r>
              <a:rPr lang="zh-CN" altLang="en-US"/>
              <a:t>”是不确切的。而正是这二个一维性，成就了现代计算机的辉煌，也限制了计算机的进一步的发展，真可谓“成也冯，败也冯”。</a:t>
            </a:r>
          </a:p>
          <a:p>
            <a:r>
              <a:rPr lang="zh-CN" altLang="en-US"/>
              <a:t>冯</a:t>
            </a:r>
            <a:r>
              <a:rPr lang="en-US" altLang="zh-CN"/>
              <a:t>·</a:t>
            </a:r>
            <a:r>
              <a:rPr lang="zh-CN" altLang="en-US"/>
              <a:t>诺依曼计算机的软件和硬件完全分离，适用于作数值计算。这种计算机的</a:t>
            </a:r>
            <a:r>
              <a:rPr lang="zh-CN" altLang="en-US">
                <a:hlinkClick r:id="rId45" action="ppaction://hlinkfile"/>
              </a:rPr>
              <a:t>机器语言</a:t>
            </a:r>
            <a:r>
              <a:rPr lang="zh-CN" altLang="en-US"/>
              <a:t>同高级语言在语义上存在很大的间隔，称之为冯</a:t>
            </a:r>
            <a:r>
              <a:rPr lang="en-US" altLang="zh-CN"/>
              <a:t>.</a:t>
            </a:r>
            <a:r>
              <a:rPr lang="zh-CN" altLang="en-US"/>
              <a:t>依曼语义间隔。造成这个差距的其中一个重要原因就是</a:t>
            </a:r>
            <a:r>
              <a:rPr lang="zh-CN" altLang="en-US">
                <a:hlinkClick r:id="rId16" action="ppaction://hlinkfile"/>
              </a:rPr>
              <a:t>存储器</a:t>
            </a:r>
            <a:r>
              <a:rPr lang="zh-CN" altLang="en-US"/>
              <a:t>组织方式不同，冯</a:t>
            </a:r>
            <a:r>
              <a:rPr lang="en-US" altLang="zh-CN"/>
              <a:t>·</a:t>
            </a:r>
            <a:r>
              <a:rPr lang="zh-CN" altLang="en-US"/>
              <a:t>诺依曼机存储器是一维的线性排列的单元，按</a:t>
            </a:r>
            <a:r>
              <a:rPr lang="zh-CN" altLang="en-US">
                <a:hlinkClick r:id="rId39" action="ppaction://hlinkfile"/>
              </a:rPr>
              <a:t>顺序</a:t>
            </a:r>
            <a:r>
              <a:rPr lang="zh-CN" altLang="en-US"/>
              <a:t>排列的</a:t>
            </a:r>
            <a:r>
              <a:rPr lang="zh-CN" altLang="en-US">
                <a:hlinkClick r:id="rId24" action="ppaction://hlinkfile"/>
              </a:rPr>
              <a:t>地址</a:t>
            </a:r>
            <a:r>
              <a:rPr lang="zh-CN" altLang="en-US"/>
              <a:t>访问。而高级语言表示的</a:t>
            </a:r>
            <a:r>
              <a:rPr lang="zh-CN" altLang="en-US">
                <a:hlinkClick r:id="rId16" action="ppaction://hlinkfile"/>
              </a:rPr>
              <a:t>存储器</a:t>
            </a:r>
            <a:r>
              <a:rPr lang="zh-CN" altLang="en-US"/>
              <a:t>则是一组有名字的</a:t>
            </a:r>
            <a:r>
              <a:rPr lang="zh-CN" altLang="en-US">
                <a:hlinkClick r:id="rId46" action="ppaction://hlinkfile"/>
              </a:rPr>
              <a:t>变量</a:t>
            </a:r>
            <a:r>
              <a:rPr lang="zh-CN" altLang="en-US"/>
              <a:t>，按名字调用变量，不考虑访问方法，而且</a:t>
            </a:r>
            <a:r>
              <a:rPr lang="zh-CN" altLang="en-US">
                <a:hlinkClick r:id="rId47" action="ppaction://hlinkfile"/>
              </a:rPr>
              <a:t>数据结构</a:t>
            </a:r>
            <a:r>
              <a:rPr lang="zh-CN" altLang="en-US"/>
              <a:t>经常是多维的（如数组，表格）。另外，在大多数高级语言中，</a:t>
            </a:r>
            <a:r>
              <a:rPr lang="zh-CN" altLang="en-US">
                <a:hlinkClick r:id="rId14" action="ppaction://hlinkfile"/>
              </a:rPr>
              <a:t>数据</a:t>
            </a:r>
            <a:r>
              <a:rPr lang="zh-CN" altLang="en-US"/>
              <a:t>和指令截然不同，并无指令可以像数据一样进行运算操作的概念。同时，高级语言中的每种操作对于任何</a:t>
            </a:r>
            <a:r>
              <a:rPr lang="zh-CN" altLang="en-US">
                <a:hlinkClick r:id="rId37" action="ppaction://hlinkfile"/>
              </a:rPr>
              <a:t>数据类型</a:t>
            </a:r>
            <a:r>
              <a:rPr lang="zh-CN" altLang="en-US"/>
              <a:t>都是通用的，数据类型属于数据本身，而冯</a:t>
            </a:r>
            <a:r>
              <a:rPr lang="en-US" altLang="zh-CN"/>
              <a:t>.</a:t>
            </a:r>
            <a:r>
              <a:rPr lang="zh-CN" altLang="en-US"/>
              <a:t>诺依曼机的数据本身没有属性标志，同一种操作要用不同的</a:t>
            </a:r>
            <a:r>
              <a:rPr lang="zh-CN" altLang="en-US">
                <a:hlinkClick r:id="rId35" action="ppaction://hlinkfile"/>
              </a:rPr>
              <a:t>操作码</a:t>
            </a:r>
            <a:r>
              <a:rPr lang="zh-CN" altLang="en-US"/>
              <a:t>来对数据加以区分。这些因素导致了语义的差距。如何消除如此大的语义间隔，这成了计算机面临的一大难题和发展障碍。</a:t>
            </a:r>
          </a:p>
          <a:p>
            <a:r>
              <a:rPr lang="zh-CN" altLang="en-US"/>
              <a:t>冯</a:t>
            </a:r>
            <a:r>
              <a:rPr lang="en-US" altLang="zh-CN"/>
              <a:t>.</a:t>
            </a:r>
            <a:r>
              <a:rPr lang="zh-CN" altLang="en-US"/>
              <a:t>诺依曼体系结构的局限严重束缚了现代计算机的进一步发展，而非数值处理应用领域对计算机性能的要求越来越高，这就亟待需要突破传统计算机体系结构的框架，寻求新的体系结构来解决实际应用问题。目前在体系结构方面已经有了重大的变化和改进，如并行计算机、数据流计算机以及量子计算机、 </a:t>
            </a:r>
            <a:r>
              <a:rPr lang="en-US" altLang="zh-CN">
                <a:hlinkClick r:id="rId48" action="ppaction://hlinkfile"/>
              </a:rPr>
              <a:t>DNA</a:t>
            </a:r>
            <a:r>
              <a:rPr lang="zh-CN" altLang="en-US">
                <a:hlinkClick r:id="rId48" action="ppaction://hlinkfile"/>
              </a:rPr>
              <a:t>计算机</a:t>
            </a:r>
            <a:r>
              <a:rPr lang="zh-CN" altLang="en-US"/>
              <a:t>等非冯计算机，它们部分或完全不同于传统的冯</a:t>
            </a:r>
            <a:r>
              <a:rPr lang="en-US" altLang="zh-CN"/>
              <a:t>.</a:t>
            </a:r>
            <a:r>
              <a:rPr lang="zh-CN" altLang="en-US"/>
              <a:t>诺依曼型计算机，很大程度上提高了计算机的计算性能。</a:t>
            </a:r>
          </a:p>
          <a:p>
            <a:r>
              <a:rPr lang="zh-CN" altLang="en-US" b="1">
                <a:hlinkClick r:id="rId49" action="ppaction://hlinkfile"/>
              </a:rPr>
              <a:t>编辑本段</a:t>
            </a:r>
            <a:r>
              <a:rPr lang="zh-CN" altLang="en-US" b="1"/>
              <a:t>冯</a:t>
            </a:r>
            <a:r>
              <a:rPr lang="en-US" altLang="zh-CN" b="1"/>
              <a:t>·</a:t>
            </a:r>
            <a:r>
              <a:rPr lang="zh-CN" altLang="en-US" b="1"/>
              <a:t>诺依曼体系结构</a:t>
            </a:r>
            <a:r>
              <a:rPr lang="en-US" altLang="zh-CN" b="1"/>
              <a:t>-</a:t>
            </a:r>
            <a:r>
              <a:rPr lang="zh-CN" altLang="en-US" b="1"/>
              <a:t>非诺依曼化</a:t>
            </a:r>
          </a:p>
          <a:p>
            <a:r>
              <a:rPr lang="zh-CN" altLang="en-US"/>
              <a:t>必须看到，传统的冯</a:t>
            </a:r>
            <a:r>
              <a:rPr lang="en-US" altLang="zh-CN"/>
              <a:t>·</a:t>
            </a:r>
            <a:r>
              <a:rPr lang="zh-CN" altLang="en-US"/>
              <a:t>诺依曼型计算机从本质上讲是采取串行</a:t>
            </a:r>
            <a:r>
              <a:rPr lang="zh-CN" altLang="en-US">
                <a:hlinkClick r:id="rId39" action="ppaction://hlinkfile"/>
              </a:rPr>
              <a:t>顺序</a:t>
            </a:r>
            <a:r>
              <a:rPr lang="zh-CN" altLang="en-US"/>
              <a:t>处理的工作机制，即使有关</a:t>
            </a:r>
            <a:r>
              <a:rPr lang="zh-CN" altLang="en-US">
                <a:hlinkClick r:id="rId14" action="ppaction://hlinkfile"/>
              </a:rPr>
              <a:t>数据</a:t>
            </a:r>
            <a:r>
              <a:rPr lang="zh-CN" altLang="en-US"/>
              <a:t>巳经准备好，也必须逐条执行指令序列。而提高计算机性能的根本方向之一是</a:t>
            </a:r>
            <a:r>
              <a:rPr lang="zh-CN" altLang="en-US">
                <a:hlinkClick r:id="rId50" action="ppaction://hlinkfile"/>
              </a:rPr>
              <a:t>并行处理</a:t>
            </a:r>
            <a:r>
              <a:rPr lang="zh-CN" altLang="en-US"/>
              <a:t>。因此，近年来人们谋求突破传统冯</a:t>
            </a:r>
            <a:r>
              <a:rPr lang="en-US" altLang="zh-CN"/>
              <a:t>·</a:t>
            </a:r>
            <a:r>
              <a:rPr lang="zh-CN" altLang="en-US"/>
              <a:t>诺依曼体制的束缚，这种努力被称为非诺依曼化。对所谓非诺依曼化的探讨仍在争议中，一般认为它表现在以下三个方面的努力。 </a:t>
            </a:r>
          </a:p>
          <a:p>
            <a:r>
              <a:rPr lang="zh-CN" altLang="en-US"/>
              <a:t>（</a:t>
            </a:r>
            <a:r>
              <a:rPr lang="en-US" altLang="zh-CN"/>
              <a:t>1</a:t>
            </a:r>
            <a:r>
              <a:rPr lang="zh-CN" altLang="en-US"/>
              <a:t>）在冯</a:t>
            </a:r>
            <a:r>
              <a:rPr lang="en-US" altLang="zh-CN"/>
              <a:t>·</a:t>
            </a:r>
            <a:r>
              <a:rPr lang="zh-CN" altLang="en-US"/>
              <a:t>诺依曼体制范畴内，对传统冯</a:t>
            </a:r>
            <a:r>
              <a:rPr lang="en-US" altLang="zh-CN"/>
              <a:t>·</a:t>
            </a:r>
            <a:r>
              <a:rPr lang="zh-CN" altLang="en-US"/>
              <a:t>诺依曼机进行改造，如采用多个处理部件形成流水处理，</a:t>
            </a:r>
          </a:p>
          <a:p>
            <a:r>
              <a:rPr lang="zh-CN" altLang="en-US"/>
              <a:t>依靠时间上的重叠提高处理效率；又如组成阵列机结构，形成</a:t>
            </a:r>
            <a:r>
              <a:rPr lang="zh-CN" altLang="en-US">
                <a:hlinkClick r:id="rId51" action="ppaction://hlinkfile"/>
              </a:rPr>
              <a:t>单指令流多数据流</a:t>
            </a:r>
            <a:r>
              <a:rPr lang="zh-CN" altLang="en-US"/>
              <a:t>，提高处理速</a:t>
            </a:r>
          </a:p>
          <a:p>
            <a:r>
              <a:rPr lang="zh-CN" altLang="en-US"/>
              <a:t>度。这些方向已比较成熟，成为标准结构； </a:t>
            </a:r>
          </a:p>
          <a:p>
            <a:r>
              <a:rPr lang="zh-CN" altLang="en-US"/>
              <a:t>（</a:t>
            </a:r>
            <a:r>
              <a:rPr lang="en-US" altLang="zh-CN"/>
              <a:t>2</a:t>
            </a:r>
            <a:r>
              <a:rPr lang="zh-CN" altLang="en-US"/>
              <a:t>）用多个冯</a:t>
            </a:r>
            <a:r>
              <a:rPr lang="en-US" altLang="zh-CN"/>
              <a:t>·</a:t>
            </a:r>
            <a:r>
              <a:rPr lang="zh-CN" altLang="en-US"/>
              <a:t>诺依曼机组成多机系统，支持</a:t>
            </a:r>
            <a:r>
              <a:rPr lang="zh-CN" altLang="en-US">
                <a:hlinkClick r:id="rId49" action="ppaction://hlinkfile"/>
              </a:rPr>
              <a:t>并行算法</a:t>
            </a:r>
            <a:r>
              <a:rPr lang="zh-CN" altLang="en-US"/>
              <a:t>结构。这方面的研究目前比较活跃； </a:t>
            </a:r>
          </a:p>
          <a:p>
            <a:r>
              <a:rPr lang="zh-CN" altLang="en-US"/>
              <a:t>（</a:t>
            </a:r>
            <a:r>
              <a:rPr lang="en-US" altLang="zh-CN"/>
              <a:t>3</a:t>
            </a:r>
            <a:r>
              <a:rPr lang="zh-CN" altLang="en-US"/>
              <a:t>）从根本上改变冯</a:t>
            </a:r>
            <a:r>
              <a:rPr lang="en-US" altLang="zh-CN"/>
              <a:t>·</a:t>
            </a:r>
            <a:r>
              <a:rPr lang="zh-CN" altLang="en-US"/>
              <a:t>诺依曼机的</a:t>
            </a:r>
            <a:r>
              <a:rPr lang="zh-CN" altLang="en-US">
                <a:hlinkClick r:id="rId22" action="ppaction://hlinkfile"/>
              </a:rPr>
              <a:t>控制流</a:t>
            </a:r>
            <a:r>
              <a:rPr lang="zh-CN" altLang="en-US"/>
              <a:t>驱动方式。例如，采用</a:t>
            </a:r>
            <a:r>
              <a:rPr lang="zh-CN" altLang="en-US">
                <a:hlinkClick r:id="rId52" action="ppaction://hlinkfile"/>
              </a:rPr>
              <a:t>数据流</a:t>
            </a:r>
            <a:r>
              <a:rPr lang="zh-CN" altLang="en-US"/>
              <a:t>驱动工作方式的数据流计算</a:t>
            </a:r>
          </a:p>
          <a:p>
            <a:r>
              <a:rPr lang="zh-CN" altLang="en-US"/>
              <a:t>机，只要</a:t>
            </a:r>
            <a:r>
              <a:rPr lang="zh-CN" altLang="en-US">
                <a:hlinkClick r:id="rId14" action="ppaction://hlinkfile"/>
              </a:rPr>
              <a:t>数据</a:t>
            </a:r>
            <a:r>
              <a:rPr lang="zh-CN" altLang="en-US"/>
              <a:t>已经准备好，有关的指令就可并行地执行。这是真正非诺依曼化的计算机，它为并</a:t>
            </a:r>
          </a:p>
          <a:p>
            <a:r>
              <a:rPr lang="zh-CN" altLang="en-US"/>
              <a:t>行处理开辟了新的</a:t>
            </a:r>
            <a:r>
              <a:rPr lang="zh-CN" altLang="en-US">
                <a:hlinkClick r:id="rId53" action="ppaction://hlinkfile"/>
              </a:rPr>
              <a:t>前景</a:t>
            </a:r>
            <a:r>
              <a:rPr lang="zh-CN" altLang="en-US"/>
              <a:t>，但由于控制的复杂性，仍处于实验探索之中。</a:t>
            </a:r>
          </a:p>
          <a:p>
            <a:r>
              <a:rPr lang="zh-CN" altLang="en-US" b="1">
                <a:hlinkClick r:id="rId14" action="ppaction://hlinkfile"/>
              </a:rPr>
              <a:t>编辑本段</a:t>
            </a:r>
            <a:r>
              <a:rPr lang="zh-CN" altLang="en-US" b="1"/>
              <a:t>哈佛结构</a:t>
            </a:r>
          </a:p>
          <a:p>
            <a:r>
              <a:rPr lang="zh-CN" altLang="en-US"/>
              <a:t>特点：</a:t>
            </a:r>
          </a:p>
          <a:p>
            <a:r>
              <a:rPr lang="zh-CN" altLang="en-US"/>
              <a:t>使用两个独立的</a:t>
            </a:r>
            <a:r>
              <a:rPr lang="zh-CN" altLang="en-US">
                <a:hlinkClick r:id="rId16" action="ppaction://hlinkfile"/>
              </a:rPr>
              <a:t>存储器</a:t>
            </a:r>
            <a:r>
              <a:rPr lang="zh-CN" altLang="en-US"/>
              <a:t>模块，分别存储指令和</a:t>
            </a:r>
            <a:r>
              <a:rPr lang="zh-CN" altLang="en-US">
                <a:hlinkClick r:id="rId14" action="ppaction://hlinkfile"/>
              </a:rPr>
              <a:t>数据</a:t>
            </a:r>
            <a:r>
              <a:rPr lang="zh-CN" altLang="en-US"/>
              <a:t>，每个存储模块都不允许指令和数据并存，以便实现</a:t>
            </a:r>
            <a:r>
              <a:rPr lang="zh-CN" altLang="en-US">
                <a:hlinkClick r:id="rId50" action="ppaction://hlinkfile"/>
              </a:rPr>
              <a:t>并行处理</a:t>
            </a:r>
            <a:r>
              <a:rPr lang="zh-CN" altLang="en-US"/>
              <a:t>； </a:t>
            </a:r>
          </a:p>
          <a:p>
            <a:r>
              <a:rPr lang="zh-CN" altLang="en-US"/>
              <a:t>具有一条独立的</a:t>
            </a:r>
            <a:r>
              <a:rPr lang="zh-CN" altLang="en-US">
                <a:hlinkClick r:id="rId54" action="ppaction://hlinkfile"/>
              </a:rPr>
              <a:t>地址总线</a:t>
            </a:r>
            <a:r>
              <a:rPr lang="zh-CN" altLang="en-US"/>
              <a:t>和一条独立的</a:t>
            </a:r>
            <a:r>
              <a:rPr lang="zh-CN" altLang="en-US">
                <a:hlinkClick r:id="rId55" action="ppaction://hlinkfile"/>
              </a:rPr>
              <a:t>数据总线</a:t>
            </a:r>
            <a:r>
              <a:rPr lang="zh-CN" altLang="en-US"/>
              <a:t>，利用公用地址总线访问两个存储模块（程序存储模块和数据存储模块），公用数据总线则被用来完成程序存储模块或数据存储模块与</a:t>
            </a:r>
            <a:r>
              <a:rPr lang="en-US" altLang="zh-CN"/>
              <a:t>CPU</a:t>
            </a:r>
            <a:r>
              <a:rPr lang="zh-CN" altLang="en-US"/>
              <a:t>之间的数据传输； </a:t>
            </a:r>
          </a:p>
          <a:p>
            <a:r>
              <a:rPr lang="zh-CN" altLang="en-US"/>
              <a:t>两条总线由程序存储器和</a:t>
            </a:r>
            <a:r>
              <a:rPr lang="zh-CN" altLang="en-US">
                <a:hlinkClick r:id="rId14" action="ppaction://hlinkfile"/>
              </a:rPr>
              <a:t>数据</a:t>
            </a:r>
            <a:r>
              <a:rPr lang="zh-CN" altLang="en-US"/>
              <a:t>存储器分时共用</a:t>
            </a:r>
          </a:p>
          <a:p>
            <a:r>
              <a:rPr lang="zh-CN" altLang="en-US"/>
              <a:t>在典型情况下，完成一条指令需要</a:t>
            </a:r>
            <a:r>
              <a:rPr lang="en-US" altLang="zh-CN"/>
              <a:t>3</a:t>
            </a:r>
            <a:r>
              <a:rPr lang="zh-CN" altLang="en-US"/>
              <a:t>个步骤，即：取指令、指令译码和执行指令。从</a:t>
            </a:r>
            <a:r>
              <a:rPr lang="zh-CN" altLang="en-US">
                <a:hlinkClick r:id="rId56" action="ppaction://hlinkfile"/>
              </a:rPr>
              <a:t>指令流</a:t>
            </a:r>
            <a:r>
              <a:rPr lang="zh-CN" altLang="en-US"/>
              <a:t>的定时关系也可看出冯</a:t>
            </a:r>
            <a:r>
              <a:rPr lang="en-US" altLang="zh-CN"/>
              <a:t>.</a:t>
            </a:r>
            <a:r>
              <a:rPr lang="zh-CN" altLang="en-US"/>
              <a:t>诺曼结构与</a:t>
            </a:r>
            <a:r>
              <a:rPr lang="zh-CN" altLang="en-US">
                <a:hlinkClick r:id="rId57" action="ppaction://hlinkfile"/>
              </a:rPr>
              <a:t>哈佛结构</a:t>
            </a:r>
            <a:r>
              <a:rPr lang="zh-CN" altLang="en-US"/>
              <a:t>处理方式的差别。举一个最简单的对</a:t>
            </a:r>
            <a:r>
              <a:rPr lang="zh-CN" altLang="en-US">
                <a:hlinkClick r:id="rId16" action="ppaction://hlinkfile"/>
              </a:rPr>
              <a:t>存储器</a:t>
            </a:r>
            <a:r>
              <a:rPr lang="zh-CN" altLang="en-US"/>
              <a:t>进行读写操作的指令，指令</a:t>
            </a:r>
            <a:r>
              <a:rPr lang="en-US" altLang="zh-CN"/>
              <a:t>1</a:t>
            </a:r>
            <a:r>
              <a:rPr lang="zh-CN" altLang="en-US"/>
              <a:t>至指令</a:t>
            </a:r>
            <a:r>
              <a:rPr lang="en-US" altLang="zh-CN"/>
              <a:t>3</a:t>
            </a:r>
            <a:r>
              <a:rPr lang="zh-CN" altLang="en-US"/>
              <a:t>均为存、取数指令，对冯</a:t>
            </a:r>
            <a:r>
              <a:rPr lang="en-US" altLang="zh-CN"/>
              <a:t>.</a:t>
            </a:r>
            <a:r>
              <a:rPr lang="zh-CN" altLang="en-US"/>
              <a:t>诺曼结构</a:t>
            </a:r>
            <a:r>
              <a:rPr lang="zh-CN" altLang="en-US">
                <a:hlinkClick r:id="rId58" action="ppaction://hlinkfile"/>
              </a:rPr>
              <a:t>处理器</a:t>
            </a:r>
            <a:r>
              <a:rPr lang="zh-CN" altLang="en-US"/>
              <a:t>，由于取指令和存取</a:t>
            </a:r>
            <a:r>
              <a:rPr lang="zh-CN" altLang="en-US">
                <a:hlinkClick r:id="rId14" action="ppaction://hlinkfile"/>
              </a:rPr>
              <a:t>数据</a:t>
            </a:r>
            <a:r>
              <a:rPr lang="zh-CN" altLang="en-US"/>
              <a:t>要从同一个</a:t>
            </a:r>
            <a:r>
              <a:rPr lang="zh-CN" altLang="en-US">
                <a:hlinkClick r:id="rId59" action="ppaction://hlinkfile"/>
              </a:rPr>
              <a:t>存储空间</a:t>
            </a:r>
            <a:r>
              <a:rPr lang="zh-CN" altLang="en-US"/>
              <a:t>存取，经由同一总线传输，因而它们无法重叠执行，只有一个完成后再进行下一个。</a:t>
            </a:r>
          </a:p>
          <a:p>
            <a:r>
              <a:rPr lang="zh-CN" altLang="en-US"/>
              <a:t>如果采用</a:t>
            </a:r>
            <a:r>
              <a:rPr lang="zh-CN" altLang="en-US">
                <a:hlinkClick r:id="rId57" action="ppaction://hlinkfile"/>
              </a:rPr>
              <a:t>哈佛结构</a:t>
            </a:r>
            <a:r>
              <a:rPr lang="zh-CN" altLang="en-US"/>
              <a:t>处理以上同样的</a:t>
            </a:r>
            <a:r>
              <a:rPr lang="en-US" altLang="zh-CN"/>
              <a:t>3</a:t>
            </a:r>
            <a:r>
              <a:rPr lang="zh-CN" altLang="en-US"/>
              <a:t>条存取数指令，如下图所示，由于取指令和存取</a:t>
            </a:r>
            <a:r>
              <a:rPr lang="zh-CN" altLang="en-US">
                <a:hlinkClick r:id="rId14" action="ppaction://hlinkfile"/>
              </a:rPr>
              <a:t>数据</a:t>
            </a:r>
            <a:r>
              <a:rPr lang="zh-CN" altLang="en-US"/>
              <a:t>分别经由不同的</a:t>
            </a:r>
            <a:r>
              <a:rPr lang="zh-CN" altLang="en-US">
                <a:hlinkClick r:id="rId59" action="ppaction://hlinkfile"/>
              </a:rPr>
              <a:t>存储空间</a:t>
            </a:r>
            <a:r>
              <a:rPr lang="zh-CN" altLang="en-US"/>
              <a:t>和不同的总线，使得各条指令可以重叠执行，这样，也就克服了数据流传输的瓶颈，提高了运算速度。</a:t>
            </a:r>
          </a:p>
          <a:p>
            <a:r>
              <a:rPr lang="zh-CN" altLang="en-US">
                <a:hlinkClick r:id="rId57" action="ppaction://hlinkfile"/>
              </a:rPr>
              <a:t>哈佛结构</a:t>
            </a:r>
            <a:r>
              <a:rPr lang="zh-CN" altLang="en-US"/>
              <a:t>强调了总的系统速度以及通讯和</a:t>
            </a:r>
            <a:r>
              <a:rPr lang="zh-CN" altLang="en-US">
                <a:hlinkClick r:id="rId58" action="ppaction://hlinkfile"/>
              </a:rPr>
              <a:t>处理器</a:t>
            </a:r>
            <a:r>
              <a:rPr lang="zh-CN" altLang="en-US"/>
              <a:t>配置方面的灵活性。</a:t>
            </a:r>
          </a:p>
          <a:p>
            <a:r>
              <a:rPr lang="en-US" altLang="zh-CN"/>
              <a:t>TI </a:t>
            </a:r>
            <a:r>
              <a:rPr lang="zh-CN" altLang="en-US"/>
              <a:t>公司</a:t>
            </a:r>
            <a:r>
              <a:rPr lang="en-US" altLang="zh-CN"/>
              <a:t>DSP</a:t>
            </a:r>
            <a:r>
              <a:rPr lang="zh-CN" altLang="en-US"/>
              <a:t>采用的改进型</a:t>
            </a:r>
            <a:r>
              <a:rPr lang="zh-CN" altLang="en-US">
                <a:hlinkClick r:id="rId57" action="ppaction://hlinkfile"/>
              </a:rPr>
              <a:t>哈佛结构</a:t>
            </a:r>
            <a:r>
              <a:rPr lang="zh-CN" altLang="en-US"/>
              <a:t>其改进之处在于 在</a:t>
            </a:r>
            <a:r>
              <a:rPr lang="zh-CN" altLang="en-US">
                <a:hlinkClick r:id="rId55" action="ppaction://hlinkfile"/>
              </a:rPr>
              <a:t>数据总线</a:t>
            </a:r>
            <a:r>
              <a:rPr lang="zh-CN" altLang="en-US"/>
              <a:t>和程序总线之间进行局部的交叉连接。这一改进允许</a:t>
            </a:r>
            <a:r>
              <a:rPr lang="zh-CN" altLang="en-US">
                <a:hlinkClick r:id="rId14" action="ppaction://hlinkfile"/>
              </a:rPr>
              <a:t>数据</a:t>
            </a:r>
            <a:r>
              <a:rPr lang="zh-CN" altLang="en-US"/>
              <a:t>存放在</a:t>
            </a:r>
            <a:r>
              <a:rPr lang="zh-CN" altLang="en-US">
                <a:hlinkClick r:id="rId60" action="ppaction://hlinkfile"/>
              </a:rPr>
              <a:t>程序存储器</a:t>
            </a:r>
            <a:r>
              <a:rPr lang="zh-CN" altLang="en-US"/>
              <a:t>中，并被算术运算指令直接使用，增强了芯片的灵活性。只要调度好两个独立的</a:t>
            </a:r>
            <a:r>
              <a:rPr lang="zh-CN" altLang="en-US">
                <a:hlinkClick r:id="rId61" action="ppaction://hlinkfile"/>
              </a:rPr>
              <a:t>总线</a:t>
            </a:r>
            <a:r>
              <a:rPr lang="zh-CN" altLang="en-US"/>
              <a:t>就可使处理能力达到最高，以实现全速运行。改进的</a:t>
            </a:r>
            <a:r>
              <a:rPr lang="zh-CN" altLang="en-US">
                <a:hlinkClick r:id="rId57" action="ppaction://hlinkfile"/>
              </a:rPr>
              <a:t>哈佛结构</a:t>
            </a:r>
            <a:r>
              <a:rPr lang="zh-CN" altLang="en-US"/>
              <a:t>还可使指令存储在高速缓存器中</a:t>
            </a:r>
            <a:r>
              <a:rPr lang="en-US" altLang="zh-CN"/>
              <a:t>(Cache)</a:t>
            </a:r>
            <a:r>
              <a:rPr lang="zh-CN" altLang="en-US"/>
              <a:t>，省去了从</a:t>
            </a:r>
            <a:r>
              <a:rPr lang="zh-CN" altLang="en-US">
                <a:hlinkClick r:id="rId16" action="ppaction://hlinkfile"/>
              </a:rPr>
              <a:t>存储器</a:t>
            </a:r>
            <a:r>
              <a:rPr lang="zh-CN" altLang="en-US"/>
              <a:t>中读取指令的时间，大大提高了运行速度。</a:t>
            </a:r>
          </a:p>
          <a:p>
            <a:pPr eaLnBrk="1" hangingPunct="1"/>
            <a:endParaRPr lang="zh-CN" altLang="en-US"/>
          </a:p>
        </p:txBody>
      </p:sp>
    </p:spTree>
    <p:extLst>
      <p:ext uri="{BB962C8B-B14F-4D97-AF65-F5344CB8AC3E}">
        <p14:creationId xmlns:p14="http://schemas.microsoft.com/office/powerpoint/2010/main" val="3743997588"/>
      </p:ext>
    </p:extLst>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74082" name="Rectangle 7"/>
          <p:cNvSpPr txBox="1">
            <a:spLocks noGrp="1" noChangeArrowheads="1"/>
          </p:cNvSpPr>
          <p:nvPr/>
        </p:nvSpPr>
        <p:spPr bwMode="auto">
          <a:xfrm>
            <a:off x="3862388" y="94456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AE28AB74-FA94-4D5C-AD3F-CD9F64B998B6}" type="slidenum">
              <a:rPr lang="zh-CN" altLang="en-US" b="0"/>
              <a:pPr algn="r" eaLnBrk="1" hangingPunct="1">
                <a:spcBef>
                  <a:spcPct val="0"/>
                </a:spcBef>
                <a:buFontTx/>
                <a:buNone/>
              </a:pPr>
              <a:t>54</a:t>
            </a:fld>
            <a:endParaRPr lang="en-US" altLang="zh-CN" b="0"/>
          </a:p>
        </p:txBody>
      </p:sp>
      <p:sp>
        <p:nvSpPr>
          <p:cNvPr id="174083" name="Rectangle 2"/>
          <p:cNvSpPr>
            <a:spLocks noGrp="1" noRot="1" noChangeAspect="1" noChangeArrowheads="1" noTextEdit="1"/>
          </p:cNvSpPr>
          <p:nvPr>
            <p:ph type="sldImg"/>
          </p:nvPr>
        </p:nvSpPr>
        <p:spPr/>
      </p:sp>
      <p:sp>
        <p:nvSpPr>
          <p:cNvPr id="174084" name="Rectangle 3"/>
          <p:cNvSpPr>
            <a:spLocks noGrp="1" noChangeArrowheads="1"/>
          </p:cNvSpPr>
          <p:nvPr>
            <p:ph type="body" idx="1"/>
          </p:nvPr>
        </p:nvSpPr>
        <p:spPr>
          <a:noFill/>
        </p:spPr>
        <p:txBody>
          <a:bodyPr anchor="t"/>
          <a:lstStyle/>
          <a:p>
            <a:pPr eaLnBrk="1" hangingPunct="1"/>
            <a:r>
              <a:rPr lang="zh-CN" altLang="en-US" dirty="0"/>
              <a:t>金融：利息计算</a:t>
            </a:r>
          </a:p>
          <a:p>
            <a:pPr eaLnBrk="1" hangingPunct="1"/>
            <a:r>
              <a:rPr lang="zh-CN" altLang="en-US" dirty="0"/>
              <a:t>电信：话单处理、出账等</a:t>
            </a:r>
            <a:endParaRPr lang="en-US" altLang="zh-CN" dirty="0"/>
          </a:p>
          <a:p>
            <a:pPr eaLnBrk="1" hangingPunct="1"/>
            <a:endParaRPr lang="en-US" altLang="zh-CN" dirty="0"/>
          </a:p>
          <a:p>
            <a:pPr eaLnBrk="1" hangingPunct="1"/>
            <a:r>
              <a:rPr lang="zh-CN" altLang="en-US" dirty="0"/>
              <a:t>电信企业大客户策反：该大客户平时经常给哪些电话号码打电话；</a:t>
            </a:r>
          </a:p>
          <a:p>
            <a:pPr eaLnBrk="1" hangingPunct="1"/>
            <a:r>
              <a:rPr lang="zh-CN" altLang="en-US" dirty="0"/>
              <a:t>套餐资费预演：选定用户群，用该用户群的历史详单进行批价。</a:t>
            </a:r>
          </a:p>
          <a:p>
            <a:pPr eaLnBrk="1" hangingPunct="1"/>
            <a:r>
              <a:rPr lang="zh-CN" altLang="en-US" dirty="0"/>
              <a:t>美国一些科学家不久前在拉特格斯大学开会，探讨如何把“次序理论”（抽象数学中关于等级关系的一个分支）应用于反恐行动。会议认为，恐怖分子利用网络组织实施恐怖活动，来无影去无踪。如果能够充分利用数据挖掘技术搜索庞大的数据库，就可能发现恐怖网络、人员、地点和事件之间的联系，加强反恐行动的针对性。例如，某一个计算机程序发现两个恐怖组织的成员之间有大量的电子邮件往来，表明这两个组织可能正在进行某种合作</a:t>
            </a:r>
            <a:r>
              <a:rPr lang="en-US" altLang="zh-CN" dirty="0"/>
              <a:t>——</a:t>
            </a:r>
            <a:r>
              <a:rPr lang="zh-CN" altLang="en-US" dirty="0"/>
              <a:t>数据挖掘就这样成为反恐行动中掌握信息的得力工具。 </a:t>
            </a:r>
            <a:br>
              <a:rPr lang="zh-CN" altLang="en-US" dirty="0"/>
            </a:br>
            <a:br>
              <a:rPr lang="zh-CN" altLang="en-US" dirty="0"/>
            </a:br>
            <a:r>
              <a:rPr lang="zh-CN" altLang="en-US" dirty="0"/>
              <a:t>所谓数据挖掘，是指从大量、不完全、有噪声、模糊、随机的数据中，通过设置一定的学习算法，提取隐含在其中的，人们事先不知道但又是潜在有用的信息的过程。它是根据数据的微观特征，发现其表征的、带有普遍性的、较高层次概念的知识，是信息优势成为知识优势的基础工程。数据挖掘萌芽于“情报深加工”，前身为知识发现（</a:t>
            </a:r>
            <a:r>
              <a:rPr lang="en-US" altLang="zh-CN" dirty="0"/>
              <a:t>KDD</a:t>
            </a:r>
            <a:r>
              <a:rPr lang="zh-CN" altLang="en-US" dirty="0"/>
              <a:t>），其实质就是发现情报背后的情报，“新闻背后的新闻”。如二战中，波兰军队根据一只波斯猫的出现推断德军的一个司令部的存在；上世纪六、七十年代，日本根据公开的信息推断大庆油田的方位、出油量等，都是通过简单信息推断深层信息的例子。当然，由于计算机技术和学习算法的限制，当时的情报加工主要靠人工分析完成。随着信息加工手段的计算机化和数据库技术的发展，情报由模拟信号变成了数据，情报深加工便发展为对已知数据的挖掘。 </a:t>
            </a:r>
            <a:br>
              <a:rPr lang="zh-CN" altLang="en-US" dirty="0"/>
            </a:br>
            <a:br>
              <a:rPr lang="zh-CN" altLang="en-US" dirty="0"/>
            </a:br>
            <a:r>
              <a:rPr lang="zh-CN" altLang="en-US" dirty="0"/>
              <a:t>伊拉克战争开始前，美军就利用其高技术信息情报手段，对伊拉克进行了长期、全面和深入的监视与情报收集工作，掌握了大量政治、经济和军事情报。以此为基础，通过数据挖掘，美军对各种作战方案进行了充分论证和演练。战前，美中央总部还利用数据挖掘等技术制定了“联合一体化目标清单”，其中包括多达</a:t>
            </a:r>
            <a:r>
              <a:rPr lang="en-US" altLang="zh-CN" dirty="0"/>
              <a:t>25240</a:t>
            </a:r>
            <a:r>
              <a:rPr lang="zh-CN" altLang="en-US" dirty="0"/>
              <a:t>个攻击目标，仅针对伊领导集团及其控制能力的目标就有</a:t>
            </a:r>
            <a:r>
              <a:rPr lang="en-US" altLang="zh-CN" dirty="0"/>
              <a:t>4559</a:t>
            </a:r>
            <a:r>
              <a:rPr lang="zh-CN" altLang="en-US" dirty="0"/>
              <a:t>个。在战争中，美利用庞大的情报侦察网继续大规模收集情报，并与以前数据库融合，挖掘出许多新的信息，预测敌方可能的行动，为其让世人惊异的高速突击作战提供了有力保证。 </a:t>
            </a:r>
            <a:br>
              <a:rPr lang="zh-CN" altLang="en-US" dirty="0"/>
            </a:br>
            <a:br>
              <a:rPr lang="zh-CN" altLang="en-US" dirty="0"/>
            </a:br>
            <a:r>
              <a:rPr lang="zh-CN" altLang="en-US" dirty="0"/>
              <a:t>在信息化战场上，数据挖掘能使人们对所处战场形势有清醒的察觉，知道敌人正在做什么，为什么要这么做；对自己掌握的信息有一个正确的评估，能及时地制定作战计划并加以实施。正在兴盛之中的“基于效果作战”，则更加依赖于数据挖掘。因为传感器的原始信息仍然难以准确反映作战的效果，通过数据挖掘产生的结论，才能更好地支持效果作战。 </a:t>
            </a:r>
            <a:br>
              <a:rPr lang="zh-CN" altLang="en-US" dirty="0"/>
            </a:br>
            <a:br>
              <a:rPr lang="zh-CN" altLang="en-US" dirty="0"/>
            </a:br>
            <a:r>
              <a:rPr lang="zh-CN" altLang="en-US" dirty="0"/>
              <a:t>数据挖掘之所以被广泛运用于信息化战场，就在于其具有预测和描述两大功能。预测是从已知事件推测未知事件，用今天演绎未来的过程。数据挖掘中的预测，是利用数据库中已知知识和专家知识建立识别模式，预测或查证未知同类型信息的知识表达。信息化战场由一系列瞬时事件组成，数据挖掘能发现已有的数据库与新近发生的战场事件间的联系，通过已知事件推导未知事件，预测将要发生的事件，这对夺取战场决策优势和行动优势至关重要。描述是信息推演信息，揭示已有信息更深层的内在表达，指从现实数据库中发现和抽取未知的、有价值的和可理解的模式。信息，既反映表象，又反映本质。只有把信息放在相关联的环境中，通过挖掘才可以“吹沙见石”，发现反映事物本质的真相。 </a:t>
            </a:r>
            <a:br>
              <a:rPr lang="zh-CN" altLang="en-US" dirty="0"/>
            </a:br>
            <a:br>
              <a:rPr lang="zh-CN" altLang="en-US" dirty="0"/>
            </a:br>
            <a:r>
              <a:rPr lang="zh-CN" altLang="en-US" dirty="0"/>
              <a:t>数据挖掘是平时准备与战时运用的有机融合。它包括以下必备步骤：一是数据准备。数据挖掘必须要有“矿床”：由已知数据、主观思考模式等组成的背景情况，否则无法挖掘。在战前，要针对特定方向收集各类数据，建立相应的数据库。数据准备包括数据集成、数据选择和预分析过程等。二是建模。数据挖掘依赖于一定的模型。建模是指依据挖掘目标由已知知识建立判别模式，提供给网络训练、学习并记忆。判别模式，由文化、教育、理性和经验等所决定，应具有开放性。如固守一个模式，拒绝其它模式，可能会将挖掘引向歧途。三是挖掘。利用训练成熟后的网络记忆，查询、分析数据库中的数据，挖掘出与已知模型同类型的知识或新信息。四是表达。不同的用户，需要不同种类和不同级别的信息。根据用户的具体需求，以不同的输出把挖掘结果反映给用户。五是评估。挖掘的知识是否准确，需要评估和检验，如不准确还需要反馈重新运行模型，直到满意为止。 </a:t>
            </a:r>
            <a:br>
              <a:rPr lang="zh-CN" altLang="en-US" dirty="0"/>
            </a:br>
            <a:br>
              <a:rPr lang="zh-CN" altLang="en-US" dirty="0"/>
            </a:br>
            <a:r>
              <a:rPr lang="zh-CN" altLang="en-US" dirty="0"/>
              <a:t>数据挖掘，既是信息处理的工具，也是信息化战争的思维方法。信息化战场上，各种信息浩如烟海，重复、不完全、有噪声、模糊、随机信息充杂其中，必须有数据挖掘的意识和慧眼，不被信息的表象所迷惑。数据挖掘基于“知彼知己”，应加强特定方向的数据库建设：包括对方地理及天气影响；通信、运输和电力分配基础设施网络图；政治领导人、金融机构和关键产业的联系分析图；电脑空间薄弱环节图；关键性军事、政治、经济和社会人物的心理特征等，并分析敌人的政治、军事、经济、社会、基础设施和信息系统以及它们的相互关系，对己方可以采取的各种潜在行动做出判断。 </a:t>
            </a:r>
            <a:br>
              <a:rPr lang="zh-CN" altLang="en-US" dirty="0"/>
            </a:br>
            <a:br>
              <a:rPr lang="zh-CN" altLang="en-US" dirty="0"/>
            </a:br>
            <a:r>
              <a:rPr lang="zh-CN" altLang="en-US" dirty="0"/>
              <a:t>无论是信息化建设，还是信息化作战，数据挖掘技术都有着很大的牵引和拉动作用。信息侦察手段处于劣势的现实，更要求我们必须大力开发数据挖掘技术，充分利用来之不易的信息，发挥出最大的作战效能。 </a:t>
            </a:r>
            <a:br>
              <a:rPr lang="zh-CN" altLang="en-US" dirty="0"/>
            </a:br>
            <a:endParaRPr lang="zh-CN" altLang="en-US" dirty="0"/>
          </a:p>
          <a:p>
            <a:pPr eaLnBrk="1" hangingPunct="1"/>
            <a:endParaRPr lang="zh-CN" altLang="en-US" dirty="0"/>
          </a:p>
        </p:txBody>
      </p:sp>
    </p:spTree>
    <p:extLst>
      <p:ext uri="{BB962C8B-B14F-4D97-AF65-F5344CB8AC3E}">
        <p14:creationId xmlns:p14="http://schemas.microsoft.com/office/powerpoint/2010/main" val="2900513837"/>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4626" name="Rectangle 7"/>
          <p:cNvSpPr txBox="1">
            <a:spLocks noGrp="1" noChangeArrowheads="1"/>
          </p:cNvSpPr>
          <p:nvPr/>
        </p:nvSpPr>
        <p:spPr bwMode="auto">
          <a:xfrm>
            <a:off x="3862388" y="94456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E58C333F-EEB4-4713-8BBB-FDB920DE580A}" type="slidenum">
              <a:rPr lang="zh-CN" altLang="en-US" b="0"/>
              <a:pPr algn="r" eaLnBrk="1" hangingPunct="1">
                <a:spcBef>
                  <a:spcPct val="0"/>
                </a:spcBef>
                <a:buFontTx/>
                <a:buNone/>
              </a:pPr>
              <a:t>7</a:t>
            </a:fld>
            <a:endParaRPr lang="en-US" altLang="zh-CN" b="0"/>
          </a:p>
        </p:txBody>
      </p:sp>
      <p:sp>
        <p:nvSpPr>
          <p:cNvPr id="154627" name="Rectangle 2"/>
          <p:cNvSpPr>
            <a:spLocks noGrp="1" noRot="1" noChangeAspect="1" noChangeArrowheads="1" noTextEdit="1"/>
          </p:cNvSpPr>
          <p:nvPr>
            <p:ph type="sldImg"/>
          </p:nvPr>
        </p:nvSpPr>
        <p:spPr/>
      </p:sp>
      <p:sp>
        <p:nvSpPr>
          <p:cNvPr id="154628" name="Rectangle 3"/>
          <p:cNvSpPr>
            <a:spLocks noGrp="1" noChangeArrowheads="1"/>
          </p:cNvSpPr>
          <p:nvPr>
            <p:ph type="body" idx="1"/>
          </p:nvPr>
        </p:nvSpPr>
        <p:spPr>
          <a:noFill/>
        </p:spPr>
        <p:txBody>
          <a:bodyPr anchor="t"/>
          <a:lstStyle/>
          <a:p>
            <a:pPr eaLnBrk="1" hangingPunct="1">
              <a:lnSpc>
                <a:spcPct val="80000"/>
              </a:lnSpc>
            </a:pPr>
            <a:r>
              <a:rPr lang="zh-CN" altLang="en-US" sz="800" dirty="0"/>
              <a:t>机械式计算器－</a:t>
            </a:r>
            <a:r>
              <a:rPr lang="en-US" altLang="zh-CN" sz="800" dirty="0"/>
              <a:t>》</a:t>
            </a:r>
            <a:r>
              <a:rPr lang="zh-CN" altLang="en-US" sz="800" dirty="0"/>
              <a:t>机电式计算机－</a:t>
            </a:r>
            <a:r>
              <a:rPr lang="en-US" altLang="zh-CN" sz="800" dirty="0"/>
              <a:t>》</a:t>
            </a:r>
            <a:r>
              <a:rPr lang="zh-CN" altLang="en-US" sz="800" dirty="0"/>
              <a:t>电子式计算机</a:t>
            </a:r>
          </a:p>
          <a:p>
            <a:pPr eaLnBrk="1" hangingPunct="1">
              <a:lnSpc>
                <a:spcPct val="80000"/>
              </a:lnSpc>
            </a:pPr>
            <a:endParaRPr lang="zh-CN" altLang="en-US" sz="800" dirty="0"/>
          </a:p>
          <a:p>
            <a:pPr eaLnBrk="1" hangingPunct="1">
              <a:lnSpc>
                <a:spcPct val="80000"/>
              </a:lnSpc>
            </a:pPr>
            <a:r>
              <a:rPr lang="zh-CN" altLang="en-US" sz="800" dirty="0"/>
              <a:t>帕斯卡</a:t>
            </a:r>
            <a:r>
              <a:rPr lang="en-US" altLang="zh-CN" sz="800" dirty="0"/>
              <a:t>1623</a:t>
            </a:r>
            <a:r>
              <a:rPr lang="zh-CN" altLang="en-US" sz="800" dirty="0"/>
              <a:t>年出生在法国一位数学家家庭，他三岁丧母，由担任着税务官的父亲拉扯他长大成人。从小，他就显示出对科学研究浓厚的兴趣。</a:t>
            </a:r>
          </a:p>
          <a:p>
            <a:pPr eaLnBrk="1" hangingPunct="1">
              <a:lnSpc>
                <a:spcPct val="80000"/>
              </a:lnSpc>
            </a:pPr>
            <a:r>
              <a:rPr lang="zh-CN" altLang="en-US" sz="800" dirty="0"/>
              <a:t>少年帕斯卡对他的父亲一往情深，他每天都看着年迈的父亲费力地计算税率税款，很想帮助做点事，可又怕父亲不放心。于是，未来的科学家想到了为父亲制做一台可以计算税款的机器。</a:t>
            </a:r>
            <a:r>
              <a:rPr lang="en-US" altLang="zh-CN" sz="800" dirty="0"/>
              <a:t>19</a:t>
            </a:r>
            <a:r>
              <a:rPr lang="zh-CN" altLang="en-US" sz="800" dirty="0"/>
              <a:t>岁那年，他发明了人类有史以来第一台机械计算器</a:t>
            </a:r>
            <a:r>
              <a:rPr lang="zh-CN" altLang="en-US" sz="800" dirty="0">
                <a:solidFill>
                  <a:srgbClr val="000000"/>
                </a:solidFill>
                <a:latin typeface="宋体" panose="02010600030101010101" pitchFamily="2" charset="-122"/>
              </a:rPr>
              <a:t>    帕斯卡的这台加法机是一个长</a:t>
            </a:r>
            <a:r>
              <a:rPr lang="en-US" altLang="zh-CN" sz="800" dirty="0">
                <a:solidFill>
                  <a:srgbClr val="000000"/>
                </a:solidFill>
                <a:latin typeface="宋体" panose="02010600030101010101" pitchFamily="2" charset="-122"/>
              </a:rPr>
              <a:t>20</a:t>
            </a:r>
            <a:r>
              <a:rPr lang="zh-CN" altLang="en-US" sz="800" dirty="0">
                <a:solidFill>
                  <a:srgbClr val="000000"/>
                </a:solidFill>
                <a:latin typeface="宋体" panose="02010600030101010101" pitchFamily="2" charset="-122"/>
              </a:rPr>
              <a:t>英寸、宽</a:t>
            </a:r>
            <a:r>
              <a:rPr lang="en-US" altLang="zh-CN" sz="800" dirty="0">
                <a:solidFill>
                  <a:srgbClr val="000000"/>
                </a:solidFill>
                <a:latin typeface="宋体" panose="02010600030101010101" pitchFamily="2" charset="-122"/>
              </a:rPr>
              <a:t>4</a:t>
            </a:r>
            <a:r>
              <a:rPr lang="zh-CN" altLang="en-US" sz="800" dirty="0">
                <a:solidFill>
                  <a:srgbClr val="000000"/>
                </a:solidFill>
                <a:latin typeface="宋体" panose="02010600030101010101" pitchFamily="2" charset="-122"/>
              </a:rPr>
              <a:t>英寸、高</a:t>
            </a:r>
            <a:r>
              <a:rPr lang="en-US" altLang="zh-CN" sz="800" dirty="0">
                <a:solidFill>
                  <a:srgbClr val="000000"/>
                </a:solidFill>
                <a:latin typeface="宋体" panose="02010600030101010101" pitchFamily="2" charset="-122"/>
              </a:rPr>
              <a:t>3</a:t>
            </a:r>
            <a:r>
              <a:rPr lang="zh-CN" altLang="en-US" sz="800" dirty="0">
                <a:solidFill>
                  <a:srgbClr val="000000"/>
                </a:solidFill>
                <a:latin typeface="宋体" panose="02010600030101010101" pitchFamily="2" charset="-122"/>
              </a:rPr>
              <a:t>英寸的长方盒子，面板上有一列显示数字的小窗口，</a:t>
            </a:r>
          </a:p>
          <a:p>
            <a:pPr eaLnBrk="1" hangingPunct="1">
              <a:lnSpc>
                <a:spcPct val="80000"/>
              </a:lnSpc>
            </a:pPr>
            <a:r>
              <a:rPr lang="zh-CN" altLang="en-US" sz="800" dirty="0">
                <a:solidFill>
                  <a:srgbClr val="000000"/>
                </a:solidFill>
                <a:latin typeface="宋体" panose="02010600030101010101" pitchFamily="2" charset="-122"/>
              </a:rPr>
              <a:t>    利用齿轮传动原理，旋紧发条后转动，以此来实现加，减运算。机器中有八个可动的刻度盘，最多可把八位长的数字加起来。每个轮子上刻着从</a:t>
            </a:r>
            <a:r>
              <a:rPr lang="en-US" altLang="zh-CN" sz="800" dirty="0">
                <a:solidFill>
                  <a:srgbClr val="000000"/>
                </a:solidFill>
                <a:latin typeface="宋体" panose="02010600030101010101" pitchFamily="2" charset="-122"/>
              </a:rPr>
              <a:t>0</a:t>
            </a:r>
            <a:r>
              <a:rPr lang="zh-CN" altLang="en-US" sz="800" dirty="0">
                <a:solidFill>
                  <a:srgbClr val="000000"/>
                </a:solidFill>
                <a:latin typeface="宋体" panose="02010600030101010101" pitchFamily="2" charset="-122"/>
              </a:rPr>
              <a:t>到</a:t>
            </a:r>
            <a:r>
              <a:rPr lang="en-US" altLang="zh-CN" sz="800" dirty="0">
                <a:solidFill>
                  <a:srgbClr val="000000"/>
                </a:solidFill>
                <a:latin typeface="宋体" panose="02010600030101010101" pitchFamily="2" charset="-122"/>
              </a:rPr>
              <a:t>9</a:t>
            </a:r>
            <a:r>
              <a:rPr lang="zh-CN" altLang="en-US" sz="800" dirty="0">
                <a:solidFill>
                  <a:srgbClr val="000000"/>
                </a:solidFill>
                <a:latin typeface="宋体" panose="02010600030101010101" pitchFamily="2" charset="-122"/>
              </a:rPr>
              <a:t>的</a:t>
            </a:r>
            <a:r>
              <a:rPr lang="en-US" altLang="zh-CN" sz="800" dirty="0">
                <a:solidFill>
                  <a:srgbClr val="000000"/>
                </a:solidFill>
                <a:latin typeface="宋体" panose="02010600030101010101" pitchFamily="2" charset="-122"/>
              </a:rPr>
              <a:t>10</a:t>
            </a:r>
            <a:r>
              <a:rPr lang="zh-CN" altLang="en-US" sz="800" dirty="0">
                <a:solidFill>
                  <a:srgbClr val="000000"/>
                </a:solidFill>
                <a:latin typeface="宋体" panose="02010600030101010101" pitchFamily="2" charset="-122"/>
              </a:rPr>
              <a:t>个数字。右边第一个轮子上的数字表示十位数字，依此类推。在两数相加时， 用专用的铁笔来拨动转轮以输入数字。先在加法机的轮子上拨出一个数，再按照第二个数在相应的轮子上转动对应的数字，最后就会得到这两上数的和。如果某一位两上数字之和超过了</a:t>
            </a:r>
            <a:r>
              <a:rPr lang="en-US" altLang="zh-CN" sz="800" dirty="0">
                <a:solidFill>
                  <a:srgbClr val="000000"/>
                </a:solidFill>
                <a:latin typeface="宋体" panose="02010600030101010101" pitchFamily="2" charset="-122"/>
              </a:rPr>
              <a:t>10</a:t>
            </a:r>
            <a:r>
              <a:rPr lang="zh-CN" altLang="en-US" sz="800" dirty="0">
                <a:solidFill>
                  <a:srgbClr val="000000"/>
                </a:solidFill>
                <a:latin typeface="宋体" panose="02010600030101010101" pitchFamily="2" charset="-122"/>
              </a:rPr>
              <a:t>，加法机就会自动地通过齿轮进位。因为低位的小轮转动了</a:t>
            </a:r>
            <a:r>
              <a:rPr lang="en-US" altLang="zh-CN" sz="800" dirty="0">
                <a:solidFill>
                  <a:srgbClr val="000000"/>
                </a:solidFill>
                <a:latin typeface="宋体" panose="02010600030101010101" pitchFamily="2" charset="-122"/>
              </a:rPr>
              <a:t>10</a:t>
            </a:r>
            <a:r>
              <a:rPr lang="zh-CN" altLang="en-US" sz="800" dirty="0">
                <a:solidFill>
                  <a:srgbClr val="000000"/>
                </a:solidFill>
                <a:latin typeface="宋体" panose="02010600030101010101" pitchFamily="2" charset="-122"/>
              </a:rPr>
              <a:t>个数字后，就会使下一个小轮（左边小轮）转动一个数字。计算所得的结果在加法机面板上的读数窗上显示，计算完毕要把轮子逐个恢复到零位。帕斯卡制造的这台人类最早的运算机械</a:t>
            </a:r>
            <a:r>
              <a:rPr lang="en-US" altLang="zh-CN" sz="800" dirty="0">
                <a:solidFill>
                  <a:srgbClr val="000000"/>
                </a:solidFill>
              </a:rPr>
              <a:t>—</a:t>
            </a:r>
            <a:r>
              <a:rPr lang="zh-CN" altLang="en-US" sz="800" dirty="0">
                <a:solidFill>
                  <a:srgbClr val="000000"/>
                </a:solidFill>
                <a:latin typeface="宋体" panose="02010600030101010101" pitchFamily="2" charset="-122"/>
              </a:rPr>
              <a:t>加法机，它向人们证明，用一种纯粹机械的装置去代替人们的思考和记忆，是完全可以做到的。这台加法机如今还陈列在巴黎国立工艺博物馆里。</a:t>
            </a:r>
          </a:p>
          <a:p>
            <a:pPr eaLnBrk="1" hangingPunct="1">
              <a:lnSpc>
                <a:spcPct val="80000"/>
              </a:lnSpc>
            </a:pPr>
            <a:r>
              <a:rPr lang="zh-CN" altLang="en-US" sz="800" dirty="0">
                <a:latin typeface="宋体" panose="02010600030101010101" pitchFamily="2" charset="-122"/>
              </a:rPr>
              <a:t>帕斯卡留给世人一句名言：</a:t>
            </a:r>
            <a:r>
              <a:rPr lang="zh-CN" altLang="en-US" sz="800" dirty="0"/>
              <a:t>“</a:t>
            </a:r>
            <a:r>
              <a:rPr lang="zh-CN" altLang="en-US" sz="800" dirty="0">
                <a:latin typeface="宋体" panose="02010600030101010101" pitchFamily="2" charset="-122"/>
              </a:rPr>
              <a:t>人只不过是一根芦苇，</a:t>
            </a:r>
            <a:r>
              <a:rPr lang="zh-CN" altLang="en-US" sz="800" dirty="0"/>
              <a:t> </a:t>
            </a:r>
            <a:r>
              <a:rPr lang="zh-CN" altLang="en-US" sz="800" dirty="0">
                <a:latin typeface="宋体" panose="02010600030101010101" pitchFamily="2" charset="-122"/>
              </a:rPr>
              <a:t>是自然界最脆弱的东西，但他是一根有思想的芦苇。</a:t>
            </a:r>
            <a:r>
              <a:rPr lang="zh-CN" altLang="en-US" sz="800" dirty="0"/>
              <a:t>”  </a:t>
            </a:r>
            <a:r>
              <a:rPr lang="zh-CN" altLang="en-US" sz="800" dirty="0">
                <a:latin typeface="宋体" panose="02010600030101010101" pitchFamily="2" charset="-122"/>
              </a:rPr>
              <a:t>科学界铭记着帕斯卡的功绩，</a:t>
            </a:r>
            <a:r>
              <a:rPr lang="zh-CN" altLang="en-US" sz="800" dirty="0"/>
              <a:t> </a:t>
            </a:r>
          </a:p>
          <a:p>
            <a:pPr eaLnBrk="1" hangingPunct="1">
              <a:lnSpc>
                <a:spcPct val="80000"/>
              </a:lnSpc>
            </a:pPr>
            <a:r>
              <a:rPr lang="zh-CN" altLang="en-US" sz="800" dirty="0">
                <a:latin typeface="宋体" panose="02010600030101010101" pitchFamily="2" charset="-122"/>
              </a:rPr>
              <a:t>国际单位制规定</a:t>
            </a:r>
            <a:r>
              <a:rPr lang="zh-CN" altLang="en-US" sz="800" dirty="0"/>
              <a:t>“</a:t>
            </a:r>
            <a:r>
              <a:rPr lang="zh-CN" altLang="en-US" sz="800" dirty="0">
                <a:latin typeface="宋体" panose="02010600030101010101" pitchFamily="2" charset="-122"/>
              </a:rPr>
              <a:t>压强</a:t>
            </a:r>
            <a:r>
              <a:rPr lang="zh-CN" altLang="en-US" sz="800" dirty="0"/>
              <a:t>”</a:t>
            </a:r>
            <a:r>
              <a:rPr lang="zh-CN" altLang="en-US" sz="800" dirty="0">
                <a:latin typeface="宋体" panose="02010600030101010101" pitchFamily="2" charset="-122"/>
              </a:rPr>
              <a:t>单位为</a:t>
            </a:r>
            <a:r>
              <a:rPr lang="zh-CN" altLang="en-US" sz="800" dirty="0"/>
              <a:t>“</a:t>
            </a:r>
            <a:r>
              <a:rPr lang="zh-CN" altLang="en-US" sz="800" dirty="0">
                <a:latin typeface="宋体" panose="02010600030101010101" pitchFamily="2" charset="-122"/>
              </a:rPr>
              <a:t>帕斯卡</a:t>
            </a:r>
            <a:r>
              <a:rPr lang="zh-CN" altLang="en-US" sz="800" dirty="0"/>
              <a:t>”</a:t>
            </a:r>
            <a:r>
              <a:rPr lang="zh-CN" altLang="en-US" sz="800" dirty="0">
                <a:latin typeface="宋体" panose="02010600030101010101" pitchFamily="2" charset="-122"/>
              </a:rPr>
              <a:t>，是因为他率先提出了描述液体压强性质的</a:t>
            </a:r>
            <a:r>
              <a:rPr lang="zh-CN" altLang="en-US" sz="800" dirty="0"/>
              <a:t>“</a:t>
            </a:r>
            <a:r>
              <a:rPr lang="zh-CN" altLang="en-US" sz="800" dirty="0">
                <a:latin typeface="宋体" panose="02010600030101010101" pitchFamily="2" charset="-122"/>
              </a:rPr>
              <a:t>帕斯卡定律</a:t>
            </a:r>
            <a:r>
              <a:rPr lang="zh-CN" altLang="en-US" sz="800" dirty="0"/>
              <a:t>” </a:t>
            </a:r>
            <a:r>
              <a:rPr lang="zh-CN" altLang="en-US" sz="800" dirty="0">
                <a:latin typeface="宋体" panose="02010600030101010101" pitchFamily="2" charset="-122"/>
              </a:rPr>
              <a:t>。</a:t>
            </a:r>
          </a:p>
          <a:p>
            <a:pPr eaLnBrk="1" hangingPunct="1">
              <a:lnSpc>
                <a:spcPct val="80000"/>
              </a:lnSpc>
            </a:pPr>
            <a:r>
              <a:rPr lang="zh-CN" altLang="en-US" sz="800" dirty="0">
                <a:latin typeface="宋体" panose="02010600030101010101" pitchFamily="2" charset="-122"/>
              </a:rPr>
              <a:t>计算机领域更不会忘记帕斯卡的贡献，</a:t>
            </a:r>
            <a:r>
              <a:rPr lang="zh-CN" altLang="en-US" sz="800" dirty="0"/>
              <a:t> </a:t>
            </a:r>
            <a:r>
              <a:rPr lang="en-US" altLang="zh-CN" sz="800" dirty="0"/>
              <a:t>1971</a:t>
            </a:r>
            <a:r>
              <a:rPr lang="zh-CN" altLang="en-US" sz="800" dirty="0">
                <a:latin typeface="宋体" panose="02010600030101010101" pitchFamily="2" charset="-122"/>
              </a:rPr>
              <a:t>年面世的</a:t>
            </a:r>
            <a:r>
              <a:rPr lang="en-US" altLang="zh-CN" sz="800" dirty="0"/>
              <a:t>Pascal</a:t>
            </a:r>
            <a:r>
              <a:rPr lang="zh-CN" altLang="en-US" sz="800" dirty="0">
                <a:latin typeface="宋体" panose="02010600030101010101" pitchFamily="2" charset="-122"/>
              </a:rPr>
              <a:t>语言，也是为了纪念这位先驱，使帕斯卡的英名长留在电脑时代里。</a:t>
            </a:r>
            <a:r>
              <a:rPr lang="zh-CN" altLang="en-US" sz="800" dirty="0"/>
              <a:t> </a:t>
            </a:r>
          </a:p>
          <a:p>
            <a:pPr eaLnBrk="1" hangingPunct="1">
              <a:lnSpc>
                <a:spcPct val="80000"/>
              </a:lnSpc>
            </a:pPr>
            <a:endParaRPr lang="zh-CN" altLang="en-US" sz="800" dirty="0"/>
          </a:p>
          <a:p>
            <a:pPr algn="just" eaLnBrk="1" hangingPunct="1">
              <a:lnSpc>
                <a:spcPct val="80000"/>
              </a:lnSpc>
            </a:pPr>
            <a:r>
              <a:rPr lang="zh-CN" altLang="en-US" sz="800" b="1" dirty="0">
                <a:latin typeface="宋体" panose="02010600030101010101" pitchFamily="2" charset="-122"/>
              </a:rPr>
              <a:t>世界上第一台机械式乘法机</a:t>
            </a:r>
            <a:endParaRPr lang="zh-CN" altLang="en-US" sz="800" b="1" dirty="0">
              <a:cs typeface="Times New Roman" panose="02020603050405020304" pitchFamily="18" charset="0"/>
            </a:endParaRPr>
          </a:p>
          <a:p>
            <a:pPr eaLnBrk="1" hangingPunct="1">
              <a:lnSpc>
                <a:spcPct val="80000"/>
              </a:lnSpc>
            </a:pPr>
            <a:r>
              <a:rPr lang="zh-CN" altLang="en-US" sz="800" dirty="0">
                <a:solidFill>
                  <a:srgbClr val="000000"/>
                </a:solidFill>
                <a:latin typeface="宋体" panose="02010600030101010101" pitchFamily="2" charset="-122"/>
              </a:rPr>
              <a:t>　　</a:t>
            </a:r>
            <a:r>
              <a:rPr lang="zh-CN" altLang="en-US" sz="800" dirty="0"/>
              <a:t>帕斯卡逝世后不久，与法兰西毗邻的德国莱茵河畔，有位英俊的年轻人正挑灯夜读。黎明时分，青年人站起身，揉了一下疲乏的腰部，脸上流露出会心的微笑，一个朦胧的设想已酝酿成熟。虽然在帕斯卡发明加法器的时候，他尚未出世，但这篇由帕斯卡亲自撰写的关于加法计算机的论文，却使他似醍醐灌顶，勾起强烈的发明欲。他就是德国大数学家、被</a:t>
            </a:r>
            <a:r>
              <a:rPr lang="en-US" altLang="zh-CN" sz="800" dirty="0"/>
              <a:t>《</a:t>
            </a:r>
            <a:r>
              <a:rPr lang="zh-CN" altLang="en-US" sz="800" dirty="0"/>
              <a:t>不列颠百科全书</a:t>
            </a:r>
            <a:r>
              <a:rPr lang="en-US" altLang="zh-CN" sz="800" dirty="0"/>
              <a:t>》</a:t>
            </a:r>
            <a:r>
              <a:rPr lang="zh-CN" altLang="en-US" sz="800" dirty="0"/>
              <a:t>称为“西方文明最伟大的人物之一”的莱布尼茨（</a:t>
            </a:r>
            <a:r>
              <a:rPr lang="en-US" altLang="zh-CN" sz="800" dirty="0" err="1"/>
              <a:t>G.Leibnitz</a:t>
            </a:r>
            <a:r>
              <a:rPr lang="zh-CN" altLang="en-US" sz="800" dirty="0"/>
              <a:t>）。</a:t>
            </a:r>
          </a:p>
          <a:p>
            <a:pPr eaLnBrk="1" hangingPunct="1">
              <a:lnSpc>
                <a:spcPct val="80000"/>
              </a:lnSpc>
            </a:pPr>
            <a:r>
              <a:rPr lang="zh-CN" altLang="en-US" sz="800" dirty="0"/>
              <a:t>莱布尼茨早年历经坎坷。当幸运之神降临之时，他获得了一次出使法国的机会。帕斯卡的故乡张开臂膀接纳他，为他实现计算机器的夙愿创造了契机。在巴黎，他聘请到一些著名机械专家和能工巧匠协助工作，终于在</a:t>
            </a:r>
            <a:r>
              <a:rPr lang="en-US" altLang="zh-CN" sz="800" dirty="0"/>
              <a:t>1674</a:t>
            </a:r>
            <a:r>
              <a:rPr lang="zh-CN" altLang="en-US" sz="800" dirty="0"/>
              <a:t>年造出一台更完美的机械计算机。</a:t>
            </a:r>
          </a:p>
          <a:p>
            <a:pPr eaLnBrk="1" hangingPunct="1">
              <a:lnSpc>
                <a:spcPct val="80000"/>
              </a:lnSpc>
            </a:pPr>
            <a:r>
              <a:rPr lang="zh-CN" altLang="en-US" sz="800" dirty="0"/>
              <a:t>莱布尼茨发明的新型计算机约有</a:t>
            </a:r>
            <a:r>
              <a:rPr lang="en-US" altLang="zh-CN" sz="800" dirty="0"/>
              <a:t>1</a:t>
            </a:r>
            <a:r>
              <a:rPr lang="zh-CN" altLang="en-US" sz="800" dirty="0"/>
              <a:t>米长，内部安装了一系列齿轮机构，除了体积较大之外，基本原理继承于帕斯卡。不过，莱布尼茨技高一筹，他为计算机增添了一种名叫“步进轮”的装置。步进轮是一个有</a:t>
            </a:r>
            <a:r>
              <a:rPr lang="en-US" altLang="zh-CN" sz="800" dirty="0"/>
              <a:t>9</a:t>
            </a:r>
            <a:r>
              <a:rPr lang="zh-CN" altLang="en-US" sz="800" dirty="0"/>
              <a:t>个齿的长圆柱体，</a:t>
            </a:r>
            <a:r>
              <a:rPr lang="en-US" altLang="zh-CN" sz="800" dirty="0"/>
              <a:t>9</a:t>
            </a:r>
            <a:r>
              <a:rPr lang="zh-CN" altLang="en-US" sz="800" dirty="0"/>
              <a:t>个齿依次分布于圆柱表面；旁边另有个小齿轮可以沿着轴向移动，以便逐次与步进轮啮合。每当小齿轮转动一圈，步进轮可根据它与小齿轮啮合的齿数，分别转动</a:t>
            </a:r>
            <a:r>
              <a:rPr lang="en-US" altLang="zh-CN" sz="800" dirty="0"/>
              <a:t>1/10</a:t>
            </a:r>
            <a:r>
              <a:rPr lang="zh-CN" altLang="en-US" sz="800" dirty="0"/>
              <a:t>、</a:t>
            </a:r>
            <a:r>
              <a:rPr lang="en-US" altLang="zh-CN" sz="800" dirty="0"/>
              <a:t>2/10</a:t>
            </a:r>
            <a:r>
              <a:rPr lang="zh-CN" altLang="en-US" sz="800" dirty="0"/>
              <a:t>圈</a:t>
            </a:r>
            <a:r>
              <a:rPr lang="en-US" altLang="zh-CN" sz="800" dirty="0"/>
              <a:t>……</a:t>
            </a:r>
            <a:r>
              <a:rPr lang="zh-CN" altLang="en-US" sz="800" dirty="0"/>
              <a:t>，直到</a:t>
            </a:r>
            <a:r>
              <a:rPr lang="en-US" altLang="zh-CN" sz="800" dirty="0"/>
              <a:t>9/10</a:t>
            </a:r>
            <a:r>
              <a:rPr lang="zh-CN" altLang="en-US" sz="800" dirty="0"/>
              <a:t>圈，这样一来，它就能够连续重复地做加法。</a:t>
            </a:r>
          </a:p>
          <a:p>
            <a:pPr eaLnBrk="1" hangingPunct="1">
              <a:lnSpc>
                <a:spcPct val="80000"/>
              </a:lnSpc>
            </a:pPr>
            <a:r>
              <a:rPr lang="zh-CN" altLang="en-US" sz="800" dirty="0"/>
              <a:t>稍熟悉电脑程序设计的人都知道，连续重复计算加法就是现代计算机做乘除运算采用的办法。莱布尼茨的计算机，加、减、乘、除四则运算一应俱全，也给其后风靡一时的手摇计算机铺平了道路。</a:t>
            </a:r>
          </a:p>
          <a:p>
            <a:pPr eaLnBrk="1" hangingPunct="1">
              <a:lnSpc>
                <a:spcPct val="80000"/>
              </a:lnSpc>
            </a:pPr>
            <a:r>
              <a:rPr lang="zh-CN" altLang="en-US" sz="800" dirty="0"/>
              <a:t>不久，因独立发明微积分而与牛顿齐名的莱布尼茨，又为计算机提出了“二进制”数的设计思路。有人说，他的想法来自于东方中国。</a:t>
            </a:r>
          </a:p>
          <a:p>
            <a:pPr eaLnBrk="1" hangingPunct="1">
              <a:lnSpc>
                <a:spcPct val="80000"/>
              </a:lnSpc>
            </a:pPr>
            <a:r>
              <a:rPr lang="zh-CN" altLang="en-US" sz="800" dirty="0"/>
              <a:t>大约在公元</a:t>
            </a:r>
            <a:r>
              <a:rPr lang="en-US" altLang="zh-CN" sz="800" dirty="0"/>
              <a:t>1700</a:t>
            </a:r>
            <a:r>
              <a:rPr lang="zh-CN" altLang="en-US" sz="800" dirty="0"/>
              <a:t>年左右某天，友人送给他一幅从中国带来图画，名称叫做“八卦”，是宋朝人邵雍所摹绘的一张“易图”。莱布尼茨用放大镜仔细观察八卦的每一卦象，发现它们都由阳（</a:t>
            </a:r>
            <a:r>
              <a:rPr lang="en-US" altLang="zh-CN" sz="800" dirty="0"/>
              <a:t>—</a:t>
            </a:r>
            <a:r>
              <a:rPr lang="zh-CN" altLang="en-US" sz="800" dirty="0"/>
              <a:t>）和阴（</a:t>
            </a:r>
            <a:r>
              <a:rPr lang="en-US" altLang="zh-CN" sz="800" dirty="0"/>
              <a:t>--</a:t>
            </a:r>
            <a:r>
              <a:rPr lang="zh-CN" altLang="en-US" sz="800" dirty="0"/>
              <a:t>）两种符号组合而成。他挠有兴趣地把</a:t>
            </a:r>
            <a:r>
              <a:rPr lang="en-US" altLang="zh-CN" sz="800" dirty="0"/>
              <a:t>8</a:t>
            </a:r>
            <a:r>
              <a:rPr lang="zh-CN" altLang="en-US" sz="800" dirty="0"/>
              <a:t>种卦象颠来倒去排列组合，脑海中突然火花一闪──这不就是很有规律的二进制数字吗？若认为阳（</a:t>
            </a:r>
            <a:r>
              <a:rPr lang="en-US" altLang="zh-CN" sz="800" dirty="0"/>
              <a:t>—</a:t>
            </a:r>
            <a:r>
              <a:rPr lang="zh-CN" altLang="en-US" sz="800" dirty="0"/>
              <a:t>）是“</a:t>
            </a:r>
            <a:r>
              <a:rPr lang="en-US" altLang="zh-CN" sz="800" dirty="0"/>
              <a:t>1”</a:t>
            </a:r>
            <a:r>
              <a:rPr lang="zh-CN" altLang="en-US" sz="800" dirty="0"/>
              <a:t>，阴（</a:t>
            </a:r>
            <a:r>
              <a:rPr lang="en-US" altLang="zh-CN" sz="800" dirty="0"/>
              <a:t>--</a:t>
            </a:r>
            <a:r>
              <a:rPr lang="zh-CN" altLang="en-US" sz="800" dirty="0"/>
              <a:t>）是“</a:t>
            </a:r>
            <a:r>
              <a:rPr lang="en-US" altLang="zh-CN" sz="800" dirty="0"/>
              <a:t>0”</a:t>
            </a:r>
            <a:r>
              <a:rPr lang="zh-CN" altLang="en-US" sz="800" dirty="0"/>
              <a:t>，八卦恰好组成了二进制</a:t>
            </a:r>
            <a:r>
              <a:rPr lang="en-US" altLang="zh-CN" sz="800" dirty="0"/>
              <a:t>000</a:t>
            </a:r>
            <a:r>
              <a:rPr lang="zh-CN" altLang="en-US" sz="800" dirty="0"/>
              <a:t>到</a:t>
            </a:r>
            <a:r>
              <a:rPr lang="en-US" altLang="zh-CN" sz="800" dirty="0"/>
              <a:t>111</a:t>
            </a:r>
            <a:r>
              <a:rPr lang="zh-CN" altLang="en-US" sz="800" dirty="0"/>
              <a:t>共</a:t>
            </a:r>
            <a:r>
              <a:rPr lang="en-US" altLang="zh-CN" sz="800" dirty="0"/>
              <a:t>8</a:t>
            </a:r>
            <a:r>
              <a:rPr lang="zh-CN" altLang="en-US" sz="800" dirty="0"/>
              <a:t>个基本序数。正是在中国人睿智的启迪下，莱布尼茨最终悟出了二进制数之真谛。虽然莱布尼茨设计的计算机用的还是十进制，但他率先系统提出了二进制数的运算法则，直到今天，二进制数仍然左右着现代电脑的高速运算。 </a:t>
            </a:r>
          </a:p>
        </p:txBody>
      </p:sp>
    </p:spTree>
    <p:extLst>
      <p:ext uri="{BB962C8B-B14F-4D97-AF65-F5344CB8AC3E}">
        <p14:creationId xmlns:p14="http://schemas.microsoft.com/office/powerpoint/2010/main" val="3716447854"/>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5650" name="Rectangle 7"/>
          <p:cNvSpPr txBox="1">
            <a:spLocks noGrp="1" noChangeArrowheads="1"/>
          </p:cNvSpPr>
          <p:nvPr/>
        </p:nvSpPr>
        <p:spPr bwMode="auto">
          <a:xfrm>
            <a:off x="3862388" y="94456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0D09C858-8843-46BA-9012-3F5A0D003685}" type="slidenum">
              <a:rPr lang="zh-CN" altLang="en-US" b="0"/>
              <a:pPr algn="r" eaLnBrk="1" hangingPunct="1">
                <a:spcBef>
                  <a:spcPct val="0"/>
                </a:spcBef>
                <a:buFontTx/>
                <a:buNone/>
              </a:pPr>
              <a:t>8</a:t>
            </a:fld>
            <a:endParaRPr lang="en-US" altLang="zh-CN" b="0"/>
          </a:p>
        </p:txBody>
      </p:sp>
      <p:sp>
        <p:nvSpPr>
          <p:cNvPr id="155651" name="Rectangle 2"/>
          <p:cNvSpPr>
            <a:spLocks noGrp="1" noRot="1" noChangeAspect="1" noChangeArrowheads="1" noTextEdit="1"/>
          </p:cNvSpPr>
          <p:nvPr>
            <p:ph type="sldImg"/>
          </p:nvPr>
        </p:nvSpPr>
        <p:spPr/>
      </p:sp>
      <p:sp>
        <p:nvSpPr>
          <p:cNvPr id="155652" name="Rectangle 3"/>
          <p:cNvSpPr>
            <a:spLocks noGrp="1" noChangeArrowheads="1"/>
          </p:cNvSpPr>
          <p:nvPr>
            <p:ph type="body" idx="1"/>
          </p:nvPr>
        </p:nvSpPr>
        <p:spPr>
          <a:noFill/>
        </p:spPr>
        <p:txBody>
          <a:bodyPr anchor="t"/>
          <a:lstStyle/>
          <a:p>
            <a:pPr algn="just" eaLnBrk="1" hangingPunct="1">
              <a:lnSpc>
                <a:spcPct val="80000"/>
              </a:lnSpc>
            </a:pPr>
            <a:r>
              <a:rPr lang="zh-CN" altLang="en-US" sz="800" dirty="0"/>
              <a:t>逻辑：逻辑是对逻辑真理进行系统性研究的学科，任务：判别一个语句是否逻辑真理 ，判别正确的推理和错误的推理</a:t>
            </a:r>
          </a:p>
          <a:p>
            <a:pPr algn="just" eaLnBrk="1" hangingPunct="1">
              <a:lnSpc>
                <a:spcPct val="80000"/>
              </a:lnSpc>
            </a:pPr>
            <a:r>
              <a:rPr lang="zh-CN" altLang="en-US" sz="800" dirty="0"/>
              <a:t>推理：</a:t>
            </a:r>
          </a:p>
          <a:p>
            <a:pPr algn="l" eaLnBrk="1" hangingPunct="1">
              <a:lnSpc>
                <a:spcPct val="80000"/>
              </a:lnSpc>
            </a:pPr>
            <a:r>
              <a:rPr lang="en-US" altLang="zh-CN" sz="800" dirty="0"/>
              <a:t>(1) </a:t>
            </a:r>
            <a:r>
              <a:rPr lang="zh-CN" altLang="en-US" sz="800" dirty="0"/>
              <a:t>凡运动员都热爱运动。</a:t>
            </a:r>
            <a:br>
              <a:rPr lang="zh-CN" altLang="en-US" sz="800" dirty="0"/>
            </a:br>
            <a:r>
              <a:rPr lang="en-US" altLang="zh-CN" sz="800" dirty="0"/>
              <a:t>(2) </a:t>
            </a:r>
            <a:r>
              <a:rPr lang="zh-CN" altLang="en-US" sz="800" dirty="0"/>
              <a:t>孔子是运动员。</a:t>
            </a:r>
            <a:br>
              <a:rPr lang="zh-CN" altLang="en-US" sz="800" dirty="0"/>
            </a:br>
            <a:r>
              <a:rPr lang="zh-CN" altLang="en-US" sz="800" dirty="0"/>
              <a:t>所以，孔子热爱运动。  </a:t>
            </a:r>
          </a:p>
          <a:p>
            <a:pPr algn="just" eaLnBrk="1" hangingPunct="1">
              <a:lnSpc>
                <a:spcPct val="80000"/>
              </a:lnSpc>
            </a:pPr>
            <a:endParaRPr lang="zh-CN" altLang="en-US" sz="800" dirty="0"/>
          </a:p>
          <a:p>
            <a:pPr algn="just" eaLnBrk="1" hangingPunct="1">
              <a:lnSpc>
                <a:spcPct val="80000"/>
              </a:lnSpc>
            </a:pPr>
            <a:r>
              <a:rPr lang="zh-CN" altLang="en-US" sz="800" b="1" dirty="0">
                <a:latin typeface="宋体" panose="02010600030101010101" pitchFamily="2" charset="-122"/>
              </a:rPr>
              <a:t>巴贝奇的差分机和分析机</a:t>
            </a:r>
            <a:endParaRPr lang="zh-CN" altLang="en-US" sz="800" b="1" dirty="0">
              <a:cs typeface="Times New Roman" panose="02020603050405020304" pitchFamily="18" charset="0"/>
            </a:endParaRPr>
          </a:p>
          <a:p>
            <a:pPr eaLnBrk="1" hangingPunct="1">
              <a:lnSpc>
                <a:spcPct val="80000"/>
              </a:lnSpc>
            </a:pPr>
            <a:r>
              <a:rPr lang="en-US" altLang="zh-CN" sz="800" dirty="0">
                <a:solidFill>
                  <a:srgbClr val="000000"/>
                </a:solidFill>
                <a:latin typeface="宋体" panose="02010600030101010101" pitchFamily="2" charset="-122"/>
                <a:cs typeface="Times New Roman" panose="02020603050405020304" pitchFamily="18" charset="0"/>
              </a:rPr>
              <a:t>19</a:t>
            </a:r>
            <a:r>
              <a:rPr lang="zh-CN" altLang="en-US" sz="800" dirty="0">
                <a:solidFill>
                  <a:srgbClr val="000000"/>
                </a:solidFill>
                <a:latin typeface="宋体" panose="02010600030101010101" pitchFamily="2" charset="-122"/>
                <a:cs typeface="Times New Roman" panose="02020603050405020304" pitchFamily="18" charset="0"/>
              </a:rPr>
              <a:t>世纪</a:t>
            </a:r>
            <a:r>
              <a:rPr lang="en-US" altLang="zh-CN" sz="800" dirty="0">
                <a:solidFill>
                  <a:srgbClr val="000000"/>
                </a:solidFill>
                <a:latin typeface="宋体" panose="02010600030101010101" pitchFamily="2" charset="-122"/>
                <a:cs typeface="Times New Roman" panose="02020603050405020304" pitchFamily="18" charset="0"/>
              </a:rPr>
              <a:t>20</a:t>
            </a:r>
            <a:r>
              <a:rPr lang="zh-CN" altLang="en-US" sz="800" dirty="0">
                <a:solidFill>
                  <a:srgbClr val="000000"/>
                </a:solidFill>
                <a:latin typeface="宋体" panose="02010600030101010101" pitchFamily="2" charset="-122"/>
                <a:cs typeface="Times New Roman" panose="02020603050405020304" pitchFamily="18" charset="0"/>
              </a:rPr>
              <a:t>～</a:t>
            </a:r>
            <a:r>
              <a:rPr lang="en-US" altLang="zh-CN" sz="800" dirty="0">
                <a:solidFill>
                  <a:srgbClr val="000000"/>
                </a:solidFill>
                <a:latin typeface="宋体" panose="02010600030101010101" pitchFamily="2" charset="-122"/>
                <a:cs typeface="Times New Roman" panose="02020603050405020304" pitchFamily="18" charset="0"/>
              </a:rPr>
              <a:t>30</a:t>
            </a:r>
            <a:r>
              <a:rPr lang="zh-CN" altLang="en-US" sz="800" dirty="0">
                <a:solidFill>
                  <a:srgbClr val="000000"/>
                </a:solidFill>
                <a:latin typeface="宋体" panose="02010600030101010101" pitchFamily="2" charset="-122"/>
                <a:cs typeface="Times New Roman" panose="02020603050405020304" pitchFamily="18" charset="0"/>
              </a:rPr>
              <a:t>年代，现代计算机的鼻祖，英国数学家查尔斯</a:t>
            </a:r>
            <a:r>
              <a:rPr lang="en-US" altLang="zh-CN" sz="800" dirty="0">
                <a:solidFill>
                  <a:srgbClr val="000000"/>
                </a:solidFill>
                <a:cs typeface="Times New Roman" panose="02020603050405020304" pitchFamily="18" charset="0"/>
              </a:rPr>
              <a:t>·</a:t>
            </a:r>
            <a:r>
              <a:rPr lang="zh-CN" altLang="en-US" sz="800" dirty="0">
                <a:solidFill>
                  <a:srgbClr val="000000"/>
                </a:solidFill>
                <a:latin typeface="宋体" panose="02010600030101010101" pitchFamily="2" charset="-122"/>
                <a:cs typeface="Times New Roman" panose="02020603050405020304" pitchFamily="18" charset="0"/>
              </a:rPr>
              <a:t>巴贝奇（</a:t>
            </a:r>
            <a:r>
              <a:rPr lang="en-US" altLang="zh-CN" sz="800" dirty="0">
                <a:solidFill>
                  <a:srgbClr val="0000FF"/>
                </a:solidFill>
                <a:latin typeface="宋体" panose="02010600030101010101" pitchFamily="2" charset="-122"/>
                <a:cs typeface="Times New Roman" panose="02020603050405020304" pitchFamily="18" charset="0"/>
              </a:rPr>
              <a:t>Charles Babbage</a:t>
            </a:r>
            <a:r>
              <a:rPr lang="zh-CN" altLang="en-US" sz="800" dirty="0">
                <a:solidFill>
                  <a:srgbClr val="0000FF"/>
                </a:solidFill>
                <a:latin typeface="宋体" panose="02010600030101010101" pitchFamily="2" charset="-122"/>
                <a:cs typeface="Times New Roman" panose="02020603050405020304" pitchFamily="18" charset="0"/>
              </a:rPr>
              <a:t>，</a:t>
            </a:r>
            <a:r>
              <a:rPr lang="en-US" altLang="zh-CN" sz="800" dirty="0">
                <a:solidFill>
                  <a:srgbClr val="0000FF"/>
                </a:solidFill>
                <a:latin typeface="宋体" panose="02010600030101010101" pitchFamily="2" charset="-122"/>
                <a:cs typeface="Times New Roman" panose="02020603050405020304" pitchFamily="18" charset="0"/>
              </a:rPr>
              <a:t>1791-1871</a:t>
            </a:r>
            <a:r>
              <a:rPr lang="zh-CN" altLang="en-US" sz="800" dirty="0">
                <a:solidFill>
                  <a:srgbClr val="000000"/>
                </a:solidFill>
                <a:latin typeface="宋体" panose="02010600030101010101" pitchFamily="2" charset="-122"/>
                <a:cs typeface="Times New Roman" panose="02020603050405020304" pitchFamily="18" charset="0"/>
              </a:rPr>
              <a:t>）设计了差分机和分析机。</a:t>
            </a:r>
          </a:p>
          <a:p>
            <a:pPr eaLnBrk="1" hangingPunct="1">
              <a:lnSpc>
                <a:spcPct val="80000"/>
              </a:lnSpc>
            </a:pPr>
            <a:r>
              <a:rPr lang="zh-CN" altLang="en-US" sz="1000" dirty="0"/>
              <a:t></a:t>
            </a:r>
            <a:r>
              <a:rPr lang="en-US" altLang="zh-CN" sz="1000" dirty="0"/>
              <a:t>18</a:t>
            </a:r>
            <a:r>
              <a:rPr lang="zh-CN" altLang="en-US" sz="1000" dirty="0"/>
              <a:t>世纪末，法兰西发起了一项宏大的计算工程──人工编制</a:t>
            </a:r>
            <a:r>
              <a:rPr lang="en-US" altLang="zh-CN" sz="1000" dirty="0"/>
              <a:t>《</a:t>
            </a:r>
            <a:r>
              <a:rPr lang="zh-CN" altLang="en-US" sz="1000" dirty="0"/>
              <a:t>数学用表</a:t>
            </a:r>
            <a:r>
              <a:rPr lang="en-US" altLang="zh-CN" sz="1000" dirty="0"/>
              <a:t>》</a:t>
            </a:r>
            <a:r>
              <a:rPr lang="zh-CN" altLang="en-US" sz="1000" dirty="0"/>
              <a:t>，这在没有先进计算工具的当时，是件极其艰巨的工作。法国数学界调集大批数学家，组成了人工手算的流水线，算得天昏地暗，才完成了</a:t>
            </a:r>
            <a:r>
              <a:rPr lang="en-US" altLang="zh-CN" sz="1000" dirty="0"/>
              <a:t>17</a:t>
            </a:r>
            <a:r>
              <a:rPr lang="zh-CN" altLang="en-US" sz="1000" dirty="0"/>
              <a:t>卷大部头书稿。即便如此，计算出的数学用表仍然存在大量错误。</a:t>
            </a:r>
          </a:p>
          <a:p>
            <a:pPr eaLnBrk="1" hangingPunct="1">
              <a:lnSpc>
                <a:spcPct val="80000"/>
              </a:lnSpc>
            </a:pPr>
            <a:r>
              <a:rPr lang="zh-CN" altLang="en-US" sz="1000" dirty="0"/>
              <a:t>据说有一天，巴贝奇与著名的天文学家赫舍尔凑在一起，对两大部头的天文数表评头</a:t>
            </a:r>
          </a:p>
          <a:p>
            <a:pPr eaLnBrk="1" hangingPunct="1">
              <a:lnSpc>
                <a:spcPct val="80000"/>
              </a:lnSpc>
            </a:pPr>
            <a:r>
              <a:rPr lang="zh-CN" altLang="en-US" sz="1000" dirty="0"/>
              <a:t>论足，翻一页就是一个错，翻两页就有好几处。面对错误百出的数学表，巴贝奇目瞪口呆，他甚至喊出声来：“天哪，这些计算错误已经充斥弥漫了整个宇宙！”</a:t>
            </a:r>
          </a:p>
          <a:p>
            <a:pPr eaLnBrk="1" hangingPunct="1">
              <a:lnSpc>
                <a:spcPct val="80000"/>
              </a:lnSpc>
            </a:pPr>
            <a:r>
              <a:rPr lang="zh-CN" altLang="en-US" sz="1000" dirty="0"/>
              <a:t>这件事也许就是巴贝奇萌生研制计算机构想的起因。 </a:t>
            </a:r>
            <a:endParaRPr lang="zh-CN" altLang="en-US" sz="800" dirty="0">
              <a:solidFill>
                <a:srgbClr val="000000"/>
              </a:solidFill>
              <a:latin typeface="宋体" panose="02010600030101010101" pitchFamily="2" charset="-122"/>
              <a:cs typeface="Times New Roman" panose="02020603050405020304" pitchFamily="18" charset="0"/>
            </a:endParaRPr>
          </a:p>
          <a:p>
            <a:pPr eaLnBrk="1" hangingPunct="1">
              <a:lnSpc>
                <a:spcPct val="80000"/>
              </a:lnSpc>
            </a:pPr>
            <a:r>
              <a:rPr lang="zh-CN" altLang="en-US" sz="800" dirty="0">
                <a:solidFill>
                  <a:srgbClr val="000000"/>
                </a:solidFill>
                <a:latin typeface="宋体" panose="02010600030101010101" pitchFamily="2" charset="-122"/>
                <a:cs typeface="Times New Roman" panose="02020603050405020304" pitchFamily="18" charset="0"/>
              </a:rPr>
              <a:t>巴贝奇在</a:t>
            </a:r>
            <a:r>
              <a:rPr lang="en-US" altLang="zh-CN" sz="800" dirty="0">
                <a:solidFill>
                  <a:srgbClr val="000000"/>
                </a:solidFill>
                <a:latin typeface="宋体" panose="02010600030101010101" pitchFamily="2" charset="-122"/>
                <a:cs typeface="Times New Roman" panose="02020603050405020304" pitchFamily="18" charset="0"/>
              </a:rPr>
              <a:t>1822</a:t>
            </a:r>
            <a:r>
              <a:rPr lang="zh-CN" altLang="en-US" sz="800" dirty="0">
                <a:solidFill>
                  <a:srgbClr val="000000"/>
                </a:solidFill>
                <a:latin typeface="宋体" panose="02010600030101010101" pitchFamily="2" charset="-122"/>
                <a:cs typeface="Times New Roman" panose="02020603050405020304" pitchFamily="18" charset="0"/>
              </a:rPr>
              <a:t>年制造的差分机，能进行加减计算并完成数表编制的</a:t>
            </a:r>
            <a:r>
              <a:rPr lang="zh-CN" altLang="en-US" sz="800" b="1" dirty="0">
                <a:solidFill>
                  <a:srgbClr val="000000"/>
                </a:solidFill>
                <a:latin typeface="宋体" panose="02010600030101010101" pitchFamily="2" charset="-122"/>
                <a:cs typeface="Times New Roman" panose="02020603050405020304" pitchFamily="18" charset="0"/>
              </a:rPr>
              <a:t>自动计算</a:t>
            </a:r>
            <a:r>
              <a:rPr lang="zh-CN" altLang="en-US" sz="800" dirty="0">
                <a:solidFill>
                  <a:srgbClr val="000000"/>
                </a:solidFill>
                <a:latin typeface="宋体" panose="02010600030101010101" pitchFamily="2" charset="-122"/>
                <a:cs typeface="Times New Roman" panose="02020603050405020304" pitchFamily="18" charset="0"/>
              </a:rPr>
              <a:t>，可以保存</a:t>
            </a:r>
            <a:r>
              <a:rPr lang="en-US" altLang="zh-CN" sz="800" dirty="0">
                <a:solidFill>
                  <a:srgbClr val="000000"/>
                </a:solidFill>
                <a:latin typeface="宋体" panose="02010600030101010101" pitchFamily="2" charset="-122"/>
                <a:cs typeface="Times New Roman" panose="02020603050405020304" pitchFamily="18" charset="0"/>
              </a:rPr>
              <a:t>3</a:t>
            </a:r>
            <a:r>
              <a:rPr lang="zh-CN" altLang="en-US" sz="800" dirty="0">
                <a:solidFill>
                  <a:srgbClr val="000000"/>
                </a:solidFill>
                <a:latin typeface="宋体" panose="02010600030101010101" pitchFamily="2" charset="-122"/>
                <a:cs typeface="Times New Roman" panose="02020603050405020304" pitchFamily="18" charset="0"/>
              </a:rPr>
              <a:t>个</a:t>
            </a:r>
            <a:r>
              <a:rPr lang="en-US" altLang="zh-CN" sz="800" dirty="0">
                <a:solidFill>
                  <a:srgbClr val="000000"/>
                </a:solidFill>
                <a:latin typeface="宋体" panose="02010600030101010101" pitchFamily="2" charset="-122"/>
                <a:cs typeface="Times New Roman" panose="02020603050405020304" pitchFamily="18" charset="0"/>
              </a:rPr>
              <a:t>5</a:t>
            </a:r>
            <a:r>
              <a:rPr lang="zh-CN" altLang="en-US" sz="800" dirty="0">
                <a:solidFill>
                  <a:srgbClr val="000000"/>
                </a:solidFill>
                <a:latin typeface="宋体" panose="02010600030101010101" pitchFamily="2" charset="-122"/>
                <a:cs typeface="Times New Roman" panose="02020603050405020304" pitchFamily="18" charset="0"/>
              </a:rPr>
              <a:t>位的十进制数，并进行加法运算，具有六位数的计算能力，更重要的是能够计算到二次方的任何函数。还能打印结果。它是一种供制表人员使用的专用机。它的杰出之处是，能按照设计者的控制自动完成一连串的运算，体现了计算机最早的程序设计。这种程序设计思想的创见，为现代计算机的发展开辟了道路。</a:t>
            </a:r>
          </a:p>
          <a:p>
            <a:pPr eaLnBrk="1" hangingPunct="1">
              <a:lnSpc>
                <a:spcPct val="80000"/>
              </a:lnSpc>
            </a:pPr>
            <a:r>
              <a:rPr lang="zh-CN" altLang="en-US" sz="900" dirty="0">
                <a:solidFill>
                  <a:srgbClr val="000000"/>
                </a:solidFill>
                <a:latin typeface="宋体" panose="02010600030101010101" pitchFamily="2" charset="-122"/>
              </a:rPr>
              <a:t>　  </a:t>
            </a:r>
            <a:r>
              <a:rPr lang="zh-CN" altLang="en-US" sz="800" dirty="0">
                <a:solidFill>
                  <a:srgbClr val="000000"/>
                </a:solidFill>
                <a:latin typeface="宋体" panose="02010600030101010101" pitchFamily="2" charset="-122"/>
              </a:rPr>
              <a:t>巴贝奇在</a:t>
            </a:r>
            <a:r>
              <a:rPr lang="en-US" altLang="zh-CN" sz="800" dirty="0">
                <a:solidFill>
                  <a:srgbClr val="000000"/>
                </a:solidFill>
                <a:latin typeface="宋体" panose="02010600030101010101" pitchFamily="2" charset="-122"/>
              </a:rPr>
              <a:t>1834</a:t>
            </a:r>
            <a:r>
              <a:rPr lang="zh-CN" altLang="en-US" sz="800" dirty="0">
                <a:solidFill>
                  <a:srgbClr val="000000"/>
                </a:solidFill>
                <a:latin typeface="宋体" panose="02010600030101010101" pitchFamily="2" charset="-122"/>
              </a:rPr>
              <a:t>年设计完成了分析机的模型。按巴贝奇的方案，计算装置具有通用性，能解决数学上的各种问题，不仅可以进行数字运算，而且还能进行逻辑运算。分析机有三个组成部分：一是用来储存数据信息的地方，他称之为</a:t>
            </a:r>
            <a:r>
              <a:rPr lang="zh-CN" altLang="en-US" sz="800" dirty="0">
                <a:solidFill>
                  <a:srgbClr val="000000"/>
                </a:solidFill>
              </a:rPr>
              <a:t>“</a:t>
            </a:r>
            <a:r>
              <a:rPr lang="zh-CN" altLang="en-US" sz="800" dirty="0">
                <a:solidFill>
                  <a:srgbClr val="000000"/>
                </a:solidFill>
                <a:latin typeface="宋体" panose="02010600030101010101" pitchFamily="2" charset="-122"/>
              </a:rPr>
              <a:t>仓库</a:t>
            </a:r>
            <a:r>
              <a:rPr lang="zh-CN" altLang="en-US" sz="800" dirty="0">
                <a:solidFill>
                  <a:srgbClr val="000000"/>
                </a:solidFill>
              </a:rPr>
              <a:t>”</a:t>
            </a:r>
            <a:r>
              <a:rPr lang="zh-CN" altLang="en-US" sz="800" dirty="0">
                <a:solidFill>
                  <a:srgbClr val="000000"/>
                </a:solidFill>
                <a:latin typeface="宋体" panose="02010600030101010101" pitchFamily="2" charset="-122"/>
              </a:rPr>
              <a:t>（</a:t>
            </a:r>
            <a:r>
              <a:rPr lang="en-US" altLang="zh-CN" sz="800" dirty="0">
                <a:solidFill>
                  <a:srgbClr val="000000"/>
                </a:solidFill>
                <a:latin typeface="宋体" panose="02010600030101010101" pitchFamily="2" charset="-122"/>
              </a:rPr>
              <a:t>The Store</a:t>
            </a:r>
            <a:r>
              <a:rPr lang="zh-CN" altLang="en-US" sz="800" dirty="0">
                <a:solidFill>
                  <a:srgbClr val="000000"/>
                </a:solidFill>
                <a:latin typeface="宋体" panose="02010600030101010101" pitchFamily="2" charset="-122"/>
              </a:rPr>
              <a:t>）；</a:t>
            </a:r>
          </a:p>
          <a:p>
            <a:pPr eaLnBrk="1" hangingPunct="1">
              <a:lnSpc>
                <a:spcPct val="80000"/>
              </a:lnSpc>
            </a:pPr>
            <a:r>
              <a:rPr lang="zh-CN" altLang="en-US" sz="800" dirty="0">
                <a:solidFill>
                  <a:srgbClr val="000000"/>
                </a:solidFill>
                <a:latin typeface="宋体" panose="02010600030101010101" pitchFamily="2" charset="-122"/>
              </a:rPr>
              <a:t>二是进行数据运算处理的地方，叫</a:t>
            </a:r>
            <a:r>
              <a:rPr lang="zh-CN" altLang="en-US" sz="800" dirty="0">
                <a:solidFill>
                  <a:srgbClr val="000000"/>
                </a:solidFill>
              </a:rPr>
              <a:t>“</a:t>
            </a:r>
            <a:r>
              <a:rPr lang="zh-CN" altLang="en-US" sz="800" dirty="0">
                <a:solidFill>
                  <a:srgbClr val="000000"/>
                </a:solidFill>
                <a:latin typeface="宋体" panose="02010600030101010101" pitchFamily="2" charset="-122"/>
              </a:rPr>
              <a:t>工场</a:t>
            </a:r>
            <a:r>
              <a:rPr lang="zh-CN" altLang="en-US" sz="800" dirty="0">
                <a:solidFill>
                  <a:srgbClr val="000000"/>
                </a:solidFill>
              </a:rPr>
              <a:t>”</a:t>
            </a:r>
            <a:r>
              <a:rPr lang="zh-CN" altLang="en-US" sz="800" dirty="0">
                <a:solidFill>
                  <a:srgbClr val="000000"/>
                </a:solidFill>
                <a:latin typeface="宋体" panose="02010600030101010101" pitchFamily="2" charset="-122"/>
              </a:rPr>
              <a:t>（</a:t>
            </a:r>
            <a:r>
              <a:rPr lang="en-US" altLang="zh-CN" sz="800" dirty="0">
                <a:solidFill>
                  <a:srgbClr val="000000"/>
                </a:solidFill>
                <a:latin typeface="宋体" panose="02010600030101010101" pitchFamily="2" charset="-122"/>
              </a:rPr>
              <a:t>The Mill</a:t>
            </a:r>
            <a:r>
              <a:rPr lang="zh-CN" altLang="en-US" sz="800" dirty="0">
                <a:solidFill>
                  <a:srgbClr val="000000"/>
                </a:solidFill>
                <a:latin typeface="宋体" panose="02010600030101010101" pitchFamily="2" charset="-122"/>
              </a:rPr>
              <a:t>）。就像一个家具生产厂一样，不是把所有的木料都放在仓库，木匠用一根跑过去取一根。这样跑来跑去肯定会影响工作。于是可以先取一部分木料放在他身边，用完一根顺手就拿另一根，但是木料又不能从仓库搬来的太多，否则就碍手碍脚，</a:t>
            </a:r>
          </a:p>
          <a:p>
            <a:pPr eaLnBrk="1" hangingPunct="1">
              <a:lnSpc>
                <a:spcPct val="80000"/>
              </a:lnSpc>
            </a:pPr>
            <a:r>
              <a:rPr lang="zh-CN" altLang="en-US" sz="800" dirty="0">
                <a:solidFill>
                  <a:srgbClr val="000000"/>
                </a:solidFill>
                <a:latin typeface="宋体" panose="02010600030101010101" pitchFamily="2" charset="-122"/>
              </a:rPr>
              <a:t>这就需要在</a:t>
            </a:r>
            <a:r>
              <a:rPr lang="zh-CN" altLang="en-US" sz="800" dirty="0">
                <a:solidFill>
                  <a:srgbClr val="000000"/>
                </a:solidFill>
              </a:rPr>
              <a:t>“</a:t>
            </a:r>
            <a:r>
              <a:rPr lang="zh-CN" altLang="en-US" sz="800" dirty="0">
                <a:solidFill>
                  <a:srgbClr val="000000"/>
                </a:solidFill>
                <a:latin typeface="宋体" panose="02010600030101010101" pitchFamily="2" charset="-122"/>
              </a:rPr>
              <a:t>仓库</a:t>
            </a:r>
            <a:r>
              <a:rPr lang="zh-CN" altLang="en-US" sz="800" dirty="0">
                <a:solidFill>
                  <a:srgbClr val="000000"/>
                </a:solidFill>
              </a:rPr>
              <a:t>”</a:t>
            </a:r>
            <a:r>
              <a:rPr lang="zh-CN" altLang="en-US" sz="800" dirty="0">
                <a:solidFill>
                  <a:srgbClr val="000000"/>
                </a:solidFill>
                <a:latin typeface="宋体" panose="02010600030101010101" pitchFamily="2" charset="-122"/>
              </a:rPr>
              <a:t>和</a:t>
            </a:r>
            <a:r>
              <a:rPr lang="zh-CN" altLang="en-US" sz="800" dirty="0">
                <a:solidFill>
                  <a:srgbClr val="000000"/>
                </a:solidFill>
              </a:rPr>
              <a:t>“</a:t>
            </a:r>
            <a:r>
              <a:rPr lang="zh-CN" altLang="en-US" sz="800" dirty="0">
                <a:solidFill>
                  <a:srgbClr val="000000"/>
                </a:solidFill>
                <a:latin typeface="宋体" panose="02010600030101010101" pitchFamily="2" charset="-122"/>
              </a:rPr>
              <a:t>工场</a:t>
            </a:r>
            <a:r>
              <a:rPr lang="zh-CN" altLang="en-US" sz="800" dirty="0">
                <a:solidFill>
                  <a:srgbClr val="000000"/>
                </a:solidFill>
              </a:rPr>
              <a:t>”</a:t>
            </a:r>
            <a:r>
              <a:rPr lang="zh-CN" altLang="en-US" sz="800" dirty="0">
                <a:solidFill>
                  <a:srgbClr val="000000"/>
                </a:solidFill>
                <a:latin typeface="宋体" panose="02010600030101010101" pitchFamily="2" charset="-122"/>
              </a:rPr>
              <a:t>间有一个调度，巴贝奇称之为</a:t>
            </a:r>
            <a:r>
              <a:rPr lang="zh-CN" altLang="en-US" sz="800" dirty="0">
                <a:solidFill>
                  <a:srgbClr val="000000"/>
                </a:solidFill>
              </a:rPr>
              <a:t>“</a:t>
            </a:r>
            <a:r>
              <a:rPr lang="zh-CN" altLang="en-US" sz="800" dirty="0">
                <a:solidFill>
                  <a:srgbClr val="000000"/>
                </a:solidFill>
                <a:latin typeface="宋体" panose="02010600030101010101" pitchFamily="2" charset="-122"/>
              </a:rPr>
              <a:t>控制桶</a:t>
            </a:r>
            <a:r>
              <a:rPr lang="en-US" altLang="zh-CN" sz="800" dirty="0">
                <a:solidFill>
                  <a:srgbClr val="000000"/>
                </a:solidFill>
                <a:latin typeface="宋体" panose="02010600030101010101" pitchFamily="2" charset="-122"/>
              </a:rPr>
              <a:t>control barrel</a:t>
            </a:r>
            <a:r>
              <a:rPr lang="zh-CN" altLang="en-US" sz="800" dirty="0">
                <a:solidFill>
                  <a:srgbClr val="000000"/>
                </a:solidFill>
                <a:latin typeface="宋体" panose="02010600030101010101" pitchFamily="2" charset="-122"/>
              </a:rPr>
              <a:t>）</a:t>
            </a:r>
            <a:r>
              <a:rPr lang="zh-CN" altLang="en-US" sz="800" dirty="0">
                <a:solidFill>
                  <a:srgbClr val="000000"/>
                </a:solidFill>
              </a:rPr>
              <a:t>”</a:t>
            </a:r>
            <a:r>
              <a:rPr lang="zh-CN" altLang="en-US" sz="800" dirty="0">
                <a:solidFill>
                  <a:srgbClr val="000000"/>
                </a:solidFill>
                <a:latin typeface="宋体" panose="02010600030101010101" pitchFamily="2" charset="-122"/>
              </a:rPr>
              <a:t>。巴贝奇的设计奠定了今日电脑的基本构架，</a:t>
            </a:r>
            <a:r>
              <a:rPr lang="zh-CN" altLang="en-US" sz="800" dirty="0">
                <a:solidFill>
                  <a:srgbClr val="000000"/>
                </a:solidFill>
              </a:rPr>
              <a:t>“</a:t>
            </a:r>
            <a:r>
              <a:rPr lang="zh-CN" altLang="en-US" sz="800" dirty="0">
                <a:solidFill>
                  <a:srgbClr val="000000"/>
                </a:solidFill>
                <a:latin typeface="宋体" panose="02010600030101010101" pitchFamily="2" charset="-122"/>
              </a:rPr>
              <a:t>仓库</a:t>
            </a:r>
            <a:r>
              <a:rPr lang="zh-CN" altLang="en-US" sz="800" dirty="0">
                <a:solidFill>
                  <a:srgbClr val="000000"/>
                </a:solidFill>
              </a:rPr>
              <a:t>”</a:t>
            </a:r>
            <a:r>
              <a:rPr lang="zh-CN" altLang="en-US" sz="800" dirty="0">
                <a:solidFill>
                  <a:srgbClr val="000000"/>
                </a:solidFill>
                <a:latin typeface="宋体" panose="02010600030101010101" pitchFamily="2" charset="-122"/>
              </a:rPr>
              <a:t>自然相当于今天的内存（寄存器）；</a:t>
            </a:r>
            <a:r>
              <a:rPr lang="zh-CN" altLang="en-US" sz="800" dirty="0">
                <a:solidFill>
                  <a:srgbClr val="000000"/>
                </a:solidFill>
              </a:rPr>
              <a:t>“</a:t>
            </a:r>
            <a:r>
              <a:rPr lang="zh-CN" altLang="en-US" sz="800" dirty="0">
                <a:solidFill>
                  <a:srgbClr val="000000"/>
                </a:solidFill>
                <a:latin typeface="宋体" panose="02010600030101010101" pitchFamily="2" charset="-122"/>
              </a:rPr>
              <a:t>工场</a:t>
            </a:r>
            <a:r>
              <a:rPr lang="zh-CN" altLang="en-US" sz="800" dirty="0">
                <a:solidFill>
                  <a:srgbClr val="000000"/>
                </a:solidFill>
              </a:rPr>
              <a:t>”</a:t>
            </a:r>
            <a:r>
              <a:rPr lang="zh-CN" altLang="en-US" sz="800" dirty="0">
                <a:solidFill>
                  <a:srgbClr val="000000"/>
                </a:solidFill>
                <a:latin typeface="宋体" panose="02010600030101010101" pitchFamily="2" charset="-122"/>
              </a:rPr>
              <a:t>则是运算器；</a:t>
            </a:r>
            <a:r>
              <a:rPr lang="zh-CN" altLang="en-US" sz="800" dirty="0">
                <a:solidFill>
                  <a:srgbClr val="000000"/>
                </a:solidFill>
              </a:rPr>
              <a:t>“</a:t>
            </a:r>
            <a:r>
              <a:rPr lang="zh-CN" altLang="en-US" sz="800" dirty="0">
                <a:solidFill>
                  <a:srgbClr val="000000"/>
                </a:solidFill>
                <a:latin typeface="宋体" panose="02010600030101010101" pitchFamily="2" charset="-122"/>
              </a:rPr>
              <a:t>工场</a:t>
            </a:r>
            <a:r>
              <a:rPr lang="zh-CN" altLang="en-US" sz="800" dirty="0">
                <a:solidFill>
                  <a:srgbClr val="000000"/>
                </a:solidFill>
              </a:rPr>
              <a:t>”</a:t>
            </a:r>
            <a:r>
              <a:rPr lang="zh-CN" altLang="en-US" sz="800" dirty="0">
                <a:solidFill>
                  <a:srgbClr val="000000"/>
                </a:solidFill>
                <a:latin typeface="宋体" panose="02010600030101010101" pitchFamily="2" charset="-122"/>
              </a:rPr>
              <a:t>和</a:t>
            </a:r>
            <a:r>
              <a:rPr lang="zh-CN" altLang="en-US" sz="800" dirty="0">
                <a:solidFill>
                  <a:srgbClr val="000000"/>
                </a:solidFill>
              </a:rPr>
              <a:t>“</a:t>
            </a:r>
            <a:r>
              <a:rPr lang="zh-CN" altLang="en-US" sz="800" dirty="0">
                <a:solidFill>
                  <a:srgbClr val="000000"/>
                </a:solidFill>
                <a:latin typeface="宋体" panose="02010600030101010101" pitchFamily="2" charset="-122"/>
              </a:rPr>
              <a:t>控制桶</a:t>
            </a:r>
            <a:r>
              <a:rPr lang="zh-CN" altLang="en-US" sz="800" dirty="0">
                <a:solidFill>
                  <a:srgbClr val="000000"/>
                </a:solidFill>
              </a:rPr>
              <a:t>”</a:t>
            </a:r>
            <a:r>
              <a:rPr lang="zh-CN" altLang="en-US" sz="800" dirty="0">
                <a:solidFill>
                  <a:srgbClr val="000000"/>
                </a:solidFill>
                <a:latin typeface="宋体" panose="02010600030101010101" pitchFamily="2" charset="-122"/>
              </a:rPr>
              <a:t>相当于控制计数的中央处理单元即通常所说的</a:t>
            </a:r>
            <a:r>
              <a:rPr lang="en-US" altLang="zh-CN" sz="800" dirty="0">
                <a:solidFill>
                  <a:srgbClr val="000000"/>
                </a:solidFill>
                <a:latin typeface="宋体" panose="02010600030101010101" pitchFamily="2" charset="-122"/>
              </a:rPr>
              <a:t>CPU</a:t>
            </a:r>
            <a:r>
              <a:rPr lang="zh-CN" altLang="en-US" sz="800" dirty="0">
                <a:solidFill>
                  <a:srgbClr val="000000"/>
                </a:solidFill>
                <a:latin typeface="宋体" panose="02010600030101010101" pitchFamily="2" charset="-122"/>
              </a:rPr>
              <a:t>。为了加快运算的速度，巴贝奇设计了先进的进位机构。他估计，使用分析机完成一次</a:t>
            </a:r>
            <a:r>
              <a:rPr lang="en-US" altLang="zh-CN" sz="800" dirty="0">
                <a:solidFill>
                  <a:srgbClr val="000000"/>
                </a:solidFill>
                <a:latin typeface="宋体" panose="02010600030101010101" pitchFamily="2" charset="-122"/>
              </a:rPr>
              <a:t>50</a:t>
            </a:r>
            <a:r>
              <a:rPr lang="zh-CN" altLang="en-US" sz="800" dirty="0">
                <a:solidFill>
                  <a:srgbClr val="000000"/>
                </a:solidFill>
                <a:latin typeface="宋体" panose="02010600030101010101" pitchFamily="2" charset="-122"/>
              </a:rPr>
              <a:t>位数的加减只要</a:t>
            </a:r>
            <a:r>
              <a:rPr lang="en-US" altLang="zh-CN" sz="800" dirty="0">
                <a:solidFill>
                  <a:srgbClr val="000000"/>
                </a:solidFill>
                <a:latin typeface="宋体" panose="02010600030101010101" pitchFamily="2" charset="-122"/>
              </a:rPr>
              <a:t>1</a:t>
            </a:r>
            <a:r>
              <a:rPr lang="zh-CN" altLang="en-US" sz="800" dirty="0">
                <a:solidFill>
                  <a:srgbClr val="000000"/>
                </a:solidFill>
                <a:latin typeface="宋体" panose="02010600030101010101" pitchFamily="2" charset="-122"/>
              </a:rPr>
              <a:t>秒种，相乘则要</a:t>
            </a:r>
            <a:r>
              <a:rPr lang="en-US" altLang="zh-CN" sz="800" dirty="0">
                <a:solidFill>
                  <a:srgbClr val="000000"/>
                </a:solidFill>
                <a:latin typeface="宋体" panose="02010600030101010101" pitchFamily="2" charset="-122"/>
              </a:rPr>
              <a:t>1</a:t>
            </a:r>
            <a:r>
              <a:rPr lang="zh-CN" altLang="en-US" sz="800" dirty="0">
                <a:solidFill>
                  <a:srgbClr val="000000"/>
                </a:solidFill>
                <a:latin typeface="宋体" panose="02010600030101010101" pitchFamily="2" charset="-122"/>
              </a:rPr>
              <a:t>分钟。计算时间约为第一台电子计算机的</a:t>
            </a:r>
            <a:r>
              <a:rPr lang="en-US" altLang="zh-CN" sz="800" dirty="0">
                <a:solidFill>
                  <a:srgbClr val="000000"/>
                </a:solidFill>
                <a:latin typeface="宋体" panose="02010600030101010101" pitchFamily="2" charset="-122"/>
              </a:rPr>
              <a:t>100</a:t>
            </a:r>
            <a:r>
              <a:rPr lang="zh-CN" altLang="en-US" sz="800" dirty="0">
                <a:solidFill>
                  <a:srgbClr val="000000"/>
                </a:solidFill>
                <a:latin typeface="宋体" panose="02010600030101010101" pitchFamily="2" charset="-122"/>
              </a:rPr>
              <a:t>倍。巴贝奇在分析机的计算设备上采用穿孔卡，这是人类计算技术史上的一次重大飞跃。巴贝奇曾在巴黎博览会上见过雅卡尔穿孔卡编织机。雅卡尔穿孔卡编织机要在织物上编织出各种图案，预先把经纱提升的程序在纸卡上穿孔记录下来，利用不同的穿孔卡程序织出许多复杂花纹的图案。巴贝奇受到启发，把这种新技术用到分析机上来，从而能对计算机下命令，让它按任何复杂的公式去计算。</a:t>
            </a:r>
          </a:p>
          <a:p>
            <a:pPr eaLnBrk="1" hangingPunct="1">
              <a:lnSpc>
                <a:spcPct val="80000"/>
              </a:lnSpc>
            </a:pPr>
            <a:r>
              <a:rPr lang="zh-CN" altLang="en-US" sz="800" dirty="0">
                <a:solidFill>
                  <a:srgbClr val="000000"/>
                </a:solidFill>
                <a:latin typeface="宋体" panose="02010600030101010101" pitchFamily="2" charset="-122"/>
                <a:cs typeface="Times New Roman" panose="02020603050405020304" pitchFamily="18" charset="0"/>
              </a:rPr>
              <a:t>现代计算机的设计思想，与</a:t>
            </a:r>
            <a:r>
              <a:rPr lang="en-US" altLang="zh-CN" sz="800" dirty="0">
                <a:solidFill>
                  <a:srgbClr val="000000"/>
                </a:solidFill>
                <a:latin typeface="宋体" panose="02010600030101010101" pitchFamily="2" charset="-122"/>
                <a:cs typeface="Times New Roman" panose="02020603050405020304" pitchFamily="18" charset="0"/>
              </a:rPr>
              <a:t>100</a:t>
            </a:r>
            <a:r>
              <a:rPr lang="zh-CN" altLang="en-US" sz="800" dirty="0">
                <a:solidFill>
                  <a:srgbClr val="000000"/>
                </a:solidFill>
                <a:latin typeface="宋体" panose="02010600030101010101" pitchFamily="2" charset="-122"/>
                <a:cs typeface="Times New Roman" panose="02020603050405020304" pitchFamily="18" charset="0"/>
              </a:rPr>
              <a:t>多年前巴贝奇的分析机几乎完全相同。巴贝奇的分析机同现代计算机一样可以编程，而且分析机所涉及到的有关程序方面的概念，也与现代计算机一致。由于设计的分析机以蒸汽为动力，通过大量齿轮来传动，它的内存储器的容量比后来</a:t>
            </a:r>
            <a:r>
              <a:rPr lang="en-US" altLang="zh-CN" sz="800" dirty="0">
                <a:solidFill>
                  <a:srgbClr val="000000"/>
                </a:solidFill>
                <a:latin typeface="宋体" panose="02010600030101010101" pitchFamily="2" charset="-122"/>
                <a:cs typeface="Times New Roman" panose="02020603050405020304" pitchFamily="18" charset="0"/>
              </a:rPr>
              <a:t>20</a:t>
            </a:r>
            <a:r>
              <a:rPr lang="zh-CN" altLang="en-US" sz="800" dirty="0">
                <a:solidFill>
                  <a:srgbClr val="000000"/>
                </a:solidFill>
                <a:latin typeface="宋体" panose="02010600030101010101" pitchFamily="2" charset="-122"/>
                <a:cs typeface="Times New Roman" panose="02020603050405020304" pitchFamily="18" charset="0"/>
              </a:rPr>
              <a:t>世纪</a:t>
            </a:r>
            <a:r>
              <a:rPr lang="en-US" altLang="zh-CN" sz="800" dirty="0">
                <a:solidFill>
                  <a:srgbClr val="000000"/>
                </a:solidFill>
                <a:latin typeface="宋体" panose="02010600030101010101" pitchFamily="2" charset="-122"/>
                <a:cs typeface="Times New Roman" panose="02020603050405020304" pitchFamily="18" charset="0"/>
              </a:rPr>
              <a:t>40</a:t>
            </a:r>
            <a:r>
              <a:rPr lang="zh-CN" altLang="en-US" sz="800" dirty="0">
                <a:solidFill>
                  <a:srgbClr val="000000"/>
                </a:solidFill>
                <a:latin typeface="宋体" panose="02010600030101010101" pitchFamily="2" charset="-122"/>
                <a:cs typeface="Times New Roman" panose="02020603050405020304" pitchFamily="18" charset="0"/>
              </a:rPr>
              <a:t>年代出现的电子计算机</a:t>
            </a:r>
            <a:r>
              <a:rPr lang="en-US" altLang="zh-CN" sz="800" dirty="0">
                <a:solidFill>
                  <a:srgbClr val="000000"/>
                </a:solidFill>
                <a:latin typeface="宋体" panose="02010600030101010101" pitchFamily="2" charset="-122"/>
                <a:cs typeface="Times New Roman" panose="02020603050405020304" pitchFamily="18" charset="0"/>
              </a:rPr>
              <a:t>ENIAC</a:t>
            </a:r>
            <a:r>
              <a:rPr lang="zh-CN" altLang="en-US" sz="800" dirty="0">
                <a:solidFill>
                  <a:srgbClr val="000000"/>
                </a:solidFill>
                <a:latin typeface="宋体" panose="02010600030101010101" pitchFamily="2" charset="-122"/>
                <a:cs typeface="Times New Roman" panose="02020603050405020304" pitchFamily="18" charset="0"/>
              </a:rPr>
              <a:t>还要大一些，它太庞大了，所以没有被制造出来。它是现代通用数字计算机的前身。巴贝奇于</a:t>
            </a:r>
            <a:r>
              <a:rPr lang="en-US" altLang="zh-CN" sz="800" dirty="0">
                <a:solidFill>
                  <a:srgbClr val="000000"/>
                </a:solidFill>
                <a:latin typeface="宋体" panose="02010600030101010101" pitchFamily="2" charset="-122"/>
                <a:cs typeface="Times New Roman" panose="02020603050405020304" pitchFamily="18" charset="0"/>
              </a:rPr>
              <a:t>19</a:t>
            </a:r>
            <a:r>
              <a:rPr lang="zh-CN" altLang="en-US" sz="800" dirty="0">
                <a:solidFill>
                  <a:srgbClr val="000000"/>
                </a:solidFill>
                <a:latin typeface="宋体" panose="02010600030101010101" pitchFamily="2" charset="-122"/>
                <a:cs typeface="Times New Roman" panose="02020603050405020304" pitchFamily="18" charset="0"/>
              </a:rPr>
              <a:t>世纪</a:t>
            </a:r>
            <a:r>
              <a:rPr lang="en-US" altLang="zh-CN" sz="800" dirty="0">
                <a:solidFill>
                  <a:srgbClr val="000000"/>
                </a:solidFill>
                <a:latin typeface="宋体" panose="02010600030101010101" pitchFamily="2" charset="-122"/>
                <a:cs typeface="Times New Roman" panose="02020603050405020304" pitchFamily="18" charset="0"/>
              </a:rPr>
              <a:t>30</a:t>
            </a:r>
            <a:r>
              <a:rPr lang="zh-CN" altLang="en-US" sz="800" dirty="0">
                <a:solidFill>
                  <a:srgbClr val="000000"/>
                </a:solidFill>
                <a:latin typeface="宋体" panose="02010600030101010101" pitchFamily="2" charset="-122"/>
                <a:cs typeface="Times New Roman" panose="02020603050405020304" pitchFamily="18" charset="0"/>
              </a:rPr>
              <a:t>年代制造的分析机模型，现存英国伦敦科学博物馆。</a:t>
            </a:r>
          </a:p>
          <a:p>
            <a:pPr eaLnBrk="1" hangingPunct="1">
              <a:lnSpc>
                <a:spcPct val="80000"/>
              </a:lnSpc>
            </a:pPr>
            <a:endParaRPr lang="zh-CN" altLang="en-US" sz="800" dirty="0"/>
          </a:p>
        </p:txBody>
      </p:sp>
    </p:spTree>
    <p:extLst>
      <p:ext uri="{BB962C8B-B14F-4D97-AF65-F5344CB8AC3E}">
        <p14:creationId xmlns:p14="http://schemas.microsoft.com/office/powerpoint/2010/main" val="2636525689"/>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6674" name="Rectangle 7"/>
          <p:cNvSpPr txBox="1">
            <a:spLocks noGrp="1" noChangeArrowheads="1"/>
          </p:cNvSpPr>
          <p:nvPr/>
        </p:nvSpPr>
        <p:spPr bwMode="auto">
          <a:xfrm>
            <a:off x="3862388" y="94456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7F8C8BB5-7F91-4A67-A609-EE79C59D8AD6}" type="slidenum">
              <a:rPr lang="zh-CN" altLang="en-US" b="0"/>
              <a:pPr algn="r" eaLnBrk="1" hangingPunct="1">
                <a:spcBef>
                  <a:spcPct val="0"/>
                </a:spcBef>
                <a:buFontTx/>
                <a:buNone/>
              </a:pPr>
              <a:t>9</a:t>
            </a:fld>
            <a:endParaRPr lang="en-US" altLang="zh-CN" b="0"/>
          </a:p>
        </p:txBody>
      </p:sp>
      <p:sp>
        <p:nvSpPr>
          <p:cNvPr id="156675" name="Rectangle 2"/>
          <p:cNvSpPr>
            <a:spLocks noGrp="1" noRot="1" noChangeAspect="1" noChangeArrowheads="1" noTextEdit="1"/>
          </p:cNvSpPr>
          <p:nvPr>
            <p:ph type="sldImg"/>
          </p:nvPr>
        </p:nvSpPr>
        <p:spPr/>
      </p:sp>
      <p:sp>
        <p:nvSpPr>
          <p:cNvPr id="156676" name="Rectangle 3"/>
          <p:cNvSpPr>
            <a:spLocks noGrp="1" noChangeArrowheads="1"/>
          </p:cNvSpPr>
          <p:nvPr>
            <p:ph type="body" idx="1"/>
          </p:nvPr>
        </p:nvSpPr>
        <p:spPr>
          <a:noFill/>
        </p:spPr>
        <p:txBody>
          <a:bodyPr anchor="t"/>
          <a:lstStyle/>
          <a:p>
            <a:pPr eaLnBrk="1" hangingPunct="1"/>
            <a:r>
              <a:rPr lang="zh-CN" altLang="en-US" b="1" dirty="0">
                <a:latin typeface="宋体" panose="02010600030101010101" pitchFamily="2" charset="-122"/>
              </a:rPr>
              <a:t>第一部分是保存数据的齿轮式</a:t>
            </a:r>
            <a:r>
              <a:rPr lang="zh-CN" altLang="en-US" b="1" dirty="0"/>
              <a:t>“存贮仓库”(</a:t>
            </a:r>
            <a:r>
              <a:rPr lang="en-US" altLang="zh-CN" b="1" dirty="0"/>
              <a:t>Store)</a:t>
            </a:r>
            <a:r>
              <a:rPr lang="zh-CN" altLang="en-US" b="1" dirty="0">
                <a:latin typeface="宋体" panose="02010600030101010101" pitchFamily="2" charset="-122"/>
              </a:rPr>
              <a:t> ；	－－</a:t>
            </a:r>
            <a:r>
              <a:rPr lang="zh-CN" altLang="en-US" b="1" dirty="0">
                <a:solidFill>
                  <a:srgbClr val="6600FF"/>
                </a:solidFill>
                <a:latin typeface="宋体" panose="02010600030101010101" pitchFamily="2" charset="-122"/>
              </a:rPr>
              <a:t>存储单元</a:t>
            </a:r>
            <a:r>
              <a:rPr lang="zh-CN" altLang="en-US" b="1" dirty="0">
                <a:latin typeface="宋体" panose="02010600030101010101" pitchFamily="2" charset="-122"/>
              </a:rPr>
              <a:t>         	</a:t>
            </a:r>
          </a:p>
          <a:p>
            <a:pPr eaLnBrk="1" hangingPunct="1"/>
            <a:r>
              <a:rPr lang="zh-CN" altLang="en-US" b="1" dirty="0">
                <a:latin typeface="宋体" panose="02010600030101010101" pitchFamily="2" charset="-122"/>
              </a:rPr>
              <a:t>		第二部分是对数据进行各种运算的装置（</a:t>
            </a:r>
            <a:r>
              <a:rPr lang="zh-CN" altLang="en-US" b="1" dirty="0"/>
              <a:t>“</a:t>
            </a:r>
            <a:r>
              <a:rPr lang="zh-CN" altLang="en-US" b="1" dirty="0">
                <a:latin typeface="宋体" panose="02010600030101010101" pitchFamily="2" charset="-122"/>
              </a:rPr>
              <a:t>作坊</a:t>
            </a:r>
            <a:r>
              <a:rPr lang="zh-CN" altLang="en-US" b="1" dirty="0"/>
              <a:t>”</a:t>
            </a:r>
            <a:r>
              <a:rPr lang="zh-CN" altLang="en-US" b="1" dirty="0">
                <a:latin typeface="宋体" panose="02010600030101010101" pitchFamily="2" charset="-122"/>
              </a:rPr>
              <a:t>）；－－</a:t>
            </a:r>
            <a:r>
              <a:rPr lang="zh-CN" altLang="en-US" b="1" dirty="0">
                <a:solidFill>
                  <a:srgbClr val="6600FF"/>
                </a:solidFill>
                <a:latin typeface="宋体" panose="02010600030101010101" pitchFamily="2" charset="-122"/>
              </a:rPr>
              <a:t>运算单元</a:t>
            </a:r>
          </a:p>
          <a:p>
            <a:pPr eaLnBrk="1" hangingPunct="1"/>
            <a:r>
              <a:rPr lang="zh-CN" altLang="en-US" b="1" dirty="0">
                <a:latin typeface="宋体" panose="02010600030101010101" pitchFamily="2" charset="-122"/>
              </a:rPr>
              <a:t>		第三部分是对操作顺序进行控制，并对所要处理的数据及输出结果加以选择的装置。－－</a:t>
            </a:r>
            <a:r>
              <a:rPr lang="zh-CN" altLang="en-US" b="1" dirty="0">
                <a:solidFill>
                  <a:srgbClr val="6600FF"/>
                </a:solidFill>
                <a:latin typeface="宋体" panose="02010600030101010101" pitchFamily="2" charset="-122"/>
              </a:rPr>
              <a:t>控制单元</a:t>
            </a:r>
          </a:p>
          <a:p>
            <a:pPr eaLnBrk="1" hangingPunct="1"/>
            <a:r>
              <a:rPr lang="zh-CN" altLang="en-US" b="1" dirty="0">
                <a:latin typeface="宋体" panose="02010600030101010101" pitchFamily="2" charset="-122"/>
              </a:rPr>
              <a:t>		第四部分是</a:t>
            </a:r>
            <a:r>
              <a:rPr lang="zh-CN" altLang="en-US" b="1" dirty="0"/>
              <a:t>在“存贮仓库”和“作坊”之间运输数据的输入输出部件。 </a:t>
            </a:r>
            <a:r>
              <a:rPr lang="zh-CN" altLang="en-US" b="1" dirty="0">
                <a:latin typeface="宋体" panose="02010600030101010101" pitchFamily="2" charset="-122"/>
              </a:rPr>
              <a:t>－－</a:t>
            </a:r>
            <a:r>
              <a:rPr lang="zh-CN" altLang="en-US" b="1" dirty="0">
                <a:solidFill>
                  <a:srgbClr val="6600FF"/>
                </a:solidFill>
                <a:latin typeface="宋体" panose="02010600030101010101" pitchFamily="2" charset="-122"/>
              </a:rPr>
              <a:t>输入输出单元</a:t>
            </a:r>
          </a:p>
          <a:p>
            <a:pPr eaLnBrk="1" hangingPunct="1"/>
            <a:endParaRPr lang="zh-CN" altLang="en-US" dirty="0"/>
          </a:p>
        </p:txBody>
      </p:sp>
    </p:spTree>
    <p:extLst>
      <p:ext uri="{BB962C8B-B14F-4D97-AF65-F5344CB8AC3E}">
        <p14:creationId xmlns:p14="http://schemas.microsoft.com/office/powerpoint/2010/main" val="1308171403"/>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p:sp>
      <p:sp>
        <p:nvSpPr>
          <p:cNvPr id="157699" name="备注占位符 2"/>
          <p:cNvSpPr>
            <a:spLocks noGrp="1" noChangeArrowheads="1"/>
          </p:cNvSpPr>
          <p:nvPr>
            <p:ph type="body" idx="1"/>
          </p:nvPr>
        </p:nvSpPr>
        <p:spPr>
          <a:noFill/>
        </p:spPr>
        <p:txBody>
          <a:bodyPr anchor="t"/>
          <a:lstStyle/>
          <a:p>
            <a:r>
              <a:rPr lang="zh-CN" altLang="en-US" dirty="0"/>
              <a:t>程序员之神：历史上第一个计算机程序员是谁？</a:t>
            </a:r>
            <a:r>
              <a:rPr lang="en-US" altLang="zh-CN" dirty="0"/>
              <a:t>Ada Lovelace</a:t>
            </a:r>
            <a:r>
              <a:rPr lang="zh-CN" altLang="en-US" dirty="0"/>
              <a:t>，英国诗人拜伦的女儿，在</a:t>
            </a:r>
            <a:r>
              <a:rPr lang="en-US" altLang="zh-CN" dirty="0"/>
              <a:t>1842-1843</a:t>
            </a:r>
            <a:r>
              <a:rPr lang="zh-CN" altLang="en-US" dirty="0"/>
              <a:t>年为巴贝奇分析机设计计算</a:t>
            </a:r>
            <a:r>
              <a:rPr lang="en-US" altLang="zh-CN" dirty="0"/>
              <a:t>Bernoulli</a:t>
            </a:r>
            <a:r>
              <a:rPr lang="zh-CN" altLang="en-US" dirty="0"/>
              <a:t>数的方法，被公认为世界上第一段计算机程序。</a:t>
            </a:r>
            <a:r>
              <a:rPr lang="en-US" altLang="zh-CN" dirty="0"/>
              <a:t>Ada Lovelace</a:t>
            </a:r>
            <a:r>
              <a:rPr lang="zh-CN" altLang="en-US" dirty="0"/>
              <a:t>也成为世界上第一个程序员。</a:t>
            </a:r>
          </a:p>
        </p:txBody>
      </p:sp>
      <p:sp>
        <p:nvSpPr>
          <p:cNvPr id="157700" name="灯片编号占位符 3"/>
          <p:cNvSpPr txBox="1">
            <a:spLocks noGrp="1" noChangeArrowheads="1"/>
          </p:cNvSpPr>
          <p:nvPr/>
        </p:nvSpPr>
        <p:spPr bwMode="auto">
          <a:xfrm>
            <a:off x="3862388" y="94456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B057ABF5-3C5E-4FEF-921D-A6EAE2A72404}" type="slidenum">
              <a:rPr lang="zh-CN" altLang="en-US" b="0"/>
              <a:pPr algn="r" eaLnBrk="1" hangingPunct="1">
                <a:spcBef>
                  <a:spcPct val="0"/>
                </a:spcBef>
                <a:buFontTx/>
                <a:buNone/>
              </a:pPr>
              <a:t>10</a:t>
            </a:fld>
            <a:endParaRPr lang="en-US" altLang="zh-CN" b="0"/>
          </a:p>
        </p:txBody>
      </p:sp>
    </p:spTree>
    <p:extLst>
      <p:ext uri="{BB962C8B-B14F-4D97-AF65-F5344CB8AC3E}">
        <p14:creationId xmlns:p14="http://schemas.microsoft.com/office/powerpoint/2010/main" val="3972469416"/>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计算机能够实现程序自动处理。</a:t>
            </a:r>
          </a:p>
        </p:txBody>
      </p:sp>
      <p:sp>
        <p:nvSpPr>
          <p:cNvPr id="4" name="灯片编号占位符 3"/>
          <p:cNvSpPr>
            <a:spLocks noGrp="1"/>
          </p:cNvSpPr>
          <p:nvPr>
            <p:ph type="sldNum" sz="quarter" idx="10"/>
          </p:nvPr>
        </p:nvSpPr>
        <p:spPr/>
        <p:txBody>
          <a:bodyPr/>
          <a:lstStyle/>
          <a:p>
            <a:fld id="{48518211-160B-4FEB-9E3D-6DA27D0D0EE5}" type="slidenum">
              <a:rPr lang="zh-CN" altLang="en-US" smtClean="0"/>
              <a:t>11</a:t>
            </a:fld>
            <a:endParaRPr lang="zh-CN" altLang="en-US"/>
          </a:p>
        </p:txBody>
      </p:sp>
    </p:spTree>
    <p:extLst>
      <p:ext uri="{BB962C8B-B14F-4D97-AF65-F5344CB8AC3E}">
        <p14:creationId xmlns:p14="http://schemas.microsoft.com/office/powerpoint/2010/main" val="1713952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518211-160B-4FEB-9E3D-6DA27D0D0EE5}" type="slidenum">
              <a:rPr lang="zh-CN" altLang="en-US" smtClean="0"/>
              <a:t>12</a:t>
            </a:fld>
            <a:endParaRPr lang="zh-CN" altLang="en-US"/>
          </a:p>
        </p:txBody>
      </p:sp>
    </p:spTree>
    <p:extLst>
      <p:ext uri="{BB962C8B-B14F-4D97-AF65-F5344CB8AC3E}">
        <p14:creationId xmlns:p14="http://schemas.microsoft.com/office/powerpoint/2010/main" val="1516907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fld id="{2C787FF5-D701-4687-AB8B-252653C70EA9}" type="datetime1">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t>2024/12/23</a:t>
            </a:fld>
            <a:endPar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endPar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fld id="{E6D5592B-C152-4980-B264-A200991F4E1C}" type="slidenum">
              <a:rPr kumimoji="0" lang="zh-CN" altLang="en-US" sz="14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t>‹#›</a:t>
            </a:fld>
            <a:endParaRPr kumimoji="0" lang="en-US" altLang="zh-CN" sz="1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430615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9B4D31-A5B6-4D0A-8FE2-9916148E3F5A}" type="datetimeFigureOut">
              <a:rPr lang="zh-CN" altLang="en-US" smtClean="0"/>
              <a:t>2024/12/23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D45FE1-1DB0-432F-9986-C16B31003152}" type="slidenum">
              <a:rPr lang="zh-CN" altLang="en-US" smtClean="0"/>
              <a:t>‹#›</a:t>
            </a:fld>
            <a:endParaRPr lang="zh-CN" altLang="en-US"/>
          </a:p>
        </p:txBody>
      </p:sp>
    </p:spTree>
    <p:extLst>
      <p:ext uri="{BB962C8B-B14F-4D97-AF65-F5344CB8AC3E}">
        <p14:creationId xmlns:p14="http://schemas.microsoft.com/office/powerpoint/2010/main" val="29822531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单击以编辑母版标题样式</a:t>
            </a:r>
          </a:p>
        </p:txBody>
      </p:sp>
      <p:sp>
        <p:nvSpPr>
          <p:cNvPr id="1027" name="Rectangle 3"/>
          <p:cNvSpPr>
            <a:spLocks noGrp="1" noChangeArrowheads="1"/>
          </p:cNvSpPr>
          <p:nvPr>
            <p:ph type="body" idx="1"/>
          </p:nvPr>
        </p:nvSpPr>
        <p:spPr bwMode="auto">
          <a:xfrm>
            <a:off x="685800" y="1319213"/>
            <a:ext cx="7772400"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0833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b="0"/>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fld id="{0619D5C9-412A-49B1-9F69-EB0F6BB38D32}" type="datetime1">
              <a:rPr kumimoji="0" lang="zh-CN" altLang="en-US"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t>2024/12/23</a:t>
            </a:fld>
            <a:endPar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0833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b="0"/>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endParaRPr kumimoji="0" lang="en-US" altLang="zh-CN" sz="1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fld id="{47105CEA-8109-465D-8F85-1D36509EBED9}" type="slidenum">
              <a:rPr kumimoji="0" lang="zh-CN" altLang="en-US" sz="14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t>‹#›</a:t>
            </a:fld>
            <a:endParaRPr kumimoji="0" lang="en-US" altLang="zh-CN" sz="1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1031" name="Group 7"/>
          <p:cNvGrpSpPr>
            <a:grpSpLocks/>
          </p:cNvGrpSpPr>
          <p:nvPr/>
        </p:nvGrpSpPr>
        <p:grpSpPr bwMode="auto">
          <a:xfrm>
            <a:off x="0" y="6553200"/>
            <a:ext cx="9144000" cy="301625"/>
            <a:chOff x="0" y="0"/>
            <a:chExt cx="5760" cy="288"/>
          </a:xfrm>
        </p:grpSpPr>
        <p:sp>
          <p:nvSpPr>
            <p:cNvPr id="2" name="Rectangle 8"/>
            <p:cNvSpPr>
              <a:spLocks noChangeArrowheads="1"/>
            </p:cNvSpPr>
            <p:nvPr/>
          </p:nvSpPr>
          <p:spPr bwMode="auto">
            <a:xfrm>
              <a:off x="0" y="0"/>
              <a:ext cx="5760" cy="288"/>
            </a:xfrm>
            <a:prstGeom prst="rect">
              <a:avLst/>
            </a:prstGeom>
            <a:solidFill>
              <a:srgbClr val="33CCCC"/>
            </a:solidFill>
            <a:ln w="9525" cmpd="sng">
              <a:solidFill>
                <a:srgbClr val="33CCCC"/>
              </a:solidFill>
              <a:miter lim="800000"/>
              <a:headEnd/>
              <a:tailEnd/>
            </a:ln>
          </p:spPr>
          <p:txBody>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a:t>
              </a:r>
            </a:p>
          </p:txBody>
        </p:sp>
        <p:sp>
          <p:nvSpPr>
            <p:cNvPr id="1036" name="Line 9"/>
            <p:cNvSpPr>
              <a:spLocks noChangeShapeType="1"/>
            </p:cNvSpPr>
            <p:nvPr/>
          </p:nvSpPr>
          <p:spPr bwMode="auto">
            <a:xfrm>
              <a:off x="4464" y="0"/>
              <a:ext cx="288"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7" name="Line 10"/>
            <p:cNvSpPr>
              <a:spLocks noChangeShapeType="1"/>
            </p:cNvSpPr>
            <p:nvPr/>
          </p:nvSpPr>
          <p:spPr bwMode="auto">
            <a:xfrm>
              <a:off x="4176"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8" name="Line 11"/>
            <p:cNvSpPr>
              <a:spLocks noChangeShapeType="1"/>
            </p:cNvSpPr>
            <p:nvPr/>
          </p:nvSpPr>
          <p:spPr bwMode="auto">
            <a:xfrm>
              <a:off x="4704"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9" name="Line 12"/>
            <p:cNvSpPr>
              <a:spLocks noChangeShapeType="1"/>
            </p:cNvSpPr>
            <p:nvPr/>
          </p:nvSpPr>
          <p:spPr bwMode="auto">
            <a:xfrm>
              <a:off x="5376"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40" name="Line 13"/>
            <p:cNvSpPr>
              <a:spLocks noChangeShapeType="1"/>
            </p:cNvSpPr>
            <p:nvPr/>
          </p:nvSpPr>
          <p:spPr bwMode="auto">
            <a:xfrm>
              <a:off x="5184"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 name="Line 14"/>
            <p:cNvSpPr>
              <a:spLocks noChangeShapeType="1"/>
            </p:cNvSpPr>
            <p:nvPr/>
          </p:nvSpPr>
          <p:spPr bwMode="auto">
            <a:xfrm>
              <a:off x="5568" y="0"/>
              <a:ext cx="192" cy="144"/>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42" name="Line 15"/>
            <p:cNvSpPr>
              <a:spLocks noChangeShapeType="1"/>
            </p:cNvSpPr>
            <p:nvPr/>
          </p:nvSpPr>
          <p:spPr bwMode="auto">
            <a:xfrm>
              <a:off x="4992"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1032" name="Line 16"/>
          <p:cNvSpPr>
            <a:spLocks noChangeShapeType="1"/>
          </p:cNvSpPr>
          <p:nvPr/>
        </p:nvSpPr>
        <p:spPr bwMode="auto">
          <a:xfrm>
            <a:off x="468313" y="1176338"/>
            <a:ext cx="8458200" cy="0"/>
          </a:xfrm>
          <a:prstGeom prst="line">
            <a:avLst/>
          </a:prstGeom>
          <a:noFill/>
          <a:ln w="57150">
            <a:solidFill>
              <a:srgbClr val="33CC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41" name="Text Box 17"/>
          <p:cNvSpPr txBox="1">
            <a:spLocks noChangeArrowheads="1"/>
          </p:cNvSpPr>
          <p:nvPr/>
        </p:nvSpPr>
        <p:spPr bwMode="auto">
          <a:xfrm>
            <a:off x="457200" y="2514600"/>
            <a:ext cx="83058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endParaRPr kumimoji="0" lang="zh-CN" altLang="en-US" sz="32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endParaRPr kumimoji="0" lang="zh-CN" altLang="en-US" sz="32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endParaRPr kumimoji="0" lang="zh-CN" altLang="en-US" sz="32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endParaRPr kumimoji="0" lang="zh-CN" altLang="en-US" sz="32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endParaRPr kumimoji="0" lang="zh-CN" altLang="en-US" sz="3200" b="1" i="0" u="none" strike="noStrike" kern="1200" cap="none" spc="0" normalizeH="0" baseline="0" noProof="0">
              <a:ln>
                <a:noFill/>
              </a:ln>
              <a:solidFill>
                <a:srgbClr val="FFFFFF"/>
              </a:solidFill>
              <a:effectLst/>
              <a:uLnTx/>
              <a:uFillTx/>
              <a:latin typeface="Times New Roman" pitchFamily="18" charset="0"/>
              <a:ea typeface="宋体" pitchFamily="2" charset="-122"/>
              <a:cs typeface="+mn-cs"/>
            </a:endParaRPr>
          </a:p>
        </p:txBody>
      </p:sp>
      <p:pic>
        <p:nvPicPr>
          <p:cNvPr id="1034" name="Picture 18" descr="bup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138" y="228600"/>
            <a:ext cx="1970087" cy="661988"/>
          </a:xfrm>
          <a:prstGeom prst="rect">
            <a:avLst/>
          </a:prstGeom>
          <a:solidFill>
            <a:srgbClr val="438ACB"/>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4768488"/>
      </p:ext>
    </p:extLst>
  </p:cSld>
  <p:clrMap bg1="lt1" tx1="dk1" bg2="lt2" tx2="dk2" accent1="accent1" accent2="accent2" accent3="accent3" accent4="accent4" accent5="accent5" accent6="accent6" hlink="hlink" folHlink="folHlink"/>
  <p:sldLayoutIdLst>
    <p:sldLayoutId id="2147483674" r:id="rId1"/>
    <p:sldLayoutId id="2147483676" r:id="rId2"/>
  </p:sldLayoutIdLst>
  <p:transition/>
  <p:txStyles>
    <p:titleStyle>
      <a:lvl1pPr algn="r" rtl="0" eaLnBrk="0" fontAlgn="base" hangingPunct="0">
        <a:spcBef>
          <a:spcPct val="0"/>
        </a:spcBef>
        <a:spcAft>
          <a:spcPct val="0"/>
        </a:spcAft>
        <a:defRPr sz="3200">
          <a:solidFill>
            <a:srgbClr val="FF3300"/>
          </a:solidFill>
          <a:latin typeface="+mj-lt"/>
          <a:ea typeface="+mj-ea"/>
          <a:cs typeface="+mj-cs"/>
        </a:defRPr>
      </a:lvl1pPr>
      <a:lvl2pPr algn="r" rtl="0" eaLnBrk="0" fontAlgn="base" hangingPunct="0">
        <a:spcBef>
          <a:spcPct val="0"/>
        </a:spcBef>
        <a:spcAft>
          <a:spcPct val="0"/>
        </a:spcAft>
        <a:defRPr sz="3200">
          <a:solidFill>
            <a:srgbClr val="FF3300"/>
          </a:solidFill>
          <a:latin typeface="Times New Roman" pitchFamily="18" charset="0"/>
          <a:ea typeface="宋体" pitchFamily="2" charset="-122"/>
        </a:defRPr>
      </a:lvl2pPr>
      <a:lvl3pPr algn="r" rtl="0" eaLnBrk="0" fontAlgn="base" hangingPunct="0">
        <a:spcBef>
          <a:spcPct val="0"/>
        </a:spcBef>
        <a:spcAft>
          <a:spcPct val="0"/>
        </a:spcAft>
        <a:defRPr sz="3200">
          <a:solidFill>
            <a:srgbClr val="FF3300"/>
          </a:solidFill>
          <a:latin typeface="Times New Roman" pitchFamily="18" charset="0"/>
          <a:ea typeface="宋体" pitchFamily="2" charset="-122"/>
        </a:defRPr>
      </a:lvl3pPr>
      <a:lvl4pPr algn="r" rtl="0" eaLnBrk="0" fontAlgn="base" hangingPunct="0">
        <a:spcBef>
          <a:spcPct val="0"/>
        </a:spcBef>
        <a:spcAft>
          <a:spcPct val="0"/>
        </a:spcAft>
        <a:defRPr sz="3200">
          <a:solidFill>
            <a:srgbClr val="FF3300"/>
          </a:solidFill>
          <a:latin typeface="Times New Roman" pitchFamily="18" charset="0"/>
          <a:ea typeface="宋体" pitchFamily="2" charset="-122"/>
        </a:defRPr>
      </a:lvl4pPr>
      <a:lvl5pPr algn="r" rtl="0" eaLnBrk="0" fontAlgn="base" hangingPunct="0">
        <a:spcBef>
          <a:spcPct val="0"/>
        </a:spcBef>
        <a:spcAft>
          <a:spcPct val="0"/>
        </a:spcAft>
        <a:defRPr sz="3200">
          <a:solidFill>
            <a:srgbClr val="FF3300"/>
          </a:solidFill>
          <a:latin typeface="Times New Roman" pitchFamily="18" charset="0"/>
          <a:ea typeface="宋体" pitchFamily="2" charset="-122"/>
        </a:defRPr>
      </a:lvl5pPr>
      <a:lvl6pPr marL="457200" algn="r" rtl="0" eaLnBrk="0" fontAlgn="base" hangingPunct="0">
        <a:spcBef>
          <a:spcPct val="0"/>
        </a:spcBef>
        <a:spcAft>
          <a:spcPct val="0"/>
        </a:spcAft>
        <a:defRPr sz="3200">
          <a:solidFill>
            <a:srgbClr val="FF3300"/>
          </a:solidFill>
          <a:latin typeface="Times New Roman" pitchFamily="18" charset="0"/>
          <a:ea typeface="宋体" pitchFamily="2" charset="-122"/>
        </a:defRPr>
      </a:lvl6pPr>
      <a:lvl7pPr marL="914400" algn="r" rtl="0" eaLnBrk="0" fontAlgn="base" hangingPunct="0">
        <a:spcBef>
          <a:spcPct val="0"/>
        </a:spcBef>
        <a:spcAft>
          <a:spcPct val="0"/>
        </a:spcAft>
        <a:defRPr sz="3200">
          <a:solidFill>
            <a:srgbClr val="FF3300"/>
          </a:solidFill>
          <a:latin typeface="Times New Roman" pitchFamily="18" charset="0"/>
          <a:ea typeface="宋体" pitchFamily="2" charset="-122"/>
        </a:defRPr>
      </a:lvl7pPr>
      <a:lvl8pPr marL="1371600" algn="r" rtl="0" eaLnBrk="0" fontAlgn="base" hangingPunct="0">
        <a:spcBef>
          <a:spcPct val="0"/>
        </a:spcBef>
        <a:spcAft>
          <a:spcPct val="0"/>
        </a:spcAft>
        <a:defRPr sz="3200">
          <a:solidFill>
            <a:srgbClr val="FF3300"/>
          </a:solidFill>
          <a:latin typeface="Times New Roman" pitchFamily="18" charset="0"/>
          <a:ea typeface="宋体" pitchFamily="2" charset="-122"/>
        </a:defRPr>
      </a:lvl8pPr>
      <a:lvl9pPr marL="1828800" algn="r" rtl="0" eaLnBrk="0" fontAlgn="base" hangingPunct="0">
        <a:spcBef>
          <a:spcPct val="0"/>
        </a:spcBef>
        <a:spcAft>
          <a:spcPct val="0"/>
        </a:spcAft>
        <a:defRPr sz="3200">
          <a:solidFill>
            <a:srgbClr val="FF3300"/>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oleObject" Target="../embeddings/oleObject2.bin"/><Relationship Id="rId10" Type="http://schemas.openxmlformats.org/officeDocument/2006/relationships/image" Target="../media/image27.png"/><Relationship Id="rId4" Type="http://schemas.openxmlformats.org/officeDocument/2006/relationships/image" Target="../media/image24.png"/><Relationship Id="rId9"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2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hyperlink" Target="http://www.ap.dell.com/ap/cn/zh/dhs/offers/specials_poffer1.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oleObject" Target="../embeddings/oleObject6.bin"/><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audio" Target="../media/audio4.wav"/><Relationship Id="rId4" Type="http://schemas.openxmlformats.org/officeDocument/2006/relationships/audio" Target="../media/audio2.wav"/></Relationships>
</file>

<file path=ppt/slides/_rels/slide42.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audio" Target="../media/audio2.wav"/></Relationships>
</file>

<file path=ppt/slides/_rels/slide43.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9.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0.emf"/><Relationship Id="rId7" Type="http://schemas.openxmlformats.org/officeDocument/2006/relationships/image" Target="../media/image54.jpeg"/><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image" Target="../media/image53.jpeg"/><Relationship Id="rId5" Type="http://schemas.openxmlformats.org/officeDocument/2006/relationships/image" Target="../media/image52.jpeg"/><Relationship Id="rId4" Type="http://schemas.openxmlformats.org/officeDocument/2006/relationships/image" Target="../media/image51.jpeg"/></Relationships>
</file>

<file path=ppt/slides/_rels/slide53.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jpeg"/><Relationship Id="rId1" Type="http://schemas.openxmlformats.org/officeDocument/2006/relationships/slideLayout" Target="../slideLayouts/slideLayout2.xml"/><Relationship Id="rId4" Type="http://schemas.openxmlformats.org/officeDocument/2006/relationships/image" Target="../media/image57.jpeg"/></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image" Target="../media/image58.wmf"/><Relationship Id="rId1" Type="http://schemas.openxmlformats.org/officeDocument/2006/relationships/slideLayout" Target="../slideLayouts/slideLayout2.xml"/><Relationship Id="rId6" Type="http://schemas.openxmlformats.org/officeDocument/2006/relationships/image" Target="../media/image60.emf"/><Relationship Id="rId5" Type="http://schemas.openxmlformats.org/officeDocument/2006/relationships/oleObject" Target="../embeddings/oleObject10.bin"/><Relationship Id="rId4" Type="http://schemas.openxmlformats.org/officeDocument/2006/relationships/image" Target="../media/image59.wmf"/></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692E56F1-18C6-4606-8488-71EA312F6D0C}" type="slidenum">
              <a:rPr lang="zh-CN" altLang="en-US" sz="1400"/>
              <a:pPr algn="r" eaLnBrk="1" hangingPunct="1">
                <a:spcBef>
                  <a:spcPct val="50000"/>
                </a:spcBef>
                <a:buFontTx/>
                <a:buNone/>
              </a:pPr>
              <a:t>1</a:t>
            </a:fld>
            <a:endParaRPr lang="en-US" altLang="zh-CN" sz="1400"/>
          </a:p>
        </p:txBody>
      </p:sp>
      <p:grpSp>
        <p:nvGrpSpPr>
          <p:cNvPr id="2052" name="Group 5"/>
          <p:cNvGrpSpPr>
            <a:grpSpLocks/>
          </p:cNvGrpSpPr>
          <p:nvPr/>
        </p:nvGrpSpPr>
        <p:grpSpPr bwMode="auto">
          <a:xfrm>
            <a:off x="1189038" y="1557338"/>
            <a:ext cx="6911975" cy="2124859"/>
            <a:chOff x="0" y="0"/>
            <a:chExt cx="2736" cy="624"/>
          </a:xfrm>
        </p:grpSpPr>
        <p:sp>
          <p:nvSpPr>
            <p:cNvPr id="2054" name="Rectangle 6"/>
            <p:cNvSpPr>
              <a:spLocks noChangeArrowheads="1"/>
            </p:cNvSpPr>
            <p:nvPr/>
          </p:nvSpPr>
          <p:spPr bwMode="auto">
            <a:xfrm>
              <a:off x="0" y="0"/>
              <a:ext cx="2736" cy="624"/>
            </a:xfrm>
            <a:prstGeom prst="rect">
              <a:avLst/>
            </a:prstGeom>
            <a:gradFill rotWithShape="0">
              <a:gsLst>
                <a:gs pos="0">
                  <a:srgbClr val="CF0E30"/>
                </a:gs>
                <a:gs pos="50000">
                  <a:srgbClr val="3E040E"/>
                </a:gs>
                <a:gs pos="100000">
                  <a:srgbClr val="CF0E30"/>
                </a:gs>
              </a:gsLst>
              <a:lin ang="18900000" scaled="1"/>
            </a:gradFill>
            <a:ln w="28575">
              <a:solidFill>
                <a:srgbClr val="F68295"/>
              </a:solidFill>
              <a:miter lim="800000"/>
              <a:headEnd/>
              <a:tailEnd/>
            </a:ln>
          </p:spPr>
          <p:txBody>
            <a:bodyPr wrap="none" anchor="ct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1800"/>
            </a:p>
          </p:txBody>
        </p:sp>
        <p:sp>
          <p:nvSpPr>
            <p:cNvPr id="2055" name="Text Box 7"/>
            <p:cNvSpPr txBox="1">
              <a:spLocks noChangeArrowheads="1"/>
            </p:cNvSpPr>
            <p:nvPr/>
          </p:nvSpPr>
          <p:spPr bwMode="auto">
            <a:xfrm>
              <a:off x="48" y="48"/>
              <a:ext cx="261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4000" b="1" dirty="0">
                  <a:solidFill>
                    <a:schemeClr val="bg1"/>
                  </a:solidFill>
                  <a:latin typeface="微软雅黑" panose="020B0503020204020204" pitchFamily="34" charset="-122"/>
                  <a:ea typeface="微软雅黑" panose="020B0503020204020204" pitchFamily="34" charset="-122"/>
                </a:rPr>
                <a:t>单元五 计算与计算机系统</a:t>
              </a:r>
              <a:endParaRPr lang="en-US" altLang="zh-CN" sz="4000" b="1" dirty="0">
                <a:solidFill>
                  <a:schemeClr val="bg1"/>
                </a:solidFill>
                <a:latin typeface="微软雅黑" panose="020B0503020204020204" pitchFamily="34" charset="-122"/>
                <a:ea typeface="微软雅黑" panose="020B0503020204020204" pitchFamily="34" charset="-122"/>
              </a:endParaRPr>
            </a:p>
          </p:txBody>
        </p:sp>
      </p:grpSp>
      <p:pic>
        <p:nvPicPr>
          <p:cNvPr id="2053" name="Picture 8" descr="地球"/>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3733800"/>
            <a:ext cx="1752600" cy="167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518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F2886A20-1316-4D00-8818-4A73592647DD}" type="slidenum">
              <a:rPr lang="zh-CN" altLang="en-US" sz="1400"/>
              <a:pPr algn="r" eaLnBrk="1" hangingPunct="1">
                <a:spcBef>
                  <a:spcPct val="50000"/>
                </a:spcBef>
                <a:buFontTx/>
                <a:buNone/>
              </a:pPr>
              <a:t>10</a:t>
            </a:fld>
            <a:endParaRPr lang="en-US" altLang="zh-CN" sz="1400"/>
          </a:p>
        </p:txBody>
      </p:sp>
      <p:sp>
        <p:nvSpPr>
          <p:cNvPr id="13315" name="Rectangle 2"/>
          <p:cNvSpPr>
            <a:spLocks noGrp="1" noChangeArrowheads="1"/>
          </p:cNvSpPr>
          <p:nvPr>
            <p:ph type="title" idx="4294967295"/>
          </p:nvPr>
        </p:nvSpPr>
        <p:spPr>
          <a:xfrm>
            <a:off x="735013" y="0"/>
            <a:ext cx="7886700" cy="1325563"/>
          </a:xfrm>
        </p:spPr>
        <p:txBody>
          <a:bodyPr/>
          <a:lstStyle/>
          <a:p>
            <a:pPr eaLnBrk="1" hangingPunct="1"/>
            <a:r>
              <a:rPr lang="zh-CN" altLang="en-US" b="1" dirty="0"/>
              <a:t>巴贝奇分析机</a:t>
            </a:r>
          </a:p>
        </p:txBody>
      </p:sp>
      <p:sp>
        <p:nvSpPr>
          <p:cNvPr id="16388" name="Rectangle 3"/>
          <p:cNvSpPr>
            <a:spLocks noGrp="1" noChangeArrowheads="1"/>
          </p:cNvSpPr>
          <p:nvPr>
            <p:ph type="body" idx="4294967295"/>
          </p:nvPr>
        </p:nvSpPr>
        <p:spPr>
          <a:xfrm>
            <a:off x="543338" y="1557338"/>
            <a:ext cx="4929809" cy="4373562"/>
          </a:xfrm>
        </p:spPr>
        <p:txBody>
          <a:bodyPr/>
          <a:lstStyle/>
          <a:p>
            <a:pPr eaLnBrk="1" hangingPunct="1">
              <a:buFontTx/>
              <a:buNone/>
            </a:pPr>
            <a:r>
              <a:rPr lang="zh-CN" altLang="en-US" sz="2400" b="1" dirty="0">
                <a:solidFill>
                  <a:srgbClr val="2D35D3"/>
                </a:solidFill>
              </a:rPr>
              <a:t>	阿达</a:t>
            </a:r>
            <a:r>
              <a:rPr lang="en-US" altLang="zh-CN" sz="2400" b="1" dirty="0">
                <a:solidFill>
                  <a:srgbClr val="2D35D3"/>
                </a:solidFill>
                <a:latin typeface="宋体" panose="02010600030101010101" pitchFamily="2" charset="-122"/>
              </a:rPr>
              <a:t>·</a:t>
            </a:r>
            <a:r>
              <a:rPr lang="zh-CN" altLang="en-US" sz="2400" b="1" dirty="0">
                <a:solidFill>
                  <a:srgbClr val="2D35D3"/>
                </a:solidFill>
              </a:rPr>
              <a:t>奥古斯塔</a:t>
            </a:r>
            <a:r>
              <a:rPr lang="en-US" altLang="zh-CN" sz="2400" b="1" dirty="0"/>
              <a:t>: </a:t>
            </a:r>
            <a:r>
              <a:rPr lang="zh-CN" altLang="en-US" sz="2400" b="1" dirty="0"/>
              <a:t>诗人拜伦的女儿，巴贝奇的朋友，为分析机</a:t>
            </a:r>
            <a:r>
              <a:rPr lang="zh-CN" altLang="en-US" sz="2400" b="1" dirty="0">
                <a:solidFill>
                  <a:srgbClr val="FF0000"/>
                </a:solidFill>
              </a:rPr>
              <a:t>编制一批函数计算程序</a:t>
            </a:r>
            <a:r>
              <a:rPr lang="en-US" altLang="zh-CN" sz="2400" b="1" dirty="0"/>
              <a:t>, </a:t>
            </a:r>
            <a:r>
              <a:rPr lang="zh-CN" altLang="en-US" sz="2400" b="1" dirty="0"/>
              <a:t>公认为世界上第一个软件工程师（为美国国防部开发的</a:t>
            </a:r>
            <a:r>
              <a:rPr lang="en-US" altLang="zh-CN" sz="2400" b="1" dirty="0"/>
              <a:t>Ada</a:t>
            </a:r>
            <a:r>
              <a:rPr lang="zh-CN" altLang="en-US" sz="2400" b="1" dirty="0"/>
              <a:t>语言）。</a:t>
            </a:r>
          </a:p>
          <a:p>
            <a:pPr eaLnBrk="1" hangingPunct="1">
              <a:lnSpc>
                <a:spcPct val="90000"/>
              </a:lnSpc>
              <a:buClr>
                <a:schemeClr val="accent2"/>
              </a:buClr>
              <a:buSzPct val="75000"/>
              <a:buFont typeface="Monotype Sorts" pitchFamily="2" charset="2"/>
              <a:buNone/>
            </a:pPr>
            <a:r>
              <a:rPr lang="zh-CN" altLang="en-US" sz="2400" b="1" dirty="0">
                <a:solidFill>
                  <a:srgbClr val="6600FF"/>
                </a:solidFill>
              </a:rPr>
              <a:t>	</a:t>
            </a:r>
          </a:p>
          <a:p>
            <a:pPr eaLnBrk="1" hangingPunct="1">
              <a:lnSpc>
                <a:spcPct val="90000"/>
              </a:lnSpc>
              <a:buClr>
                <a:schemeClr val="accent2"/>
              </a:buClr>
              <a:buSzPct val="75000"/>
              <a:buFont typeface="Monotype Sorts" pitchFamily="2" charset="2"/>
              <a:buNone/>
            </a:pPr>
            <a:r>
              <a:rPr lang="zh-CN" altLang="en-US" sz="2400" b="1" dirty="0">
                <a:solidFill>
                  <a:srgbClr val="CC3300"/>
                </a:solidFill>
              </a:rPr>
              <a:t>     </a:t>
            </a:r>
            <a:endParaRPr lang="zh-CN" altLang="en-US" sz="2400" b="1" u="sng" dirty="0"/>
          </a:p>
          <a:p>
            <a:pPr lvl="1" eaLnBrk="1" hangingPunct="1"/>
            <a:endParaRPr lang="zh-CN" altLang="en-US" sz="2000" b="1" dirty="0"/>
          </a:p>
          <a:p>
            <a:pPr eaLnBrk="1" hangingPunct="1">
              <a:buFontTx/>
              <a:buNone/>
            </a:pPr>
            <a:r>
              <a:rPr lang="zh-CN" altLang="en-US" sz="2400" b="1" dirty="0"/>
              <a:t>	</a:t>
            </a:r>
          </a:p>
        </p:txBody>
      </p:sp>
      <p:pic>
        <p:nvPicPr>
          <p:cNvPr id="13317" name="Picture 1" descr="C:\Users\Administrator\Documents\Tencent Files\35131983\Image\4U~@7LR0E32PP`SO}YC}H8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1557338"/>
            <a:ext cx="2808287" cy="386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6144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388">
                                            <p:txEl>
                                              <p:pRg st="2" end="2"/>
                                            </p:txEl>
                                          </p:spTgt>
                                        </p:tgtEl>
                                        <p:attrNameLst>
                                          <p:attrName>style.visibility</p:attrName>
                                        </p:attrNameLst>
                                      </p:cBhvr>
                                      <p:to>
                                        <p:strVal val="visible"/>
                                      </p:to>
                                    </p:set>
                                    <p:animEffect transition="in" filter="dissolve">
                                      <p:cBhvr>
                                        <p:cTn id="7" dur="500"/>
                                        <p:tgtEl>
                                          <p:spTgt spid="1638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内容占位符 2"/>
          <p:cNvSpPr>
            <a:spLocks noGrp="1"/>
          </p:cNvSpPr>
          <p:nvPr>
            <p:ph idx="4294967295"/>
          </p:nvPr>
        </p:nvSpPr>
        <p:spPr>
          <a:xfrm>
            <a:off x="735013" y="1127991"/>
            <a:ext cx="7886700" cy="4825547"/>
          </a:xfrm>
        </p:spPr>
        <p:txBody>
          <a:bodyPr/>
          <a:lstStyle/>
          <a:p>
            <a:pPr>
              <a:lnSpc>
                <a:spcPct val="150000"/>
              </a:lnSpc>
            </a:pPr>
            <a:r>
              <a:rPr lang="zh-CN" altLang="en-US" sz="2400" b="1" dirty="0">
                <a:solidFill>
                  <a:srgbClr val="CC3300"/>
                </a:solidFill>
              </a:rPr>
              <a:t>巴贝奇和阿达为分析机付出了毕生的努力和财富，但由于当时机械制作工艺的局限性，这个</a:t>
            </a:r>
            <a:r>
              <a:rPr lang="zh-CN" altLang="en-US" sz="2400" b="1" dirty="0">
                <a:solidFill>
                  <a:srgbClr val="6600FF"/>
                </a:solidFill>
              </a:rPr>
              <a:t>分析机未能最终完成</a:t>
            </a:r>
            <a:r>
              <a:rPr lang="zh-CN" altLang="en-US" sz="2400" b="1" dirty="0">
                <a:solidFill>
                  <a:srgbClr val="CC3300"/>
                </a:solidFill>
              </a:rPr>
              <a:t>；但这种天才的思想，划时代地提出了类似于</a:t>
            </a:r>
            <a:r>
              <a:rPr lang="zh-CN" altLang="en-US" sz="2400" b="1" dirty="0">
                <a:solidFill>
                  <a:srgbClr val="6600FF"/>
                </a:solidFill>
              </a:rPr>
              <a:t>现代电脑五大部件的逻辑结构</a:t>
            </a:r>
            <a:r>
              <a:rPr lang="zh-CN" altLang="en-US" sz="2400" b="1" dirty="0">
                <a:solidFill>
                  <a:srgbClr val="CC3300"/>
                </a:solidFill>
              </a:rPr>
              <a:t>，也为后世的通用处理器的诞生奠定了坚实的基础！ </a:t>
            </a:r>
            <a:endParaRPr lang="en-US" altLang="zh-CN" sz="2400" b="1" dirty="0">
              <a:solidFill>
                <a:srgbClr val="CC3300"/>
              </a:solidFill>
            </a:endParaRPr>
          </a:p>
          <a:p>
            <a:pPr>
              <a:lnSpc>
                <a:spcPct val="150000"/>
              </a:lnSpc>
            </a:pPr>
            <a:r>
              <a:rPr lang="zh-CN" altLang="en-US" sz="2400" b="1" dirty="0">
                <a:solidFill>
                  <a:srgbClr val="CC3300"/>
                </a:solidFill>
              </a:rPr>
              <a:t>巴贝奇被认为是</a:t>
            </a:r>
            <a:r>
              <a:rPr lang="zh-CN" altLang="en-US" sz="2400" b="1" u="sng" dirty="0"/>
              <a:t>现代计算机的创始人</a:t>
            </a:r>
            <a:endParaRPr lang="zh-CN" altLang="en-US" sz="2400" dirty="0"/>
          </a:p>
        </p:txBody>
      </p:sp>
      <p:sp>
        <p:nvSpPr>
          <p:cNvPr id="14340" name="灯片编号占位符 3"/>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4BA52EBA-52A3-4A95-8611-30D6D64D68E2}" type="slidenum">
              <a:rPr lang="zh-CN" altLang="en-US" sz="1400"/>
              <a:pPr algn="r" eaLnBrk="1" hangingPunct="1">
                <a:spcBef>
                  <a:spcPct val="50000"/>
                </a:spcBef>
                <a:buFontTx/>
                <a:buNone/>
              </a:pPr>
              <a:t>11</a:t>
            </a:fld>
            <a:endParaRPr lang="en-US" altLang="zh-CN" sz="1400"/>
          </a:p>
        </p:txBody>
      </p:sp>
      <p:sp>
        <p:nvSpPr>
          <p:cNvPr id="4" name="Rectangle 2"/>
          <p:cNvSpPr txBox="1">
            <a:spLocks noChangeArrowheads="1"/>
          </p:cNvSpPr>
          <p:nvPr/>
        </p:nvSpPr>
        <p:spPr bwMode="auto">
          <a:xfrm>
            <a:off x="735013" y="0"/>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200">
                <a:solidFill>
                  <a:srgbClr val="FF3300"/>
                </a:solidFill>
                <a:latin typeface="+mj-lt"/>
                <a:ea typeface="+mj-ea"/>
                <a:cs typeface="+mj-cs"/>
              </a:defRPr>
            </a:lvl1pPr>
            <a:lvl2pPr algn="r" rtl="0" eaLnBrk="0" fontAlgn="base" hangingPunct="0">
              <a:spcBef>
                <a:spcPct val="0"/>
              </a:spcBef>
              <a:spcAft>
                <a:spcPct val="0"/>
              </a:spcAft>
              <a:defRPr sz="3200">
                <a:solidFill>
                  <a:srgbClr val="FF3300"/>
                </a:solidFill>
                <a:latin typeface="Times New Roman" pitchFamily="18" charset="0"/>
                <a:ea typeface="宋体" pitchFamily="2" charset="-122"/>
              </a:defRPr>
            </a:lvl2pPr>
            <a:lvl3pPr algn="r" rtl="0" eaLnBrk="0" fontAlgn="base" hangingPunct="0">
              <a:spcBef>
                <a:spcPct val="0"/>
              </a:spcBef>
              <a:spcAft>
                <a:spcPct val="0"/>
              </a:spcAft>
              <a:defRPr sz="3200">
                <a:solidFill>
                  <a:srgbClr val="FF3300"/>
                </a:solidFill>
                <a:latin typeface="Times New Roman" pitchFamily="18" charset="0"/>
                <a:ea typeface="宋体" pitchFamily="2" charset="-122"/>
              </a:defRPr>
            </a:lvl3pPr>
            <a:lvl4pPr algn="r" rtl="0" eaLnBrk="0" fontAlgn="base" hangingPunct="0">
              <a:spcBef>
                <a:spcPct val="0"/>
              </a:spcBef>
              <a:spcAft>
                <a:spcPct val="0"/>
              </a:spcAft>
              <a:defRPr sz="3200">
                <a:solidFill>
                  <a:srgbClr val="FF3300"/>
                </a:solidFill>
                <a:latin typeface="Times New Roman" pitchFamily="18" charset="0"/>
                <a:ea typeface="宋体" pitchFamily="2" charset="-122"/>
              </a:defRPr>
            </a:lvl4pPr>
            <a:lvl5pPr algn="r" rtl="0" eaLnBrk="0" fontAlgn="base" hangingPunct="0">
              <a:spcBef>
                <a:spcPct val="0"/>
              </a:spcBef>
              <a:spcAft>
                <a:spcPct val="0"/>
              </a:spcAft>
              <a:defRPr sz="3200">
                <a:solidFill>
                  <a:srgbClr val="FF3300"/>
                </a:solidFill>
                <a:latin typeface="Times New Roman" pitchFamily="18" charset="0"/>
                <a:ea typeface="宋体" pitchFamily="2" charset="-122"/>
              </a:defRPr>
            </a:lvl5pPr>
            <a:lvl6pPr marL="457200" algn="r" rtl="0" eaLnBrk="0" fontAlgn="base" hangingPunct="0">
              <a:spcBef>
                <a:spcPct val="0"/>
              </a:spcBef>
              <a:spcAft>
                <a:spcPct val="0"/>
              </a:spcAft>
              <a:defRPr sz="3200">
                <a:solidFill>
                  <a:srgbClr val="FF3300"/>
                </a:solidFill>
                <a:latin typeface="Times New Roman" pitchFamily="18" charset="0"/>
                <a:ea typeface="宋体" pitchFamily="2" charset="-122"/>
              </a:defRPr>
            </a:lvl6pPr>
            <a:lvl7pPr marL="914400" algn="r" rtl="0" eaLnBrk="0" fontAlgn="base" hangingPunct="0">
              <a:spcBef>
                <a:spcPct val="0"/>
              </a:spcBef>
              <a:spcAft>
                <a:spcPct val="0"/>
              </a:spcAft>
              <a:defRPr sz="3200">
                <a:solidFill>
                  <a:srgbClr val="FF3300"/>
                </a:solidFill>
                <a:latin typeface="Times New Roman" pitchFamily="18" charset="0"/>
                <a:ea typeface="宋体" pitchFamily="2" charset="-122"/>
              </a:defRPr>
            </a:lvl7pPr>
            <a:lvl8pPr marL="1371600" algn="r" rtl="0" eaLnBrk="0" fontAlgn="base" hangingPunct="0">
              <a:spcBef>
                <a:spcPct val="0"/>
              </a:spcBef>
              <a:spcAft>
                <a:spcPct val="0"/>
              </a:spcAft>
              <a:defRPr sz="3200">
                <a:solidFill>
                  <a:srgbClr val="FF3300"/>
                </a:solidFill>
                <a:latin typeface="Times New Roman" pitchFamily="18" charset="0"/>
                <a:ea typeface="宋体" pitchFamily="2" charset="-122"/>
              </a:defRPr>
            </a:lvl8pPr>
            <a:lvl9pPr marL="1828800" algn="r" rtl="0" eaLnBrk="0" fontAlgn="base" hangingPunct="0">
              <a:spcBef>
                <a:spcPct val="0"/>
              </a:spcBef>
              <a:spcAft>
                <a:spcPct val="0"/>
              </a:spcAft>
              <a:defRPr sz="3200">
                <a:solidFill>
                  <a:srgbClr val="FF3300"/>
                </a:solidFill>
                <a:latin typeface="Times New Roman" pitchFamily="18" charset="0"/>
                <a:ea typeface="宋体" pitchFamily="2" charset="-122"/>
              </a:defRPr>
            </a:lvl9pPr>
          </a:lstStyle>
          <a:p>
            <a:pPr eaLnBrk="1" hangingPunct="1"/>
            <a:r>
              <a:rPr lang="zh-CN" altLang="en-US" b="1" kern="0" dirty="0"/>
              <a:t>巴贝奇分析机</a:t>
            </a:r>
          </a:p>
        </p:txBody>
      </p:sp>
    </p:spTree>
    <p:extLst>
      <p:ext uri="{BB962C8B-B14F-4D97-AF65-F5344CB8AC3E}">
        <p14:creationId xmlns:p14="http://schemas.microsoft.com/office/powerpoint/2010/main" val="1760270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txBox="1">
            <a:spLocks noGrp="1" noChangeArrowheads="1"/>
          </p:cNvSpPr>
          <p:nvPr/>
        </p:nvSpPr>
        <p:spPr bwMode="auto">
          <a:xfrm>
            <a:off x="6934200" y="63246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96A0592B-368D-4CA3-AC05-D4E13C9B763C}" type="slidenum">
              <a:rPr lang="zh-CN" altLang="en-US" sz="1400"/>
              <a:pPr algn="r" eaLnBrk="1" hangingPunct="1">
                <a:spcBef>
                  <a:spcPct val="50000"/>
                </a:spcBef>
                <a:buFontTx/>
                <a:buNone/>
              </a:pPr>
              <a:t>12</a:t>
            </a:fld>
            <a:endParaRPr lang="en-US" altLang="zh-CN" sz="1400"/>
          </a:p>
        </p:txBody>
      </p:sp>
      <p:sp>
        <p:nvSpPr>
          <p:cNvPr id="15363" name="Rectangle 2"/>
          <p:cNvSpPr>
            <a:spLocks noGrp="1" noChangeArrowheads="1"/>
          </p:cNvSpPr>
          <p:nvPr>
            <p:ph type="title"/>
          </p:nvPr>
        </p:nvSpPr>
        <p:spPr>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r>
              <a:rPr lang="en-US" altLang="zh-CN" b="1"/>
              <a:t>1.1</a:t>
            </a:r>
            <a:r>
              <a:rPr lang="en-US" altLang="zh-CN" b="1">
                <a:solidFill>
                  <a:srgbClr val="008080"/>
                </a:solidFill>
              </a:rPr>
              <a:t>     </a:t>
            </a:r>
            <a:r>
              <a:rPr lang="zh-CN" altLang="en-US" b="1"/>
              <a:t>计算与计算工具</a:t>
            </a:r>
          </a:p>
        </p:txBody>
      </p:sp>
      <p:sp>
        <p:nvSpPr>
          <p:cNvPr id="15364" name="Rectangle 3"/>
          <p:cNvSpPr>
            <a:spLocks noGrp="1" noChangeArrowheads="1"/>
          </p:cNvSpPr>
          <p:nvPr>
            <p:ph idx="1"/>
          </p:nvPr>
        </p:nvSpPr>
        <p:spPr>
          <a:xfrm>
            <a:off x="112713" y="1341437"/>
            <a:ext cx="8493125" cy="4611687"/>
          </a:xfrm>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lvl="2" eaLnBrk="1" hangingPunct="1">
              <a:lnSpc>
                <a:spcPct val="90000"/>
              </a:lnSpc>
              <a:buClr>
                <a:srgbClr val="6600FF"/>
              </a:buClr>
              <a:buFont typeface="Monotype Sorts" pitchFamily="2" charset="2"/>
              <a:buNone/>
            </a:pPr>
            <a:r>
              <a:rPr lang="zh-CN" altLang="en-US" sz="2800" b="1" dirty="0"/>
              <a:t>机电式计算机 </a:t>
            </a:r>
          </a:p>
          <a:p>
            <a:pPr lvl="2" eaLnBrk="1" hangingPunct="1">
              <a:spcBef>
                <a:spcPts val="600"/>
              </a:spcBef>
              <a:buFont typeface="Monotype Sorts" pitchFamily="2" charset="2"/>
              <a:buNone/>
            </a:pPr>
            <a:r>
              <a:rPr lang="zh-CN" altLang="en-US" b="1" dirty="0"/>
              <a:t>   美国哈佛大学应用数学教授霍德华</a:t>
            </a:r>
            <a:r>
              <a:rPr lang="en-US" altLang="zh-CN" b="1" dirty="0"/>
              <a:t>.</a:t>
            </a:r>
            <a:r>
              <a:rPr lang="zh-CN" altLang="en-US" b="1" dirty="0"/>
              <a:t>艾肯受巴贝奇思想启发， 在</a:t>
            </a:r>
            <a:r>
              <a:rPr lang="en-US" altLang="zh-CN" b="1" dirty="0"/>
              <a:t>IBM</a:t>
            </a:r>
            <a:r>
              <a:rPr lang="zh-CN" altLang="en-US" b="1" dirty="0"/>
              <a:t>公司资助下，于</a:t>
            </a:r>
            <a:r>
              <a:rPr lang="en-US" altLang="zh-CN" b="1" dirty="0"/>
              <a:t>1944</a:t>
            </a:r>
            <a:r>
              <a:rPr lang="zh-CN" altLang="en-US" b="1" dirty="0"/>
              <a:t>年研制成功</a:t>
            </a:r>
            <a:r>
              <a:rPr lang="zh-CN" altLang="en-US" b="1" dirty="0">
                <a:solidFill>
                  <a:srgbClr val="FF3300"/>
                </a:solidFill>
              </a:rPr>
              <a:t>机电式计算机</a:t>
            </a:r>
            <a:r>
              <a:rPr lang="zh-CN" altLang="en-US" b="1" dirty="0"/>
              <a:t>马克一号，采用</a:t>
            </a:r>
            <a:r>
              <a:rPr lang="zh-CN" altLang="en-US" b="1" dirty="0">
                <a:solidFill>
                  <a:srgbClr val="2D35D3"/>
                </a:solidFill>
              </a:rPr>
              <a:t>继电器</a:t>
            </a:r>
            <a:r>
              <a:rPr lang="zh-CN" altLang="en-US" b="1" dirty="0"/>
              <a:t>代替齿轮等机械零件，实现了</a:t>
            </a:r>
            <a:r>
              <a:rPr lang="zh-CN" altLang="en-US" b="1" dirty="0">
                <a:solidFill>
                  <a:srgbClr val="FF0000"/>
                </a:solidFill>
              </a:rPr>
              <a:t>巴贝奇</a:t>
            </a:r>
            <a:r>
              <a:rPr lang="zh-CN" altLang="en-US" b="1" dirty="0"/>
              <a:t>的夙愿，是世界上第一台大型自动数字计算机（</a:t>
            </a:r>
            <a:r>
              <a:rPr lang="zh-CN" altLang="en-US" dirty="0">
                <a:ea typeface="华文中宋" panose="02010600040101010101" pitchFamily="2" charset="-122"/>
              </a:rPr>
              <a:t>已经是一种电动的机器</a:t>
            </a:r>
            <a:r>
              <a:rPr lang="zh-CN" altLang="en-US" b="1" dirty="0"/>
              <a:t>）。</a:t>
            </a:r>
          </a:p>
          <a:p>
            <a:pPr lvl="2" eaLnBrk="1" hangingPunct="1">
              <a:lnSpc>
                <a:spcPct val="90000"/>
              </a:lnSpc>
              <a:buFont typeface="Monotype Sorts" pitchFamily="2" charset="2"/>
              <a:buNone/>
            </a:pPr>
            <a:endParaRPr lang="zh-CN" altLang="en-US" sz="1000" b="1" dirty="0"/>
          </a:p>
          <a:p>
            <a:pPr lvl="2" eaLnBrk="1" hangingPunct="1">
              <a:lnSpc>
                <a:spcPct val="90000"/>
              </a:lnSpc>
              <a:buFont typeface="Monotype Sorts" pitchFamily="2" charset="2"/>
              <a:buNone/>
            </a:pPr>
            <a:endParaRPr lang="zh-CN" altLang="en-US" b="1" dirty="0"/>
          </a:p>
        </p:txBody>
      </p:sp>
      <p:pic>
        <p:nvPicPr>
          <p:cNvPr id="15365" name="Picture 4" descr="dian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800" y="1412875"/>
            <a:ext cx="233363" cy="22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367" name="Picture 11" descr="Howard-Aik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566" y="3933825"/>
            <a:ext cx="1395412" cy="136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368" name="Picture 13" descr="fig004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6244" y="3933825"/>
            <a:ext cx="5184775" cy="201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7943242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A78270A1-9A4B-4B4D-AB2B-6761CE907B35}" type="slidenum">
              <a:rPr lang="zh-CN" altLang="en-US" sz="1400"/>
              <a:pPr algn="r" eaLnBrk="1" hangingPunct="1">
                <a:spcBef>
                  <a:spcPct val="50000"/>
                </a:spcBef>
                <a:buFontTx/>
                <a:buNone/>
              </a:pPr>
              <a:t>13</a:t>
            </a:fld>
            <a:endParaRPr lang="en-US" altLang="zh-CN" sz="1400"/>
          </a:p>
        </p:txBody>
      </p:sp>
      <p:sp>
        <p:nvSpPr>
          <p:cNvPr id="16387" name="Rectangle 2"/>
          <p:cNvSpPr>
            <a:spLocks noGrp="1" noChangeArrowheads="1"/>
          </p:cNvSpPr>
          <p:nvPr>
            <p:ph type="title" idx="4294967295"/>
          </p:nvPr>
        </p:nvSpPr>
        <p:spPr>
          <a:xfrm>
            <a:off x="658019" y="87312"/>
            <a:ext cx="7886700" cy="1325563"/>
          </a:xfrm>
        </p:spPr>
        <p:txBody>
          <a:bodyPr/>
          <a:lstStyle/>
          <a:p>
            <a:pPr eaLnBrk="1" hangingPunct="1"/>
            <a:r>
              <a:rPr lang="en-US" altLang="zh-CN" b="1" dirty="0"/>
              <a:t>1.1</a:t>
            </a:r>
            <a:r>
              <a:rPr lang="en-US" altLang="zh-CN" b="1" dirty="0">
                <a:solidFill>
                  <a:srgbClr val="008080"/>
                </a:solidFill>
              </a:rPr>
              <a:t>     </a:t>
            </a:r>
            <a:r>
              <a:rPr lang="zh-CN" altLang="en-US" b="1" dirty="0"/>
              <a:t>计算与计算工具</a:t>
            </a:r>
          </a:p>
        </p:txBody>
      </p:sp>
      <p:sp>
        <p:nvSpPr>
          <p:cNvPr id="20484" name="Rectangle 3"/>
          <p:cNvSpPr>
            <a:spLocks noGrp="1" noChangeArrowheads="1"/>
          </p:cNvSpPr>
          <p:nvPr>
            <p:ph type="body" idx="4294967295"/>
          </p:nvPr>
        </p:nvSpPr>
        <p:spPr>
          <a:xfrm>
            <a:off x="0" y="1341438"/>
            <a:ext cx="6983413" cy="4114800"/>
          </a:xfrm>
        </p:spPr>
        <p:txBody>
          <a:bodyPr/>
          <a:lstStyle/>
          <a:p>
            <a:pPr lvl="2" eaLnBrk="1" hangingPunct="1">
              <a:lnSpc>
                <a:spcPct val="90000"/>
              </a:lnSpc>
              <a:buClr>
                <a:srgbClr val="6600FF"/>
              </a:buClr>
              <a:buFont typeface="Monotype Sorts" pitchFamily="2" charset="2"/>
              <a:buNone/>
            </a:pPr>
            <a:r>
              <a:rPr lang="zh-CN" altLang="en-US" sz="2800" b="1" dirty="0"/>
              <a:t>电子计算机</a:t>
            </a:r>
          </a:p>
          <a:p>
            <a:pPr eaLnBrk="1" hangingPunct="1">
              <a:lnSpc>
                <a:spcPct val="90000"/>
              </a:lnSpc>
              <a:buFontTx/>
              <a:buNone/>
            </a:pPr>
            <a:r>
              <a:rPr lang="zh-CN" altLang="en-US" dirty="0"/>
              <a:t>		</a:t>
            </a:r>
            <a:r>
              <a:rPr lang="zh-CN" altLang="en-US" sz="2400" b="1" dirty="0"/>
              <a:t>第二次世界大战结束后，真空管得到普遍使用，电子器件的采用使计算机进入了电子时代 。</a:t>
            </a:r>
          </a:p>
          <a:p>
            <a:pPr eaLnBrk="1" hangingPunct="1">
              <a:lnSpc>
                <a:spcPct val="90000"/>
              </a:lnSpc>
              <a:buFontTx/>
              <a:buNone/>
            </a:pPr>
            <a:r>
              <a:rPr lang="zh-CN" altLang="en-US" sz="2400" b="1" dirty="0"/>
              <a:t>           194</a:t>
            </a:r>
            <a:r>
              <a:rPr lang="en-US" altLang="zh-CN" sz="2400" b="1" dirty="0"/>
              <a:t>6</a:t>
            </a:r>
            <a:r>
              <a:rPr lang="zh-CN" altLang="en-US" sz="2400" b="1" dirty="0"/>
              <a:t>年</a:t>
            </a:r>
            <a:r>
              <a:rPr lang="en-US" altLang="zh-CN" sz="2400" b="1" dirty="0"/>
              <a:t>2</a:t>
            </a:r>
            <a:r>
              <a:rPr lang="zh-CN" altLang="en-US" sz="2400" b="1" dirty="0"/>
              <a:t>月</a:t>
            </a:r>
            <a:r>
              <a:rPr lang="en-US" altLang="zh-CN" sz="2400" b="1" dirty="0"/>
              <a:t>14</a:t>
            </a:r>
            <a:r>
              <a:rPr lang="zh-CN" altLang="en-US" sz="2400" b="1" dirty="0"/>
              <a:t>日，在美国宾夕法尼亚大学诞生世界上第一台电子管</a:t>
            </a:r>
            <a:r>
              <a:rPr lang="en-US" altLang="zh-CN" sz="2400" b="1" dirty="0"/>
              <a:t>(</a:t>
            </a:r>
            <a:r>
              <a:rPr lang="zh-CN" altLang="en-US" sz="2400" b="1" dirty="0"/>
              <a:t>真空管</a:t>
            </a:r>
            <a:r>
              <a:rPr lang="en-US" altLang="zh-CN" sz="2400" b="1" dirty="0"/>
              <a:t>)</a:t>
            </a:r>
            <a:r>
              <a:rPr lang="zh-CN" altLang="en-US" sz="2400" b="1" dirty="0"/>
              <a:t>的数字积分计算机（</a:t>
            </a:r>
            <a:r>
              <a:rPr lang="en-US" altLang="zh-CN" sz="2400" b="1" dirty="0"/>
              <a:t>ENIAC）；</a:t>
            </a:r>
          </a:p>
        </p:txBody>
      </p:sp>
      <p:pic>
        <p:nvPicPr>
          <p:cNvPr id="16389" name="Picture 4" descr="dian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1338" y="1412875"/>
            <a:ext cx="2333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7325" y="3357563"/>
            <a:ext cx="4679950" cy="287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391"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8850" y="1844675"/>
            <a:ext cx="1392238"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488" name="Rectangle 6"/>
          <p:cNvSpPr>
            <a:spLocks noChangeArrowheads="1"/>
          </p:cNvSpPr>
          <p:nvPr/>
        </p:nvSpPr>
        <p:spPr bwMode="auto">
          <a:xfrm>
            <a:off x="468313" y="3717925"/>
            <a:ext cx="3352800" cy="2519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Clr>
                <a:schemeClr val="accent2"/>
              </a:buClr>
              <a:buSzPct val="75000"/>
              <a:buFont typeface="Monotype Sorts" pitchFamily="2" charset="2"/>
              <a:buNone/>
            </a:pPr>
            <a:r>
              <a:rPr lang="zh-CN" altLang="en-US" sz="2400">
                <a:solidFill>
                  <a:schemeClr val="accent2"/>
                </a:solidFill>
              </a:rPr>
              <a:t>	重量：30吨</a:t>
            </a:r>
          </a:p>
          <a:p>
            <a:pPr eaLnBrk="1" hangingPunct="1">
              <a:buClr>
                <a:schemeClr val="accent2"/>
              </a:buClr>
              <a:buSzPct val="75000"/>
              <a:buFont typeface="Monotype Sorts" pitchFamily="2" charset="2"/>
              <a:buNone/>
            </a:pPr>
            <a:r>
              <a:rPr lang="zh-CN" altLang="en-US" sz="2400">
                <a:solidFill>
                  <a:schemeClr val="accent2"/>
                </a:solidFill>
              </a:rPr>
              <a:t>	面积：170平米</a:t>
            </a:r>
          </a:p>
          <a:p>
            <a:pPr eaLnBrk="1" hangingPunct="1">
              <a:buClr>
                <a:schemeClr val="accent2"/>
              </a:buClr>
              <a:buSzPct val="75000"/>
              <a:buFont typeface="Monotype Sorts" pitchFamily="2" charset="2"/>
              <a:buNone/>
            </a:pPr>
            <a:r>
              <a:rPr lang="zh-CN" altLang="en-US" sz="2400">
                <a:solidFill>
                  <a:schemeClr val="accent2"/>
                </a:solidFill>
              </a:rPr>
              <a:t>	电子管：18000</a:t>
            </a:r>
          </a:p>
          <a:p>
            <a:pPr eaLnBrk="1" hangingPunct="1">
              <a:buClr>
                <a:schemeClr val="accent2"/>
              </a:buClr>
              <a:buSzPct val="75000"/>
              <a:buFont typeface="Monotype Sorts" pitchFamily="2" charset="2"/>
              <a:buNone/>
            </a:pPr>
            <a:r>
              <a:rPr lang="zh-CN" altLang="en-US" sz="2400">
                <a:solidFill>
                  <a:schemeClr val="accent2"/>
                </a:solidFill>
              </a:rPr>
              <a:t>     每秒可做5000次加法，或500次乘法，或50次除法</a:t>
            </a:r>
          </a:p>
          <a:p>
            <a:pPr eaLnBrk="1" hangingPunct="1">
              <a:buClr>
                <a:schemeClr val="accent2"/>
              </a:buClr>
              <a:buSzPct val="75000"/>
              <a:buFont typeface="Monotype Sorts" pitchFamily="2" charset="2"/>
              <a:buNone/>
            </a:pPr>
            <a:r>
              <a:rPr lang="zh-CN" altLang="en-US" sz="2400">
                <a:solidFill>
                  <a:schemeClr val="accent2"/>
                </a:solidFill>
              </a:rPr>
              <a:t>	</a:t>
            </a:r>
            <a:endParaRPr lang="zh-CN" altLang="en-US" sz="1800"/>
          </a:p>
        </p:txBody>
      </p:sp>
    </p:spTree>
    <p:extLst>
      <p:ext uri="{BB962C8B-B14F-4D97-AF65-F5344CB8AC3E}">
        <p14:creationId xmlns:p14="http://schemas.microsoft.com/office/powerpoint/2010/main" val="40877677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dissolve">
                                      <p:cBhvr>
                                        <p:cTn id="7" dur="500"/>
                                        <p:tgtEl>
                                          <p:spTgt spid="2048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0484">
                                            <p:txEl>
                                              <p:pRg st="1" end="1"/>
                                            </p:txEl>
                                          </p:spTgt>
                                        </p:tgtEl>
                                        <p:attrNameLst>
                                          <p:attrName>style.visibility</p:attrName>
                                        </p:attrNameLst>
                                      </p:cBhvr>
                                      <p:to>
                                        <p:strVal val="visible"/>
                                      </p:to>
                                    </p:set>
                                    <p:animEffect transition="in" filter="dissolve">
                                      <p:cBhvr>
                                        <p:cTn id="10" dur="500"/>
                                        <p:tgtEl>
                                          <p:spTgt spid="20484">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0484">
                                            <p:txEl>
                                              <p:pRg st="2" end="2"/>
                                            </p:txEl>
                                          </p:spTgt>
                                        </p:tgtEl>
                                        <p:attrNameLst>
                                          <p:attrName>style.visibility</p:attrName>
                                        </p:attrNameLst>
                                      </p:cBhvr>
                                      <p:to>
                                        <p:strVal val="visible"/>
                                      </p:to>
                                    </p:set>
                                    <p:animEffect transition="in" filter="dissolve">
                                      <p:cBhvr>
                                        <p:cTn id="13" dur="500"/>
                                        <p:tgtEl>
                                          <p:spTgt spid="20484">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0488"/>
                                        </p:tgtEl>
                                        <p:attrNameLst>
                                          <p:attrName>style.visibility</p:attrName>
                                        </p:attrNameLst>
                                      </p:cBhvr>
                                      <p:to>
                                        <p:strVal val="visible"/>
                                      </p:to>
                                    </p:set>
                                    <p:animEffect transition="in" filter="dissolve">
                                      <p:cBhvr>
                                        <p:cTn id="18"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998A054B-2F21-4C2C-93FC-1AE290DE911E}" type="slidenum">
              <a:rPr lang="zh-CN" altLang="en-US" sz="1400"/>
              <a:pPr algn="r" eaLnBrk="1" hangingPunct="1">
                <a:spcBef>
                  <a:spcPct val="50000"/>
                </a:spcBef>
                <a:buFontTx/>
                <a:buNone/>
              </a:pPr>
              <a:t>14</a:t>
            </a:fld>
            <a:endParaRPr lang="en-US" altLang="zh-CN" sz="1400"/>
          </a:p>
        </p:txBody>
      </p:sp>
      <p:sp>
        <p:nvSpPr>
          <p:cNvPr id="21507" name="Text Box 8"/>
          <p:cNvSpPr txBox="1">
            <a:spLocks noChangeArrowheads="1"/>
          </p:cNvSpPr>
          <p:nvPr/>
        </p:nvSpPr>
        <p:spPr bwMode="auto">
          <a:xfrm>
            <a:off x="285750" y="2133600"/>
            <a:ext cx="2038350"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Clr>
                <a:schemeClr val="accent2"/>
              </a:buClr>
              <a:buSzPct val="75000"/>
              <a:buFont typeface="Monotype Sorts" pitchFamily="2" charset="2"/>
              <a:buNone/>
            </a:pPr>
            <a:r>
              <a:rPr lang="en-US" altLang="zh-CN" sz="2400" dirty="0" err="1"/>
              <a:t>ENIAC：The</a:t>
            </a:r>
            <a:r>
              <a:rPr lang="en-US" altLang="zh-CN" sz="2400" dirty="0"/>
              <a:t> </a:t>
            </a:r>
            <a:r>
              <a:rPr lang="en-US" altLang="zh-CN" sz="2400" dirty="0">
                <a:solidFill>
                  <a:srgbClr val="6600FF"/>
                </a:solidFill>
              </a:rPr>
              <a:t>E</a:t>
            </a:r>
            <a:r>
              <a:rPr lang="en-US" altLang="zh-CN" sz="2400" dirty="0"/>
              <a:t>lectronic </a:t>
            </a:r>
            <a:r>
              <a:rPr lang="en-US" altLang="zh-CN" sz="2400" dirty="0">
                <a:solidFill>
                  <a:srgbClr val="6600FF"/>
                </a:solidFill>
              </a:rPr>
              <a:t>N</a:t>
            </a:r>
            <a:r>
              <a:rPr lang="en-US" altLang="zh-CN" sz="2400" dirty="0"/>
              <a:t>umerical </a:t>
            </a:r>
            <a:r>
              <a:rPr lang="en-US" altLang="zh-CN" sz="2400" dirty="0">
                <a:solidFill>
                  <a:srgbClr val="6600FF"/>
                </a:solidFill>
              </a:rPr>
              <a:t>I</a:t>
            </a:r>
            <a:r>
              <a:rPr lang="en-US" altLang="zh-CN" sz="2400" dirty="0"/>
              <a:t>ntegrator </a:t>
            </a:r>
            <a:r>
              <a:rPr lang="en-US" altLang="zh-CN" sz="2400" dirty="0">
                <a:solidFill>
                  <a:srgbClr val="6600FF"/>
                </a:solidFill>
              </a:rPr>
              <a:t>A</a:t>
            </a:r>
            <a:r>
              <a:rPr lang="en-US" altLang="zh-CN" sz="2400" dirty="0"/>
              <a:t>nd </a:t>
            </a:r>
            <a:r>
              <a:rPr lang="en-US" altLang="zh-CN" sz="2400" dirty="0">
                <a:solidFill>
                  <a:srgbClr val="6600FF"/>
                </a:solidFill>
              </a:rPr>
              <a:t>C</a:t>
            </a:r>
            <a:r>
              <a:rPr lang="en-US" altLang="zh-CN" sz="2400" dirty="0"/>
              <a:t>omputer</a:t>
            </a:r>
          </a:p>
          <a:p>
            <a:pPr eaLnBrk="1" hangingPunct="1">
              <a:buClr>
                <a:schemeClr val="accent2"/>
              </a:buClr>
              <a:buSzPct val="75000"/>
              <a:buFont typeface="Monotype Sorts" pitchFamily="2" charset="2"/>
              <a:buNone/>
            </a:pPr>
            <a:r>
              <a:rPr lang="zh-CN" altLang="en-US" sz="2400" dirty="0">
                <a:solidFill>
                  <a:srgbClr val="CC3300"/>
                </a:solidFill>
              </a:rPr>
              <a:t>电子管的数字积分计算机 </a:t>
            </a:r>
            <a:endParaRPr lang="en-US" altLang="zh-CN" sz="2400" dirty="0">
              <a:solidFill>
                <a:srgbClr val="CC3300"/>
              </a:solidFill>
            </a:endParaRPr>
          </a:p>
        </p:txBody>
      </p:sp>
      <p:sp>
        <p:nvSpPr>
          <p:cNvPr id="21508" name="Text Box 9"/>
          <p:cNvSpPr txBox="1">
            <a:spLocks noChangeArrowheads="1"/>
          </p:cNvSpPr>
          <p:nvPr/>
        </p:nvSpPr>
        <p:spPr bwMode="auto">
          <a:xfrm>
            <a:off x="1763713" y="1295400"/>
            <a:ext cx="698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a:solidFill>
                  <a:srgbClr val="2D35D3"/>
                </a:solidFill>
              </a:rPr>
              <a:t>ENIAC</a:t>
            </a:r>
            <a:r>
              <a:rPr lang="zh-CN" altLang="en-US" sz="2400">
                <a:solidFill>
                  <a:srgbClr val="2D35D3"/>
                </a:solidFill>
              </a:rPr>
              <a:t>的编程：通过将电线插入配线板上来进行 </a:t>
            </a:r>
            <a:endParaRPr lang="en-US" altLang="zh-CN" sz="2400">
              <a:solidFill>
                <a:srgbClr val="2D35D3"/>
              </a:solidFill>
            </a:endParaRPr>
          </a:p>
        </p:txBody>
      </p:sp>
      <p:sp>
        <p:nvSpPr>
          <p:cNvPr id="21509" name="Rectangle 12"/>
          <p:cNvSpPr>
            <a:spLocks noGrp="1" noChangeArrowheads="1"/>
          </p:cNvSpPr>
          <p:nvPr>
            <p:ph type="title" idx="4294967295"/>
          </p:nvPr>
        </p:nvSpPr>
        <p:spPr>
          <a:xfrm>
            <a:off x="609600" y="107156"/>
            <a:ext cx="7886700" cy="1325563"/>
          </a:xfrm>
          <a:noFill/>
        </p:spPr>
        <p:txBody>
          <a:bodyPr/>
          <a:lstStyle/>
          <a:p>
            <a:pPr eaLnBrk="1" hangingPunct="1"/>
            <a:r>
              <a:rPr lang="en-US" altLang="zh-CN" b="1" dirty="0"/>
              <a:t>1.1 ENIAC</a:t>
            </a:r>
            <a:endParaRPr lang="zh-CN" altLang="en-US" b="1" dirty="0"/>
          </a:p>
        </p:txBody>
      </p:sp>
      <p:pic>
        <p:nvPicPr>
          <p:cNvPr id="21511"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2133600"/>
            <a:ext cx="5832475" cy="444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1646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灯片编号占位符 6"/>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5D4ACAD5-1238-4D94-983E-2EA8676DDAE3}" type="slidenum">
              <a:rPr lang="zh-CN" altLang="en-US" sz="1400"/>
              <a:pPr algn="r" eaLnBrk="1" hangingPunct="1">
                <a:spcBef>
                  <a:spcPct val="50000"/>
                </a:spcBef>
                <a:buFontTx/>
                <a:buNone/>
              </a:pPr>
              <a:t>15</a:t>
            </a:fld>
            <a:endParaRPr lang="en-US" altLang="zh-CN" sz="1400"/>
          </a:p>
        </p:txBody>
      </p:sp>
      <p:sp>
        <p:nvSpPr>
          <p:cNvPr id="22531" name="Rectangle 9"/>
          <p:cNvSpPr>
            <a:spLocks noGrp="1" noChangeArrowheads="1"/>
          </p:cNvSpPr>
          <p:nvPr>
            <p:ph type="title" idx="4294967295"/>
          </p:nvPr>
        </p:nvSpPr>
        <p:spPr>
          <a:xfrm>
            <a:off x="542925" y="116931"/>
            <a:ext cx="7886700" cy="1325563"/>
          </a:xfrm>
          <a:noFill/>
        </p:spPr>
        <p:txBody>
          <a:bodyPr/>
          <a:lstStyle/>
          <a:p>
            <a:pPr eaLnBrk="1" hangingPunct="1"/>
            <a:r>
              <a:rPr lang="en-US" altLang="zh-CN" b="1" dirty="0"/>
              <a:t>1.1</a:t>
            </a:r>
            <a:r>
              <a:rPr lang="zh-CN" altLang="en-US" b="1" dirty="0"/>
              <a:t> </a:t>
            </a:r>
            <a:r>
              <a:rPr lang="en-US" altLang="zh-CN" b="1" dirty="0"/>
              <a:t>ENIAC</a:t>
            </a:r>
            <a:endParaRPr lang="zh-CN" altLang="en-US" b="1" dirty="0"/>
          </a:p>
        </p:txBody>
      </p:sp>
      <p:sp>
        <p:nvSpPr>
          <p:cNvPr id="22532" name="Rectangle 3"/>
          <p:cNvSpPr>
            <a:spLocks noGrp="1" noChangeArrowheads="1"/>
          </p:cNvSpPr>
          <p:nvPr>
            <p:ph type="body" sz="half" idx="4294967295"/>
          </p:nvPr>
        </p:nvSpPr>
        <p:spPr>
          <a:xfrm>
            <a:off x="826771" y="1663610"/>
            <a:ext cx="7415212" cy="4611687"/>
          </a:xfrm>
        </p:spPr>
        <p:txBody>
          <a:bodyPr/>
          <a:lstStyle/>
          <a:p>
            <a:pPr lvl="1" eaLnBrk="1" hangingPunct="1">
              <a:buFontTx/>
              <a:buBlip>
                <a:blip r:embed="rId2"/>
              </a:buBlip>
            </a:pPr>
            <a:r>
              <a:rPr lang="zh-CN" altLang="en-US" sz="2800" b="1" dirty="0">
                <a:latin typeface="宋体" panose="02010600030101010101" pitchFamily="2" charset="-122"/>
              </a:rPr>
              <a:t>存储容量小；</a:t>
            </a:r>
          </a:p>
          <a:p>
            <a:pPr lvl="1" eaLnBrk="1" hangingPunct="1">
              <a:buFontTx/>
              <a:buBlip>
                <a:blip r:embed="rId2"/>
              </a:buBlip>
            </a:pPr>
            <a:r>
              <a:rPr lang="zh-CN" altLang="en-US" sz="2800" b="1" dirty="0">
                <a:latin typeface="宋体" panose="02010600030101010101" pitchFamily="2" charset="-122"/>
              </a:rPr>
              <a:t>在外部通过开关和插线安排计算程序，程序无法重用；</a:t>
            </a:r>
          </a:p>
          <a:p>
            <a:pPr lvl="1" eaLnBrk="1" hangingPunct="1">
              <a:buFontTx/>
              <a:buBlip>
                <a:blip r:embed="rId2"/>
              </a:buBlip>
            </a:pPr>
            <a:r>
              <a:rPr lang="zh-CN" altLang="en-US" sz="2800" b="1" dirty="0">
                <a:latin typeface="宋体" panose="02010600030101010101" pitchFamily="2" charset="-122"/>
              </a:rPr>
              <a:t>故障率高；</a:t>
            </a:r>
            <a:r>
              <a:rPr lang="zh-CN" altLang="en-US" b="1" dirty="0">
                <a:latin typeface="宋体" panose="02010600030101010101" pitchFamily="2" charset="-122"/>
              </a:rPr>
              <a:t>（每</a:t>
            </a:r>
            <a:r>
              <a:rPr lang="en-US" altLang="zh-CN" b="1" dirty="0">
                <a:latin typeface="宋体" panose="02010600030101010101" pitchFamily="2" charset="-122"/>
              </a:rPr>
              <a:t>15</a:t>
            </a:r>
            <a:r>
              <a:rPr lang="zh-CN" altLang="en-US" b="1" dirty="0">
                <a:latin typeface="宋体" panose="02010600030101010101" pitchFamily="2" charset="-122"/>
              </a:rPr>
              <a:t>分钟烧掉一个真空管，</a:t>
            </a:r>
            <a:r>
              <a:rPr lang="en-US" altLang="zh-CN" b="1" dirty="0">
                <a:latin typeface="宋体" panose="02010600030101010101" pitchFamily="2" charset="-122"/>
              </a:rPr>
              <a:t>15</a:t>
            </a:r>
            <a:r>
              <a:rPr lang="zh-CN" altLang="en-US" b="1" dirty="0">
                <a:latin typeface="宋体" panose="02010600030101010101" pitchFamily="2" charset="-122"/>
              </a:rPr>
              <a:t>分钟才能找到。耗电惊人！）</a:t>
            </a:r>
            <a:r>
              <a:rPr lang="en-US" altLang="zh-CN" b="1" dirty="0">
                <a:latin typeface="宋体" panose="02010600030101010101" pitchFamily="2" charset="-122"/>
                <a:sym typeface="Wingdings" panose="05000000000000000000" pitchFamily="2" charset="2"/>
              </a:rPr>
              <a:t></a:t>
            </a:r>
            <a:r>
              <a:rPr lang="zh-CN" altLang="en-US" b="1" dirty="0">
                <a:latin typeface="宋体" panose="02010600030101010101" pitchFamily="2" charset="-122"/>
                <a:sym typeface="Wingdings" panose="05000000000000000000" pitchFamily="2" charset="2"/>
              </a:rPr>
              <a:t>运行了</a:t>
            </a:r>
            <a:r>
              <a:rPr lang="en-US" altLang="zh-CN" b="1" dirty="0">
                <a:latin typeface="宋体" panose="02010600030101010101" pitchFamily="2" charset="-122"/>
                <a:sym typeface="Wingdings" panose="05000000000000000000" pitchFamily="2" charset="2"/>
              </a:rPr>
              <a:t>9</a:t>
            </a:r>
            <a:r>
              <a:rPr lang="zh-CN" altLang="en-US" b="1" dirty="0">
                <a:latin typeface="宋体" panose="02010600030101010101" pitchFamily="2" charset="-122"/>
                <a:sym typeface="Wingdings" panose="05000000000000000000" pitchFamily="2" charset="2"/>
              </a:rPr>
              <a:t>年。</a:t>
            </a:r>
            <a:endParaRPr lang="zh-CN" altLang="en-US" b="1" dirty="0">
              <a:latin typeface="宋体" panose="02010600030101010101" pitchFamily="2" charset="-122"/>
            </a:endParaRPr>
          </a:p>
          <a:p>
            <a:pPr eaLnBrk="1" hangingPunct="1">
              <a:buFontTx/>
              <a:buNone/>
            </a:pPr>
            <a:endParaRPr lang="zh-CN" altLang="en-US" sz="2400" b="1" dirty="0">
              <a:latin typeface="宋体" panose="02010600030101010101" pitchFamily="2" charset="-122"/>
            </a:endParaRPr>
          </a:p>
        </p:txBody>
      </p:sp>
      <p:sp>
        <p:nvSpPr>
          <p:cNvPr id="22533" name="Text Box 5"/>
          <p:cNvSpPr txBox="1">
            <a:spLocks noChangeArrowheads="1"/>
          </p:cNvSpPr>
          <p:nvPr/>
        </p:nvSpPr>
        <p:spPr bwMode="auto">
          <a:xfrm>
            <a:off x="34925" y="1218657"/>
            <a:ext cx="525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lvl="2" eaLnBrk="1" hangingPunct="1">
              <a:buClr>
                <a:schemeClr val="tx1"/>
              </a:buClr>
              <a:buSzPct val="75000"/>
              <a:buFont typeface="Monotype Sorts" pitchFamily="2" charset="2"/>
              <a:buNone/>
            </a:pPr>
            <a:r>
              <a:rPr lang="en-US" altLang="zh-CN" sz="2800" dirty="0">
                <a:latin typeface="宋体" panose="02010600030101010101" pitchFamily="2" charset="-122"/>
              </a:rPr>
              <a:t>ENIAC</a:t>
            </a:r>
            <a:r>
              <a:rPr lang="zh-CN" altLang="en-US" sz="2800" dirty="0">
                <a:latin typeface="宋体" panose="02010600030101010101" pitchFamily="2" charset="-122"/>
              </a:rPr>
              <a:t>的缺点：</a:t>
            </a:r>
            <a:endParaRPr lang="en-US" altLang="zh-CN" sz="2800" b="0" dirty="0"/>
          </a:p>
        </p:txBody>
      </p:sp>
      <p:sp>
        <p:nvSpPr>
          <p:cNvPr id="22534" name="Litebulb"/>
          <p:cNvSpPr>
            <a:spLocks noEditPoints="1"/>
          </p:cNvSpPr>
          <p:nvPr/>
        </p:nvSpPr>
        <p:spPr bwMode="auto">
          <a:xfrm>
            <a:off x="198121" y="1191941"/>
            <a:ext cx="628650" cy="6858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2147483647 w 21600"/>
              <a:gd name="T25" fmla="*/ 2147483647 h 21600"/>
              <a:gd name="T26" fmla="*/ 2147483647 w 21600"/>
              <a:gd name="T27" fmla="*/ 2147483647 h 21600"/>
              <a:gd name="T28" fmla="*/ 2147483647 w 21600"/>
              <a:gd name="T29" fmla="*/ 2147483647 h 21600"/>
              <a:gd name="T30" fmla="*/ 2147483647 w 21600"/>
              <a:gd name="T31" fmla="*/ 2147483647 h 21600"/>
              <a:gd name="T32" fmla="*/ 2147483647 w 21600"/>
              <a:gd name="T33" fmla="*/ 2147483647 h 21600"/>
              <a:gd name="T34" fmla="*/ 2147483647 w 21600"/>
              <a:gd name="T35" fmla="*/ 2147483647 h 21600"/>
              <a:gd name="T36" fmla="*/ 2147483647 w 21600"/>
              <a:gd name="T37" fmla="*/ 2147483647 h 21600"/>
              <a:gd name="T38" fmla="*/ 2147483647 w 21600"/>
              <a:gd name="T39" fmla="*/ 2147483647 h 21600"/>
              <a:gd name="T40" fmla="*/ 2147483647 w 21600"/>
              <a:gd name="T41" fmla="*/ 2147483647 h 21600"/>
              <a:gd name="T42" fmla="*/ 2147483647 w 21600"/>
              <a:gd name="T43" fmla="*/ 2147483647 h 21600"/>
              <a:gd name="T44" fmla="*/ 2147483647 w 21600"/>
              <a:gd name="T45" fmla="*/ 2147483647 h 21600"/>
              <a:gd name="T46" fmla="*/ 2147483647 w 21600"/>
              <a:gd name="T47" fmla="*/ 2147483647 h 21600"/>
              <a:gd name="T48" fmla="*/ 2147483647 w 21600"/>
              <a:gd name="T49" fmla="*/ 2147483647 h 21600"/>
              <a:gd name="T50" fmla="*/ 2147483647 w 21600"/>
              <a:gd name="T51" fmla="*/ 2147483647 h 21600"/>
              <a:gd name="T52" fmla="*/ 2147483647 w 21600"/>
              <a:gd name="T53" fmla="*/ 2147483647 h 21600"/>
              <a:gd name="T54" fmla="*/ 2147483647 w 21600"/>
              <a:gd name="T55" fmla="*/ 2147483647 h 21600"/>
              <a:gd name="T56" fmla="*/ 2147483647 w 21600"/>
              <a:gd name="T57" fmla="*/ 2147483647 h 21600"/>
              <a:gd name="T58" fmla="*/ 2147483647 w 21600"/>
              <a:gd name="T59" fmla="*/ 2147483647 h 21600"/>
              <a:gd name="T60" fmla="*/ 2147483647 w 21600"/>
              <a:gd name="T61" fmla="*/ 2147483647 h 21600"/>
              <a:gd name="T62" fmla="*/ 2147483647 w 21600"/>
              <a:gd name="T63" fmla="*/ 2147483647 h 21600"/>
              <a:gd name="T64" fmla="*/ 2147483647 w 21600"/>
              <a:gd name="T65" fmla="*/ 2147483647 h 21600"/>
              <a:gd name="T66" fmla="*/ 2147483647 w 21600"/>
              <a:gd name="T67" fmla="*/ 2147483647 h 21600"/>
              <a:gd name="T68" fmla="*/ 2147483647 w 21600"/>
              <a:gd name="T69" fmla="*/ 2147483647 h 21600"/>
              <a:gd name="T70" fmla="*/ 2147483647 w 21600"/>
              <a:gd name="T71" fmla="*/ 2147483647 h 21600"/>
              <a:gd name="T72" fmla="*/ 2147483647 w 21600"/>
              <a:gd name="T73" fmla="*/ 2147483647 h 21600"/>
              <a:gd name="T74" fmla="*/ 2147483647 w 21600"/>
              <a:gd name="T75" fmla="*/ 2147483647 h 21600"/>
              <a:gd name="T76" fmla="*/ 2147483647 w 21600"/>
              <a:gd name="T77" fmla="*/ 2147483647 h 21600"/>
              <a:gd name="T78" fmla="*/ 2147483647 w 21600"/>
              <a:gd name="T79" fmla="*/ 2147483647 h 21600"/>
              <a:gd name="T80" fmla="*/ 2147483647 w 21600"/>
              <a:gd name="T81" fmla="*/ 2147483647 h 21600"/>
              <a:gd name="T82" fmla="*/ 2147483647 w 21600"/>
              <a:gd name="T83" fmla="*/ 2147483647 h 21600"/>
              <a:gd name="T84" fmla="*/ 2147483647 w 21600"/>
              <a:gd name="T85" fmla="*/ 2147483647 h 21600"/>
              <a:gd name="T86" fmla="*/ 2147483647 w 21600"/>
              <a:gd name="T87" fmla="*/ 2147483647 h 21600"/>
              <a:gd name="T88" fmla="*/ 2147483647 w 21600"/>
              <a:gd name="T89" fmla="*/ 2147483647 h 21600"/>
              <a:gd name="T90" fmla="*/ 2147483647 w 21600"/>
              <a:gd name="T91" fmla="*/ 2147483647 h 21600"/>
              <a:gd name="T92" fmla="*/ 2147483647 w 21600"/>
              <a:gd name="T93" fmla="*/ 2147483647 h 21600"/>
              <a:gd name="T94" fmla="*/ 2147483647 w 21600"/>
              <a:gd name="T95" fmla="*/ 2147483647 h 21600"/>
              <a:gd name="T96" fmla="*/ 2147483647 w 21600"/>
              <a:gd name="T97" fmla="*/ 2147483647 h 21600"/>
              <a:gd name="T98" fmla="*/ 2147483647 w 21600"/>
              <a:gd name="T99" fmla="*/ 2147483647 h 21600"/>
              <a:gd name="T100" fmla="*/ 2147483647 w 21600"/>
              <a:gd name="T101" fmla="*/ 2147483647 h 21600"/>
              <a:gd name="T102" fmla="*/ 2147483647 w 21600"/>
              <a:gd name="T103" fmla="*/ 2147483647 h 21600"/>
              <a:gd name="T104" fmla="*/ 2147483647 w 21600"/>
              <a:gd name="T105" fmla="*/ 2147483647 h 21600"/>
              <a:gd name="T106" fmla="*/ 2147483647 w 21600"/>
              <a:gd name="T107" fmla="*/ 2147483647 h 21600"/>
              <a:gd name="T108" fmla="*/ 2147483647 w 21600"/>
              <a:gd name="T109" fmla="*/ 2147483647 h 216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3556 w 21600"/>
              <a:gd name="T166" fmla="*/ 2188 h 21600"/>
              <a:gd name="T167" fmla="*/ 18277 w 21600"/>
              <a:gd name="T168" fmla="*/ 9282 h 216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6600"/>
          </a:solidFill>
          <a:ln w="57150" cmpd="sng">
            <a:solidFill>
              <a:srgbClr val="000000"/>
            </a:solidFill>
            <a:round/>
            <a:headEnd/>
            <a:tailEnd/>
          </a:ln>
        </p:spPr>
        <p:txBody>
          <a:bodyPr/>
          <a:lstStyle/>
          <a:p>
            <a:endParaRPr lang="zh-CN" altLang="en-US"/>
          </a:p>
        </p:txBody>
      </p:sp>
      <p:pic>
        <p:nvPicPr>
          <p:cNvPr id="22535" name="Picture 13" descr="021408.jpg (30212 by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4076700"/>
            <a:ext cx="3240088"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14" descr="021414.jpg (7584 byt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149725"/>
            <a:ext cx="1857375"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7" name="Rectangle 15"/>
          <p:cNvSpPr>
            <a:spLocks noChangeArrowheads="1"/>
          </p:cNvSpPr>
          <p:nvPr/>
        </p:nvSpPr>
        <p:spPr bwMode="auto">
          <a:xfrm>
            <a:off x="2555875" y="4581525"/>
            <a:ext cx="1657350" cy="173990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a:t>宾州大学莫奇来（</a:t>
            </a:r>
            <a:r>
              <a:rPr lang="en-US" altLang="zh-CN" sz="1800"/>
              <a:t>Mauchly</a:t>
            </a:r>
            <a:r>
              <a:rPr lang="zh-CN" altLang="en-US" sz="1800"/>
              <a:t>）博士和他的</a:t>
            </a:r>
          </a:p>
          <a:p>
            <a:pPr eaLnBrk="1" hangingPunct="1">
              <a:spcBef>
                <a:spcPct val="0"/>
              </a:spcBef>
              <a:buFontTx/>
              <a:buNone/>
            </a:pPr>
            <a:r>
              <a:rPr lang="zh-CN" altLang="en-US" sz="1800"/>
              <a:t>学生爱克特（</a:t>
            </a:r>
            <a:r>
              <a:rPr lang="en-US" altLang="zh-CN" sz="1800"/>
              <a:t>Eckert</a:t>
            </a:r>
            <a:r>
              <a:rPr lang="zh-CN" altLang="en-US" sz="1800"/>
              <a:t>）</a:t>
            </a:r>
          </a:p>
        </p:txBody>
      </p:sp>
    </p:spTree>
    <p:extLst>
      <p:ext uri="{BB962C8B-B14F-4D97-AF65-F5344CB8AC3E}">
        <p14:creationId xmlns:p14="http://schemas.microsoft.com/office/powerpoint/2010/main" val="429119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D807FEB0-48F6-4782-A551-DC203B5806D0}" type="slidenum">
              <a:rPr lang="zh-CN" altLang="en-US" sz="1400"/>
              <a:pPr algn="r" eaLnBrk="1" hangingPunct="1">
                <a:spcBef>
                  <a:spcPct val="50000"/>
                </a:spcBef>
                <a:buFontTx/>
                <a:buNone/>
              </a:pPr>
              <a:t>16</a:t>
            </a:fld>
            <a:endParaRPr lang="en-US" altLang="zh-CN" sz="1400"/>
          </a:p>
        </p:txBody>
      </p:sp>
      <p:sp>
        <p:nvSpPr>
          <p:cNvPr id="17411" name="Rectangle 2"/>
          <p:cNvSpPr>
            <a:spLocks noGrp="1" noChangeArrowheads="1"/>
          </p:cNvSpPr>
          <p:nvPr>
            <p:ph type="title" idx="4294967295"/>
          </p:nvPr>
        </p:nvSpPr>
        <p:spPr>
          <a:xfrm>
            <a:off x="744583" y="0"/>
            <a:ext cx="7886700" cy="1325563"/>
          </a:xfrm>
        </p:spPr>
        <p:txBody>
          <a:bodyPr/>
          <a:lstStyle/>
          <a:p>
            <a:pPr eaLnBrk="1" hangingPunct="1"/>
            <a:r>
              <a:rPr lang="en-US" altLang="zh-CN" b="1" dirty="0"/>
              <a:t>1.1</a:t>
            </a:r>
            <a:r>
              <a:rPr lang="en-US" altLang="zh-CN" b="1" dirty="0">
                <a:solidFill>
                  <a:srgbClr val="008080"/>
                </a:solidFill>
              </a:rPr>
              <a:t>     </a:t>
            </a:r>
            <a:r>
              <a:rPr lang="zh-CN" altLang="en-US" b="1" dirty="0"/>
              <a:t>计算与计算工具</a:t>
            </a:r>
          </a:p>
        </p:txBody>
      </p:sp>
      <p:sp>
        <p:nvSpPr>
          <p:cNvPr id="17412" name="Rectangle 3"/>
          <p:cNvSpPr>
            <a:spLocks noGrp="1" noChangeArrowheads="1"/>
          </p:cNvSpPr>
          <p:nvPr>
            <p:ph type="body" idx="4294967295"/>
          </p:nvPr>
        </p:nvSpPr>
        <p:spPr>
          <a:xfrm>
            <a:off x="744583" y="1548606"/>
            <a:ext cx="7886700" cy="3760788"/>
          </a:xfrm>
        </p:spPr>
        <p:txBody>
          <a:bodyPr/>
          <a:lstStyle/>
          <a:p>
            <a:pPr marL="0" indent="0" eaLnBrk="1" hangingPunct="1">
              <a:buNone/>
            </a:pPr>
            <a:r>
              <a:rPr lang="zh-CN" altLang="en-US" sz="3200" b="1" dirty="0"/>
              <a:t>计算工具发展历程总结：</a:t>
            </a:r>
          </a:p>
          <a:p>
            <a:pPr eaLnBrk="1" hangingPunct="1">
              <a:buFontTx/>
              <a:buNone/>
            </a:pPr>
            <a:r>
              <a:rPr lang="zh-CN" altLang="en-US" b="1" dirty="0"/>
              <a:t>          －</a:t>
            </a:r>
            <a:r>
              <a:rPr lang="en-US" altLang="zh-CN" b="1" dirty="0"/>
              <a:t>&gt;</a:t>
            </a:r>
            <a:r>
              <a:rPr lang="zh-CN" altLang="en-US" b="1" dirty="0"/>
              <a:t>算筹、算盘、计算尺</a:t>
            </a:r>
            <a:endParaRPr lang="zh-CN" altLang="en-US" sz="3200" b="1" dirty="0"/>
          </a:p>
          <a:p>
            <a:pPr eaLnBrk="1" hangingPunct="1">
              <a:buFontTx/>
              <a:buNone/>
            </a:pPr>
            <a:r>
              <a:rPr lang="zh-CN" altLang="en-US" dirty="0"/>
              <a:t>	      </a:t>
            </a:r>
            <a:r>
              <a:rPr lang="zh-CN" altLang="en-US" b="1" dirty="0"/>
              <a:t>－</a:t>
            </a:r>
            <a:r>
              <a:rPr lang="en-US" altLang="zh-CN" b="1" dirty="0"/>
              <a:t>&gt;</a:t>
            </a:r>
            <a:r>
              <a:rPr lang="zh-CN" altLang="en-US" b="1" dirty="0"/>
              <a:t>机械式计算器</a:t>
            </a:r>
            <a:r>
              <a:rPr lang="en-US" altLang="zh-CN" b="1" dirty="0"/>
              <a:t>(</a:t>
            </a:r>
            <a:r>
              <a:rPr lang="zh-CN" altLang="en-US" b="1" i="1" dirty="0"/>
              <a:t>帕斯卡、莱布尼茨</a:t>
            </a:r>
            <a:r>
              <a:rPr lang="en-US" altLang="zh-CN" b="1" dirty="0"/>
              <a:t>)</a:t>
            </a:r>
          </a:p>
          <a:p>
            <a:pPr eaLnBrk="1" hangingPunct="1">
              <a:buFontTx/>
              <a:buNone/>
            </a:pPr>
            <a:r>
              <a:rPr lang="zh-CN" altLang="en-US" b="1" dirty="0"/>
              <a:t>          －</a:t>
            </a:r>
            <a:r>
              <a:rPr lang="en-US" altLang="zh-CN" b="1" dirty="0"/>
              <a:t>&gt;</a:t>
            </a:r>
            <a:r>
              <a:rPr lang="zh-CN" altLang="en-US" b="1" dirty="0"/>
              <a:t>机械式计算机（ </a:t>
            </a:r>
            <a:r>
              <a:rPr lang="zh-CN" altLang="en-US" b="1" i="1" dirty="0"/>
              <a:t>巴贝奇</a:t>
            </a:r>
            <a:r>
              <a:rPr lang="zh-CN" altLang="en-US" b="1" dirty="0"/>
              <a:t>）</a:t>
            </a:r>
          </a:p>
          <a:p>
            <a:pPr eaLnBrk="1" hangingPunct="1">
              <a:buFontTx/>
              <a:buNone/>
            </a:pPr>
            <a:r>
              <a:rPr lang="zh-CN" altLang="en-US" b="1" dirty="0"/>
              <a:t>		－</a:t>
            </a:r>
            <a:r>
              <a:rPr lang="en-US" altLang="zh-CN" b="1" dirty="0"/>
              <a:t>&gt;</a:t>
            </a:r>
            <a:r>
              <a:rPr lang="zh-CN" altLang="en-US" b="1" dirty="0"/>
              <a:t>机电式计算机（</a:t>
            </a:r>
            <a:r>
              <a:rPr lang="zh-CN" altLang="en-US" b="1" i="1" dirty="0"/>
              <a:t>艾肯</a:t>
            </a:r>
            <a:r>
              <a:rPr lang="zh-CN" altLang="en-US" b="1" dirty="0"/>
              <a:t>）</a:t>
            </a:r>
          </a:p>
          <a:p>
            <a:pPr eaLnBrk="1" hangingPunct="1">
              <a:buFontTx/>
              <a:buNone/>
            </a:pPr>
            <a:r>
              <a:rPr lang="zh-CN" altLang="en-US" b="1" dirty="0"/>
              <a:t>		－</a:t>
            </a:r>
            <a:r>
              <a:rPr lang="en-US" altLang="zh-CN" b="1" dirty="0"/>
              <a:t>&gt;</a:t>
            </a:r>
            <a:r>
              <a:rPr lang="zh-CN" altLang="en-US" b="1" dirty="0"/>
              <a:t>电子计算机</a:t>
            </a:r>
            <a:r>
              <a:rPr lang="en-US" altLang="zh-CN" b="1" dirty="0"/>
              <a:t>(</a:t>
            </a:r>
            <a:r>
              <a:rPr lang="zh-CN" altLang="en-US" b="1" i="1" dirty="0"/>
              <a:t>埃克特和莫契利</a:t>
            </a:r>
            <a:r>
              <a:rPr lang="en-US" altLang="zh-CN" b="1" dirty="0"/>
              <a:t>)</a:t>
            </a:r>
          </a:p>
          <a:p>
            <a:pPr eaLnBrk="1" hangingPunct="1">
              <a:buFontTx/>
              <a:buNone/>
            </a:pPr>
            <a:r>
              <a:rPr lang="zh-CN" altLang="en-US" b="1" dirty="0"/>
              <a:t>		－</a:t>
            </a:r>
            <a:r>
              <a:rPr lang="en-US" altLang="zh-CN" b="1" dirty="0"/>
              <a:t>&gt;?</a:t>
            </a:r>
          </a:p>
        </p:txBody>
      </p:sp>
    </p:spTree>
    <p:extLst>
      <p:ext uri="{BB962C8B-B14F-4D97-AF65-F5344CB8AC3E}">
        <p14:creationId xmlns:p14="http://schemas.microsoft.com/office/powerpoint/2010/main" val="3608951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6"/>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5F02FE40-3779-409D-A2C8-8B9B7749FFDA}" type="slidenum">
              <a:rPr lang="zh-CN" altLang="en-US" sz="1400"/>
              <a:pPr algn="r" eaLnBrk="1" hangingPunct="1">
                <a:spcBef>
                  <a:spcPct val="50000"/>
                </a:spcBef>
                <a:buFontTx/>
                <a:buNone/>
              </a:pPr>
              <a:t>17</a:t>
            </a:fld>
            <a:endParaRPr lang="en-US" altLang="zh-CN" sz="1400"/>
          </a:p>
        </p:txBody>
      </p:sp>
      <p:sp>
        <p:nvSpPr>
          <p:cNvPr id="18436" name="Rectangle 12"/>
          <p:cNvSpPr>
            <a:spLocks noChangeArrowheads="1"/>
          </p:cNvSpPr>
          <p:nvPr/>
        </p:nvSpPr>
        <p:spPr bwMode="auto">
          <a:xfrm>
            <a:off x="1007165" y="1616765"/>
            <a:ext cx="6771861" cy="1948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200" dirty="0">
                <a:solidFill>
                  <a:srgbClr val="FF3300"/>
                </a:solidFill>
                <a:latin typeface="华文琥珀" panose="02010800040101010101" pitchFamily="2" charset="-122"/>
                <a:ea typeface="华文琥珀" panose="02010800040101010101" pitchFamily="2" charset="-122"/>
              </a:rPr>
              <a:t>1.2</a:t>
            </a:r>
            <a:r>
              <a:rPr lang="en-US" altLang="zh-CN" sz="3200" dirty="0">
                <a:solidFill>
                  <a:srgbClr val="008080"/>
                </a:solidFill>
                <a:latin typeface="华文琥珀" panose="02010800040101010101" pitchFamily="2" charset="-122"/>
                <a:ea typeface="华文琥珀" panose="02010800040101010101" pitchFamily="2" charset="-122"/>
              </a:rPr>
              <a:t>     </a:t>
            </a:r>
            <a:r>
              <a:rPr lang="zh-CN" altLang="en-US" sz="3200" dirty="0">
                <a:solidFill>
                  <a:srgbClr val="FF3300"/>
                </a:solidFill>
                <a:latin typeface="华文琥珀" panose="02010800040101010101" pitchFamily="2" charset="-122"/>
                <a:ea typeface="华文琥珀" panose="02010800040101010101" pitchFamily="2" charset="-122"/>
              </a:rPr>
              <a:t>计算机的发展（科学与技术）</a:t>
            </a:r>
            <a:br>
              <a:rPr lang="zh-CN" altLang="en-US" sz="3200" dirty="0">
                <a:solidFill>
                  <a:srgbClr val="FF3300"/>
                </a:solidFill>
                <a:latin typeface="华文琥珀" panose="02010800040101010101" pitchFamily="2" charset="-122"/>
                <a:ea typeface="华文琥珀" panose="02010800040101010101" pitchFamily="2" charset="-122"/>
              </a:rPr>
            </a:br>
            <a:r>
              <a:rPr lang="en-US" altLang="zh-CN" sz="3200" dirty="0">
                <a:solidFill>
                  <a:srgbClr val="FF3300"/>
                </a:solidFill>
                <a:latin typeface="华文琥珀" panose="02010800040101010101" pitchFamily="2" charset="-122"/>
                <a:ea typeface="华文琥珀" panose="02010800040101010101" pitchFamily="2" charset="-122"/>
              </a:rPr>
              <a:t>		</a:t>
            </a:r>
            <a:r>
              <a:rPr lang="zh-CN" altLang="en-US" sz="3200" dirty="0">
                <a:solidFill>
                  <a:srgbClr val="FF3300"/>
                </a:solidFill>
                <a:latin typeface="华文琥珀" panose="02010800040101010101" pitchFamily="2" charset="-122"/>
                <a:ea typeface="华文琥珀" panose="02010800040101010101" pitchFamily="2" charset="-122"/>
              </a:rPr>
              <a:t>过去、现在和将来</a:t>
            </a:r>
          </a:p>
        </p:txBody>
      </p:sp>
    </p:spTree>
    <p:extLst>
      <p:ext uri="{BB962C8B-B14F-4D97-AF65-F5344CB8AC3E}">
        <p14:creationId xmlns:p14="http://schemas.microsoft.com/office/powerpoint/2010/main" val="3927408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368805EC-B644-4F9E-AA4A-EDD66DC474EA}" type="slidenum">
              <a:rPr lang="zh-CN" altLang="en-US" sz="1400"/>
              <a:pPr algn="r" eaLnBrk="1" hangingPunct="1">
                <a:spcBef>
                  <a:spcPct val="50000"/>
                </a:spcBef>
                <a:buFontTx/>
                <a:buNone/>
              </a:pPr>
              <a:t>18</a:t>
            </a:fld>
            <a:endParaRPr lang="en-US" altLang="zh-CN" sz="1400"/>
          </a:p>
        </p:txBody>
      </p:sp>
      <p:sp>
        <p:nvSpPr>
          <p:cNvPr id="19459" name="Rectangle 2"/>
          <p:cNvSpPr>
            <a:spLocks noGrp="1" noChangeArrowheads="1"/>
          </p:cNvSpPr>
          <p:nvPr>
            <p:ph type="title" idx="4294967295"/>
          </p:nvPr>
        </p:nvSpPr>
        <p:spPr>
          <a:xfrm>
            <a:off x="809897" y="156119"/>
            <a:ext cx="7886700" cy="1325563"/>
          </a:xfrm>
        </p:spPr>
        <p:txBody>
          <a:bodyPr/>
          <a:lstStyle/>
          <a:p>
            <a:pPr eaLnBrk="1" hangingPunct="1"/>
            <a:r>
              <a:rPr lang="en-US" altLang="zh-CN" b="1" dirty="0"/>
              <a:t>1.2</a:t>
            </a:r>
            <a:r>
              <a:rPr lang="en-US" altLang="zh-CN" b="1" dirty="0">
                <a:solidFill>
                  <a:srgbClr val="008080"/>
                </a:solidFill>
              </a:rPr>
              <a:t>     </a:t>
            </a:r>
            <a:r>
              <a:rPr lang="zh-CN" altLang="en-US" b="1" dirty="0"/>
              <a:t>计算机发展</a:t>
            </a:r>
          </a:p>
        </p:txBody>
      </p:sp>
      <p:sp>
        <p:nvSpPr>
          <p:cNvPr id="19460" name="Rectangle 3"/>
          <p:cNvSpPr>
            <a:spLocks noGrp="1" noChangeArrowheads="1"/>
          </p:cNvSpPr>
          <p:nvPr>
            <p:ph type="body" idx="4294967295"/>
          </p:nvPr>
        </p:nvSpPr>
        <p:spPr>
          <a:xfrm>
            <a:off x="705394" y="1393417"/>
            <a:ext cx="7886700" cy="4351338"/>
          </a:xfrm>
        </p:spPr>
        <p:txBody>
          <a:bodyPr/>
          <a:lstStyle/>
          <a:p>
            <a:pPr marL="0" indent="0" eaLnBrk="1" hangingPunct="1">
              <a:buNone/>
            </a:pPr>
            <a:r>
              <a:rPr lang="zh-CN" altLang="en-US" b="1" dirty="0">
                <a:solidFill>
                  <a:srgbClr val="2D35D3"/>
                </a:solidFill>
              </a:rPr>
              <a:t>按电子技术与数学两条主线</a:t>
            </a:r>
            <a:endParaRPr lang="en-US" altLang="zh-CN" b="1" dirty="0">
              <a:solidFill>
                <a:srgbClr val="2D35D3"/>
              </a:solidFill>
            </a:endParaRPr>
          </a:p>
          <a:p>
            <a:pPr marL="0" indent="0" eaLnBrk="1" hangingPunct="1">
              <a:buNone/>
            </a:pPr>
            <a:r>
              <a:rPr lang="zh-CN" altLang="en-US" b="1" dirty="0">
                <a:solidFill>
                  <a:srgbClr val="2D35D3"/>
                </a:solidFill>
              </a:rPr>
              <a:t>提纲：</a:t>
            </a:r>
          </a:p>
          <a:p>
            <a:pPr lvl="1" eaLnBrk="1" hangingPunct="1"/>
            <a:r>
              <a:rPr lang="zh-CN" altLang="en-US" sz="2800" b="1" dirty="0"/>
              <a:t>计算机发展历程（电子技术）</a:t>
            </a:r>
          </a:p>
          <a:p>
            <a:pPr lvl="1" eaLnBrk="1" hangingPunct="1"/>
            <a:r>
              <a:rPr lang="zh-CN" altLang="en-US" sz="2800" b="1" dirty="0"/>
              <a:t>计算机科学史上几个重要人物（数学）</a:t>
            </a:r>
          </a:p>
          <a:p>
            <a:pPr lvl="2" eaLnBrk="1" hangingPunct="1"/>
            <a:r>
              <a:rPr lang="zh-CN" altLang="en-US" b="1" dirty="0">
                <a:solidFill>
                  <a:srgbClr val="FF3300"/>
                </a:solidFill>
              </a:rPr>
              <a:t>布尔与布尔逻辑</a:t>
            </a:r>
          </a:p>
          <a:p>
            <a:pPr lvl="2" eaLnBrk="1" hangingPunct="1"/>
            <a:r>
              <a:rPr lang="zh-CN" altLang="en-US" b="1" dirty="0">
                <a:solidFill>
                  <a:srgbClr val="FF3300"/>
                </a:solidFill>
              </a:rPr>
              <a:t>仙农与开关电路</a:t>
            </a:r>
          </a:p>
          <a:p>
            <a:pPr lvl="2" eaLnBrk="1" hangingPunct="1"/>
            <a:r>
              <a:rPr lang="zh-CN" altLang="en-US" b="1" dirty="0">
                <a:solidFill>
                  <a:srgbClr val="FF3300"/>
                </a:solidFill>
              </a:rPr>
              <a:t>图灵与图灵机</a:t>
            </a:r>
          </a:p>
          <a:p>
            <a:pPr lvl="2" eaLnBrk="1" hangingPunct="1"/>
            <a:r>
              <a:rPr lang="zh-CN" altLang="en-US" b="1" dirty="0">
                <a:solidFill>
                  <a:srgbClr val="FF3300"/>
                </a:solidFill>
              </a:rPr>
              <a:t>冯.诺依曼与存储程序的计算机体系结构</a:t>
            </a:r>
          </a:p>
        </p:txBody>
      </p:sp>
    </p:spTree>
    <p:extLst>
      <p:ext uri="{BB962C8B-B14F-4D97-AF65-F5344CB8AC3E}">
        <p14:creationId xmlns:p14="http://schemas.microsoft.com/office/powerpoint/2010/main" val="2863474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E6426B76-2D07-4EFD-AC3A-E91D8A995C00}" type="slidenum">
              <a:rPr lang="zh-CN" altLang="en-US" sz="1400" b="1"/>
              <a:pPr algn="r" eaLnBrk="1" hangingPunct="1">
                <a:spcBef>
                  <a:spcPct val="50000"/>
                </a:spcBef>
                <a:buFontTx/>
                <a:buNone/>
              </a:pPr>
              <a:t>19</a:t>
            </a:fld>
            <a:endParaRPr lang="en-US" altLang="zh-CN" sz="1400" b="1"/>
          </a:p>
        </p:txBody>
      </p:sp>
      <p:sp>
        <p:nvSpPr>
          <p:cNvPr id="37891" name="Rectangle 2"/>
          <p:cNvSpPr>
            <a:spLocks noGrp="1" noChangeArrowheads="1"/>
          </p:cNvSpPr>
          <p:nvPr>
            <p:ph type="title" idx="4294967295"/>
          </p:nvPr>
        </p:nvSpPr>
        <p:spPr>
          <a:xfrm>
            <a:off x="1263650" y="404813"/>
            <a:ext cx="7443028" cy="720725"/>
          </a:xfrm>
        </p:spPr>
        <p:txBody>
          <a:bodyPr/>
          <a:lstStyle/>
          <a:p>
            <a:pPr eaLnBrk="1" hangingPunct="1"/>
            <a:r>
              <a:rPr lang="en-US" altLang="zh-CN" b="1" dirty="0"/>
              <a:t>1.2 </a:t>
            </a:r>
            <a:r>
              <a:rPr lang="zh-CN" altLang="en-US" b="1" dirty="0"/>
              <a:t>计算机发展</a:t>
            </a:r>
          </a:p>
        </p:txBody>
      </p:sp>
      <p:sp>
        <p:nvSpPr>
          <p:cNvPr id="29700" name="Rectangle 3"/>
          <p:cNvSpPr>
            <a:spLocks noGrp="1" noChangeArrowheads="1"/>
          </p:cNvSpPr>
          <p:nvPr>
            <p:ph type="body" idx="4294967295"/>
          </p:nvPr>
        </p:nvSpPr>
        <p:spPr>
          <a:xfrm>
            <a:off x="685800" y="1319213"/>
            <a:ext cx="7772400" cy="5133974"/>
          </a:xfrm>
        </p:spPr>
        <p:txBody>
          <a:bodyPr/>
          <a:lstStyle/>
          <a:p>
            <a:pPr eaLnBrk="1" hangingPunct="1"/>
            <a:r>
              <a:rPr lang="zh-CN" altLang="en-US" sz="2600" b="1" dirty="0"/>
              <a:t>计算机科学与技术是研究计算机的</a:t>
            </a:r>
            <a:r>
              <a:rPr lang="zh-CN" altLang="en-US" sz="2600" b="1" u="sng" dirty="0">
                <a:solidFill>
                  <a:schemeClr val="accent2"/>
                </a:solidFill>
              </a:rPr>
              <a:t>设计、制造</a:t>
            </a:r>
            <a:r>
              <a:rPr lang="zh-CN" altLang="en-US" sz="2600" b="1" dirty="0"/>
              <a:t>以及</a:t>
            </a:r>
            <a:r>
              <a:rPr lang="zh-CN" altLang="en-US" sz="2600" b="1" u="sng" dirty="0">
                <a:solidFill>
                  <a:schemeClr val="accent2"/>
                </a:solidFill>
              </a:rPr>
              <a:t>利用计算机</a:t>
            </a:r>
            <a:r>
              <a:rPr lang="zh-CN" altLang="en-US" sz="2600" b="1" dirty="0"/>
              <a:t>进行信息获取、表示、存储、处理、控制和传输等的</a:t>
            </a:r>
            <a:r>
              <a:rPr lang="zh-CN" altLang="en-US" sz="2600" b="1" u="sng" dirty="0">
                <a:solidFill>
                  <a:schemeClr val="accent2"/>
                </a:solidFill>
              </a:rPr>
              <a:t>理论、原则、方法和技术</a:t>
            </a:r>
            <a:r>
              <a:rPr lang="zh-CN" altLang="en-US" sz="2600" b="1" dirty="0"/>
              <a:t>的</a:t>
            </a:r>
            <a:r>
              <a:rPr lang="zh-CN" altLang="en-US" sz="2600" b="1" dirty="0">
                <a:solidFill>
                  <a:srgbClr val="FF3300"/>
                </a:solidFill>
              </a:rPr>
              <a:t>学科</a:t>
            </a:r>
            <a:r>
              <a:rPr lang="zh-CN" altLang="en-US" sz="2600" b="1" dirty="0"/>
              <a:t>。</a:t>
            </a:r>
          </a:p>
          <a:p>
            <a:pPr eaLnBrk="1" hangingPunct="1"/>
            <a:r>
              <a:rPr lang="zh-CN" altLang="en-US" sz="2600" b="1" dirty="0">
                <a:solidFill>
                  <a:srgbClr val="FF0000"/>
                </a:solidFill>
              </a:rPr>
              <a:t>计算机学科与技术</a:t>
            </a:r>
            <a:r>
              <a:rPr lang="zh-CN" altLang="en-US" sz="2600" b="1" dirty="0"/>
              <a:t>包括科学与技术两方面。</a:t>
            </a:r>
            <a:endParaRPr lang="en-US" altLang="zh-CN" sz="2600" b="1" dirty="0"/>
          </a:p>
          <a:p>
            <a:pPr eaLnBrk="1" hangingPunct="1"/>
            <a:r>
              <a:rPr lang="zh-CN" altLang="en-US" sz="2600" b="1" dirty="0">
                <a:solidFill>
                  <a:srgbClr val="FF0000"/>
                </a:solidFill>
              </a:rPr>
              <a:t>科学</a:t>
            </a:r>
            <a:r>
              <a:rPr lang="zh-CN" altLang="en-US" sz="2600" b="1" dirty="0"/>
              <a:t>侧重于描述构成计算基础的一些</a:t>
            </a:r>
            <a:r>
              <a:rPr lang="zh-CN" altLang="en-US" sz="2600" b="1" u="sng" dirty="0">
                <a:solidFill>
                  <a:schemeClr val="accent2"/>
                </a:solidFill>
              </a:rPr>
              <a:t>基本概念和模型；</a:t>
            </a:r>
            <a:r>
              <a:rPr lang="zh-CN" altLang="en-US" sz="2600" b="1" dirty="0"/>
              <a:t>如：可计算性理论、自动机、形式语言理论、程序设计理论、算法设计与分析和计算复杂性理论等等。</a:t>
            </a:r>
            <a:endParaRPr lang="zh-CN" altLang="en-US" sz="2600" b="1" u="sng" dirty="0">
              <a:solidFill>
                <a:schemeClr val="accent2"/>
              </a:solidFill>
            </a:endParaRPr>
          </a:p>
          <a:p>
            <a:pPr eaLnBrk="1" hangingPunct="1"/>
            <a:r>
              <a:rPr lang="zh-CN" altLang="en-US" sz="2600" b="1" dirty="0">
                <a:solidFill>
                  <a:srgbClr val="FF0000"/>
                </a:solidFill>
              </a:rPr>
              <a:t>技术</a:t>
            </a:r>
            <a:r>
              <a:rPr lang="zh-CN" altLang="en-US" sz="2600" b="1" dirty="0"/>
              <a:t>则侧重于</a:t>
            </a:r>
            <a:r>
              <a:rPr lang="zh-CN" altLang="en-US" sz="2600" b="1" u="sng" dirty="0">
                <a:solidFill>
                  <a:schemeClr val="accent2"/>
                </a:solidFill>
              </a:rPr>
              <a:t>研制</a:t>
            </a:r>
            <a:r>
              <a:rPr lang="zh-CN" altLang="en-US" sz="2600" b="1" u="sng" dirty="0"/>
              <a:t>计算机和研究使用计算机进行</a:t>
            </a:r>
            <a:r>
              <a:rPr lang="zh-CN" altLang="en-US" sz="2600" b="1" u="sng" dirty="0">
                <a:solidFill>
                  <a:schemeClr val="accent2"/>
                </a:solidFill>
              </a:rPr>
              <a:t>信息处理的方法与手段</a:t>
            </a:r>
            <a:r>
              <a:rPr lang="zh-CN" altLang="en-US" sz="2600" b="1" dirty="0"/>
              <a:t>。如：设计各类计算机器件的制造技术；计算机通信技术；程序设计技术；编译技术；并行计算机技术等。</a:t>
            </a:r>
          </a:p>
        </p:txBody>
      </p:sp>
    </p:spTree>
    <p:extLst>
      <p:ext uri="{BB962C8B-B14F-4D97-AF65-F5344CB8AC3E}">
        <p14:creationId xmlns:p14="http://schemas.microsoft.com/office/powerpoint/2010/main" val="40676539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9700">
                                            <p:txEl>
                                              <p:pRg st="1" end="1"/>
                                            </p:txEl>
                                          </p:spTgt>
                                        </p:tgtEl>
                                        <p:attrNameLst>
                                          <p:attrName>style.visibility</p:attrName>
                                        </p:attrNameLst>
                                      </p:cBhvr>
                                      <p:to>
                                        <p:strVal val="visible"/>
                                      </p:to>
                                    </p:set>
                                    <p:animEffect transition="in" filter="dissolve">
                                      <p:cBhvr>
                                        <p:cTn id="7" dur="500"/>
                                        <p:tgtEl>
                                          <p:spTgt spid="2970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700">
                                            <p:txEl>
                                              <p:pRg st="2" end="2"/>
                                            </p:txEl>
                                          </p:spTgt>
                                        </p:tgtEl>
                                        <p:attrNameLst>
                                          <p:attrName>style.visibility</p:attrName>
                                        </p:attrNameLst>
                                      </p:cBhvr>
                                      <p:to>
                                        <p:strVal val="visible"/>
                                      </p:to>
                                    </p:set>
                                    <p:animEffect transition="in" filter="dissolve">
                                      <p:cBhvr>
                                        <p:cTn id="12" dur="500"/>
                                        <p:tgtEl>
                                          <p:spTgt spid="2970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9700">
                                            <p:txEl>
                                              <p:pRg st="3" end="3"/>
                                            </p:txEl>
                                          </p:spTgt>
                                        </p:tgtEl>
                                        <p:attrNameLst>
                                          <p:attrName>style.visibility</p:attrName>
                                        </p:attrNameLst>
                                      </p:cBhvr>
                                      <p:to>
                                        <p:strVal val="visible"/>
                                      </p:to>
                                    </p:set>
                                    <p:animEffect transition="in" filter="dissolve">
                                      <p:cBhvr>
                                        <p:cTn id="17" dur="500"/>
                                        <p:tgtEl>
                                          <p:spTgt spid="2970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87E370B0-5432-4F5D-AEAF-FE21B8B8F629}" type="slidenum">
              <a:rPr lang="zh-CN" altLang="en-US" sz="1400"/>
              <a:pPr algn="r" eaLnBrk="1" hangingPunct="1">
                <a:spcBef>
                  <a:spcPct val="50000"/>
                </a:spcBef>
                <a:buFontTx/>
                <a:buNone/>
              </a:pPr>
              <a:t>2</a:t>
            </a:fld>
            <a:endParaRPr lang="en-US" altLang="zh-CN" sz="1400"/>
          </a:p>
        </p:txBody>
      </p:sp>
      <p:sp>
        <p:nvSpPr>
          <p:cNvPr id="4099" name="Rectangle 2"/>
          <p:cNvSpPr>
            <a:spLocks noGrp="1" noChangeArrowheads="1"/>
          </p:cNvSpPr>
          <p:nvPr>
            <p:ph type="title" idx="4294967295"/>
          </p:nvPr>
        </p:nvSpPr>
        <p:spPr>
          <a:xfrm>
            <a:off x="509451" y="103323"/>
            <a:ext cx="7886700" cy="1325563"/>
          </a:xfrm>
        </p:spPr>
        <p:txBody>
          <a:bodyPr/>
          <a:lstStyle/>
          <a:p>
            <a:pPr eaLnBrk="1" hangingPunct="1"/>
            <a:r>
              <a:rPr lang="zh-CN" altLang="en-US" b="1" dirty="0">
                <a:latin typeface="宋体" panose="02010600030101010101" pitchFamily="2" charset="-122"/>
              </a:rPr>
              <a:t>第一章</a:t>
            </a:r>
            <a:r>
              <a:rPr lang="zh-CN" altLang="en-US" b="1" dirty="0"/>
              <a:t>  </a:t>
            </a:r>
            <a:r>
              <a:rPr lang="zh-CN" altLang="en-US" b="1" dirty="0">
                <a:latin typeface="宋体" panose="02010600030101010101" pitchFamily="2" charset="-122"/>
              </a:rPr>
              <a:t>计算与计算机</a:t>
            </a:r>
            <a:r>
              <a:rPr lang="zh-CN" altLang="en-US" b="1" dirty="0"/>
              <a:t> </a:t>
            </a:r>
          </a:p>
        </p:txBody>
      </p:sp>
      <p:sp>
        <p:nvSpPr>
          <p:cNvPr id="4100" name="Rectangle 3"/>
          <p:cNvSpPr>
            <a:spLocks noGrp="1" noChangeArrowheads="1"/>
          </p:cNvSpPr>
          <p:nvPr>
            <p:ph type="body" idx="4294967295"/>
          </p:nvPr>
        </p:nvSpPr>
        <p:spPr>
          <a:xfrm>
            <a:off x="1040082" y="1723816"/>
            <a:ext cx="6825437" cy="4611687"/>
          </a:xfrm>
        </p:spPr>
        <p:txBody>
          <a:bodyPr/>
          <a:lstStyle/>
          <a:p>
            <a:pPr eaLnBrk="1" hangingPunct="1">
              <a:lnSpc>
                <a:spcPct val="150000"/>
              </a:lnSpc>
              <a:buFontTx/>
              <a:buNone/>
            </a:pPr>
            <a:r>
              <a:rPr lang="zh-CN" altLang="en-US" b="1" dirty="0">
                <a:solidFill>
                  <a:srgbClr val="FF0000"/>
                </a:solidFill>
              </a:rPr>
              <a:t>1.1  计算与计算工具</a:t>
            </a:r>
          </a:p>
          <a:p>
            <a:pPr eaLnBrk="1" hangingPunct="1">
              <a:lnSpc>
                <a:spcPct val="150000"/>
              </a:lnSpc>
              <a:buFontTx/>
              <a:buNone/>
            </a:pPr>
            <a:r>
              <a:rPr lang="zh-CN" altLang="en-US" b="1" dirty="0"/>
              <a:t>1.2  计算机发展简史（科学与技术）</a:t>
            </a:r>
          </a:p>
          <a:p>
            <a:pPr eaLnBrk="1" hangingPunct="1">
              <a:lnSpc>
                <a:spcPct val="150000"/>
              </a:lnSpc>
              <a:buFontTx/>
              <a:buNone/>
            </a:pPr>
            <a:r>
              <a:rPr lang="zh-CN" altLang="en-US" b="1" dirty="0"/>
              <a:t>*1.3  计算机的应用（参考阅读）</a:t>
            </a:r>
          </a:p>
          <a:p>
            <a:pPr eaLnBrk="1" hangingPunct="1">
              <a:lnSpc>
                <a:spcPct val="150000"/>
              </a:lnSpc>
              <a:buFontTx/>
              <a:buNone/>
            </a:pPr>
            <a:endParaRPr lang="zh-CN" altLang="en-US" b="1" dirty="0"/>
          </a:p>
        </p:txBody>
      </p:sp>
    </p:spTree>
    <p:extLst>
      <p:ext uri="{BB962C8B-B14F-4D97-AF65-F5344CB8AC3E}">
        <p14:creationId xmlns:p14="http://schemas.microsoft.com/office/powerpoint/2010/main" val="1146220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2C93D6A9-9305-4E38-8D45-BC57F1756EE5}" type="slidenum">
              <a:rPr lang="zh-CN" altLang="en-US" sz="1400" b="1"/>
              <a:pPr algn="r" eaLnBrk="1" hangingPunct="1">
                <a:spcBef>
                  <a:spcPct val="50000"/>
                </a:spcBef>
                <a:buFontTx/>
                <a:buNone/>
              </a:pPr>
              <a:t>20</a:t>
            </a:fld>
            <a:endParaRPr lang="en-US" altLang="zh-CN" sz="1400" b="1"/>
          </a:p>
        </p:txBody>
      </p:sp>
      <p:sp>
        <p:nvSpPr>
          <p:cNvPr id="41987" name="Rectangle 2"/>
          <p:cNvSpPr>
            <a:spLocks noGrp="1" noChangeArrowheads="1"/>
          </p:cNvSpPr>
          <p:nvPr>
            <p:ph type="title" idx="4294967295"/>
          </p:nvPr>
        </p:nvSpPr>
        <p:spPr/>
        <p:txBody>
          <a:bodyPr/>
          <a:lstStyle/>
          <a:p>
            <a:pPr eaLnBrk="1" hangingPunct="1"/>
            <a:r>
              <a:rPr lang="en-US" altLang="zh-CN" b="1" dirty="0"/>
              <a:t>1.2 </a:t>
            </a:r>
            <a:r>
              <a:rPr lang="zh-CN" altLang="en-US" b="1" dirty="0"/>
              <a:t>计算机发展</a:t>
            </a:r>
          </a:p>
        </p:txBody>
      </p:sp>
      <p:sp>
        <p:nvSpPr>
          <p:cNvPr id="41988" name="Rectangle 3"/>
          <p:cNvSpPr>
            <a:spLocks noGrp="1" noChangeArrowheads="1"/>
          </p:cNvSpPr>
          <p:nvPr>
            <p:ph type="body" idx="4294967295"/>
          </p:nvPr>
        </p:nvSpPr>
        <p:spPr>
          <a:xfrm>
            <a:off x="684213" y="1319213"/>
            <a:ext cx="8135937" cy="4624387"/>
          </a:xfrm>
        </p:spPr>
        <p:txBody>
          <a:bodyPr/>
          <a:lstStyle/>
          <a:p>
            <a:pPr eaLnBrk="1" hangingPunct="1"/>
            <a:r>
              <a:rPr lang="zh-CN" altLang="en-US" b="1" dirty="0">
                <a:ea typeface="Angsana New" pitchFamily="18" charset="-120"/>
              </a:rPr>
              <a:t>计算机和其他学科的关系：数学与电子科学</a:t>
            </a:r>
          </a:p>
          <a:p>
            <a:pPr lvl="1" eaLnBrk="1" hangingPunct="1"/>
            <a:r>
              <a:rPr lang="zh-CN" altLang="en-US" b="1" dirty="0">
                <a:solidFill>
                  <a:srgbClr val="FF0000"/>
                </a:solidFill>
                <a:ea typeface="Angsana New" pitchFamily="18" charset="-120"/>
              </a:rPr>
              <a:t>与电子科学的关系：</a:t>
            </a:r>
          </a:p>
          <a:p>
            <a:pPr lvl="2" eaLnBrk="1" hangingPunct="1"/>
            <a:r>
              <a:rPr lang="zh-CN" altLang="en-US" b="1" dirty="0">
                <a:ea typeface="Angsana New" pitchFamily="18" charset="-120"/>
              </a:rPr>
              <a:t>为计算机硬件的研制提供了</a:t>
            </a:r>
            <a:r>
              <a:rPr lang="zh-CN" altLang="en-US" b="1" dirty="0">
                <a:solidFill>
                  <a:schemeClr val="accent2"/>
                </a:solidFill>
                <a:ea typeface="Angsana New" pitchFamily="18" charset="-120"/>
              </a:rPr>
              <a:t>实现技术。</a:t>
            </a:r>
          </a:p>
          <a:p>
            <a:pPr lvl="1" eaLnBrk="1" hangingPunct="1"/>
            <a:r>
              <a:rPr lang="zh-CN" altLang="en-US" sz="2400" b="1" dirty="0">
                <a:solidFill>
                  <a:srgbClr val="FF0000"/>
                </a:solidFill>
                <a:ea typeface="Angsana New" pitchFamily="18" charset="-120"/>
              </a:rPr>
              <a:t>与数学的关系：</a:t>
            </a:r>
          </a:p>
          <a:p>
            <a:pPr lvl="2" eaLnBrk="1" hangingPunct="1"/>
            <a:r>
              <a:rPr lang="zh-CN" altLang="en-US" sz="2400" b="1" dirty="0">
                <a:ea typeface="Angsana New" pitchFamily="18" charset="-120"/>
              </a:rPr>
              <a:t>建立物理符号系统并对其实施变换是计算机科学与技术学科进行</a:t>
            </a:r>
            <a:r>
              <a:rPr lang="zh-CN" altLang="en-US" sz="2400" b="1" dirty="0">
                <a:solidFill>
                  <a:schemeClr val="accent2"/>
                </a:solidFill>
                <a:ea typeface="Angsana New" pitchFamily="18" charset="-120"/>
              </a:rPr>
              <a:t>问题描述和求解的重要手段</a:t>
            </a:r>
            <a:r>
              <a:rPr lang="zh-CN" altLang="en-US" sz="2400" b="1" dirty="0">
                <a:ea typeface="Angsana New" pitchFamily="18" charset="-120"/>
              </a:rPr>
              <a:t>。</a:t>
            </a:r>
            <a:r>
              <a:rPr lang="zh-CN" altLang="en-US" sz="2400" b="1" dirty="0"/>
              <a:t>用计算机求解实际问题，首先要从这个实际问题中用数学的方法抽取其主要的本质的内容，形成一个数学模型，然后设计一个求解此数学模型的算法。</a:t>
            </a:r>
            <a:endParaRPr lang="zh-CN" altLang="en-US" sz="2400" b="1" dirty="0">
              <a:ea typeface="Angsana New" pitchFamily="18" charset="-120"/>
            </a:endParaRPr>
          </a:p>
          <a:p>
            <a:pPr lvl="2" eaLnBrk="1" hangingPunct="1"/>
            <a:r>
              <a:rPr lang="zh-CN" altLang="en-US" sz="2400" b="1" dirty="0">
                <a:ea typeface="Angsana New" pitchFamily="18" charset="-120"/>
              </a:rPr>
              <a:t>数学为计算提供了</a:t>
            </a:r>
            <a:r>
              <a:rPr lang="zh-CN" altLang="en-US" sz="2400" b="1" dirty="0">
                <a:solidFill>
                  <a:schemeClr val="accent2"/>
                </a:solidFill>
                <a:ea typeface="Angsana New" pitchFamily="18" charset="-120"/>
              </a:rPr>
              <a:t>理论、方法和技术</a:t>
            </a:r>
            <a:r>
              <a:rPr lang="zh-CN" altLang="en-US" sz="2400" b="1" dirty="0">
                <a:ea typeface="Angsana New" pitchFamily="18" charset="-120"/>
              </a:rPr>
              <a:t>。形式化描述、严密的表达和计算是计算机学科所用的重要工具。</a:t>
            </a:r>
          </a:p>
          <a:p>
            <a:pPr lvl="1" eaLnBrk="1" hangingPunct="1"/>
            <a:endParaRPr lang="en-US" altLang="zh-CN" sz="2400" b="1" dirty="0"/>
          </a:p>
        </p:txBody>
      </p:sp>
      <p:pic>
        <p:nvPicPr>
          <p:cNvPr id="41989" name="Picture 4" descr="钥匙"/>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34200" y="1714500"/>
            <a:ext cx="137160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0940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820461AC-E059-4DA8-81F1-E531DBA51AEA}" type="slidenum">
              <a:rPr lang="zh-CN" altLang="en-US" sz="1400"/>
              <a:pPr algn="r" eaLnBrk="1" hangingPunct="1">
                <a:spcBef>
                  <a:spcPct val="50000"/>
                </a:spcBef>
                <a:buFontTx/>
                <a:buNone/>
              </a:pPr>
              <a:t>21</a:t>
            </a:fld>
            <a:endParaRPr lang="en-US" altLang="zh-CN" sz="1400"/>
          </a:p>
        </p:txBody>
      </p:sp>
      <p:grpSp>
        <p:nvGrpSpPr>
          <p:cNvPr id="29699" name="Group 4"/>
          <p:cNvGrpSpPr>
            <a:grpSpLocks/>
          </p:cNvGrpSpPr>
          <p:nvPr/>
        </p:nvGrpSpPr>
        <p:grpSpPr bwMode="auto">
          <a:xfrm>
            <a:off x="206375" y="1849438"/>
            <a:ext cx="3930650" cy="1795462"/>
            <a:chOff x="0" y="0"/>
            <a:chExt cx="2476" cy="1131"/>
          </a:xfrm>
        </p:grpSpPr>
        <p:graphicFrame>
          <p:nvGraphicFramePr>
            <p:cNvPr id="23569" name="Object 5"/>
            <p:cNvGraphicFramePr>
              <a:graphicFrameLocks/>
            </p:cNvGraphicFramePr>
            <p:nvPr/>
          </p:nvGraphicFramePr>
          <p:xfrm>
            <a:off x="1698" y="0"/>
            <a:ext cx="778" cy="1131"/>
          </p:xfrm>
          <a:graphic>
            <a:graphicData uri="http://schemas.openxmlformats.org/presentationml/2006/ole">
              <mc:AlternateContent xmlns:mc="http://schemas.openxmlformats.org/markup-compatibility/2006">
                <mc:Choice xmlns:v="urn:schemas-microsoft-com:vml" Requires="v">
                  <p:oleObj r:id="rId3" imgW="1244444" imgH="1804448" progId="">
                    <p:embed/>
                  </p:oleObj>
                </mc:Choice>
                <mc:Fallback>
                  <p:oleObj r:id="rId3" imgW="1244444" imgH="1804448" progId="">
                    <p:embed/>
                    <p:pic>
                      <p:nvPicPr>
                        <p:cNvPr id="23569"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8" y="0"/>
                          <a:ext cx="778" cy="1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70" name="Rectangle 6"/>
            <p:cNvSpPr>
              <a:spLocks noChangeArrowheads="1"/>
            </p:cNvSpPr>
            <p:nvPr/>
          </p:nvSpPr>
          <p:spPr bwMode="auto">
            <a:xfrm>
              <a:off x="0" y="130"/>
              <a:ext cx="1653"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a:latin typeface="Arial" panose="020B0604020202020204" pitchFamily="34" charset="0"/>
                  <a:ea typeface="幼圆" panose="02010509060101010101" pitchFamily="49" charset="-122"/>
                </a:rPr>
                <a:t>第一代</a:t>
              </a:r>
            </a:p>
            <a:p>
              <a:pPr algn="ctr">
                <a:spcBef>
                  <a:spcPct val="0"/>
                </a:spcBef>
                <a:buFontTx/>
                <a:buNone/>
              </a:pPr>
              <a:r>
                <a:rPr lang="zh-CN" altLang="en-US" sz="2400">
                  <a:latin typeface="Arial" panose="020B0604020202020204" pitchFamily="34" charset="0"/>
                  <a:ea typeface="幼圆" panose="02010509060101010101" pitchFamily="49" charset="-122"/>
                </a:rPr>
                <a:t>（</a:t>
              </a:r>
              <a:r>
                <a:rPr lang="en-US" altLang="zh-CN" sz="2400">
                  <a:latin typeface="Arial" panose="020B0604020202020204" pitchFamily="34" charset="0"/>
                  <a:ea typeface="幼圆" panose="02010509060101010101" pitchFamily="49" charset="-122"/>
                </a:rPr>
                <a:t>1946~1958</a:t>
              </a:r>
              <a:r>
                <a:rPr lang="zh-CN" altLang="en-US" sz="2400">
                  <a:latin typeface="Arial" panose="020B0604020202020204" pitchFamily="34" charset="0"/>
                  <a:ea typeface="幼圆" panose="02010509060101010101" pitchFamily="49" charset="-122"/>
                </a:rPr>
                <a:t>）</a:t>
              </a:r>
            </a:p>
            <a:p>
              <a:pPr algn="ctr">
                <a:spcBef>
                  <a:spcPct val="0"/>
                </a:spcBef>
                <a:buFontTx/>
                <a:buNone/>
              </a:pPr>
              <a:r>
                <a:rPr lang="zh-CN" altLang="en-US" sz="2400">
                  <a:latin typeface="Arial" panose="020B0604020202020204" pitchFamily="34" charset="0"/>
                  <a:ea typeface="幼圆" panose="02010509060101010101" pitchFamily="49" charset="-122"/>
                </a:rPr>
                <a:t>电子管</a:t>
              </a:r>
            </a:p>
            <a:p>
              <a:pPr algn="ctr">
                <a:spcBef>
                  <a:spcPct val="0"/>
                </a:spcBef>
                <a:buFontTx/>
                <a:buNone/>
              </a:pPr>
              <a:r>
                <a:rPr lang="en-US" altLang="zh-CN" sz="2400">
                  <a:latin typeface="Arial" panose="020B0604020202020204" pitchFamily="34" charset="0"/>
                  <a:ea typeface="幼圆" panose="02010509060101010101" pitchFamily="49" charset="-122"/>
                </a:rPr>
                <a:t>5</a:t>
              </a:r>
              <a:r>
                <a:rPr lang="zh-CN" altLang="en-US" sz="2400">
                  <a:latin typeface="Arial" panose="020B0604020202020204" pitchFamily="34" charset="0"/>
                  <a:ea typeface="幼圆" panose="02010509060101010101" pitchFamily="49" charset="-122"/>
                </a:rPr>
                <a:t>千</a:t>
              </a:r>
              <a:r>
                <a:rPr lang="en-US" altLang="zh-CN" sz="2400">
                  <a:latin typeface="Arial" panose="020B0604020202020204" pitchFamily="34" charset="0"/>
                  <a:ea typeface="幼圆" panose="02010509060101010101" pitchFamily="49" charset="-122"/>
                </a:rPr>
                <a:t>~4</a:t>
              </a:r>
              <a:r>
                <a:rPr lang="zh-CN" altLang="en-US" sz="2400">
                  <a:latin typeface="Arial" panose="020B0604020202020204" pitchFamily="34" charset="0"/>
                  <a:ea typeface="幼圆" panose="02010509060101010101" pitchFamily="49" charset="-122"/>
                </a:rPr>
                <a:t>万（次</a:t>
              </a:r>
              <a:r>
                <a:rPr lang="en-US" altLang="zh-CN" sz="2400">
                  <a:latin typeface="Arial" panose="020B0604020202020204" pitchFamily="34" charset="0"/>
                  <a:ea typeface="幼圆" panose="02010509060101010101" pitchFamily="49" charset="-122"/>
                </a:rPr>
                <a:t>/</a:t>
              </a:r>
              <a:r>
                <a:rPr lang="zh-CN" altLang="en-US" sz="2400">
                  <a:latin typeface="Arial" panose="020B0604020202020204" pitchFamily="34" charset="0"/>
                  <a:ea typeface="幼圆" panose="02010509060101010101" pitchFamily="49" charset="-122"/>
                </a:rPr>
                <a:t>秒）</a:t>
              </a:r>
            </a:p>
          </p:txBody>
        </p:sp>
      </p:grpSp>
      <p:grpSp>
        <p:nvGrpSpPr>
          <p:cNvPr id="29702" name="Group 7"/>
          <p:cNvGrpSpPr>
            <a:grpSpLocks/>
          </p:cNvGrpSpPr>
          <p:nvPr/>
        </p:nvGrpSpPr>
        <p:grpSpPr bwMode="auto">
          <a:xfrm>
            <a:off x="4413250" y="1968500"/>
            <a:ext cx="4479925" cy="1636713"/>
            <a:chOff x="0" y="0"/>
            <a:chExt cx="2822" cy="1031"/>
          </a:xfrm>
        </p:grpSpPr>
        <p:sp>
          <p:nvSpPr>
            <p:cNvPr id="23567" name="Rectangle 8"/>
            <p:cNvSpPr>
              <a:spLocks noChangeArrowheads="1"/>
            </p:cNvSpPr>
            <p:nvPr/>
          </p:nvSpPr>
          <p:spPr bwMode="auto">
            <a:xfrm>
              <a:off x="0" y="53"/>
              <a:ext cx="2018"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a:latin typeface="Arial" panose="020B0604020202020204" pitchFamily="34" charset="0"/>
                  <a:ea typeface="幼圆" panose="02010509060101010101" pitchFamily="49" charset="-122"/>
                </a:rPr>
                <a:t>第二代</a:t>
              </a:r>
            </a:p>
            <a:p>
              <a:pPr algn="ctr">
                <a:spcBef>
                  <a:spcPct val="0"/>
                </a:spcBef>
                <a:buFontTx/>
                <a:buNone/>
              </a:pPr>
              <a:r>
                <a:rPr lang="zh-CN" altLang="en-US" sz="2400">
                  <a:latin typeface="Arial" panose="020B0604020202020204" pitchFamily="34" charset="0"/>
                  <a:ea typeface="幼圆" panose="02010509060101010101" pitchFamily="49" charset="-122"/>
                </a:rPr>
                <a:t>（</a:t>
              </a:r>
              <a:r>
                <a:rPr lang="en-US" altLang="zh-CN" sz="2400">
                  <a:latin typeface="Arial" panose="020B0604020202020204" pitchFamily="34" charset="0"/>
                  <a:ea typeface="幼圆" panose="02010509060101010101" pitchFamily="49" charset="-122"/>
                </a:rPr>
                <a:t>1958~1964</a:t>
              </a:r>
              <a:r>
                <a:rPr lang="zh-CN" altLang="en-US" sz="2400">
                  <a:latin typeface="Arial" panose="020B0604020202020204" pitchFamily="34" charset="0"/>
                  <a:ea typeface="幼圆" panose="02010509060101010101" pitchFamily="49" charset="-122"/>
                </a:rPr>
                <a:t>）</a:t>
              </a:r>
            </a:p>
            <a:p>
              <a:pPr algn="ctr">
                <a:spcBef>
                  <a:spcPct val="0"/>
                </a:spcBef>
                <a:buFontTx/>
                <a:buNone/>
              </a:pPr>
              <a:r>
                <a:rPr lang="zh-CN" altLang="en-US" sz="2400">
                  <a:latin typeface="Arial" panose="020B0604020202020204" pitchFamily="34" charset="0"/>
                  <a:ea typeface="幼圆" panose="02010509060101010101" pitchFamily="49" charset="-122"/>
                </a:rPr>
                <a:t>晶体管</a:t>
              </a:r>
            </a:p>
            <a:p>
              <a:pPr algn="ctr">
                <a:spcBef>
                  <a:spcPct val="0"/>
                </a:spcBef>
                <a:buFontTx/>
                <a:buNone/>
              </a:pPr>
              <a:r>
                <a:rPr lang="zh-CN" altLang="en-US" sz="2400">
                  <a:latin typeface="Arial" panose="020B0604020202020204" pitchFamily="34" charset="0"/>
                  <a:ea typeface="幼圆" panose="02010509060101010101" pitchFamily="49" charset="-122"/>
                </a:rPr>
                <a:t>几十万</a:t>
              </a:r>
              <a:r>
                <a:rPr lang="en-US" altLang="zh-CN" sz="2400">
                  <a:latin typeface="Arial" panose="020B0604020202020204" pitchFamily="34" charset="0"/>
                  <a:ea typeface="幼圆" panose="02010509060101010101" pitchFamily="49" charset="-122"/>
                </a:rPr>
                <a:t>~</a:t>
              </a:r>
              <a:r>
                <a:rPr lang="zh-CN" altLang="en-US" sz="2400">
                  <a:latin typeface="Arial" panose="020B0604020202020204" pitchFamily="34" charset="0"/>
                  <a:ea typeface="幼圆" panose="02010509060101010101" pitchFamily="49" charset="-122"/>
                </a:rPr>
                <a:t>百万（次</a:t>
              </a:r>
              <a:r>
                <a:rPr lang="en-US" altLang="zh-CN" sz="2400">
                  <a:latin typeface="Arial" panose="020B0604020202020204" pitchFamily="34" charset="0"/>
                  <a:ea typeface="幼圆" panose="02010509060101010101" pitchFamily="49" charset="-122"/>
                </a:rPr>
                <a:t>/</a:t>
              </a:r>
              <a:r>
                <a:rPr lang="zh-CN" altLang="en-US" sz="2400">
                  <a:latin typeface="Arial" panose="020B0604020202020204" pitchFamily="34" charset="0"/>
                  <a:ea typeface="幼圆" panose="02010509060101010101" pitchFamily="49" charset="-122"/>
                </a:rPr>
                <a:t>秒）</a:t>
              </a:r>
            </a:p>
          </p:txBody>
        </p:sp>
        <p:graphicFrame>
          <p:nvGraphicFramePr>
            <p:cNvPr id="23568" name="Object 9"/>
            <p:cNvGraphicFramePr>
              <a:graphicFrameLocks/>
            </p:cNvGraphicFramePr>
            <p:nvPr/>
          </p:nvGraphicFramePr>
          <p:xfrm>
            <a:off x="2100" y="0"/>
            <a:ext cx="722" cy="978"/>
          </p:xfrm>
          <a:graphic>
            <a:graphicData uri="http://schemas.openxmlformats.org/presentationml/2006/ole">
              <mc:AlternateContent xmlns:mc="http://schemas.openxmlformats.org/markup-compatibility/2006">
                <mc:Choice xmlns:v="urn:schemas-microsoft-com:vml" Requires="v">
                  <p:oleObj r:id="rId5" imgW="1155556" imgH="1561905" progId="">
                    <p:embed/>
                  </p:oleObj>
                </mc:Choice>
                <mc:Fallback>
                  <p:oleObj r:id="rId5" imgW="1155556" imgH="1561905" progId="">
                    <p:embed/>
                    <p:pic>
                      <p:nvPicPr>
                        <p:cNvPr id="23568" name="Object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0" y="0"/>
                          <a:ext cx="722"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9705" name="Group 10"/>
          <p:cNvGrpSpPr>
            <a:grpSpLocks/>
          </p:cNvGrpSpPr>
          <p:nvPr/>
        </p:nvGrpSpPr>
        <p:grpSpPr bwMode="auto">
          <a:xfrm>
            <a:off x="5076826" y="4595813"/>
            <a:ext cx="3930650" cy="1552575"/>
            <a:chOff x="273" y="167"/>
            <a:chExt cx="2476" cy="978"/>
          </a:xfrm>
        </p:grpSpPr>
        <p:graphicFrame>
          <p:nvGraphicFramePr>
            <p:cNvPr id="23565" name="Object 11"/>
            <p:cNvGraphicFramePr>
              <a:graphicFrameLocks/>
            </p:cNvGraphicFramePr>
            <p:nvPr/>
          </p:nvGraphicFramePr>
          <p:xfrm>
            <a:off x="1883" y="171"/>
            <a:ext cx="866" cy="722"/>
          </p:xfrm>
          <a:graphic>
            <a:graphicData uri="http://schemas.openxmlformats.org/presentationml/2006/ole">
              <mc:AlternateContent xmlns:mc="http://schemas.openxmlformats.org/markup-compatibility/2006">
                <mc:Choice xmlns:v="urn:schemas-microsoft-com:vml" Requires="v">
                  <p:oleObj r:id="rId7" imgW="1384127" imgH="1155556" progId="">
                    <p:embed/>
                  </p:oleObj>
                </mc:Choice>
                <mc:Fallback>
                  <p:oleObj r:id="rId7" imgW="1384127" imgH="1155556" progId="">
                    <p:embed/>
                    <p:pic>
                      <p:nvPicPr>
                        <p:cNvPr id="23565" name="Object 1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3" y="171"/>
                          <a:ext cx="866" cy="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6" name="Rectangle 12"/>
            <p:cNvSpPr>
              <a:spLocks noChangeArrowheads="1"/>
            </p:cNvSpPr>
            <p:nvPr/>
          </p:nvSpPr>
          <p:spPr bwMode="auto">
            <a:xfrm>
              <a:off x="273" y="167"/>
              <a:ext cx="2018"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dirty="0">
                  <a:latin typeface="Arial" panose="020B0604020202020204" pitchFamily="34" charset="0"/>
                  <a:ea typeface="幼圆" panose="02010509060101010101" pitchFamily="49" charset="-122"/>
                </a:rPr>
                <a:t>第三代</a:t>
              </a:r>
            </a:p>
            <a:p>
              <a:pPr algn="ctr">
                <a:spcBef>
                  <a:spcPct val="0"/>
                </a:spcBef>
                <a:buFontTx/>
                <a:buNone/>
              </a:pPr>
              <a:r>
                <a:rPr lang="zh-CN" altLang="en-US" sz="2400" dirty="0">
                  <a:latin typeface="Arial" panose="020B0604020202020204" pitchFamily="34" charset="0"/>
                  <a:ea typeface="幼圆" panose="02010509060101010101" pitchFamily="49" charset="-122"/>
                </a:rPr>
                <a:t>（</a:t>
              </a:r>
              <a:r>
                <a:rPr lang="en-US" altLang="zh-CN" sz="2400" dirty="0">
                  <a:latin typeface="Arial" panose="020B0604020202020204" pitchFamily="34" charset="0"/>
                  <a:ea typeface="幼圆" panose="02010509060101010101" pitchFamily="49" charset="-122"/>
                </a:rPr>
                <a:t>1964~1974</a:t>
              </a:r>
              <a:r>
                <a:rPr lang="zh-CN" altLang="en-US" sz="2400" dirty="0">
                  <a:latin typeface="Arial" panose="020B0604020202020204" pitchFamily="34" charset="0"/>
                  <a:ea typeface="幼圆" panose="02010509060101010101" pitchFamily="49" charset="-122"/>
                </a:rPr>
                <a:t>）</a:t>
              </a:r>
            </a:p>
            <a:p>
              <a:pPr algn="ctr">
                <a:spcBef>
                  <a:spcPct val="0"/>
                </a:spcBef>
                <a:buFontTx/>
                <a:buNone/>
              </a:pPr>
              <a:r>
                <a:rPr lang="zh-CN" altLang="en-US" sz="2400" dirty="0">
                  <a:latin typeface="Arial" panose="020B0604020202020204" pitchFamily="34" charset="0"/>
                  <a:ea typeface="幼圆" panose="02010509060101010101" pitchFamily="49" charset="-122"/>
                </a:rPr>
                <a:t>集成电路</a:t>
              </a:r>
            </a:p>
            <a:p>
              <a:pPr algn="ctr">
                <a:spcBef>
                  <a:spcPct val="0"/>
                </a:spcBef>
                <a:buFontTx/>
                <a:buNone/>
              </a:pPr>
              <a:r>
                <a:rPr lang="zh-CN" altLang="en-US" sz="2400" dirty="0">
                  <a:latin typeface="Arial" panose="020B0604020202020204" pitchFamily="34" charset="0"/>
                  <a:ea typeface="幼圆" panose="02010509060101010101" pitchFamily="49" charset="-122"/>
                </a:rPr>
                <a:t>百万</a:t>
              </a:r>
              <a:r>
                <a:rPr lang="en-US" altLang="zh-CN" sz="2400" dirty="0">
                  <a:latin typeface="Arial" panose="020B0604020202020204" pitchFamily="34" charset="0"/>
                  <a:ea typeface="幼圆" panose="02010509060101010101" pitchFamily="49" charset="-122"/>
                </a:rPr>
                <a:t>~</a:t>
              </a:r>
              <a:r>
                <a:rPr lang="zh-CN" altLang="en-US" sz="2400" dirty="0">
                  <a:latin typeface="Arial" panose="020B0604020202020204" pitchFamily="34" charset="0"/>
                  <a:ea typeface="幼圆" panose="02010509060101010101" pitchFamily="49" charset="-122"/>
                </a:rPr>
                <a:t>几百万（次</a:t>
              </a:r>
              <a:r>
                <a:rPr lang="en-US" altLang="zh-CN" sz="2400" dirty="0">
                  <a:latin typeface="Arial" panose="020B0604020202020204" pitchFamily="34" charset="0"/>
                  <a:ea typeface="幼圆" panose="02010509060101010101" pitchFamily="49" charset="-122"/>
                </a:rPr>
                <a:t>/</a:t>
              </a:r>
              <a:r>
                <a:rPr lang="zh-CN" altLang="en-US" sz="2400" dirty="0">
                  <a:latin typeface="Arial" panose="020B0604020202020204" pitchFamily="34" charset="0"/>
                  <a:ea typeface="幼圆" panose="02010509060101010101" pitchFamily="49" charset="-122"/>
                </a:rPr>
                <a:t>秒）</a:t>
              </a:r>
            </a:p>
          </p:txBody>
        </p:sp>
      </p:grpSp>
      <p:grpSp>
        <p:nvGrpSpPr>
          <p:cNvPr id="29708" name="Group 13"/>
          <p:cNvGrpSpPr>
            <a:grpSpLocks/>
          </p:cNvGrpSpPr>
          <p:nvPr/>
        </p:nvGrpSpPr>
        <p:grpSpPr bwMode="auto">
          <a:xfrm>
            <a:off x="244475" y="4297363"/>
            <a:ext cx="4197350" cy="1552575"/>
            <a:chOff x="177" y="-21"/>
            <a:chExt cx="2644" cy="978"/>
          </a:xfrm>
        </p:grpSpPr>
        <p:graphicFrame>
          <p:nvGraphicFramePr>
            <p:cNvPr id="23563" name="Object 14"/>
            <p:cNvGraphicFramePr>
              <a:graphicFrameLocks/>
            </p:cNvGraphicFramePr>
            <p:nvPr/>
          </p:nvGraphicFramePr>
          <p:xfrm>
            <a:off x="1891" y="107"/>
            <a:ext cx="930" cy="850"/>
          </p:xfrm>
          <a:graphic>
            <a:graphicData uri="http://schemas.openxmlformats.org/presentationml/2006/ole">
              <mc:AlternateContent xmlns:mc="http://schemas.openxmlformats.org/markup-compatibility/2006">
                <mc:Choice xmlns:v="urn:schemas-microsoft-com:vml" Requires="v">
                  <p:oleObj r:id="rId9" imgW="1485714" imgH="1358730" progId="">
                    <p:embed/>
                  </p:oleObj>
                </mc:Choice>
                <mc:Fallback>
                  <p:oleObj r:id="rId9" imgW="1485714" imgH="1358730" progId="">
                    <p:embed/>
                    <p:pic>
                      <p:nvPicPr>
                        <p:cNvPr id="23563" name="Object 1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91" y="107"/>
                          <a:ext cx="930" cy="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4" name="Rectangle 15"/>
            <p:cNvSpPr>
              <a:spLocks noChangeArrowheads="1"/>
            </p:cNvSpPr>
            <p:nvPr/>
          </p:nvSpPr>
          <p:spPr bwMode="auto">
            <a:xfrm>
              <a:off x="177" y="-21"/>
              <a:ext cx="2018"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dirty="0">
                  <a:latin typeface="Arial" panose="020B0604020202020204" pitchFamily="34" charset="0"/>
                  <a:ea typeface="幼圆" panose="02010509060101010101" pitchFamily="49" charset="-122"/>
                </a:rPr>
                <a:t>第四代</a:t>
              </a:r>
            </a:p>
            <a:p>
              <a:pPr algn="ctr">
                <a:spcBef>
                  <a:spcPct val="0"/>
                </a:spcBef>
                <a:buFontTx/>
                <a:buNone/>
              </a:pPr>
              <a:r>
                <a:rPr lang="zh-CN" altLang="en-US" sz="2400" dirty="0">
                  <a:latin typeface="Arial" panose="020B0604020202020204" pitchFamily="34" charset="0"/>
                  <a:ea typeface="幼圆" panose="02010509060101010101" pitchFamily="49" charset="-122"/>
                </a:rPr>
                <a:t>（</a:t>
              </a:r>
              <a:r>
                <a:rPr lang="en-US" altLang="zh-CN" sz="2400" dirty="0">
                  <a:latin typeface="Arial" panose="020B0604020202020204" pitchFamily="34" charset="0"/>
                  <a:ea typeface="幼圆" panose="02010509060101010101" pitchFamily="49" charset="-122"/>
                </a:rPr>
                <a:t>1974~</a:t>
              </a:r>
              <a:r>
                <a:rPr lang="zh-CN" altLang="en-US" sz="2400" dirty="0">
                  <a:latin typeface="Arial" panose="020B0604020202020204" pitchFamily="34" charset="0"/>
                  <a:ea typeface="幼圆" panose="02010509060101010101" pitchFamily="49" charset="-122"/>
                </a:rPr>
                <a:t>）</a:t>
              </a:r>
            </a:p>
            <a:p>
              <a:pPr algn="ctr">
                <a:spcBef>
                  <a:spcPct val="0"/>
                </a:spcBef>
                <a:buFontTx/>
                <a:buNone/>
              </a:pPr>
              <a:r>
                <a:rPr lang="zh-CN" altLang="en-US" sz="2400" dirty="0">
                  <a:latin typeface="Arial" panose="020B0604020202020204" pitchFamily="34" charset="0"/>
                  <a:ea typeface="幼圆" panose="02010509060101010101" pitchFamily="49" charset="-122"/>
                </a:rPr>
                <a:t>大规模集成电路</a:t>
              </a:r>
            </a:p>
            <a:p>
              <a:pPr algn="ctr">
                <a:spcBef>
                  <a:spcPct val="0"/>
                </a:spcBef>
                <a:buFontTx/>
                <a:buNone/>
              </a:pPr>
              <a:r>
                <a:rPr lang="zh-CN" altLang="en-US" sz="2400" dirty="0">
                  <a:latin typeface="Arial" panose="020B0604020202020204" pitchFamily="34" charset="0"/>
                  <a:ea typeface="幼圆" panose="02010509060101010101" pitchFamily="49" charset="-122"/>
                </a:rPr>
                <a:t>几百万</a:t>
              </a:r>
              <a:r>
                <a:rPr lang="en-US" altLang="zh-CN" sz="2400" dirty="0">
                  <a:latin typeface="Arial" panose="020B0604020202020204" pitchFamily="34" charset="0"/>
                  <a:ea typeface="幼圆" panose="02010509060101010101" pitchFamily="49" charset="-122"/>
                </a:rPr>
                <a:t>~</a:t>
              </a:r>
              <a:r>
                <a:rPr lang="zh-CN" altLang="en-US" sz="2400" dirty="0">
                  <a:latin typeface="Arial" panose="020B0604020202020204" pitchFamily="34" charset="0"/>
                  <a:ea typeface="幼圆" panose="02010509060101010101" pitchFamily="49" charset="-122"/>
                </a:rPr>
                <a:t>几亿（次</a:t>
              </a:r>
              <a:r>
                <a:rPr lang="en-US" altLang="zh-CN" sz="2400" dirty="0">
                  <a:latin typeface="Arial" panose="020B0604020202020204" pitchFamily="34" charset="0"/>
                  <a:ea typeface="幼圆" panose="02010509060101010101" pitchFamily="49" charset="-122"/>
                </a:rPr>
                <a:t>/</a:t>
              </a:r>
              <a:r>
                <a:rPr lang="zh-CN" altLang="en-US" sz="2400" dirty="0">
                  <a:latin typeface="Arial" panose="020B0604020202020204" pitchFamily="34" charset="0"/>
                  <a:ea typeface="幼圆" panose="02010509060101010101" pitchFamily="49" charset="-122"/>
                </a:rPr>
                <a:t>秒）</a:t>
              </a:r>
            </a:p>
          </p:txBody>
        </p:sp>
      </p:grpSp>
      <p:sp>
        <p:nvSpPr>
          <p:cNvPr id="29711" name="Text Box 18"/>
          <p:cNvSpPr txBox="1">
            <a:spLocks noChangeArrowheads="1"/>
          </p:cNvSpPr>
          <p:nvPr/>
        </p:nvSpPr>
        <p:spPr bwMode="auto">
          <a:xfrm>
            <a:off x="225425" y="3898900"/>
            <a:ext cx="2941637"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spcAft>
                <a:spcPct val="30000"/>
              </a:spcAft>
              <a:buFontTx/>
              <a:buNone/>
            </a:pPr>
            <a:r>
              <a:rPr lang="zh-CN" altLang="en-US" sz="2400" dirty="0">
                <a:solidFill>
                  <a:schemeClr val="accent2"/>
                </a:solidFill>
                <a:latin typeface="Arial" panose="020B0604020202020204" pitchFamily="34" charset="0"/>
                <a:ea typeface="幼圆" panose="02010509060101010101" pitchFamily="49" charset="-122"/>
              </a:rPr>
              <a:t>电子管的缺点：</a:t>
            </a:r>
          </a:p>
          <a:p>
            <a:pPr eaLnBrk="1" hangingPunct="1">
              <a:spcBef>
                <a:spcPct val="0"/>
              </a:spcBef>
              <a:spcAft>
                <a:spcPct val="30000"/>
              </a:spcAft>
              <a:buFontTx/>
              <a:buNone/>
            </a:pPr>
            <a:r>
              <a:rPr lang="zh-CN" altLang="en-US" sz="2400" dirty="0">
                <a:solidFill>
                  <a:schemeClr val="accent2"/>
                </a:solidFill>
                <a:latin typeface="Arial" panose="020B0604020202020204" pitchFamily="34" charset="0"/>
                <a:ea typeface="幼圆" panose="02010509060101010101" pitchFamily="49" charset="-122"/>
              </a:rPr>
              <a:t>体积大；</a:t>
            </a:r>
          </a:p>
          <a:p>
            <a:pPr eaLnBrk="1" hangingPunct="1">
              <a:spcBef>
                <a:spcPct val="0"/>
              </a:spcBef>
              <a:spcAft>
                <a:spcPct val="30000"/>
              </a:spcAft>
              <a:buFontTx/>
              <a:buNone/>
            </a:pPr>
            <a:r>
              <a:rPr lang="zh-CN" altLang="en-US" sz="2400" dirty="0">
                <a:solidFill>
                  <a:schemeClr val="accent2"/>
                </a:solidFill>
                <a:latin typeface="Arial" panose="020B0604020202020204" pitchFamily="34" charset="0"/>
                <a:ea typeface="幼圆" panose="02010509060101010101" pitchFamily="49" charset="-122"/>
              </a:rPr>
              <a:t>耗能高、散热量大。</a:t>
            </a:r>
          </a:p>
        </p:txBody>
      </p:sp>
      <p:sp>
        <p:nvSpPr>
          <p:cNvPr id="29712" name="Text Box 19"/>
          <p:cNvSpPr txBox="1">
            <a:spLocks noChangeArrowheads="1"/>
          </p:cNvSpPr>
          <p:nvPr/>
        </p:nvSpPr>
        <p:spPr bwMode="auto">
          <a:xfrm>
            <a:off x="4559210" y="3768589"/>
            <a:ext cx="2328862" cy="18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spcAft>
                <a:spcPct val="30000"/>
              </a:spcAft>
              <a:buFontTx/>
              <a:buNone/>
            </a:pPr>
            <a:r>
              <a:rPr lang="zh-CN" altLang="en-US" sz="2400" dirty="0">
                <a:solidFill>
                  <a:schemeClr val="accent2"/>
                </a:solidFill>
                <a:latin typeface="Arial" panose="020B0604020202020204" pitchFamily="34" charset="0"/>
                <a:ea typeface="幼圆" panose="02010509060101010101" pitchFamily="49" charset="-122"/>
              </a:rPr>
              <a:t>晶体管的优点：</a:t>
            </a:r>
          </a:p>
          <a:p>
            <a:pPr eaLnBrk="1" hangingPunct="1">
              <a:spcBef>
                <a:spcPct val="0"/>
              </a:spcBef>
              <a:spcAft>
                <a:spcPct val="30000"/>
              </a:spcAft>
              <a:buFontTx/>
              <a:buNone/>
            </a:pPr>
            <a:r>
              <a:rPr lang="zh-CN" altLang="en-US" sz="2400" dirty="0">
                <a:solidFill>
                  <a:schemeClr val="accent2"/>
                </a:solidFill>
                <a:latin typeface="Arial" panose="020B0604020202020204" pitchFamily="34" charset="0"/>
                <a:ea typeface="幼圆" panose="02010509060101010101" pitchFamily="49" charset="-122"/>
              </a:rPr>
              <a:t>体积小；</a:t>
            </a:r>
          </a:p>
          <a:p>
            <a:pPr eaLnBrk="1" hangingPunct="1">
              <a:spcBef>
                <a:spcPct val="0"/>
              </a:spcBef>
              <a:spcAft>
                <a:spcPct val="30000"/>
              </a:spcAft>
              <a:buFontTx/>
              <a:buNone/>
            </a:pPr>
            <a:r>
              <a:rPr lang="zh-CN" altLang="en-US" sz="2400" dirty="0">
                <a:solidFill>
                  <a:schemeClr val="accent2"/>
                </a:solidFill>
                <a:latin typeface="Arial" panose="020B0604020202020204" pitchFamily="34" charset="0"/>
                <a:ea typeface="幼圆" panose="02010509060101010101" pitchFamily="49" charset="-122"/>
              </a:rPr>
              <a:t>耗能低；</a:t>
            </a:r>
          </a:p>
          <a:p>
            <a:pPr eaLnBrk="1" hangingPunct="1">
              <a:spcBef>
                <a:spcPct val="0"/>
              </a:spcBef>
              <a:spcAft>
                <a:spcPct val="30000"/>
              </a:spcAft>
              <a:buFontTx/>
              <a:buNone/>
            </a:pPr>
            <a:r>
              <a:rPr lang="zh-CN" altLang="en-US" sz="2400" dirty="0">
                <a:solidFill>
                  <a:schemeClr val="accent2"/>
                </a:solidFill>
                <a:latin typeface="Arial" panose="020B0604020202020204" pitchFamily="34" charset="0"/>
                <a:ea typeface="幼圆" panose="02010509060101010101" pitchFamily="49" charset="-122"/>
              </a:rPr>
              <a:t>性能稳定。</a:t>
            </a:r>
          </a:p>
        </p:txBody>
      </p:sp>
      <p:sp>
        <p:nvSpPr>
          <p:cNvPr id="23561" name="Rectangle 20"/>
          <p:cNvSpPr>
            <a:spLocks noChangeArrowheads="1"/>
          </p:cNvSpPr>
          <p:nvPr/>
        </p:nvSpPr>
        <p:spPr bwMode="auto">
          <a:xfrm>
            <a:off x="468313" y="1230313"/>
            <a:ext cx="7965642" cy="480131"/>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zh-CN" altLang="en-US" dirty="0"/>
              <a:t>一、计算机发展历程</a:t>
            </a:r>
            <a:r>
              <a:rPr lang="en-US" altLang="zh-CN" dirty="0"/>
              <a:t>(</a:t>
            </a:r>
            <a:r>
              <a:rPr lang="zh-CN" altLang="en-US" sz="2400" dirty="0"/>
              <a:t>根据电子计算机的电子器件</a:t>
            </a:r>
            <a:r>
              <a:rPr lang="zh-CN" altLang="en-US" sz="2400" b="0" dirty="0"/>
              <a:t>划分</a:t>
            </a:r>
            <a:r>
              <a:rPr lang="en-US" altLang="zh-CN" b="0" dirty="0"/>
              <a:t>)</a:t>
            </a:r>
            <a:endParaRPr lang="zh-CN" altLang="en-US" b="0" dirty="0"/>
          </a:p>
        </p:txBody>
      </p:sp>
      <p:sp>
        <p:nvSpPr>
          <p:cNvPr id="23562" name="Rectangle 22"/>
          <p:cNvSpPr>
            <a:spLocks noGrp="1" noChangeArrowheads="1"/>
          </p:cNvSpPr>
          <p:nvPr>
            <p:ph type="title" idx="4294967295"/>
          </p:nvPr>
        </p:nvSpPr>
        <p:spPr>
          <a:xfrm>
            <a:off x="700088" y="84138"/>
            <a:ext cx="7886700" cy="1325563"/>
          </a:xfrm>
          <a:noFill/>
        </p:spPr>
        <p:txBody>
          <a:bodyPr/>
          <a:lstStyle/>
          <a:p>
            <a:pPr eaLnBrk="1" hangingPunct="1"/>
            <a:r>
              <a:rPr lang="en-US" altLang="zh-CN" b="1" dirty="0"/>
              <a:t>1.2</a:t>
            </a:r>
            <a:r>
              <a:rPr lang="zh-CN" altLang="en-US" b="1" dirty="0"/>
              <a:t> 计算机发展</a:t>
            </a:r>
          </a:p>
        </p:txBody>
      </p:sp>
    </p:spTree>
    <p:extLst>
      <p:ext uri="{BB962C8B-B14F-4D97-AF65-F5344CB8AC3E}">
        <p14:creationId xmlns:p14="http://schemas.microsoft.com/office/powerpoint/2010/main" val="1068271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blinds(vertical)">
                                      <p:cBhvr>
                                        <p:cTn id="7" dur="500"/>
                                        <p:tgtEl>
                                          <p:spTgt spid="29699"/>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29702"/>
                                        </p:tgtEl>
                                        <p:attrNameLst>
                                          <p:attrName>style.visibility</p:attrName>
                                        </p:attrNameLst>
                                      </p:cBhvr>
                                      <p:to>
                                        <p:strVal val="visible"/>
                                      </p:to>
                                    </p:set>
                                    <p:animEffect transition="in" filter="box(out)">
                                      <p:cBhvr>
                                        <p:cTn id="11" dur="500"/>
                                        <p:tgtEl>
                                          <p:spTgt spid="2970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9711"/>
                                        </p:tgtEl>
                                        <p:attrNameLst>
                                          <p:attrName>style.visibility</p:attrName>
                                        </p:attrNameLst>
                                      </p:cBhvr>
                                      <p:to>
                                        <p:strVal val="visible"/>
                                      </p:to>
                                    </p:set>
                                    <p:animEffect transition="in" filter="dissolve">
                                      <p:cBhvr>
                                        <p:cTn id="16" dur="500"/>
                                        <p:tgtEl>
                                          <p:spTgt spid="2971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712"/>
                                        </p:tgtEl>
                                        <p:attrNameLst>
                                          <p:attrName>style.visibility</p:attrName>
                                        </p:attrNameLst>
                                      </p:cBhvr>
                                      <p:to>
                                        <p:strVal val="visible"/>
                                      </p:to>
                                    </p:set>
                                    <p:animEffect transition="in" filter="dissolve">
                                      <p:cBhvr>
                                        <p:cTn id="19" dur="500"/>
                                        <p:tgtEl>
                                          <p:spTgt spid="2971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29711"/>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29712"/>
                                        </p:tgtEl>
                                        <p:attrNameLst>
                                          <p:attrName>style.visibility</p:attrName>
                                        </p:attrNameLst>
                                      </p:cBhvr>
                                      <p:to>
                                        <p:strVal val="hidden"/>
                                      </p:to>
                                    </p:set>
                                  </p:childTnLst>
                                </p:cTn>
                              </p:par>
                            </p:childTnLst>
                          </p:cTn>
                        </p:par>
                        <p:par>
                          <p:cTn id="26" fill="hold" nodeType="afterGroup">
                            <p:stCondLst>
                              <p:cond delay="1"/>
                            </p:stCondLst>
                            <p:childTnLst>
                              <p:par>
                                <p:cTn id="27" presetID="5" presetClass="entr" presetSubtype="10" fill="hold" nodeType="afterEffect">
                                  <p:stCondLst>
                                    <p:cond delay="0"/>
                                  </p:stCondLst>
                                  <p:childTnLst>
                                    <p:set>
                                      <p:cBhvr>
                                        <p:cTn id="28" dur="1" fill="hold">
                                          <p:stCondLst>
                                            <p:cond delay="0"/>
                                          </p:stCondLst>
                                        </p:cTn>
                                        <p:tgtEl>
                                          <p:spTgt spid="29705"/>
                                        </p:tgtEl>
                                        <p:attrNameLst>
                                          <p:attrName>style.visibility</p:attrName>
                                        </p:attrNameLst>
                                      </p:cBhvr>
                                      <p:to>
                                        <p:strVal val="visible"/>
                                      </p:to>
                                    </p:set>
                                    <p:animEffect transition="in" filter="checkerboard(across)">
                                      <p:cBhvr>
                                        <p:cTn id="29" dur="500"/>
                                        <p:tgtEl>
                                          <p:spTgt spid="29705"/>
                                        </p:tgtEl>
                                      </p:cBhvr>
                                    </p:animEffect>
                                  </p:childTnLst>
                                </p:cTn>
                              </p:par>
                            </p:childTnLst>
                          </p:cTn>
                        </p:par>
                        <p:par>
                          <p:cTn id="30" fill="hold" nodeType="afterGroup">
                            <p:stCondLst>
                              <p:cond delay="501"/>
                            </p:stCondLst>
                            <p:childTnLst>
                              <p:par>
                                <p:cTn id="31" presetID="14" presetClass="entr" presetSubtype="5" fill="hold" nodeType="afterEffect">
                                  <p:stCondLst>
                                    <p:cond delay="0"/>
                                  </p:stCondLst>
                                  <p:childTnLst>
                                    <p:set>
                                      <p:cBhvr>
                                        <p:cTn id="32" dur="1" fill="hold">
                                          <p:stCondLst>
                                            <p:cond delay="0"/>
                                          </p:stCondLst>
                                        </p:cTn>
                                        <p:tgtEl>
                                          <p:spTgt spid="29708"/>
                                        </p:tgtEl>
                                        <p:attrNameLst>
                                          <p:attrName>style.visibility</p:attrName>
                                        </p:attrNameLst>
                                      </p:cBhvr>
                                      <p:to>
                                        <p:strVal val="visible"/>
                                      </p:to>
                                    </p:set>
                                    <p:animEffect transition="in" filter="randombar(vertical)">
                                      <p:cBhvr>
                                        <p:cTn id="33" dur="500"/>
                                        <p:tgtEl>
                                          <p:spTgt spid="29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1" grpId="0" autoUpdateAnimBg="0"/>
      <p:bldP spid="29711" grpId="1" autoUpdateAnimBg="0"/>
      <p:bldP spid="29712" grpId="0" autoUpdateAnimBg="0"/>
      <p:bldP spid="29712" grpId="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7"/>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ED93FED5-1449-433E-887E-AFCFD1FFB6CC}" type="slidenum">
              <a:rPr lang="zh-CN" altLang="en-US" sz="1400"/>
              <a:pPr algn="r" eaLnBrk="1" hangingPunct="1">
                <a:spcBef>
                  <a:spcPct val="50000"/>
                </a:spcBef>
                <a:buFontTx/>
                <a:buNone/>
              </a:pPr>
              <a:t>22</a:t>
            </a:fld>
            <a:endParaRPr lang="en-US" altLang="zh-CN" sz="1400"/>
          </a:p>
        </p:txBody>
      </p:sp>
      <p:sp>
        <p:nvSpPr>
          <p:cNvPr id="24579" name="Rectangle 2"/>
          <p:cNvSpPr>
            <a:spLocks noGrp="1" noChangeArrowheads="1"/>
          </p:cNvSpPr>
          <p:nvPr>
            <p:ph type="title" idx="4294967295"/>
          </p:nvPr>
        </p:nvSpPr>
        <p:spPr>
          <a:xfrm>
            <a:off x="1371600" y="404813"/>
            <a:ext cx="7467600" cy="720725"/>
          </a:xfrm>
        </p:spPr>
        <p:txBody>
          <a:bodyPr/>
          <a:lstStyle/>
          <a:p>
            <a:pPr eaLnBrk="1" hangingPunct="1"/>
            <a:r>
              <a:rPr lang="en-US" altLang="zh-CN" b="1" dirty="0"/>
              <a:t>1.2</a:t>
            </a:r>
            <a:r>
              <a:rPr lang="zh-CN" altLang="en-US" b="1" dirty="0"/>
              <a:t> 计算机发展</a:t>
            </a:r>
          </a:p>
        </p:txBody>
      </p:sp>
      <p:sp>
        <p:nvSpPr>
          <p:cNvPr id="24580" name="Rectangle 3"/>
          <p:cNvSpPr>
            <a:spLocks noGrp="1" noChangeArrowheads="1"/>
          </p:cNvSpPr>
          <p:nvPr>
            <p:ph type="body" sz="half" idx="4294967295"/>
          </p:nvPr>
        </p:nvSpPr>
        <p:spPr>
          <a:xfrm>
            <a:off x="685800" y="1484313"/>
            <a:ext cx="8458200" cy="4611687"/>
          </a:xfrm>
        </p:spPr>
        <p:txBody>
          <a:bodyPr/>
          <a:lstStyle/>
          <a:p>
            <a:pPr eaLnBrk="1" hangingPunct="1"/>
            <a:r>
              <a:rPr lang="zh-CN" altLang="en-US" sz="2000" b="1"/>
              <a:t>第</a:t>
            </a:r>
            <a:r>
              <a:rPr lang="zh-CN" altLang="en-US" sz="2000" b="1">
                <a:solidFill>
                  <a:srgbClr val="FF3300"/>
                </a:solidFill>
              </a:rPr>
              <a:t>一</a:t>
            </a:r>
            <a:r>
              <a:rPr lang="zh-CN" altLang="en-US" sz="2000" b="1"/>
              <a:t>代 (1946~1958) ：</a:t>
            </a:r>
            <a:r>
              <a:rPr lang="zh-CN" altLang="en-US" sz="2000" b="1">
                <a:solidFill>
                  <a:schemeClr val="accent2"/>
                </a:solidFill>
              </a:rPr>
              <a:t>电子管</a:t>
            </a:r>
            <a:r>
              <a:rPr lang="zh-CN" altLang="en-US" sz="2000" b="1"/>
              <a:t>，主要用于科学计算，用机器语言编程，体积大、速度慢、能耗高、使用不便且经常发生故障 ，只供少数计算机专家使用；</a:t>
            </a:r>
          </a:p>
          <a:p>
            <a:pPr eaLnBrk="1" hangingPunct="1"/>
            <a:r>
              <a:rPr lang="zh-CN" altLang="en-US" sz="2000" b="1"/>
              <a:t>第</a:t>
            </a:r>
            <a:r>
              <a:rPr lang="zh-CN" altLang="en-US" sz="2000" b="1">
                <a:solidFill>
                  <a:srgbClr val="FF3300"/>
                </a:solidFill>
              </a:rPr>
              <a:t>二</a:t>
            </a:r>
            <a:r>
              <a:rPr lang="zh-CN" altLang="en-US" sz="2000" b="1"/>
              <a:t>代 (1958~1964) ：</a:t>
            </a:r>
            <a:r>
              <a:rPr lang="zh-CN" altLang="en-US" sz="2000" b="1">
                <a:solidFill>
                  <a:schemeClr val="accent2"/>
                </a:solidFill>
              </a:rPr>
              <a:t>晶体管</a:t>
            </a:r>
            <a:r>
              <a:rPr lang="zh-CN" altLang="en-US" sz="2000" b="1"/>
              <a:t>，使用汇编语言及高级语言，出现了系统软件，操作和使用开始普遍化；</a:t>
            </a:r>
          </a:p>
          <a:p>
            <a:pPr eaLnBrk="1" hangingPunct="1"/>
            <a:r>
              <a:rPr lang="zh-CN" altLang="en-US" sz="2000" b="1"/>
              <a:t>第</a:t>
            </a:r>
            <a:r>
              <a:rPr lang="zh-CN" altLang="en-US" sz="2000" b="1">
                <a:solidFill>
                  <a:srgbClr val="FF3300"/>
                </a:solidFill>
              </a:rPr>
              <a:t>三</a:t>
            </a:r>
            <a:r>
              <a:rPr lang="zh-CN" altLang="en-US" sz="2000" b="1"/>
              <a:t>代 (1964~1974) ：</a:t>
            </a:r>
            <a:r>
              <a:rPr lang="zh-CN" altLang="en-US" sz="2000" b="1">
                <a:solidFill>
                  <a:schemeClr val="accent2"/>
                </a:solidFill>
              </a:rPr>
              <a:t>集成电路</a:t>
            </a:r>
            <a:r>
              <a:rPr lang="zh-CN" altLang="en-US" sz="2000" b="1"/>
              <a:t>，不同种类的软件出现（操作系统</a:t>
            </a:r>
            <a:r>
              <a:rPr lang="en-US" altLang="zh-CN" sz="2000" b="1"/>
              <a:t>、</a:t>
            </a:r>
            <a:r>
              <a:rPr lang="zh-CN" altLang="en-US" sz="2000" b="1"/>
              <a:t>编译程序、网络软件等）；</a:t>
            </a:r>
          </a:p>
          <a:p>
            <a:pPr eaLnBrk="1" hangingPunct="1"/>
            <a:r>
              <a:rPr lang="zh-CN" altLang="en-US" sz="2000" b="1"/>
              <a:t>第</a:t>
            </a:r>
            <a:r>
              <a:rPr lang="zh-CN" altLang="en-US" sz="2000" b="1">
                <a:solidFill>
                  <a:srgbClr val="FF3300"/>
                </a:solidFill>
              </a:rPr>
              <a:t>四</a:t>
            </a:r>
            <a:r>
              <a:rPr lang="zh-CN" altLang="en-US" sz="2000" b="1"/>
              <a:t>代 </a:t>
            </a:r>
            <a:r>
              <a:rPr lang="en-US" altLang="zh-CN" sz="2000" b="1"/>
              <a:t>(1974</a:t>
            </a:r>
            <a:r>
              <a:rPr lang="zh-CN" altLang="en-US" sz="2000" b="1"/>
              <a:t>至今) ：</a:t>
            </a:r>
            <a:r>
              <a:rPr lang="zh-CN" altLang="en-US" sz="2000" b="1">
                <a:solidFill>
                  <a:schemeClr val="accent2"/>
                </a:solidFill>
              </a:rPr>
              <a:t>大规模集成电路</a:t>
            </a:r>
            <a:r>
              <a:rPr lang="zh-CN" altLang="en-US" sz="2000" b="1"/>
              <a:t>（</a:t>
            </a:r>
            <a:r>
              <a:rPr lang="en-US" altLang="zh-CN" sz="2000" b="1"/>
              <a:t>LSI）、</a:t>
            </a:r>
            <a:r>
              <a:rPr lang="zh-CN" altLang="en-US" sz="2000" b="1"/>
              <a:t>超大规模集成电路(</a:t>
            </a:r>
            <a:r>
              <a:rPr lang="en-US" altLang="zh-CN" sz="2000" b="1"/>
              <a:t>VLSI)</a:t>
            </a:r>
            <a:r>
              <a:rPr lang="zh-CN" altLang="en-US" sz="2000" b="1"/>
              <a:t>，微机，并行处理、多机系统、分布式计算机，软件（数据库、分布式操作系统、软件工程标准）；</a:t>
            </a:r>
          </a:p>
          <a:p>
            <a:pPr eaLnBrk="1" hangingPunct="1"/>
            <a:r>
              <a:rPr lang="zh-CN" altLang="en-US" sz="2000" b="1">
                <a:solidFill>
                  <a:srgbClr val="FF3300"/>
                </a:solidFill>
              </a:rPr>
              <a:t>未来</a:t>
            </a:r>
            <a:r>
              <a:rPr lang="zh-CN" altLang="en-US" sz="2000" b="1"/>
              <a:t>计算机：智能计算机（具有人的思维、推理和判断能力</a:t>
            </a:r>
            <a:r>
              <a:rPr lang="zh-CN" altLang="en-US" sz="2000"/>
              <a:t> </a:t>
            </a:r>
            <a:r>
              <a:rPr lang="zh-CN" altLang="en-US" sz="2000" b="1"/>
              <a:t>）、神经网络计算机（模拟人脑神经网络工作原理，能自学习和联想记忆</a:t>
            </a:r>
            <a:r>
              <a:rPr lang="zh-CN" altLang="en-US" sz="2000"/>
              <a:t>）</a:t>
            </a:r>
            <a:r>
              <a:rPr lang="zh-CN" altLang="en-US" sz="2000" b="1"/>
              <a:t>、生物计算机（替代现在的半导体技术）</a:t>
            </a:r>
          </a:p>
        </p:txBody>
      </p:sp>
      <p:pic>
        <p:nvPicPr>
          <p:cNvPr id="24581" name="Picture 10" descr="dian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9750" y="1555750"/>
            <a:ext cx="2159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11" descr="dian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9750" y="2565400"/>
            <a:ext cx="2159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12" descr="dian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9750" y="3213100"/>
            <a:ext cx="2159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13" descr="dian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9750" y="3860800"/>
            <a:ext cx="215900"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5" name="Picture 14" descr="dian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9750" y="4868863"/>
            <a:ext cx="215900"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3095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4210E4DC-B56D-47EA-A314-48A3891062F8}" type="slidenum">
              <a:rPr lang="zh-CN" altLang="en-US" sz="1400"/>
              <a:pPr algn="r" eaLnBrk="1" hangingPunct="1">
                <a:spcBef>
                  <a:spcPct val="50000"/>
                </a:spcBef>
                <a:buFontTx/>
                <a:buNone/>
              </a:pPr>
              <a:t>23</a:t>
            </a:fld>
            <a:endParaRPr lang="en-US" altLang="zh-CN" sz="1400"/>
          </a:p>
        </p:txBody>
      </p:sp>
      <p:sp>
        <p:nvSpPr>
          <p:cNvPr id="25603" name="Text Box 4"/>
          <p:cNvSpPr txBox="1">
            <a:spLocks noChangeArrowheads="1"/>
          </p:cNvSpPr>
          <p:nvPr/>
        </p:nvSpPr>
        <p:spPr bwMode="auto">
          <a:xfrm>
            <a:off x="457200" y="2209800"/>
            <a:ext cx="4889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5F5F5F"/>
                </a:solidFill>
                <a:latin typeface="Arial" panose="020B0604020202020204" pitchFamily="34" charset="0"/>
                <a:ea typeface="幼圆" panose="02010509060101010101" pitchFamily="49" charset="-122"/>
              </a:rPr>
              <a:t>晶</a:t>
            </a:r>
          </a:p>
          <a:p>
            <a:pPr eaLnBrk="1" hangingPunct="1">
              <a:spcBef>
                <a:spcPct val="0"/>
              </a:spcBef>
              <a:buFontTx/>
              <a:buNone/>
            </a:pPr>
            <a:r>
              <a:rPr lang="zh-CN" altLang="en-US" sz="2400">
                <a:solidFill>
                  <a:srgbClr val="5F5F5F"/>
                </a:solidFill>
                <a:latin typeface="Arial" panose="020B0604020202020204" pitchFamily="34" charset="0"/>
                <a:ea typeface="幼圆" panose="02010509060101010101" pitchFamily="49" charset="-122"/>
              </a:rPr>
              <a:t>体</a:t>
            </a:r>
          </a:p>
          <a:p>
            <a:pPr eaLnBrk="1" hangingPunct="1">
              <a:spcBef>
                <a:spcPct val="0"/>
              </a:spcBef>
              <a:buFontTx/>
              <a:buNone/>
            </a:pPr>
            <a:r>
              <a:rPr lang="zh-CN" altLang="en-US" sz="2400">
                <a:solidFill>
                  <a:srgbClr val="5F5F5F"/>
                </a:solidFill>
                <a:latin typeface="Arial" panose="020B0604020202020204" pitchFamily="34" charset="0"/>
                <a:ea typeface="幼圆" panose="02010509060101010101" pitchFamily="49" charset="-122"/>
              </a:rPr>
              <a:t>管</a:t>
            </a:r>
          </a:p>
          <a:p>
            <a:pPr eaLnBrk="1" hangingPunct="1">
              <a:spcBef>
                <a:spcPct val="0"/>
              </a:spcBef>
              <a:buFontTx/>
              <a:buNone/>
            </a:pPr>
            <a:r>
              <a:rPr lang="zh-CN" altLang="en-US" sz="2400">
                <a:solidFill>
                  <a:srgbClr val="5F5F5F"/>
                </a:solidFill>
                <a:latin typeface="Arial" panose="020B0604020202020204" pitchFamily="34" charset="0"/>
                <a:ea typeface="幼圆" panose="02010509060101010101" pitchFamily="49" charset="-122"/>
              </a:rPr>
              <a:t>数</a:t>
            </a:r>
          </a:p>
        </p:txBody>
      </p:sp>
      <p:grpSp>
        <p:nvGrpSpPr>
          <p:cNvPr id="25604" name="Group 5"/>
          <p:cNvGrpSpPr>
            <a:grpSpLocks/>
          </p:cNvGrpSpPr>
          <p:nvPr/>
        </p:nvGrpSpPr>
        <p:grpSpPr bwMode="auto">
          <a:xfrm>
            <a:off x="7899400" y="1676400"/>
            <a:ext cx="939800" cy="3743325"/>
            <a:chOff x="0" y="0"/>
            <a:chExt cx="592" cy="2358"/>
          </a:xfrm>
        </p:grpSpPr>
        <p:sp>
          <p:nvSpPr>
            <p:cNvPr id="25611" name="Text Box 6"/>
            <p:cNvSpPr txBox="1">
              <a:spLocks noChangeArrowheads="1"/>
            </p:cNvSpPr>
            <p:nvPr/>
          </p:nvSpPr>
          <p:spPr bwMode="auto">
            <a:xfrm>
              <a:off x="0" y="0"/>
              <a:ext cx="308" cy="2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5F5F5F"/>
                  </a:solidFill>
                  <a:latin typeface="Arial" panose="020B0604020202020204" pitchFamily="34" charset="0"/>
                  <a:ea typeface="幼圆" panose="02010509060101010101" pitchFamily="49" charset="-122"/>
                </a:rPr>
                <a:t>单</a:t>
              </a:r>
            </a:p>
            <a:p>
              <a:pPr eaLnBrk="1" hangingPunct="1">
                <a:spcBef>
                  <a:spcPct val="0"/>
                </a:spcBef>
                <a:buFontTx/>
                <a:buNone/>
              </a:pPr>
              <a:r>
                <a:rPr lang="zh-CN" altLang="en-US" sz="2400">
                  <a:solidFill>
                    <a:srgbClr val="5F5F5F"/>
                  </a:solidFill>
                  <a:latin typeface="Arial" panose="020B0604020202020204" pitchFamily="34" charset="0"/>
                  <a:ea typeface="幼圆" panose="02010509060101010101" pitchFamily="49" charset="-122"/>
                </a:rPr>
                <a:t>位</a:t>
              </a:r>
            </a:p>
            <a:p>
              <a:pPr eaLnBrk="1" hangingPunct="1">
                <a:spcBef>
                  <a:spcPct val="0"/>
                </a:spcBef>
                <a:buFontTx/>
                <a:buNone/>
              </a:pPr>
              <a:r>
                <a:rPr lang="zh-CN" altLang="en-US" sz="2400">
                  <a:solidFill>
                    <a:srgbClr val="5F5F5F"/>
                  </a:solidFill>
                  <a:latin typeface="Arial" panose="020B0604020202020204" pitchFamily="34" charset="0"/>
                  <a:ea typeface="幼圆" panose="02010509060101010101" pitchFamily="49" charset="-122"/>
                </a:rPr>
                <a:t>时</a:t>
              </a:r>
            </a:p>
            <a:p>
              <a:pPr eaLnBrk="1" hangingPunct="1">
                <a:spcBef>
                  <a:spcPct val="0"/>
                </a:spcBef>
                <a:buFontTx/>
                <a:buNone/>
              </a:pPr>
              <a:r>
                <a:rPr lang="zh-CN" altLang="en-US" sz="2400">
                  <a:solidFill>
                    <a:srgbClr val="5F5F5F"/>
                  </a:solidFill>
                  <a:latin typeface="Arial" panose="020B0604020202020204" pitchFamily="34" charset="0"/>
                  <a:ea typeface="幼圆" panose="02010509060101010101" pitchFamily="49" charset="-122"/>
                </a:rPr>
                <a:t>间</a:t>
              </a:r>
            </a:p>
            <a:p>
              <a:pPr eaLnBrk="1" hangingPunct="1">
                <a:spcBef>
                  <a:spcPct val="0"/>
                </a:spcBef>
                <a:buFontTx/>
                <a:buNone/>
              </a:pPr>
              <a:r>
                <a:rPr lang="zh-CN" altLang="en-US" sz="2400">
                  <a:solidFill>
                    <a:srgbClr val="5F5F5F"/>
                  </a:solidFill>
                  <a:latin typeface="Arial" panose="020B0604020202020204" pitchFamily="34" charset="0"/>
                  <a:ea typeface="幼圆" panose="02010509060101010101" pitchFamily="49" charset="-122"/>
                </a:rPr>
                <a:t>执</a:t>
              </a:r>
            </a:p>
            <a:p>
              <a:pPr eaLnBrk="1" hangingPunct="1">
                <a:spcBef>
                  <a:spcPct val="0"/>
                </a:spcBef>
                <a:buFontTx/>
                <a:buNone/>
              </a:pPr>
              <a:r>
                <a:rPr lang="zh-CN" altLang="en-US" sz="2400">
                  <a:solidFill>
                    <a:srgbClr val="5F5F5F"/>
                  </a:solidFill>
                  <a:latin typeface="Arial" panose="020B0604020202020204" pitchFamily="34" charset="0"/>
                  <a:ea typeface="幼圆" panose="02010509060101010101" pitchFamily="49" charset="-122"/>
                </a:rPr>
                <a:t>行</a:t>
              </a:r>
            </a:p>
            <a:p>
              <a:pPr eaLnBrk="1" hangingPunct="1">
                <a:spcBef>
                  <a:spcPct val="0"/>
                </a:spcBef>
                <a:buFontTx/>
                <a:buNone/>
              </a:pPr>
              <a:r>
                <a:rPr lang="zh-CN" altLang="en-US" sz="2400">
                  <a:solidFill>
                    <a:srgbClr val="5F5F5F"/>
                  </a:solidFill>
                  <a:latin typeface="Arial" panose="020B0604020202020204" pitchFamily="34" charset="0"/>
                  <a:ea typeface="幼圆" panose="02010509060101010101" pitchFamily="49" charset="-122"/>
                </a:rPr>
                <a:t>的</a:t>
              </a:r>
            </a:p>
            <a:p>
              <a:pPr eaLnBrk="1" hangingPunct="1">
                <a:spcBef>
                  <a:spcPct val="0"/>
                </a:spcBef>
                <a:buFontTx/>
                <a:buNone/>
              </a:pPr>
              <a:r>
                <a:rPr lang="zh-CN" altLang="en-US" sz="2400">
                  <a:solidFill>
                    <a:srgbClr val="5F5F5F"/>
                  </a:solidFill>
                  <a:latin typeface="Arial" panose="020B0604020202020204" pitchFamily="34" charset="0"/>
                  <a:ea typeface="幼圆" panose="02010509060101010101" pitchFamily="49" charset="-122"/>
                </a:rPr>
                <a:t>指</a:t>
              </a:r>
            </a:p>
            <a:p>
              <a:pPr eaLnBrk="1" hangingPunct="1">
                <a:spcBef>
                  <a:spcPct val="0"/>
                </a:spcBef>
                <a:buFontTx/>
                <a:buNone/>
              </a:pPr>
              <a:r>
                <a:rPr lang="zh-CN" altLang="en-US" sz="2400">
                  <a:solidFill>
                    <a:srgbClr val="5F5F5F"/>
                  </a:solidFill>
                  <a:latin typeface="Arial" panose="020B0604020202020204" pitchFamily="34" charset="0"/>
                  <a:ea typeface="幼圆" panose="02010509060101010101" pitchFamily="49" charset="-122"/>
                </a:rPr>
                <a:t>令</a:t>
              </a:r>
            </a:p>
            <a:p>
              <a:pPr eaLnBrk="1" hangingPunct="1">
                <a:spcBef>
                  <a:spcPct val="0"/>
                </a:spcBef>
                <a:buFontTx/>
                <a:buNone/>
              </a:pPr>
              <a:r>
                <a:rPr lang="zh-CN" altLang="en-US" sz="2400">
                  <a:solidFill>
                    <a:srgbClr val="5F5F5F"/>
                  </a:solidFill>
                  <a:latin typeface="Arial" panose="020B0604020202020204" pitchFamily="34" charset="0"/>
                  <a:ea typeface="幼圆" panose="02010509060101010101" pitchFamily="49" charset="-122"/>
                </a:rPr>
                <a:t>数</a:t>
              </a:r>
            </a:p>
          </p:txBody>
        </p:sp>
        <p:sp>
          <p:nvSpPr>
            <p:cNvPr id="25612" name="Text Box 7"/>
            <p:cNvSpPr txBox="1">
              <a:spLocks noChangeArrowheads="1"/>
            </p:cNvSpPr>
            <p:nvPr/>
          </p:nvSpPr>
          <p:spPr bwMode="auto">
            <a:xfrm>
              <a:off x="303" y="739"/>
              <a:ext cx="289"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a:solidFill>
                    <a:srgbClr val="5F5F5F"/>
                  </a:solidFill>
                  <a:latin typeface="Arial" panose="020B0604020202020204" pitchFamily="34" charset="0"/>
                  <a:ea typeface="幼圆" panose="02010509060101010101" pitchFamily="49" charset="-122"/>
                </a:rPr>
                <a:t>百万条</a:t>
              </a:r>
              <a:r>
                <a:rPr lang="en-US" altLang="zh-CN" sz="1800">
                  <a:solidFill>
                    <a:srgbClr val="5F5F5F"/>
                  </a:solidFill>
                  <a:latin typeface="Arial" panose="020B0604020202020204" pitchFamily="34" charset="0"/>
                  <a:ea typeface="幼圆" panose="02010509060101010101" pitchFamily="49" charset="-122"/>
                </a:rPr>
                <a:t>/</a:t>
              </a:r>
              <a:r>
                <a:rPr lang="zh-CN" altLang="en-US" sz="1800">
                  <a:solidFill>
                    <a:srgbClr val="5F5F5F"/>
                  </a:solidFill>
                  <a:latin typeface="Arial" panose="020B0604020202020204" pitchFamily="34" charset="0"/>
                  <a:ea typeface="幼圆" panose="02010509060101010101" pitchFamily="49" charset="-122"/>
                </a:rPr>
                <a:t>每秒</a:t>
              </a:r>
              <a:endParaRPr lang="zh-CN" altLang="en-US" sz="2400">
                <a:solidFill>
                  <a:srgbClr val="5F5F5F"/>
                </a:solidFill>
                <a:latin typeface="Arial" panose="020B0604020202020204" pitchFamily="34" charset="0"/>
                <a:ea typeface="幼圆" panose="02010509060101010101" pitchFamily="49" charset="-122"/>
              </a:endParaRPr>
            </a:p>
          </p:txBody>
        </p:sp>
      </p:grpSp>
      <p:sp>
        <p:nvSpPr>
          <p:cNvPr id="25605" name="Text Box 8"/>
          <p:cNvSpPr txBox="1">
            <a:spLocks noChangeArrowheads="1"/>
          </p:cNvSpPr>
          <p:nvPr/>
        </p:nvSpPr>
        <p:spPr bwMode="auto">
          <a:xfrm>
            <a:off x="468313" y="5157788"/>
            <a:ext cx="75596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lvl="1" eaLnBrk="1" hangingPunct="1">
              <a:buFontTx/>
              <a:buNone/>
            </a:pPr>
            <a:r>
              <a:rPr lang="zh-CN" altLang="en-US" sz="2800">
                <a:solidFill>
                  <a:srgbClr val="CC3300"/>
                </a:solidFill>
              </a:rPr>
              <a:t>摩尔定律：半导体上的晶体管数目，大约每隔</a:t>
            </a:r>
            <a:r>
              <a:rPr lang="en-US" altLang="zh-CN" sz="2800">
                <a:solidFill>
                  <a:srgbClr val="CC3300"/>
                </a:solidFill>
              </a:rPr>
              <a:t>18</a:t>
            </a:r>
            <a:r>
              <a:rPr lang="zh-CN" altLang="en-US" sz="2800">
                <a:solidFill>
                  <a:srgbClr val="CC3300"/>
                </a:solidFill>
              </a:rPr>
              <a:t>个月就会增加一倍，或者体积缩小</a:t>
            </a:r>
            <a:r>
              <a:rPr lang="en-US" altLang="zh-CN" sz="2800">
                <a:solidFill>
                  <a:srgbClr val="CC3300"/>
                </a:solidFill>
              </a:rPr>
              <a:t>50</a:t>
            </a:r>
            <a:r>
              <a:rPr lang="zh-CN" altLang="en-US" sz="2800">
                <a:solidFill>
                  <a:srgbClr val="CC3300"/>
                </a:solidFill>
              </a:rPr>
              <a:t>％</a:t>
            </a:r>
          </a:p>
        </p:txBody>
      </p:sp>
      <p:sp>
        <p:nvSpPr>
          <p:cNvPr id="25606" name="Rectangle 9"/>
          <p:cNvSpPr>
            <a:spLocks noGrp="1" noChangeArrowheads="1"/>
          </p:cNvSpPr>
          <p:nvPr>
            <p:ph type="title" idx="4294967295"/>
          </p:nvPr>
        </p:nvSpPr>
        <p:spPr>
          <a:xfrm>
            <a:off x="0" y="333375"/>
            <a:ext cx="9144000" cy="1143000"/>
          </a:xfrm>
          <a:noFill/>
        </p:spPr>
        <p:txBody>
          <a:bodyPr lIns="92075" tIns="46038" rIns="92075" bIns="46038"/>
          <a:lstStyle/>
          <a:p>
            <a:pPr eaLnBrk="1" hangingPunct="1"/>
            <a:r>
              <a:rPr lang="zh-CN" altLang="en-US" b="1"/>
              <a:t>  计算机第一定律</a:t>
            </a:r>
            <a:r>
              <a:rPr lang="en-US" altLang="zh-CN" b="1">
                <a:latin typeface="宋体" panose="02010600030101010101" pitchFamily="2" charset="-122"/>
              </a:rPr>
              <a:t>——</a:t>
            </a:r>
            <a:r>
              <a:rPr lang="zh-CN" altLang="en-US" b="1"/>
              <a:t>摩尔定律</a:t>
            </a:r>
          </a:p>
        </p:txBody>
      </p:sp>
      <p:pic>
        <p:nvPicPr>
          <p:cNvPr id="25607" name="Picture 10" descr="摩尔定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057400"/>
            <a:ext cx="6781800" cy="293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Text Box 11"/>
          <p:cNvSpPr txBox="1">
            <a:spLocks noChangeArrowheads="1"/>
          </p:cNvSpPr>
          <p:nvPr/>
        </p:nvSpPr>
        <p:spPr bwMode="auto">
          <a:xfrm>
            <a:off x="250825" y="1341438"/>
            <a:ext cx="6769100" cy="45720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lvl="1" eaLnBrk="1" hangingPunct="1">
              <a:buFont typeface="Arial" panose="020B0604020202020204" pitchFamily="34" charset="0"/>
              <a:buNone/>
            </a:pPr>
            <a:r>
              <a:rPr lang="en-US" altLang="zh-CN">
                <a:solidFill>
                  <a:srgbClr val="2D35D3"/>
                </a:solidFill>
              </a:rPr>
              <a:t>Gordon Moore :Intel</a:t>
            </a:r>
            <a:r>
              <a:rPr lang="zh-CN" altLang="en-US">
                <a:solidFill>
                  <a:srgbClr val="2D35D3"/>
                </a:solidFill>
              </a:rPr>
              <a:t>公司的创始人之一</a:t>
            </a:r>
            <a:endParaRPr lang="en-US" altLang="zh-CN">
              <a:solidFill>
                <a:srgbClr val="2D35D3"/>
              </a:solidFill>
            </a:endParaRPr>
          </a:p>
        </p:txBody>
      </p:sp>
      <p:sp>
        <p:nvSpPr>
          <p:cNvPr id="25609" name="Text Box 12"/>
          <p:cNvSpPr txBox="1">
            <a:spLocks noChangeArrowheads="1"/>
          </p:cNvSpPr>
          <p:nvPr/>
        </p:nvSpPr>
        <p:spPr bwMode="auto">
          <a:xfrm>
            <a:off x="250825" y="4221163"/>
            <a:ext cx="1439863" cy="13112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1971</a:t>
            </a:r>
            <a:r>
              <a:rPr lang="zh-CN" altLang="en-US" sz="2000"/>
              <a:t>年，英特尔第一款微处理器 </a:t>
            </a:r>
          </a:p>
        </p:txBody>
      </p:sp>
      <p:sp>
        <p:nvSpPr>
          <p:cNvPr id="25610" name="Line 13"/>
          <p:cNvSpPr>
            <a:spLocks noChangeShapeType="1"/>
          </p:cNvSpPr>
          <p:nvPr/>
        </p:nvSpPr>
        <p:spPr bwMode="auto">
          <a:xfrm flipH="1">
            <a:off x="1403350" y="4724400"/>
            <a:ext cx="576263" cy="73025"/>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2775695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B41FA8F6-6B28-45FF-AA92-0487E656B13C}" type="slidenum">
              <a:rPr lang="zh-CN" altLang="en-US" sz="1400"/>
              <a:pPr algn="r" eaLnBrk="1" hangingPunct="1">
                <a:spcBef>
                  <a:spcPct val="50000"/>
                </a:spcBef>
                <a:buFontTx/>
                <a:buNone/>
              </a:pPr>
              <a:t>24</a:t>
            </a:fld>
            <a:endParaRPr lang="en-US" altLang="zh-CN" sz="1400"/>
          </a:p>
        </p:txBody>
      </p:sp>
      <p:sp>
        <p:nvSpPr>
          <p:cNvPr id="26627" name="Rectangle 2"/>
          <p:cNvSpPr>
            <a:spLocks noGrp="1" noChangeArrowheads="1"/>
          </p:cNvSpPr>
          <p:nvPr>
            <p:ph type="title" idx="4294967295"/>
          </p:nvPr>
        </p:nvSpPr>
        <p:spPr>
          <a:xfrm>
            <a:off x="613954" y="116931"/>
            <a:ext cx="8225246" cy="1325563"/>
          </a:xfrm>
        </p:spPr>
        <p:txBody>
          <a:bodyPr/>
          <a:lstStyle/>
          <a:p>
            <a:pPr eaLnBrk="1" hangingPunct="1"/>
            <a:r>
              <a:rPr lang="zh-CN" altLang="en-US" b="1" dirty="0"/>
              <a:t>计算机的发展历程</a:t>
            </a:r>
          </a:p>
        </p:txBody>
      </p:sp>
      <p:sp>
        <p:nvSpPr>
          <p:cNvPr id="26628" name="Rectangle 3"/>
          <p:cNvSpPr>
            <a:spLocks noGrp="1" noChangeArrowheads="1"/>
          </p:cNvSpPr>
          <p:nvPr>
            <p:ph type="body" idx="4294967295"/>
          </p:nvPr>
        </p:nvSpPr>
        <p:spPr>
          <a:xfrm>
            <a:off x="1563756" y="1658377"/>
            <a:ext cx="6016487" cy="3242807"/>
          </a:xfrm>
        </p:spPr>
        <p:txBody>
          <a:bodyPr/>
          <a:lstStyle/>
          <a:p>
            <a:pPr eaLnBrk="1" hangingPunct="1">
              <a:buFont typeface="Wingdings" panose="05000000000000000000" pitchFamily="2" charset="2"/>
              <a:buChar char="Ø"/>
            </a:pPr>
            <a:r>
              <a:rPr lang="zh-CN" altLang="en-US" b="1" dirty="0"/>
              <a:t>巨型机 </a:t>
            </a:r>
          </a:p>
          <a:p>
            <a:pPr eaLnBrk="1" hangingPunct="1">
              <a:buFont typeface="Wingdings" panose="05000000000000000000" pitchFamily="2" charset="2"/>
              <a:buChar char="Ø"/>
            </a:pPr>
            <a:r>
              <a:rPr lang="zh-CN" altLang="en-US" b="1" dirty="0"/>
              <a:t>小巨型机</a:t>
            </a:r>
          </a:p>
          <a:p>
            <a:pPr eaLnBrk="1" hangingPunct="1">
              <a:buFont typeface="Wingdings" panose="05000000000000000000" pitchFamily="2" charset="2"/>
              <a:buChar char="Ø"/>
            </a:pPr>
            <a:r>
              <a:rPr lang="zh-CN" altLang="en-US" b="1" dirty="0"/>
              <a:t>大型机</a:t>
            </a:r>
          </a:p>
          <a:p>
            <a:pPr eaLnBrk="1" hangingPunct="1">
              <a:buFont typeface="Wingdings" panose="05000000000000000000" pitchFamily="2" charset="2"/>
              <a:buChar char="Ø"/>
            </a:pPr>
            <a:r>
              <a:rPr lang="zh-CN" altLang="en-US" b="1" dirty="0"/>
              <a:t>小型机</a:t>
            </a:r>
          </a:p>
          <a:p>
            <a:pPr eaLnBrk="1" hangingPunct="1">
              <a:buFont typeface="Wingdings" panose="05000000000000000000" pitchFamily="2" charset="2"/>
              <a:buChar char="Ø"/>
            </a:pPr>
            <a:r>
              <a:rPr lang="zh-CN" altLang="en-US" b="1" dirty="0"/>
              <a:t>工作站</a:t>
            </a:r>
          </a:p>
          <a:p>
            <a:pPr eaLnBrk="1" hangingPunct="1">
              <a:buFont typeface="Wingdings" panose="05000000000000000000" pitchFamily="2" charset="2"/>
              <a:buChar char="Ø"/>
            </a:pPr>
            <a:r>
              <a:rPr lang="zh-CN" altLang="en-US" b="1" dirty="0"/>
              <a:t>微机</a:t>
            </a:r>
          </a:p>
        </p:txBody>
      </p:sp>
    </p:spTree>
    <p:extLst>
      <p:ext uri="{BB962C8B-B14F-4D97-AF65-F5344CB8AC3E}">
        <p14:creationId xmlns:p14="http://schemas.microsoft.com/office/powerpoint/2010/main" val="2546138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9DEDD45B-2805-4507-8D0C-6E06C94A8BDC}" type="slidenum">
              <a:rPr lang="zh-CN" altLang="en-US" sz="1400"/>
              <a:pPr algn="r" eaLnBrk="1" hangingPunct="1">
                <a:spcBef>
                  <a:spcPct val="50000"/>
                </a:spcBef>
                <a:buFontTx/>
                <a:buNone/>
              </a:pPr>
              <a:t>25</a:t>
            </a:fld>
            <a:endParaRPr lang="en-US" altLang="zh-CN" sz="1400"/>
          </a:p>
        </p:txBody>
      </p:sp>
      <p:sp>
        <p:nvSpPr>
          <p:cNvPr id="27651" name="Rectangle 4"/>
          <p:cNvSpPr>
            <a:spLocks noGrp="1" noChangeArrowheads="1"/>
          </p:cNvSpPr>
          <p:nvPr>
            <p:ph type="title" idx="4294967295"/>
          </p:nvPr>
        </p:nvSpPr>
        <p:spPr>
          <a:xfrm>
            <a:off x="1371600" y="0"/>
            <a:ext cx="7772400" cy="990600"/>
          </a:xfrm>
          <a:noFill/>
        </p:spPr>
        <p:txBody>
          <a:bodyPr lIns="92075" tIns="46038" rIns="92075" bIns="46038" anchor="b"/>
          <a:lstStyle/>
          <a:p>
            <a:pPr eaLnBrk="1" hangingPunct="1"/>
            <a:r>
              <a:rPr lang="zh-CN" altLang="en-US" b="1"/>
              <a:t>计算机的六大分类</a:t>
            </a:r>
          </a:p>
        </p:txBody>
      </p:sp>
      <p:sp>
        <p:nvSpPr>
          <p:cNvPr id="27652" name="Rectangle 5"/>
          <p:cNvSpPr>
            <a:spLocks noGrp="1" noChangeArrowheads="1"/>
          </p:cNvSpPr>
          <p:nvPr>
            <p:ph type="body" idx="4294967295"/>
          </p:nvPr>
        </p:nvSpPr>
        <p:spPr>
          <a:xfrm>
            <a:off x="431800" y="1233488"/>
            <a:ext cx="8712200" cy="5148262"/>
          </a:xfrm>
        </p:spPr>
        <p:txBody>
          <a:bodyPr lIns="92075" tIns="46038" rIns="92075" bIns="46038"/>
          <a:lstStyle/>
          <a:p>
            <a:pPr eaLnBrk="1" hangingPunct="1"/>
            <a:r>
              <a:rPr lang="zh-CN" altLang="en-US" b="1" dirty="0"/>
              <a:t>巨型机（</a:t>
            </a:r>
            <a:r>
              <a:rPr lang="en-US" altLang="zh-CN" b="1" dirty="0"/>
              <a:t>Super Computer</a:t>
            </a:r>
            <a:r>
              <a:rPr lang="zh-CN" altLang="en-US" b="1" dirty="0"/>
              <a:t>）</a:t>
            </a:r>
            <a:r>
              <a:rPr lang="en-US" altLang="zh-CN" b="1" dirty="0"/>
              <a:t>~</a:t>
            </a:r>
            <a:r>
              <a:rPr lang="zh-CN" altLang="en-US" b="1" dirty="0"/>
              <a:t>超算</a:t>
            </a:r>
          </a:p>
          <a:p>
            <a:pPr lvl="1" eaLnBrk="1" hangingPunct="1"/>
            <a:r>
              <a:rPr lang="zh-CN" altLang="en-US" b="1" dirty="0"/>
              <a:t>是一种超大型电子计算机。具有很强的计算和处理数据的能力，主要特点表现为</a:t>
            </a:r>
            <a:r>
              <a:rPr lang="zh-CN" altLang="en-US" b="1" dirty="0">
                <a:solidFill>
                  <a:srgbClr val="2D35D3"/>
                </a:solidFill>
              </a:rPr>
              <a:t>高速度</a:t>
            </a:r>
            <a:r>
              <a:rPr lang="zh-CN" altLang="en-US" b="1" dirty="0"/>
              <a:t>和</a:t>
            </a:r>
            <a:r>
              <a:rPr lang="zh-CN" altLang="en-US" b="1" dirty="0">
                <a:solidFill>
                  <a:srgbClr val="2D35D3"/>
                </a:solidFill>
              </a:rPr>
              <a:t>大容量</a:t>
            </a:r>
            <a:r>
              <a:rPr lang="zh-CN" altLang="en-US" b="1" dirty="0"/>
              <a:t>，配有多种外部和外围设备及丰富的、高功能的软件系统。</a:t>
            </a:r>
            <a:r>
              <a:rPr lang="zh-CN" altLang="en-US" b="1" dirty="0">
                <a:solidFill>
                  <a:schemeClr val="accent2"/>
                </a:solidFill>
              </a:rPr>
              <a:t>主要用来承担重大的科学研究、国防尖端技术和国民经济领域的大型计算课题及数据处理任务。</a:t>
            </a:r>
            <a:r>
              <a:rPr lang="zh-CN" altLang="en-US" b="1" dirty="0"/>
              <a:t>如大范围天气预报，整理卫星照片，原子核物的探索，研究洲际导弹、宇宙飞船等</a:t>
            </a:r>
            <a:r>
              <a:rPr lang="en-US" altLang="zh-CN" b="1" dirty="0"/>
              <a:t>;</a:t>
            </a:r>
            <a:r>
              <a:rPr lang="zh-CN" altLang="en-US" b="1" dirty="0"/>
              <a:t>。</a:t>
            </a:r>
          </a:p>
          <a:p>
            <a:pPr lvl="1" eaLnBrk="1" hangingPunct="1"/>
            <a:r>
              <a:rPr lang="zh-CN" altLang="en-US" b="1" dirty="0"/>
              <a:t>计算机的运算速度平均每秒</a:t>
            </a:r>
            <a:r>
              <a:rPr lang="en-US" altLang="zh-CN" b="1" dirty="0"/>
              <a:t>1000</a:t>
            </a:r>
            <a:r>
              <a:rPr lang="zh-CN" altLang="en-US" b="1" dirty="0"/>
              <a:t>万次以上；其次，存贮容量在</a:t>
            </a:r>
            <a:r>
              <a:rPr lang="en-US" altLang="zh-CN" b="1" dirty="0"/>
              <a:t>1000</a:t>
            </a:r>
            <a:r>
              <a:rPr lang="zh-CN" altLang="en-US" b="1" dirty="0"/>
              <a:t>万位以上。（相对于时代）</a:t>
            </a:r>
          </a:p>
          <a:p>
            <a:pPr lvl="1" eaLnBrk="1" hangingPunct="1"/>
            <a:r>
              <a:rPr lang="zh-CN" altLang="en-US" b="1" dirty="0"/>
              <a:t>美国超级计算机“红杉”、中国</a:t>
            </a:r>
            <a:endParaRPr lang="en-US" altLang="zh-CN" b="1" dirty="0"/>
          </a:p>
          <a:p>
            <a:pPr lvl="1" eaLnBrk="1" hangingPunct="1">
              <a:buFontTx/>
              <a:buNone/>
            </a:pPr>
            <a:r>
              <a:rPr lang="en-US" altLang="zh-CN" b="1" dirty="0"/>
              <a:t>    </a:t>
            </a:r>
            <a:r>
              <a:rPr lang="pt-BR" altLang="en-US" b="1" dirty="0"/>
              <a:t>“</a:t>
            </a:r>
            <a:r>
              <a:rPr lang="zh-CN" altLang="en-US" b="1" dirty="0"/>
              <a:t>天河－</a:t>
            </a:r>
            <a:r>
              <a:rPr lang="pt-BR" altLang="en-US" b="1" dirty="0"/>
              <a:t>1A”</a:t>
            </a:r>
            <a:r>
              <a:rPr lang="zh-CN" altLang="en-US" b="1" dirty="0"/>
              <a:t>、“星云”、“神威”</a:t>
            </a:r>
            <a:endParaRPr lang="en-US" altLang="zh-CN" b="1" dirty="0"/>
          </a:p>
        </p:txBody>
      </p:sp>
      <p:pic>
        <p:nvPicPr>
          <p:cNvPr id="27653" name="Picture 6"/>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16575" y="5005388"/>
            <a:ext cx="3527425"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2356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8C8D2DC7-3006-45CF-9B5B-F398D199B704}" type="slidenum">
              <a:rPr lang="zh-CN" altLang="en-US" sz="1400"/>
              <a:pPr algn="r" eaLnBrk="1" hangingPunct="1">
                <a:spcBef>
                  <a:spcPct val="50000"/>
                </a:spcBef>
                <a:buFontTx/>
                <a:buNone/>
              </a:pPr>
              <a:t>26</a:t>
            </a:fld>
            <a:endParaRPr lang="en-US" altLang="zh-CN" sz="1400"/>
          </a:p>
        </p:txBody>
      </p:sp>
      <p:sp>
        <p:nvSpPr>
          <p:cNvPr id="28675" name="Rectangle 4"/>
          <p:cNvSpPr>
            <a:spLocks noGrp="1" noChangeArrowheads="1"/>
          </p:cNvSpPr>
          <p:nvPr>
            <p:ph type="title" idx="4294967295"/>
          </p:nvPr>
        </p:nvSpPr>
        <p:spPr>
          <a:xfrm>
            <a:off x="0" y="365125"/>
            <a:ext cx="7886700" cy="1325563"/>
          </a:xfrm>
          <a:noFill/>
        </p:spPr>
        <p:txBody>
          <a:bodyPr/>
          <a:lstStyle/>
          <a:p>
            <a:pPr eaLnBrk="1" hangingPunct="1"/>
            <a:r>
              <a:rPr lang="zh-CN" altLang="en-US" b="1"/>
              <a:t>计算机的六大分类</a:t>
            </a:r>
          </a:p>
        </p:txBody>
      </p:sp>
      <p:sp>
        <p:nvSpPr>
          <p:cNvPr id="35844" name="Rectangle 5"/>
          <p:cNvSpPr>
            <a:spLocks noGrp="1" noChangeArrowheads="1"/>
          </p:cNvSpPr>
          <p:nvPr>
            <p:ph type="body" idx="4294967295"/>
          </p:nvPr>
        </p:nvSpPr>
        <p:spPr>
          <a:xfrm>
            <a:off x="352698" y="1319213"/>
            <a:ext cx="5905500" cy="5133975"/>
          </a:xfrm>
          <a:noFill/>
        </p:spPr>
        <p:txBody>
          <a:bodyPr/>
          <a:lstStyle/>
          <a:p>
            <a:pPr eaLnBrk="1" hangingPunct="1"/>
            <a:r>
              <a:rPr lang="zh-CN" altLang="en-US" b="1" dirty="0"/>
              <a:t>小巨型机</a:t>
            </a:r>
            <a:r>
              <a:rPr lang="zh-CN" altLang="en-US" sz="2400" b="1" dirty="0"/>
              <a:t>（</a:t>
            </a:r>
            <a:r>
              <a:rPr lang="en-US" altLang="zh-CN" sz="2400" b="1" dirty="0"/>
              <a:t>Mini Super Computer</a:t>
            </a:r>
            <a:r>
              <a:rPr lang="zh-CN" altLang="en-US" sz="2400" b="1" dirty="0"/>
              <a:t>）</a:t>
            </a:r>
            <a:r>
              <a:rPr lang="en-US" altLang="zh-CN" sz="2400" b="1" dirty="0">
                <a:latin typeface="宋体" panose="02010600030101010101" pitchFamily="2" charset="-122"/>
              </a:rPr>
              <a:t>——</a:t>
            </a:r>
            <a:r>
              <a:rPr lang="zh-CN" altLang="en-US" sz="2400" b="1" dirty="0"/>
              <a:t>功能同巨型机相近，价格相对便宜，发展十分迅速</a:t>
            </a:r>
            <a:r>
              <a:rPr lang="en-US" altLang="zh-CN" sz="2400" b="1" dirty="0"/>
              <a:t>,</a:t>
            </a:r>
            <a:r>
              <a:rPr lang="zh-CN" altLang="en-US" sz="2400" b="1" dirty="0"/>
              <a:t>美国</a:t>
            </a:r>
            <a:r>
              <a:rPr lang="en-US" altLang="zh-CN" sz="2400" b="1" dirty="0"/>
              <a:t>Convex</a:t>
            </a:r>
            <a:r>
              <a:rPr lang="zh-CN" altLang="en-US" sz="2400" b="1" dirty="0"/>
              <a:t>公司的</a:t>
            </a:r>
            <a:r>
              <a:rPr lang="en-US" altLang="zh-CN" sz="2400" b="1" dirty="0"/>
              <a:t>C</a:t>
            </a:r>
            <a:r>
              <a:rPr lang="zh-CN" altLang="en-US" sz="2400" b="1" dirty="0"/>
              <a:t>系列机为其代表产品。</a:t>
            </a:r>
            <a:r>
              <a:rPr lang="zh-CN" altLang="en-US" sz="2400" b="1" dirty="0">
                <a:solidFill>
                  <a:schemeClr val="accent2"/>
                </a:solidFill>
              </a:rPr>
              <a:t>体系结构简洁；工程结构紧凑；机器处理能力约为巨型机的</a:t>
            </a:r>
            <a:r>
              <a:rPr lang="en-US" altLang="zh-CN" sz="2400" b="1" dirty="0">
                <a:solidFill>
                  <a:schemeClr val="accent2"/>
                </a:solidFill>
              </a:rPr>
              <a:t>1/10</a:t>
            </a:r>
            <a:r>
              <a:rPr lang="zh-CN" altLang="en-US" sz="2400" b="1" dirty="0">
                <a:solidFill>
                  <a:schemeClr val="accent2"/>
                </a:solidFill>
              </a:rPr>
              <a:t>～</a:t>
            </a:r>
            <a:r>
              <a:rPr lang="en-US" altLang="zh-CN" sz="2400" b="1" dirty="0">
                <a:solidFill>
                  <a:schemeClr val="accent2"/>
                </a:solidFill>
              </a:rPr>
              <a:t>1/4</a:t>
            </a:r>
            <a:r>
              <a:rPr lang="zh-CN" altLang="en-US" sz="2400" b="1" dirty="0">
                <a:solidFill>
                  <a:schemeClr val="accent2"/>
                </a:solidFill>
              </a:rPr>
              <a:t>；价格约为巨型机的</a:t>
            </a:r>
            <a:r>
              <a:rPr lang="en-US" altLang="zh-CN" sz="2400" b="1" dirty="0">
                <a:solidFill>
                  <a:schemeClr val="accent2"/>
                </a:solidFill>
              </a:rPr>
              <a:t>1/10</a:t>
            </a:r>
            <a:r>
              <a:rPr lang="zh-CN" altLang="en-US" sz="2400" b="1" dirty="0">
                <a:solidFill>
                  <a:schemeClr val="accent2"/>
                </a:solidFill>
              </a:rPr>
              <a:t>；使用维护方便；工作稳定可靠。</a:t>
            </a:r>
          </a:p>
          <a:p>
            <a:pPr eaLnBrk="1" hangingPunct="1"/>
            <a:r>
              <a:rPr lang="zh-CN" altLang="en-US" b="1" dirty="0"/>
              <a:t>大型机</a:t>
            </a:r>
            <a:r>
              <a:rPr lang="zh-CN" altLang="en-US" sz="2400" b="1" dirty="0"/>
              <a:t>（</a:t>
            </a:r>
            <a:r>
              <a:rPr lang="en-US" altLang="zh-CN" sz="2400" b="1" dirty="0"/>
              <a:t>Mainframe</a:t>
            </a:r>
            <a:r>
              <a:rPr lang="zh-CN" altLang="en-US" sz="2400" b="1" dirty="0"/>
              <a:t>）</a:t>
            </a:r>
            <a:r>
              <a:rPr lang="en-US" altLang="zh-CN" sz="2400" b="1" dirty="0">
                <a:latin typeface="宋体" panose="02010600030101010101" pitchFamily="2" charset="-122"/>
              </a:rPr>
              <a:t>——</a:t>
            </a:r>
            <a:r>
              <a:rPr lang="zh-CN" altLang="en-US" sz="2400" b="1" dirty="0"/>
              <a:t>大中型企事业单位</a:t>
            </a:r>
            <a:r>
              <a:rPr lang="zh-CN" altLang="en-US" sz="2400" b="1" dirty="0">
                <a:solidFill>
                  <a:schemeClr val="accent2"/>
                </a:solidFill>
              </a:rPr>
              <a:t>作为计算中心的主机</a:t>
            </a:r>
            <a:r>
              <a:rPr lang="zh-CN" altLang="en-US" sz="2400" b="1" dirty="0"/>
              <a:t>使用，统一调度主机资源，代表产品有</a:t>
            </a:r>
            <a:r>
              <a:rPr lang="en-US" altLang="zh-CN" sz="2400" b="1" dirty="0"/>
              <a:t>IBM360，370，4300</a:t>
            </a:r>
            <a:r>
              <a:rPr lang="zh-CN" altLang="en-US" sz="2400" b="1" dirty="0"/>
              <a:t>等。</a:t>
            </a:r>
          </a:p>
        </p:txBody>
      </p:sp>
      <p:pic>
        <p:nvPicPr>
          <p:cNvPr id="35845" name="Picture 6" descr="ww021223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1916113"/>
            <a:ext cx="2800350"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Rectangle 7"/>
          <p:cNvSpPr>
            <a:spLocks noChangeArrowheads="1"/>
          </p:cNvSpPr>
          <p:nvPr/>
        </p:nvSpPr>
        <p:spPr bwMode="auto">
          <a:xfrm>
            <a:off x="6732588" y="5229225"/>
            <a:ext cx="2017712" cy="366713"/>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1800"/>
              <a:t>zSeries 900</a:t>
            </a:r>
            <a:r>
              <a:rPr lang="zh-CN" altLang="en-US" sz="1800"/>
              <a:t>大型机 </a:t>
            </a:r>
          </a:p>
        </p:txBody>
      </p:sp>
    </p:spTree>
    <p:extLst>
      <p:ext uri="{BB962C8B-B14F-4D97-AF65-F5344CB8AC3E}">
        <p14:creationId xmlns:p14="http://schemas.microsoft.com/office/powerpoint/2010/main" val="3298216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4">
                                            <p:txEl>
                                              <p:pRg st="1" end="1"/>
                                            </p:txEl>
                                          </p:spTgt>
                                        </p:tgtEl>
                                        <p:attrNameLst>
                                          <p:attrName>style.visibility</p:attrName>
                                        </p:attrNameLst>
                                      </p:cBhvr>
                                      <p:to>
                                        <p:strVal val="visible"/>
                                      </p:to>
                                    </p:set>
                                  </p:childTnLst>
                                </p:cTn>
                              </p:par>
                            </p:childTnLst>
                          </p:cTn>
                        </p:par>
                        <p:par>
                          <p:cTn id="7" fill="hold" nodeType="afterGroup">
                            <p:stCondLst>
                              <p:cond delay="1"/>
                            </p:stCondLst>
                            <p:childTnLst>
                              <p:par>
                                <p:cTn id="8" presetID="1" presetClass="entr" presetSubtype="0" fill="hold" nodeType="afterEffect">
                                  <p:stCondLst>
                                    <p:cond delay="0"/>
                                  </p:stCondLst>
                                  <p:childTnLst>
                                    <p:set>
                                      <p:cBhvr>
                                        <p:cTn id="9" dur="1" fill="hold">
                                          <p:stCondLst>
                                            <p:cond delay="0"/>
                                          </p:stCondLst>
                                        </p:cTn>
                                        <p:tgtEl>
                                          <p:spTgt spid="35845"/>
                                        </p:tgtEl>
                                        <p:attrNameLst>
                                          <p:attrName>style.visibility</p:attrName>
                                        </p:attrNameLst>
                                      </p:cBhvr>
                                      <p:to>
                                        <p:strVal val="visible"/>
                                      </p:to>
                                    </p:set>
                                  </p:childTnLst>
                                </p:cTn>
                              </p:par>
                            </p:childTnLst>
                          </p:cTn>
                        </p:par>
                        <p:par>
                          <p:cTn id="10" fill="hold" nodeType="afterGroup">
                            <p:stCondLst>
                              <p:cond delay="2"/>
                            </p:stCondLst>
                            <p:childTnLst>
                              <p:par>
                                <p:cTn id="11" presetID="1" presetClass="entr" presetSubtype="0" fill="hold" grpId="0" nodeType="afterEffect">
                                  <p:stCondLst>
                                    <p:cond delay="0"/>
                                  </p:stCondLst>
                                  <p:childTnLst>
                                    <p:set>
                                      <p:cBhvr>
                                        <p:cTn id="12" dur="1" fill="hold">
                                          <p:stCondLst>
                                            <p:cond delay="0"/>
                                          </p:stCondLst>
                                        </p:cTn>
                                        <p:tgtEl>
                                          <p:spTgt spid="35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67675CAD-7A21-4423-AB30-73C60F45595B}" type="slidenum">
              <a:rPr lang="zh-CN" altLang="en-US" sz="1400"/>
              <a:pPr algn="r" eaLnBrk="1" hangingPunct="1">
                <a:spcBef>
                  <a:spcPct val="50000"/>
                </a:spcBef>
                <a:buFontTx/>
                <a:buNone/>
              </a:pPr>
              <a:t>27</a:t>
            </a:fld>
            <a:endParaRPr lang="en-US" altLang="zh-CN" sz="1400"/>
          </a:p>
        </p:txBody>
      </p:sp>
      <p:sp>
        <p:nvSpPr>
          <p:cNvPr id="29699" name="Rectangle 4"/>
          <p:cNvSpPr>
            <a:spLocks noGrp="1" noChangeArrowheads="1"/>
          </p:cNvSpPr>
          <p:nvPr>
            <p:ph type="title" idx="4294967295"/>
          </p:nvPr>
        </p:nvSpPr>
        <p:spPr>
          <a:xfrm>
            <a:off x="535577" y="173037"/>
            <a:ext cx="7886700" cy="1325563"/>
          </a:xfrm>
          <a:noFill/>
        </p:spPr>
        <p:txBody>
          <a:bodyPr/>
          <a:lstStyle/>
          <a:p>
            <a:pPr eaLnBrk="1" hangingPunct="1"/>
            <a:r>
              <a:rPr lang="zh-CN" altLang="en-US" b="1" dirty="0"/>
              <a:t>计算机的六大分类</a:t>
            </a:r>
          </a:p>
        </p:txBody>
      </p:sp>
      <p:sp>
        <p:nvSpPr>
          <p:cNvPr id="29700" name="Rectangle 5"/>
          <p:cNvSpPr>
            <a:spLocks noGrp="1" noChangeArrowheads="1"/>
          </p:cNvSpPr>
          <p:nvPr>
            <p:ph type="body" idx="4294967295"/>
          </p:nvPr>
        </p:nvSpPr>
        <p:spPr>
          <a:xfrm>
            <a:off x="375738" y="1498600"/>
            <a:ext cx="8206377" cy="4351338"/>
          </a:xfrm>
          <a:noFill/>
        </p:spPr>
        <p:txBody>
          <a:bodyPr/>
          <a:lstStyle/>
          <a:p>
            <a:pPr eaLnBrk="1" hangingPunct="1"/>
            <a:r>
              <a:rPr lang="zh-CN" altLang="en-US" b="1" dirty="0"/>
              <a:t>小型机（</a:t>
            </a:r>
            <a:r>
              <a:rPr lang="en-US" altLang="zh-CN" b="1" dirty="0"/>
              <a:t>Minicomputer</a:t>
            </a:r>
            <a:r>
              <a:rPr lang="zh-CN" altLang="en-US" b="1" dirty="0"/>
              <a:t>）</a:t>
            </a:r>
          </a:p>
          <a:p>
            <a:pPr lvl="1" eaLnBrk="1" hangingPunct="1"/>
            <a:r>
              <a:rPr lang="zh-CN" altLang="en-US" b="1" dirty="0"/>
              <a:t>指运行原理类似于</a:t>
            </a:r>
            <a:r>
              <a:rPr lang="en-US" altLang="zh-CN" b="1" dirty="0"/>
              <a:t>PC</a:t>
            </a:r>
            <a:r>
              <a:rPr lang="zh-CN" altLang="en-US" b="1" dirty="0"/>
              <a:t>（个人电脑）和服务器，但性能及用途又与它们截然不同的一种高性能计算机，它是</a:t>
            </a:r>
            <a:r>
              <a:rPr lang="en-US" altLang="zh-CN" b="1" dirty="0"/>
              <a:t>70</a:t>
            </a:r>
            <a:r>
              <a:rPr lang="zh-CN" altLang="en-US" b="1" dirty="0"/>
              <a:t>年代由</a:t>
            </a:r>
            <a:r>
              <a:rPr lang="en-US" altLang="zh-CN" b="1" dirty="0"/>
              <a:t>DCE</a:t>
            </a:r>
            <a:r>
              <a:rPr lang="zh-CN" altLang="en-US" b="1" dirty="0"/>
              <a:t>（数字设备公司）公司首先开发的一种高性能计算产品。</a:t>
            </a:r>
          </a:p>
          <a:p>
            <a:pPr lvl="1" eaLnBrk="1" hangingPunct="1"/>
            <a:r>
              <a:rPr lang="zh-CN" altLang="en-US" b="1" dirty="0"/>
              <a:t>它可以</a:t>
            </a:r>
            <a:r>
              <a:rPr lang="zh-CN" altLang="en-US" b="1" dirty="0">
                <a:solidFill>
                  <a:schemeClr val="accent2"/>
                </a:solidFill>
              </a:rPr>
              <a:t>满足部门性的需求</a:t>
            </a:r>
            <a:r>
              <a:rPr lang="zh-CN" altLang="en-US" b="1" dirty="0"/>
              <a:t>，供小型企事业单位使用，典型产品有</a:t>
            </a:r>
            <a:r>
              <a:rPr lang="en-US" altLang="zh-CN" b="1" dirty="0"/>
              <a:t>IBM-AS/400，DEC-VAX</a:t>
            </a:r>
            <a:r>
              <a:rPr lang="zh-CN" altLang="en-US" b="1" dirty="0"/>
              <a:t>系列，国产太极。</a:t>
            </a:r>
          </a:p>
        </p:txBody>
      </p:sp>
      <p:pic>
        <p:nvPicPr>
          <p:cNvPr id="29701" name="Picture 6" descr="HP小型机,IBM小型机,SUN小型机,SGI小型机,ALPHA小型机,COMPAQ小型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4652963"/>
            <a:ext cx="1655763"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7" descr="HP小型机,IBM小型机,SUN小型机,SGI小型机,ALPHA小型机,COMPAQ小型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0288" y="4437063"/>
            <a:ext cx="1547812" cy="111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9997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63E4A22F-F9D8-4D84-A24F-EDF67644AF92}" type="slidenum">
              <a:rPr lang="zh-CN" altLang="en-US" sz="1400"/>
              <a:pPr algn="r" eaLnBrk="1" hangingPunct="1">
                <a:spcBef>
                  <a:spcPct val="50000"/>
                </a:spcBef>
                <a:buFontTx/>
                <a:buNone/>
              </a:pPr>
              <a:t>28</a:t>
            </a:fld>
            <a:endParaRPr lang="en-US" altLang="zh-CN" sz="1400"/>
          </a:p>
        </p:txBody>
      </p:sp>
      <p:sp>
        <p:nvSpPr>
          <p:cNvPr id="30723" name="Rectangle 4"/>
          <p:cNvSpPr>
            <a:spLocks noGrp="1" noChangeArrowheads="1"/>
          </p:cNvSpPr>
          <p:nvPr>
            <p:ph type="title" idx="4294967295"/>
          </p:nvPr>
        </p:nvSpPr>
        <p:spPr>
          <a:xfrm>
            <a:off x="660400" y="130969"/>
            <a:ext cx="7886700" cy="1325563"/>
          </a:xfrm>
          <a:noFill/>
        </p:spPr>
        <p:txBody>
          <a:bodyPr/>
          <a:lstStyle/>
          <a:p>
            <a:pPr eaLnBrk="1" hangingPunct="1"/>
            <a:r>
              <a:rPr lang="zh-CN" altLang="en-US" b="1" dirty="0"/>
              <a:t>计算机的六大分类</a:t>
            </a:r>
          </a:p>
        </p:txBody>
      </p:sp>
      <p:sp>
        <p:nvSpPr>
          <p:cNvPr id="30724" name="Rectangle 5"/>
          <p:cNvSpPr>
            <a:spLocks noGrp="1" noChangeArrowheads="1"/>
          </p:cNvSpPr>
          <p:nvPr>
            <p:ph type="body" idx="4294967295"/>
          </p:nvPr>
        </p:nvSpPr>
        <p:spPr>
          <a:xfrm>
            <a:off x="404949" y="1284288"/>
            <a:ext cx="5757863" cy="5040312"/>
          </a:xfrm>
          <a:noFill/>
        </p:spPr>
        <p:txBody>
          <a:bodyPr/>
          <a:lstStyle/>
          <a:p>
            <a:pPr eaLnBrk="1" hangingPunct="1"/>
            <a:r>
              <a:rPr lang="zh-CN" altLang="en-US" b="1" dirty="0"/>
              <a:t>工作站（</a:t>
            </a:r>
            <a:r>
              <a:rPr lang="en-US" altLang="zh-CN" b="1" dirty="0"/>
              <a:t>workstation</a:t>
            </a:r>
            <a:r>
              <a:rPr lang="zh-CN" altLang="en-US" b="1" dirty="0"/>
              <a:t>）</a:t>
            </a:r>
          </a:p>
          <a:p>
            <a:pPr lvl="1" eaLnBrk="1" hangingPunct="1"/>
            <a:r>
              <a:rPr lang="zh-CN" altLang="en-US" b="1" dirty="0"/>
              <a:t>工作站是一种高档的微型计算机，通常配有高分辨率的大屏幕显示器及容量很大的内存储器和外部存储器，并且具有较强的信息处理功能和高性能的图形、图像处理功能以及联网功能。</a:t>
            </a:r>
          </a:p>
          <a:p>
            <a:pPr lvl="1" eaLnBrk="1" hangingPunct="1"/>
            <a:r>
              <a:rPr lang="zh-CN" altLang="en-US" b="1" dirty="0"/>
              <a:t>用于特殊的专业领域，例如图象处理和辅助设计等。典型产品有</a:t>
            </a:r>
            <a:r>
              <a:rPr lang="en-US" altLang="zh-CN" b="1" dirty="0"/>
              <a:t>HP-APOLLO，SUN</a:t>
            </a:r>
            <a:r>
              <a:rPr lang="zh-CN" altLang="en-US" b="1" dirty="0"/>
              <a:t>工作站等。</a:t>
            </a:r>
          </a:p>
        </p:txBody>
      </p:sp>
      <p:sp>
        <p:nvSpPr>
          <p:cNvPr id="30725" name="Rectangle 6"/>
          <p:cNvSpPr>
            <a:spLocks noChangeArrowheads="1"/>
          </p:cNvSpPr>
          <p:nvPr/>
        </p:nvSpPr>
        <p:spPr bwMode="auto">
          <a:xfrm>
            <a:off x="6343650" y="5421313"/>
            <a:ext cx="2203450" cy="7016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a:t>戴尔 </a:t>
            </a:r>
            <a:r>
              <a:rPr lang="en-US" altLang="zh-CN" sz="2000"/>
              <a:t>Precision 490</a:t>
            </a:r>
          </a:p>
          <a:p>
            <a:pPr algn="ctr" eaLnBrk="1" hangingPunct="1">
              <a:spcBef>
                <a:spcPct val="0"/>
              </a:spcBef>
              <a:buFontTx/>
              <a:buNone/>
            </a:pPr>
            <a:r>
              <a:rPr lang="zh-CN" altLang="en-US" sz="2000"/>
              <a:t>图形工作站</a:t>
            </a:r>
          </a:p>
        </p:txBody>
      </p:sp>
      <p:pic>
        <p:nvPicPr>
          <p:cNvPr id="3072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588" y="1557338"/>
            <a:ext cx="1500187" cy="380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7145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0E28AA55-17C6-48F5-B55E-523F30867947}" type="slidenum">
              <a:rPr lang="zh-CN" altLang="en-US" sz="1400"/>
              <a:pPr algn="r" eaLnBrk="1" hangingPunct="1">
                <a:spcBef>
                  <a:spcPct val="50000"/>
                </a:spcBef>
                <a:buFontTx/>
                <a:buNone/>
              </a:pPr>
              <a:t>29</a:t>
            </a:fld>
            <a:endParaRPr lang="en-US" altLang="zh-CN" sz="1400"/>
          </a:p>
        </p:txBody>
      </p:sp>
      <p:sp>
        <p:nvSpPr>
          <p:cNvPr id="31747" name="Rectangle 4"/>
          <p:cNvSpPr>
            <a:spLocks noGrp="1" noChangeArrowheads="1"/>
          </p:cNvSpPr>
          <p:nvPr>
            <p:ph type="title" idx="4294967295"/>
          </p:nvPr>
        </p:nvSpPr>
        <p:spPr>
          <a:xfrm>
            <a:off x="444137" y="116931"/>
            <a:ext cx="7886700" cy="1325563"/>
          </a:xfrm>
          <a:noFill/>
        </p:spPr>
        <p:txBody>
          <a:bodyPr/>
          <a:lstStyle/>
          <a:p>
            <a:pPr eaLnBrk="1" hangingPunct="1"/>
            <a:r>
              <a:rPr lang="zh-CN" altLang="en-US" b="1" dirty="0"/>
              <a:t>计算机的六大分类</a:t>
            </a:r>
          </a:p>
        </p:txBody>
      </p:sp>
      <p:sp>
        <p:nvSpPr>
          <p:cNvPr id="31748" name="Rectangle 5"/>
          <p:cNvSpPr>
            <a:spLocks noGrp="1" noChangeArrowheads="1"/>
          </p:cNvSpPr>
          <p:nvPr>
            <p:ph type="body" idx="4294967295"/>
          </p:nvPr>
        </p:nvSpPr>
        <p:spPr>
          <a:xfrm>
            <a:off x="444137" y="1274763"/>
            <a:ext cx="5254625" cy="5278437"/>
          </a:xfrm>
          <a:noFill/>
        </p:spPr>
        <p:txBody>
          <a:bodyPr/>
          <a:lstStyle/>
          <a:p>
            <a:pPr eaLnBrk="1" hangingPunct="1"/>
            <a:r>
              <a:rPr lang="zh-CN" altLang="en-US" b="1" dirty="0"/>
              <a:t>微型机（</a:t>
            </a:r>
            <a:r>
              <a:rPr lang="en-US" altLang="zh-CN" b="1" dirty="0"/>
              <a:t>microcomputer</a:t>
            </a:r>
            <a:r>
              <a:rPr lang="zh-CN" altLang="en-US" b="1" dirty="0"/>
              <a:t>）</a:t>
            </a:r>
          </a:p>
          <a:p>
            <a:pPr lvl="1" eaLnBrk="1" hangingPunct="1"/>
            <a:r>
              <a:rPr lang="zh-CN" altLang="en-US" b="1" dirty="0"/>
              <a:t>简称</a:t>
            </a:r>
            <a:r>
              <a:rPr lang="zh-CN" altLang="en-US" b="1" dirty="0">
                <a:latin typeface="宋体" panose="02010600030101010101" pitchFamily="2" charset="-122"/>
              </a:rPr>
              <a:t>“</a:t>
            </a:r>
            <a:r>
              <a:rPr lang="zh-CN" altLang="en-US" b="1" dirty="0"/>
              <a:t>微型机</a:t>
            </a:r>
            <a:r>
              <a:rPr lang="zh-CN" altLang="en-US" b="1" dirty="0">
                <a:latin typeface="宋体" panose="02010600030101010101" pitchFamily="2" charset="-122"/>
              </a:rPr>
              <a:t>”</a:t>
            </a:r>
            <a:r>
              <a:rPr lang="zh-CN" altLang="en-US" b="1" dirty="0"/>
              <a:t>、</a:t>
            </a:r>
            <a:r>
              <a:rPr lang="zh-CN" altLang="en-US" b="1" dirty="0">
                <a:latin typeface="宋体" panose="02010600030101010101" pitchFamily="2" charset="-122"/>
              </a:rPr>
              <a:t>“</a:t>
            </a:r>
            <a:r>
              <a:rPr lang="zh-CN" altLang="en-US" b="1" dirty="0"/>
              <a:t>微机</a:t>
            </a:r>
            <a:r>
              <a:rPr lang="zh-CN" altLang="en-US" b="1" dirty="0">
                <a:latin typeface="宋体" panose="02010600030101010101" pitchFamily="2" charset="-122"/>
              </a:rPr>
              <a:t>”</a:t>
            </a:r>
            <a:r>
              <a:rPr lang="zh-CN" altLang="en-US" b="1" dirty="0"/>
              <a:t>，也称</a:t>
            </a:r>
            <a:r>
              <a:rPr lang="zh-CN" altLang="en-US" b="1" dirty="0">
                <a:latin typeface="宋体" panose="02010600030101010101" pitchFamily="2" charset="-122"/>
              </a:rPr>
              <a:t>“</a:t>
            </a:r>
            <a:r>
              <a:rPr lang="zh-CN" altLang="en-US" b="1" dirty="0"/>
              <a:t>微电脑</a:t>
            </a:r>
            <a:r>
              <a:rPr lang="zh-CN" altLang="en-US" b="1" dirty="0">
                <a:latin typeface="宋体" panose="02010600030101010101" pitchFamily="2" charset="-122"/>
              </a:rPr>
              <a:t>”</a:t>
            </a:r>
            <a:r>
              <a:rPr lang="zh-CN" altLang="en-US" b="1" dirty="0"/>
              <a:t>。由大规模集成电路组成的、体积较小的电子计算机。由微处理机</a:t>
            </a:r>
            <a:r>
              <a:rPr lang="en-US" altLang="zh-CN" b="1" dirty="0"/>
              <a:t>(</a:t>
            </a:r>
            <a:r>
              <a:rPr lang="zh-CN" altLang="en-US" b="1" dirty="0"/>
              <a:t>核心</a:t>
            </a:r>
            <a:r>
              <a:rPr lang="en-US" altLang="zh-CN" b="1" dirty="0"/>
              <a:t>)</a:t>
            </a:r>
            <a:r>
              <a:rPr lang="zh-CN" altLang="en-US" b="1" dirty="0"/>
              <a:t>、存储片、输入和输出片、系统总线等组成。特点是体积小、灵活性大、价格便宜、使用方便。</a:t>
            </a:r>
          </a:p>
          <a:p>
            <a:pPr lvl="1" eaLnBrk="1" hangingPunct="1"/>
            <a:r>
              <a:rPr lang="zh-CN" altLang="en-US" b="1" dirty="0"/>
              <a:t>个人或家庭使用，</a:t>
            </a:r>
            <a:r>
              <a:rPr lang="en-US" altLang="zh-CN" b="1" dirty="0"/>
              <a:t>PC</a:t>
            </a:r>
            <a:r>
              <a:rPr lang="zh-CN" altLang="en-US" b="1" dirty="0"/>
              <a:t>机/个人计算机，价格低廉。</a:t>
            </a:r>
          </a:p>
          <a:p>
            <a:pPr eaLnBrk="1" hangingPunct="1"/>
            <a:endParaRPr lang="zh-CN" altLang="en-US" sz="2400" b="1" dirty="0"/>
          </a:p>
        </p:txBody>
      </p:sp>
      <p:pic>
        <p:nvPicPr>
          <p:cNvPr id="31749" name="Picture 6" descr="offer_p1">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4005263"/>
            <a:ext cx="2808287"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2769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5D0030E9-4953-40C6-9D6F-D28FA0747375}" type="slidenum">
              <a:rPr lang="zh-CN" altLang="en-US" sz="1400"/>
              <a:pPr algn="r" eaLnBrk="1" hangingPunct="1">
                <a:spcBef>
                  <a:spcPct val="50000"/>
                </a:spcBef>
                <a:buFontTx/>
                <a:buNone/>
              </a:pPr>
              <a:t>3</a:t>
            </a:fld>
            <a:endParaRPr lang="en-US" altLang="zh-CN" sz="1400"/>
          </a:p>
        </p:txBody>
      </p:sp>
      <p:sp>
        <p:nvSpPr>
          <p:cNvPr id="5123" name="Rectangle 2"/>
          <p:cNvSpPr>
            <a:spLocks noGrp="1" noChangeArrowheads="1"/>
          </p:cNvSpPr>
          <p:nvPr>
            <p:ph type="title" idx="4294967295"/>
          </p:nvPr>
        </p:nvSpPr>
        <p:spPr>
          <a:xfrm>
            <a:off x="952500" y="169183"/>
            <a:ext cx="7886700" cy="1325563"/>
          </a:xfrm>
        </p:spPr>
        <p:txBody>
          <a:bodyPr/>
          <a:lstStyle/>
          <a:p>
            <a:pPr eaLnBrk="1" hangingPunct="1"/>
            <a:r>
              <a:rPr lang="en-US" altLang="zh-CN" b="1" dirty="0"/>
              <a:t>1.1</a:t>
            </a:r>
            <a:r>
              <a:rPr lang="en-US" altLang="zh-CN" b="1" dirty="0">
                <a:solidFill>
                  <a:srgbClr val="008080"/>
                </a:solidFill>
              </a:rPr>
              <a:t>     </a:t>
            </a:r>
            <a:r>
              <a:rPr lang="zh-CN" altLang="en-US" b="1" dirty="0"/>
              <a:t>计算与计算工具</a:t>
            </a:r>
          </a:p>
        </p:txBody>
      </p:sp>
      <p:sp>
        <p:nvSpPr>
          <p:cNvPr id="5124" name="Rectangle 3"/>
          <p:cNvSpPr>
            <a:spLocks noGrp="1" noChangeArrowheads="1"/>
          </p:cNvSpPr>
          <p:nvPr>
            <p:ph type="body" idx="4294967295"/>
          </p:nvPr>
        </p:nvSpPr>
        <p:spPr>
          <a:xfrm>
            <a:off x="757645" y="1494746"/>
            <a:ext cx="7886700" cy="4351338"/>
          </a:xfrm>
        </p:spPr>
        <p:txBody>
          <a:bodyPr/>
          <a:lstStyle/>
          <a:p>
            <a:pPr marL="0" indent="0" eaLnBrk="1" hangingPunct="1">
              <a:buNone/>
            </a:pPr>
            <a:r>
              <a:rPr lang="zh-CN" altLang="en-US" sz="3200" b="1" dirty="0">
                <a:solidFill>
                  <a:srgbClr val="2D35D3"/>
                </a:solidFill>
              </a:rPr>
              <a:t>提纲：</a:t>
            </a:r>
          </a:p>
          <a:p>
            <a:pPr lvl="1" eaLnBrk="1" hangingPunct="1"/>
            <a:r>
              <a:rPr lang="zh-CN" altLang="en-US" sz="2800" b="1" dirty="0"/>
              <a:t>计算的定义，什么是计算？</a:t>
            </a:r>
          </a:p>
          <a:p>
            <a:pPr lvl="1" eaLnBrk="1" hangingPunct="1"/>
            <a:r>
              <a:rPr lang="zh-CN" altLang="en-US" sz="2800" b="1" dirty="0"/>
              <a:t>计算工具的发展历史</a:t>
            </a:r>
          </a:p>
        </p:txBody>
      </p:sp>
    </p:spTree>
    <p:extLst>
      <p:ext uri="{BB962C8B-B14F-4D97-AF65-F5344CB8AC3E}">
        <p14:creationId xmlns:p14="http://schemas.microsoft.com/office/powerpoint/2010/main" val="2896876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55ACB099-8368-4245-AD53-701E1F5F1236}" type="slidenum">
              <a:rPr lang="zh-CN" altLang="en-US" sz="1400"/>
              <a:pPr algn="r" eaLnBrk="1" hangingPunct="1">
                <a:spcBef>
                  <a:spcPct val="50000"/>
                </a:spcBef>
                <a:buFontTx/>
                <a:buNone/>
              </a:pPr>
              <a:t>30</a:t>
            </a:fld>
            <a:endParaRPr lang="en-US" altLang="zh-CN" sz="1400"/>
          </a:p>
        </p:txBody>
      </p:sp>
      <p:sp>
        <p:nvSpPr>
          <p:cNvPr id="34819" name="Rectangle 2"/>
          <p:cNvSpPr>
            <a:spLocks noGrp="1" noChangeArrowheads="1"/>
          </p:cNvSpPr>
          <p:nvPr>
            <p:ph type="title" idx="4294967295"/>
          </p:nvPr>
        </p:nvSpPr>
        <p:spPr>
          <a:xfrm>
            <a:off x="836023" y="0"/>
            <a:ext cx="7886700" cy="1325563"/>
          </a:xfrm>
        </p:spPr>
        <p:txBody>
          <a:bodyPr/>
          <a:lstStyle/>
          <a:p>
            <a:pPr eaLnBrk="1" hangingPunct="1"/>
            <a:r>
              <a:rPr lang="zh-CN" altLang="en-US" b="1" dirty="0"/>
              <a:t> 计算机发展</a:t>
            </a:r>
            <a:r>
              <a:rPr lang="en-US" altLang="zh-CN" b="1" dirty="0">
                <a:latin typeface="宋体" panose="02010600030101010101" pitchFamily="2" charset="-122"/>
              </a:rPr>
              <a:t>——</a:t>
            </a:r>
            <a:r>
              <a:rPr lang="zh-CN" altLang="en-US" b="1" dirty="0"/>
              <a:t>巨型化</a:t>
            </a:r>
          </a:p>
        </p:txBody>
      </p:sp>
      <p:sp>
        <p:nvSpPr>
          <p:cNvPr id="34820" name="Rectangle 3"/>
          <p:cNvSpPr>
            <a:spLocks noGrp="1" noChangeArrowheads="1"/>
          </p:cNvSpPr>
          <p:nvPr>
            <p:ph type="body" idx="4294967295"/>
          </p:nvPr>
        </p:nvSpPr>
        <p:spPr>
          <a:xfrm>
            <a:off x="0" y="1268413"/>
            <a:ext cx="6087291" cy="4711763"/>
          </a:xfrm>
        </p:spPr>
        <p:txBody>
          <a:bodyPr/>
          <a:lstStyle/>
          <a:p>
            <a:pPr eaLnBrk="1" hangingPunct="1">
              <a:buFont typeface="Wingdings" panose="05000000000000000000" pitchFamily="2" charset="2"/>
              <a:buChar char="Ø"/>
            </a:pPr>
            <a:r>
              <a:rPr lang="zh-CN" altLang="en-US" sz="2400" b="1" dirty="0"/>
              <a:t>世界上第一台超级计算机：</a:t>
            </a:r>
            <a:r>
              <a:rPr lang="en-US" altLang="zh-CN" sz="2400" b="1" dirty="0"/>
              <a:t>1975</a:t>
            </a:r>
            <a:r>
              <a:rPr lang="zh-CN" altLang="en-US" sz="2400" b="1" dirty="0"/>
              <a:t>年 </a:t>
            </a:r>
            <a:r>
              <a:rPr lang="zh-CN" altLang="en-US" sz="2400" b="1" dirty="0">
                <a:latin typeface="宋体" panose="02010600030101010101" pitchFamily="2" charset="-122"/>
              </a:rPr>
              <a:t>“</a:t>
            </a:r>
            <a:r>
              <a:rPr lang="en-US" altLang="zh-CN" sz="2400" b="1" dirty="0"/>
              <a:t>Cray-I</a:t>
            </a:r>
            <a:r>
              <a:rPr lang="en-US" altLang="zh-CN" sz="2400" b="1" dirty="0">
                <a:latin typeface="宋体" panose="02010600030101010101" pitchFamily="2" charset="-122"/>
              </a:rPr>
              <a:t>”</a:t>
            </a:r>
            <a:r>
              <a:rPr lang="zh-CN" altLang="en-US" sz="2400" b="1" dirty="0"/>
              <a:t>，每秒</a:t>
            </a:r>
            <a:r>
              <a:rPr lang="en-US" altLang="zh-CN" sz="2400" b="1" dirty="0"/>
              <a:t>2.4</a:t>
            </a:r>
            <a:r>
              <a:rPr lang="zh-CN" altLang="en-US" sz="2400" b="1" dirty="0"/>
              <a:t>亿次</a:t>
            </a:r>
          </a:p>
          <a:p>
            <a:pPr eaLnBrk="1" hangingPunct="1">
              <a:buFont typeface="Wingdings" panose="05000000000000000000" pitchFamily="2" charset="2"/>
              <a:buChar char="Ø"/>
            </a:pPr>
            <a:r>
              <a:rPr lang="zh-CN" altLang="en-US" sz="2400" b="1" dirty="0"/>
              <a:t>世界上最快的超级计算机</a:t>
            </a:r>
            <a:r>
              <a:rPr lang="en-US" altLang="zh-CN" sz="2400" b="1" dirty="0"/>
              <a:t>(</a:t>
            </a:r>
            <a:r>
              <a:rPr lang="zh-CN" altLang="en-US" sz="2400" b="1" dirty="0"/>
              <a:t>截至</a:t>
            </a:r>
            <a:r>
              <a:rPr lang="en-US" altLang="zh-CN" sz="2400" b="1" dirty="0"/>
              <a:t>2012</a:t>
            </a:r>
            <a:r>
              <a:rPr lang="zh-CN" altLang="en-US" sz="2400" b="1" dirty="0"/>
              <a:t>年</a:t>
            </a:r>
            <a:r>
              <a:rPr lang="en-US" altLang="zh-CN" sz="2400" b="1" dirty="0"/>
              <a:t>6</a:t>
            </a:r>
            <a:r>
              <a:rPr lang="zh-CN" altLang="en-US" sz="2400" b="1" dirty="0"/>
              <a:t>月</a:t>
            </a:r>
            <a:r>
              <a:rPr lang="en-US" altLang="zh-CN" sz="2400" b="1" dirty="0"/>
              <a:t>)</a:t>
            </a:r>
            <a:r>
              <a:rPr lang="zh-CN" altLang="en-US" sz="2400" b="1" dirty="0"/>
              <a:t>： 美国</a:t>
            </a:r>
            <a:r>
              <a:rPr lang="zh-CN" altLang="en-US" sz="2400" dirty="0"/>
              <a:t>“</a:t>
            </a:r>
            <a:r>
              <a:rPr lang="zh-CN" altLang="en-US" sz="2400" b="1" dirty="0"/>
              <a:t>红杉”，</a:t>
            </a:r>
            <a:r>
              <a:rPr lang="zh-CN" altLang="en-US" sz="2400" dirty="0"/>
              <a:t>每秒</a:t>
            </a:r>
            <a:r>
              <a:rPr lang="en-US" altLang="zh-CN" sz="2400" dirty="0"/>
              <a:t>16.32</a:t>
            </a:r>
            <a:r>
              <a:rPr lang="zh-CN" altLang="en-US" sz="2400" dirty="0"/>
              <a:t>千万亿次</a:t>
            </a:r>
            <a:endParaRPr lang="zh-CN" altLang="en-US" sz="2400" b="1" dirty="0"/>
          </a:p>
          <a:p>
            <a:pPr eaLnBrk="1" hangingPunct="1">
              <a:buFont typeface="Wingdings" panose="05000000000000000000" pitchFamily="2" charset="2"/>
              <a:buChar char="Ø"/>
            </a:pPr>
            <a:r>
              <a:rPr lang="en-US" altLang="zh-CN" sz="2400" b="1" dirty="0"/>
              <a:t>2016</a:t>
            </a:r>
            <a:r>
              <a:rPr lang="zh-CN" altLang="en-US" sz="2400" b="1" dirty="0"/>
              <a:t>年</a:t>
            </a:r>
            <a:r>
              <a:rPr lang="en-US" altLang="zh-CN" sz="2400" b="1" dirty="0"/>
              <a:t>6</a:t>
            </a:r>
            <a:r>
              <a:rPr lang="zh-CN" altLang="en-US" sz="2400" b="1" dirty="0"/>
              <a:t>月，第</a:t>
            </a:r>
            <a:r>
              <a:rPr lang="en-US" altLang="zh-CN" sz="2400" b="1" dirty="0"/>
              <a:t>47</a:t>
            </a:r>
            <a:r>
              <a:rPr lang="zh-CN" altLang="en-US" sz="2400" b="1" dirty="0"/>
              <a:t>届世界超级电脑</a:t>
            </a:r>
            <a:r>
              <a:rPr lang="en-US" altLang="zh-CN" sz="2400" b="1" dirty="0"/>
              <a:t>500</a:t>
            </a:r>
            <a:r>
              <a:rPr lang="zh-CN" altLang="en-US" sz="2400" b="1" dirty="0"/>
              <a:t>强榜单公布，由中国国家超级计算无锡中心运营的“神威</a:t>
            </a:r>
            <a:r>
              <a:rPr lang="en-US" altLang="zh-CN" sz="2400" b="1" dirty="0"/>
              <a:t>•</a:t>
            </a:r>
            <a:r>
              <a:rPr lang="zh-CN" altLang="en-US" sz="2400" b="1" dirty="0"/>
              <a:t>太湖之光”以世界首度实现每秒超过</a:t>
            </a:r>
            <a:r>
              <a:rPr lang="en-US" altLang="zh-CN" sz="2400" b="1" dirty="0"/>
              <a:t>10</a:t>
            </a:r>
            <a:r>
              <a:rPr lang="zh-CN" altLang="en-US" sz="2400" b="1" dirty="0"/>
              <a:t>亿亿次的运算速度夺冠，同时中国的“天河二号”力挫强敌守住第二名。至此，中国入榜的超级电脑数量已达</a:t>
            </a:r>
            <a:r>
              <a:rPr lang="en-US" altLang="zh-CN" sz="2400" b="1" dirty="0"/>
              <a:t>167</a:t>
            </a:r>
            <a:r>
              <a:rPr lang="zh-CN" altLang="en-US" sz="2400" b="1" dirty="0"/>
              <a:t>台，有史以来首次超过美国的</a:t>
            </a:r>
            <a:r>
              <a:rPr lang="en-US" altLang="zh-CN" sz="2400" b="1" dirty="0"/>
              <a:t>165</a:t>
            </a:r>
            <a:r>
              <a:rPr lang="zh-CN" altLang="en-US" sz="2400" b="1" dirty="0"/>
              <a:t>台，名列全球第一。</a:t>
            </a:r>
          </a:p>
        </p:txBody>
      </p:sp>
      <p:sp>
        <p:nvSpPr>
          <p:cNvPr id="34821" name="Rectangle 5"/>
          <p:cNvSpPr>
            <a:spLocks noChangeArrowheads="1"/>
          </p:cNvSpPr>
          <p:nvPr/>
        </p:nvSpPr>
        <p:spPr bwMode="auto">
          <a:xfrm>
            <a:off x="4847046" y="1193849"/>
            <a:ext cx="4711700" cy="366712"/>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1800" dirty="0"/>
              <a:t>红杉</a:t>
            </a:r>
          </a:p>
        </p:txBody>
      </p:sp>
      <p:pic>
        <p:nvPicPr>
          <p:cNvPr id="3482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546319"/>
            <a:ext cx="3056709" cy="2095314"/>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6133374" y="3994102"/>
            <a:ext cx="2943135" cy="1477328"/>
          </a:xfrm>
          <a:prstGeom prst="rect">
            <a:avLst/>
          </a:prstGeom>
          <a:noFill/>
        </p:spPr>
        <p:txBody>
          <a:bodyPr wrap="square" rtlCol="0">
            <a:spAutoFit/>
          </a:bodyPr>
          <a:lstStyle/>
          <a:p>
            <a:r>
              <a:rPr lang="zh-CN" altLang="en-US" b="1" dirty="0"/>
              <a:t>超级计算机应用：天气预报、地震机理研究、石油和地质勘探，卫星图像处理等大量科学计算的高科技领域。</a:t>
            </a:r>
          </a:p>
        </p:txBody>
      </p:sp>
    </p:spTree>
    <p:extLst>
      <p:ext uri="{BB962C8B-B14F-4D97-AF65-F5344CB8AC3E}">
        <p14:creationId xmlns:p14="http://schemas.microsoft.com/office/powerpoint/2010/main" val="1367466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195955D2-09F2-40D4-A8E3-6D5BB22B7A79}" type="slidenum">
              <a:rPr lang="zh-CN" altLang="en-US" sz="1400"/>
              <a:pPr algn="r" eaLnBrk="1" hangingPunct="1">
                <a:spcBef>
                  <a:spcPct val="50000"/>
                </a:spcBef>
                <a:buFontTx/>
                <a:buNone/>
              </a:pPr>
              <a:t>31</a:t>
            </a:fld>
            <a:endParaRPr lang="en-US" altLang="zh-CN" sz="1400"/>
          </a:p>
        </p:txBody>
      </p:sp>
      <p:sp>
        <p:nvSpPr>
          <p:cNvPr id="35843" name="Rectangle 4"/>
          <p:cNvSpPr>
            <a:spLocks noGrp="1" noChangeArrowheads="1"/>
          </p:cNvSpPr>
          <p:nvPr>
            <p:ph type="title" idx="4294967295"/>
          </p:nvPr>
        </p:nvSpPr>
        <p:spPr>
          <a:xfrm>
            <a:off x="0" y="260350"/>
            <a:ext cx="9144000" cy="1143000"/>
          </a:xfrm>
          <a:noFill/>
        </p:spPr>
        <p:txBody>
          <a:bodyPr lIns="92075" tIns="46038" rIns="92075" bIns="46038"/>
          <a:lstStyle/>
          <a:p>
            <a:pPr eaLnBrk="1" hangingPunct="1"/>
            <a:r>
              <a:rPr lang="zh-CN" altLang="en-US" b="1"/>
              <a:t>  计算机发展</a:t>
            </a:r>
            <a:r>
              <a:rPr lang="en-US" altLang="zh-CN" b="1">
                <a:latin typeface="宋体" panose="02010600030101010101" pitchFamily="2" charset="-122"/>
              </a:rPr>
              <a:t>——</a:t>
            </a:r>
            <a:r>
              <a:rPr lang="zh-CN" altLang="en-US" b="1"/>
              <a:t>网络化</a:t>
            </a:r>
          </a:p>
        </p:txBody>
      </p:sp>
      <p:pic>
        <p:nvPicPr>
          <p:cNvPr id="35844"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25575"/>
            <a:ext cx="43434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Rectangle 6"/>
          <p:cNvSpPr>
            <a:spLocks noChangeArrowheads="1"/>
          </p:cNvSpPr>
          <p:nvPr/>
        </p:nvSpPr>
        <p:spPr bwMode="auto">
          <a:xfrm>
            <a:off x="4572000" y="1196975"/>
            <a:ext cx="386080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spcBef>
                <a:spcPct val="20000"/>
              </a:spcBef>
              <a:buChar char="•"/>
              <a:defRPr sz="2800">
                <a:solidFill>
                  <a:schemeClr val="tx1"/>
                </a:solidFill>
                <a:latin typeface="Times New Roman" pitchFamily="18" charset="0"/>
                <a:ea typeface="宋体" pitchFamily="2" charset="-122"/>
              </a:defRPr>
            </a:lvl1pPr>
            <a:lvl2pPr marL="742950" indent="-285750" defTabSz="762000" eaLnBrk="0" hangingPunct="0">
              <a:spcBef>
                <a:spcPct val="20000"/>
              </a:spcBef>
              <a:buChar char="–"/>
              <a:defRPr sz="2400">
                <a:solidFill>
                  <a:schemeClr val="tx1"/>
                </a:solidFill>
                <a:latin typeface="Times New Roman" pitchFamily="18" charset="0"/>
                <a:ea typeface="宋体" pitchFamily="2" charset="-122"/>
              </a:defRPr>
            </a:lvl2pPr>
            <a:lvl3pPr marL="1143000" indent="-228600" defTabSz="762000" eaLnBrk="0" hangingPunct="0">
              <a:spcBef>
                <a:spcPct val="20000"/>
              </a:spcBef>
              <a:buSzPct val="65000"/>
              <a:buFont typeface="Wingdings" pitchFamily="2" charset="2"/>
              <a:buChar char="n"/>
              <a:defRPr sz="2400">
                <a:solidFill>
                  <a:schemeClr val="tx1"/>
                </a:solidFill>
                <a:latin typeface="Times New Roman" pitchFamily="18" charset="0"/>
                <a:ea typeface="宋体" pitchFamily="2" charset="-122"/>
              </a:defRPr>
            </a:lvl3pPr>
            <a:lvl4pPr marL="1600200" indent="-228600" defTabSz="762000" eaLnBrk="0" hangingPunct="0">
              <a:spcBef>
                <a:spcPct val="20000"/>
              </a:spcBef>
              <a:buFont typeface="Wingdings" pitchFamily="2" charset="2"/>
              <a:buChar char="–"/>
              <a:defRPr sz="2200">
                <a:solidFill>
                  <a:schemeClr val="tx1"/>
                </a:solidFill>
                <a:latin typeface="Times New Roman" pitchFamily="18" charset="0"/>
                <a:ea typeface="宋体" pitchFamily="2" charset="-122"/>
              </a:defRPr>
            </a:lvl4pPr>
            <a:lvl5pPr marL="2057400" indent="-228600" defTabSz="762000" eaLnBrk="0" hangingPunct="0">
              <a:spcBef>
                <a:spcPct val="20000"/>
              </a:spcBef>
              <a:buFont typeface="Wingdings" pitchFamily="2" charset="2"/>
              <a:buChar char="»"/>
              <a:defRPr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9pPr>
          </a:lstStyle>
          <a:p>
            <a:pPr>
              <a:lnSpc>
                <a:spcPct val="125000"/>
              </a:lnSpc>
              <a:spcBef>
                <a:spcPct val="0"/>
              </a:spcBef>
              <a:buFontTx/>
              <a:buNone/>
              <a:defRPr/>
            </a:pPr>
            <a:r>
              <a:rPr lang="zh-CN" altLang="en-US" sz="2400">
                <a:solidFill>
                  <a:srgbClr val="6600FF"/>
                </a:solidFill>
                <a:effectLst>
                  <a:outerShdw blurRad="38100" dist="38100" dir="2700000" algn="tl">
                    <a:srgbClr val="C0C0C0"/>
                  </a:outerShdw>
                </a:effectLst>
                <a:latin typeface="Arial" pitchFamily="34" charset="0"/>
                <a:ea typeface="幼圆" pitchFamily="49" charset="-122"/>
              </a:rPr>
              <a:t>计算机网络</a:t>
            </a:r>
            <a:r>
              <a:rPr lang="zh-CN" altLang="en-US" sz="2400">
                <a:effectLst>
                  <a:outerShdw blurRad="38100" dist="38100" dir="2700000" algn="tl">
                    <a:srgbClr val="C0C0C0"/>
                  </a:outerShdw>
                </a:effectLst>
                <a:latin typeface="Arial" pitchFamily="34" charset="0"/>
                <a:ea typeface="幼圆" pitchFamily="49" charset="-122"/>
              </a:rPr>
              <a:t>：</a:t>
            </a:r>
          </a:p>
          <a:p>
            <a:pPr>
              <a:lnSpc>
                <a:spcPct val="125000"/>
              </a:lnSpc>
              <a:spcBef>
                <a:spcPct val="0"/>
              </a:spcBef>
              <a:buFontTx/>
              <a:buNone/>
              <a:defRPr/>
            </a:pPr>
            <a:r>
              <a:rPr lang="zh-CN" altLang="en-US" sz="2400">
                <a:latin typeface="Arial" pitchFamily="34" charset="0"/>
                <a:ea typeface="幼圆" pitchFamily="49" charset="-122"/>
              </a:rPr>
              <a:t>计算机技术与通信技术结合</a:t>
            </a:r>
          </a:p>
          <a:p>
            <a:pPr>
              <a:lnSpc>
                <a:spcPct val="125000"/>
              </a:lnSpc>
              <a:spcBef>
                <a:spcPct val="0"/>
              </a:spcBef>
              <a:buFontTx/>
              <a:buNone/>
              <a:defRPr/>
            </a:pPr>
            <a:r>
              <a:rPr lang="zh-CN" altLang="en-US" sz="2400">
                <a:latin typeface="Arial" pitchFamily="34" charset="0"/>
                <a:ea typeface="幼圆" pitchFamily="49" charset="-122"/>
              </a:rPr>
              <a:t>的产物。</a:t>
            </a:r>
          </a:p>
          <a:p>
            <a:pPr>
              <a:lnSpc>
                <a:spcPct val="125000"/>
              </a:lnSpc>
              <a:spcBef>
                <a:spcPct val="0"/>
              </a:spcBef>
              <a:buFontTx/>
              <a:buNone/>
              <a:defRPr/>
            </a:pPr>
            <a:r>
              <a:rPr lang="zh-CN" altLang="en-US" sz="2400">
                <a:solidFill>
                  <a:srgbClr val="6600FF"/>
                </a:solidFill>
                <a:effectLst>
                  <a:outerShdw blurRad="38100" dist="38100" dir="2700000" algn="tl">
                    <a:srgbClr val="C0C0C0"/>
                  </a:outerShdw>
                </a:effectLst>
                <a:latin typeface="Arial" pitchFamily="34" charset="0"/>
                <a:ea typeface="幼圆" pitchFamily="49" charset="-122"/>
              </a:rPr>
              <a:t>计算机网络的发展动力</a:t>
            </a:r>
            <a:r>
              <a:rPr lang="zh-CN" altLang="en-US" sz="2400">
                <a:effectLst>
                  <a:outerShdw blurRad="38100" dist="38100" dir="2700000" algn="tl">
                    <a:srgbClr val="C0C0C0"/>
                  </a:outerShdw>
                </a:effectLst>
                <a:latin typeface="Arial" pitchFamily="34" charset="0"/>
                <a:ea typeface="幼圆" pitchFamily="49" charset="-122"/>
              </a:rPr>
              <a:t>：</a:t>
            </a:r>
          </a:p>
          <a:p>
            <a:pPr>
              <a:lnSpc>
                <a:spcPct val="125000"/>
              </a:lnSpc>
              <a:spcBef>
                <a:spcPct val="0"/>
              </a:spcBef>
              <a:buFontTx/>
              <a:buNone/>
              <a:defRPr/>
            </a:pPr>
            <a:r>
              <a:rPr lang="zh-CN" altLang="en-US" sz="2400">
                <a:latin typeface="Arial" pitchFamily="34" charset="0"/>
                <a:ea typeface="幼圆" pitchFamily="49" charset="-122"/>
              </a:rPr>
              <a:t>使用远程资源，共享程序、</a:t>
            </a:r>
          </a:p>
          <a:p>
            <a:pPr>
              <a:lnSpc>
                <a:spcPct val="125000"/>
              </a:lnSpc>
              <a:spcBef>
                <a:spcPct val="0"/>
              </a:spcBef>
              <a:buFontTx/>
              <a:buNone/>
              <a:defRPr/>
            </a:pPr>
            <a:r>
              <a:rPr lang="zh-CN" altLang="en-US" sz="2400">
                <a:latin typeface="Arial" pitchFamily="34" charset="0"/>
                <a:ea typeface="幼圆" pitchFamily="49" charset="-122"/>
              </a:rPr>
              <a:t>数据、信息资源和服务，</a:t>
            </a:r>
          </a:p>
          <a:p>
            <a:pPr>
              <a:lnSpc>
                <a:spcPct val="125000"/>
              </a:lnSpc>
              <a:spcBef>
                <a:spcPct val="0"/>
              </a:spcBef>
              <a:buFontTx/>
              <a:buNone/>
              <a:defRPr/>
            </a:pPr>
            <a:r>
              <a:rPr lang="zh-CN" altLang="en-US" sz="2400">
                <a:latin typeface="Arial" pitchFamily="34" charset="0"/>
                <a:ea typeface="幼圆" pitchFamily="49" charset="-122"/>
              </a:rPr>
              <a:t>网络用户的通讯和合作。</a:t>
            </a:r>
          </a:p>
          <a:p>
            <a:pPr>
              <a:lnSpc>
                <a:spcPct val="125000"/>
              </a:lnSpc>
              <a:spcBef>
                <a:spcPct val="0"/>
              </a:spcBef>
              <a:buFontTx/>
              <a:buNone/>
              <a:defRPr/>
            </a:pPr>
            <a:endParaRPr lang="zh-CN" altLang="en-US" sz="2400">
              <a:latin typeface="Arial" pitchFamily="34" charset="0"/>
              <a:ea typeface="幼圆" pitchFamily="49" charset="-122"/>
            </a:endParaRPr>
          </a:p>
          <a:p>
            <a:pPr>
              <a:lnSpc>
                <a:spcPct val="125000"/>
              </a:lnSpc>
              <a:spcBef>
                <a:spcPct val="0"/>
              </a:spcBef>
              <a:buFontTx/>
              <a:buNone/>
              <a:defRPr/>
            </a:pPr>
            <a:endParaRPr lang="zh-CN" altLang="en-US" sz="2400">
              <a:latin typeface="Arial" pitchFamily="34" charset="0"/>
              <a:ea typeface="幼圆" pitchFamily="49" charset="-122"/>
            </a:endParaRPr>
          </a:p>
        </p:txBody>
      </p:sp>
    </p:spTree>
    <p:extLst>
      <p:ext uri="{BB962C8B-B14F-4D97-AF65-F5344CB8AC3E}">
        <p14:creationId xmlns:p14="http://schemas.microsoft.com/office/powerpoint/2010/main" val="21053376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44037"/>
                                        </p:tgtEl>
                                        <p:attrNameLst>
                                          <p:attrName>style.visibility</p:attrName>
                                        </p:attrNameLst>
                                      </p:cBhvr>
                                      <p:to>
                                        <p:strVal val="visible"/>
                                      </p:to>
                                    </p:set>
                                    <p:anim calcmode="lin" valueType="num">
                                      <p:cBhvr>
                                        <p:cTn id="7" dur="500" fill="hold"/>
                                        <p:tgtEl>
                                          <p:spTgt spid="44037"/>
                                        </p:tgtEl>
                                        <p:attrNameLst>
                                          <p:attrName>ppt_w</p:attrName>
                                        </p:attrNameLst>
                                      </p:cBhvr>
                                      <p:tavLst>
                                        <p:tav tm="0">
                                          <p:val>
                                            <p:fltVal val="0"/>
                                          </p:val>
                                        </p:tav>
                                        <p:tav tm="100000">
                                          <p:val>
                                            <p:strVal val="#ppt_w"/>
                                          </p:val>
                                        </p:tav>
                                      </p:tavLst>
                                    </p:anim>
                                    <p:anim calcmode="lin" valueType="num">
                                      <p:cBhvr>
                                        <p:cTn id="8" dur="500" fill="hold"/>
                                        <p:tgtEl>
                                          <p:spTgt spid="44037"/>
                                        </p:tgtEl>
                                        <p:attrNameLst>
                                          <p:attrName>ppt_h</p:attrName>
                                        </p:attrNameLst>
                                      </p:cBhvr>
                                      <p:tavLst>
                                        <p:tav tm="0">
                                          <p:val>
                                            <p:fltVal val="0"/>
                                          </p:val>
                                        </p:tav>
                                        <p:tav tm="100000">
                                          <p:val>
                                            <p:strVal val="#ppt_h"/>
                                          </p:val>
                                        </p:tav>
                                      </p:tavLst>
                                    </p:anim>
                                    <p:anim calcmode="lin" valueType="num">
                                      <p:cBhvr>
                                        <p:cTn id="9" dur="500" fill="hold"/>
                                        <p:tgtEl>
                                          <p:spTgt spid="44037"/>
                                        </p:tgtEl>
                                        <p:attrNameLst>
                                          <p:attrName>ppt_x</p:attrName>
                                        </p:attrNameLst>
                                      </p:cBhvr>
                                      <p:tavLst>
                                        <p:tav tm="0">
                                          <p:val>
                                            <p:fltVal val="0.5"/>
                                          </p:val>
                                        </p:tav>
                                        <p:tav tm="100000">
                                          <p:val>
                                            <p:strVal val="#ppt_x"/>
                                          </p:val>
                                        </p:tav>
                                      </p:tavLst>
                                    </p:anim>
                                    <p:anim calcmode="lin" valueType="num">
                                      <p:cBhvr>
                                        <p:cTn id="10" dur="500" fill="hold"/>
                                        <p:tgtEl>
                                          <p:spTgt spid="4403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07DF68C3-173A-4999-BE82-742E5DA13219}" type="slidenum">
              <a:rPr lang="zh-CN" altLang="en-US" sz="1400"/>
              <a:pPr algn="r" eaLnBrk="1" hangingPunct="1">
                <a:spcBef>
                  <a:spcPct val="50000"/>
                </a:spcBef>
                <a:buFontTx/>
                <a:buNone/>
              </a:pPr>
              <a:t>32</a:t>
            </a:fld>
            <a:endParaRPr lang="en-US" altLang="zh-CN" sz="1400"/>
          </a:p>
        </p:txBody>
      </p:sp>
      <p:sp>
        <p:nvSpPr>
          <p:cNvPr id="36867" name="Rectangle 4"/>
          <p:cNvSpPr>
            <a:spLocks noGrp="1" noChangeArrowheads="1"/>
          </p:cNvSpPr>
          <p:nvPr>
            <p:ph type="title" idx="4294967295"/>
          </p:nvPr>
        </p:nvSpPr>
        <p:spPr>
          <a:xfrm>
            <a:off x="0" y="0"/>
            <a:ext cx="9144000" cy="1143000"/>
          </a:xfrm>
          <a:noFill/>
        </p:spPr>
        <p:txBody>
          <a:bodyPr lIns="92075" tIns="46038" rIns="92075" bIns="46038"/>
          <a:lstStyle/>
          <a:p>
            <a:pPr eaLnBrk="1" hangingPunct="1"/>
            <a:r>
              <a:rPr lang="zh-CN" altLang="en-US" b="1"/>
              <a:t>  计算机发展</a:t>
            </a:r>
            <a:r>
              <a:rPr lang="en-US" altLang="zh-CN" b="1">
                <a:latin typeface="宋体" panose="02010600030101010101" pitchFamily="2" charset="-122"/>
              </a:rPr>
              <a:t>——</a:t>
            </a:r>
            <a:r>
              <a:rPr lang="zh-CN" altLang="en-US" b="1"/>
              <a:t>智能化</a:t>
            </a:r>
          </a:p>
        </p:txBody>
      </p:sp>
      <p:sp>
        <p:nvSpPr>
          <p:cNvPr id="45060" name="Text Box 5"/>
          <p:cNvSpPr txBox="1">
            <a:spLocks noChangeArrowheads="1"/>
          </p:cNvSpPr>
          <p:nvPr/>
        </p:nvSpPr>
        <p:spPr bwMode="auto">
          <a:xfrm>
            <a:off x="990600" y="1268413"/>
            <a:ext cx="7246938"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a:latin typeface="Arial" panose="020B0604020202020204" pitchFamily="34" charset="0"/>
                <a:ea typeface="幼圆" panose="02010509060101010101" pitchFamily="49" charset="-122"/>
              </a:rPr>
              <a:t>“总有一天，人类会造出一些举止跟人一样的</a:t>
            </a:r>
          </a:p>
          <a:p>
            <a:pPr eaLnBrk="1" hangingPunct="1">
              <a:spcBef>
                <a:spcPct val="0"/>
              </a:spcBef>
              <a:buFontTx/>
              <a:buNone/>
            </a:pPr>
            <a:r>
              <a:rPr lang="zh-CN" altLang="en-US">
                <a:latin typeface="Arial" panose="020B0604020202020204" pitchFamily="34" charset="0"/>
                <a:ea typeface="幼圆" panose="02010509060101010101" pitchFamily="49" charset="-122"/>
              </a:rPr>
              <a:t>‘没有灵魂的机械’来”。</a:t>
            </a:r>
          </a:p>
          <a:p>
            <a:pPr eaLnBrk="1" hangingPunct="1">
              <a:spcBef>
                <a:spcPct val="0"/>
              </a:spcBef>
              <a:buFontTx/>
              <a:buNone/>
            </a:pPr>
            <a:r>
              <a:rPr lang="zh-CN" altLang="en-US" sz="2000">
                <a:latin typeface="Arial" panose="020B0604020202020204" pitchFamily="34" charset="0"/>
                <a:ea typeface="幼圆" panose="02010509060101010101" pitchFamily="49" charset="-122"/>
              </a:rPr>
              <a:t>					  </a:t>
            </a:r>
            <a:r>
              <a:rPr lang="en-US" altLang="zh-CN" sz="2000">
                <a:latin typeface="Arial" panose="020B0604020202020204" pitchFamily="34" charset="0"/>
                <a:ea typeface="幼圆" panose="02010509060101010101" pitchFamily="49" charset="-122"/>
              </a:rPr>
              <a:t>——</a:t>
            </a:r>
            <a:r>
              <a:rPr lang="zh-CN" altLang="en-US" sz="2000">
                <a:latin typeface="Arial" panose="020B0604020202020204" pitchFamily="34" charset="0"/>
                <a:ea typeface="幼圆" panose="02010509060101010101" pitchFamily="49" charset="-122"/>
              </a:rPr>
              <a:t>笛卡尔（</a:t>
            </a:r>
            <a:r>
              <a:rPr lang="en-US" altLang="zh-CN" sz="2000">
                <a:latin typeface="Arial" panose="020B0604020202020204" pitchFamily="34" charset="0"/>
                <a:ea typeface="幼圆" panose="02010509060101010101" pitchFamily="49" charset="-122"/>
              </a:rPr>
              <a:t>1637</a:t>
            </a:r>
            <a:r>
              <a:rPr lang="zh-CN" altLang="en-US" sz="2000">
                <a:latin typeface="Arial" panose="020B0604020202020204" pitchFamily="34" charset="0"/>
                <a:ea typeface="幼圆" panose="02010509060101010101" pitchFamily="49" charset="-122"/>
              </a:rPr>
              <a:t>）</a:t>
            </a:r>
          </a:p>
        </p:txBody>
      </p:sp>
      <p:grpSp>
        <p:nvGrpSpPr>
          <p:cNvPr id="36869" name="Group 6"/>
          <p:cNvGrpSpPr>
            <a:grpSpLocks/>
          </p:cNvGrpSpPr>
          <p:nvPr/>
        </p:nvGrpSpPr>
        <p:grpSpPr bwMode="auto">
          <a:xfrm>
            <a:off x="644525" y="2411413"/>
            <a:ext cx="5803900" cy="3341687"/>
            <a:chOff x="0" y="0"/>
            <a:chExt cx="3656" cy="2105"/>
          </a:xfrm>
        </p:grpSpPr>
        <p:sp>
          <p:nvSpPr>
            <p:cNvPr id="36875" name="Text Box 7"/>
            <p:cNvSpPr txBox="1">
              <a:spLocks noChangeArrowheads="1"/>
            </p:cNvSpPr>
            <p:nvPr/>
          </p:nvSpPr>
          <p:spPr bwMode="auto">
            <a:xfrm>
              <a:off x="218" y="0"/>
              <a:ext cx="3438" cy="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buFontTx/>
                <a:buNone/>
              </a:pPr>
              <a:r>
                <a:rPr lang="zh-CN" altLang="en-US" sz="2400" dirty="0">
                  <a:latin typeface="Arial" panose="020B0604020202020204" pitchFamily="34" charset="0"/>
                  <a:ea typeface="幼圆" panose="02010509060101010101" pitchFamily="49" charset="-122"/>
                </a:rPr>
                <a:t>人类第一个“工业机器人”：</a:t>
              </a:r>
              <a:br>
                <a:rPr lang="zh-CN" altLang="en-US" sz="2400" dirty="0">
                  <a:latin typeface="Arial" panose="020B0604020202020204" pitchFamily="34" charset="0"/>
                  <a:ea typeface="幼圆" panose="02010509060101010101" pitchFamily="49" charset="-122"/>
                </a:rPr>
              </a:br>
              <a:r>
                <a:rPr lang="zh-CN" altLang="en-US" sz="2400" dirty="0">
                  <a:latin typeface="Arial" panose="020B0604020202020204" pitchFamily="34" charset="0"/>
                  <a:ea typeface="幼圆" panose="02010509060101010101" pitchFamily="49" charset="-122"/>
                </a:rPr>
                <a:t>一头在纺织机上挑纱的“驴”（</a:t>
              </a:r>
              <a:r>
                <a:rPr lang="en-US" altLang="zh-CN" sz="2400" dirty="0">
                  <a:latin typeface="Arial" panose="020B0604020202020204" pitchFamily="34" charset="0"/>
                  <a:ea typeface="幼圆" panose="02010509060101010101" pitchFamily="49" charset="-122"/>
                </a:rPr>
                <a:t>1742</a:t>
              </a:r>
              <a:r>
                <a:rPr lang="zh-CN" altLang="en-US" sz="2400" dirty="0">
                  <a:latin typeface="Arial" panose="020B0604020202020204" pitchFamily="34" charset="0"/>
                  <a:ea typeface="幼圆" panose="02010509060101010101" pitchFamily="49" charset="-122"/>
                </a:rPr>
                <a:t>年）</a:t>
              </a:r>
            </a:p>
            <a:p>
              <a:pPr eaLnBrk="1" hangingPunct="1">
                <a:spcBef>
                  <a:spcPct val="30000"/>
                </a:spcBef>
                <a:buFontTx/>
                <a:buNone/>
              </a:pPr>
              <a:r>
                <a:rPr lang="zh-CN" altLang="en-US" sz="2400" dirty="0">
                  <a:latin typeface="Arial" panose="020B0604020202020204" pitchFamily="34" charset="0"/>
                  <a:ea typeface="幼圆" panose="02010509060101010101" pitchFamily="49" charset="-122"/>
                </a:rPr>
                <a:t>第一代机器人</a:t>
              </a:r>
              <a:br>
                <a:rPr lang="zh-CN" altLang="en-US" sz="2400" dirty="0">
                  <a:latin typeface="Arial" panose="020B0604020202020204" pitchFamily="34" charset="0"/>
                  <a:ea typeface="幼圆" panose="02010509060101010101" pitchFamily="49" charset="-122"/>
                </a:rPr>
              </a:br>
              <a:r>
                <a:rPr lang="zh-CN" altLang="en-US" sz="2400" dirty="0">
                  <a:latin typeface="Arial" panose="020B0604020202020204" pitchFamily="34" charset="0"/>
                  <a:ea typeface="幼圆" panose="02010509060101010101" pitchFamily="49" charset="-122"/>
                </a:rPr>
                <a:t>机械手（</a:t>
              </a:r>
              <a:r>
                <a:rPr lang="en-US" altLang="zh-CN" sz="2400" dirty="0">
                  <a:latin typeface="Arial" panose="020B0604020202020204" pitchFamily="34" charset="0"/>
                  <a:ea typeface="幼圆" panose="02010509060101010101" pitchFamily="49" charset="-122"/>
                </a:rPr>
                <a:t>1962</a:t>
              </a:r>
              <a:r>
                <a:rPr lang="zh-CN" altLang="en-US" sz="2400" dirty="0">
                  <a:latin typeface="Arial" panose="020B0604020202020204" pitchFamily="34" charset="0"/>
                  <a:ea typeface="幼圆" panose="02010509060101010101" pitchFamily="49" charset="-122"/>
                </a:rPr>
                <a:t>年出现）</a:t>
              </a:r>
            </a:p>
            <a:p>
              <a:pPr eaLnBrk="1" hangingPunct="1">
                <a:spcBef>
                  <a:spcPct val="30000"/>
                </a:spcBef>
                <a:buFontTx/>
                <a:buNone/>
              </a:pPr>
              <a:r>
                <a:rPr lang="zh-CN" altLang="en-US" sz="2400" dirty="0">
                  <a:latin typeface="Arial" panose="020B0604020202020204" pitchFamily="34" charset="0"/>
                  <a:ea typeface="幼圆" panose="02010509060101010101" pitchFamily="49" charset="-122"/>
                </a:rPr>
                <a:t>第二代机器人</a:t>
              </a:r>
              <a:br>
                <a:rPr lang="zh-CN" altLang="en-US" sz="2400" dirty="0">
                  <a:latin typeface="Arial" panose="020B0604020202020204" pitchFamily="34" charset="0"/>
                  <a:ea typeface="幼圆" panose="02010509060101010101" pitchFamily="49" charset="-122"/>
                </a:rPr>
              </a:br>
              <a:r>
                <a:rPr lang="zh-CN" altLang="en-US" sz="2400" dirty="0">
                  <a:latin typeface="Arial" panose="020B0604020202020204" pitchFamily="34" charset="0"/>
                  <a:ea typeface="幼圆" panose="02010509060101010101" pitchFamily="49" charset="-122"/>
                </a:rPr>
                <a:t>具有“感觉”的机器人</a:t>
              </a:r>
            </a:p>
            <a:p>
              <a:pPr eaLnBrk="1" hangingPunct="1">
                <a:spcBef>
                  <a:spcPct val="30000"/>
                </a:spcBef>
                <a:buFontTx/>
                <a:buNone/>
              </a:pPr>
              <a:r>
                <a:rPr lang="zh-CN" altLang="en-US" sz="2400" dirty="0">
                  <a:latin typeface="Arial" panose="020B0604020202020204" pitchFamily="34" charset="0"/>
                  <a:ea typeface="幼圆" panose="02010509060101010101" pitchFamily="49" charset="-122"/>
                </a:rPr>
                <a:t>第三代机器人</a:t>
              </a:r>
              <a:br>
                <a:rPr lang="zh-CN" altLang="en-US" sz="2400" dirty="0">
                  <a:latin typeface="Arial" panose="020B0604020202020204" pitchFamily="34" charset="0"/>
                  <a:ea typeface="幼圆" panose="02010509060101010101" pitchFamily="49" charset="-122"/>
                </a:rPr>
              </a:br>
              <a:r>
                <a:rPr lang="zh-CN" altLang="en-US" sz="2400" dirty="0">
                  <a:latin typeface="Arial" panose="020B0604020202020204" pitchFamily="34" charset="0"/>
                  <a:ea typeface="幼圆" panose="02010509060101010101" pitchFamily="49" charset="-122"/>
                </a:rPr>
                <a:t>装有启发式计算机的“智能机器人”</a:t>
              </a:r>
            </a:p>
          </p:txBody>
        </p:sp>
        <p:graphicFrame>
          <p:nvGraphicFramePr>
            <p:cNvPr id="36876" name="Object 8"/>
            <p:cNvGraphicFramePr>
              <a:graphicFrameLocks noChangeAspect="1"/>
            </p:cNvGraphicFramePr>
            <p:nvPr/>
          </p:nvGraphicFramePr>
          <p:xfrm>
            <a:off x="0" y="48"/>
            <a:ext cx="218" cy="215"/>
          </p:xfrm>
          <a:graphic>
            <a:graphicData uri="http://schemas.openxmlformats.org/presentationml/2006/ole">
              <mc:AlternateContent xmlns:mc="http://schemas.openxmlformats.org/markup-compatibility/2006">
                <mc:Choice xmlns:v="urn:schemas-microsoft-com:vml" Requires="v">
                  <p:oleObj r:id="rId3" imgW="685714" imgH="676369" progId="PBrush">
                    <p:embed/>
                  </p:oleObj>
                </mc:Choice>
                <mc:Fallback>
                  <p:oleObj r:id="rId3" imgW="685714" imgH="676369" progId="PBrush">
                    <p:embed/>
                    <p:pic>
                      <p:nvPicPr>
                        <p:cNvPr id="36876" name="Object 8"/>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48"/>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7" name="Object 9"/>
            <p:cNvGraphicFramePr>
              <a:graphicFrameLocks noChangeAspect="1"/>
            </p:cNvGraphicFramePr>
            <p:nvPr/>
          </p:nvGraphicFramePr>
          <p:xfrm>
            <a:off x="0" y="576"/>
            <a:ext cx="218" cy="215"/>
          </p:xfrm>
          <a:graphic>
            <a:graphicData uri="http://schemas.openxmlformats.org/presentationml/2006/ole">
              <mc:AlternateContent xmlns:mc="http://schemas.openxmlformats.org/markup-compatibility/2006">
                <mc:Choice xmlns:v="urn:schemas-microsoft-com:vml" Requires="v">
                  <p:oleObj r:id="rId3" imgW="685714" imgH="676369" progId="PBrush">
                    <p:embed/>
                  </p:oleObj>
                </mc:Choice>
                <mc:Fallback>
                  <p:oleObj r:id="rId3" imgW="685714" imgH="676369" progId="PBrush">
                    <p:embed/>
                    <p:pic>
                      <p:nvPicPr>
                        <p:cNvPr id="36877" name="Object 9"/>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576"/>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8" name="Object 10"/>
            <p:cNvGraphicFramePr>
              <a:graphicFrameLocks noChangeAspect="1"/>
            </p:cNvGraphicFramePr>
            <p:nvPr/>
          </p:nvGraphicFramePr>
          <p:xfrm>
            <a:off x="0" y="1657"/>
            <a:ext cx="218" cy="215"/>
          </p:xfrm>
          <a:graphic>
            <a:graphicData uri="http://schemas.openxmlformats.org/presentationml/2006/ole">
              <mc:AlternateContent xmlns:mc="http://schemas.openxmlformats.org/markup-compatibility/2006">
                <mc:Choice xmlns:v="urn:schemas-microsoft-com:vml" Requires="v">
                  <p:oleObj r:id="rId3" imgW="685714" imgH="676369" progId="PBrush">
                    <p:embed/>
                  </p:oleObj>
                </mc:Choice>
                <mc:Fallback>
                  <p:oleObj r:id="rId3" imgW="685714" imgH="676369" progId="PBrush">
                    <p:embed/>
                    <p:pic>
                      <p:nvPicPr>
                        <p:cNvPr id="36878" name="Object 1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1657"/>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9" name="Object 11"/>
            <p:cNvGraphicFramePr>
              <a:graphicFrameLocks noChangeAspect="1"/>
            </p:cNvGraphicFramePr>
            <p:nvPr/>
          </p:nvGraphicFramePr>
          <p:xfrm>
            <a:off x="0" y="1129"/>
            <a:ext cx="218" cy="215"/>
          </p:xfrm>
          <a:graphic>
            <a:graphicData uri="http://schemas.openxmlformats.org/presentationml/2006/ole">
              <mc:AlternateContent xmlns:mc="http://schemas.openxmlformats.org/markup-compatibility/2006">
                <mc:Choice xmlns:v="urn:schemas-microsoft-com:vml" Requires="v">
                  <p:oleObj r:id="rId3" imgW="685714" imgH="676369" progId="PBrush">
                    <p:embed/>
                  </p:oleObj>
                </mc:Choice>
                <mc:Fallback>
                  <p:oleObj r:id="rId3" imgW="685714" imgH="676369" progId="PBrush">
                    <p:embed/>
                    <p:pic>
                      <p:nvPicPr>
                        <p:cNvPr id="36879" name="Object 11"/>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1129"/>
                          <a:ext cx="21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6870" name="Group 12"/>
          <p:cNvGrpSpPr>
            <a:grpSpLocks/>
          </p:cNvGrpSpPr>
          <p:nvPr/>
        </p:nvGrpSpPr>
        <p:grpSpPr bwMode="auto">
          <a:xfrm>
            <a:off x="5629275" y="3221038"/>
            <a:ext cx="3633788" cy="2787650"/>
            <a:chOff x="0" y="0"/>
            <a:chExt cx="2289" cy="1756"/>
          </a:xfrm>
        </p:grpSpPr>
        <p:graphicFrame>
          <p:nvGraphicFramePr>
            <p:cNvPr id="36871" name="Object 13"/>
            <p:cNvGraphicFramePr>
              <a:graphicFrameLocks noChangeAspect="1"/>
            </p:cNvGraphicFramePr>
            <p:nvPr/>
          </p:nvGraphicFramePr>
          <p:xfrm>
            <a:off x="1062" y="432"/>
            <a:ext cx="1002" cy="1026"/>
          </p:xfrm>
          <a:graphic>
            <a:graphicData uri="http://schemas.openxmlformats.org/presentationml/2006/ole">
              <mc:AlternateContent xmlns:mc="http://schemas.openxmlformats.org/markup-compatibility/2006">
                <mc:Choice xmlns:v="urn:schemas-microsoft-com:vml" Requires="v">
                  <p:oleObj r:id="rId5" imgW="1590897" imgH="1628571" progId="PBrush">
                    <p:embed/>
                  </p:oleObj>
                </mc:Choice>
                <mc:Fallback>
                  <p:oleObj r:id="rId5" imgW="1590897" imgH="1628571" progId="PBrush">
                    <p:embed/>
                    <p:pic>
                      <p:nvPicPr>
                        <p:cNvPr id="36871"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2" y="432"/>
                          <a:ext cx="1002" cy="102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graphicFrame>
          <p:nvGraphicFramePr>
            <p:cNvPr id="36872" name="Object 14"/>
            <p:cNvGraphicFramePr>
              <a:graphicFrameLocks noChangeAspect="1"/>
            </p:cNvGraphicFramePr>
            <p:nvPr/>
          </p:nvGraphicFramePr>
          <p:xfrm>
            <a:off x="0" y="0"/>
            <a:ext cx="1146" cy="1026"/>
          </p:xfrm>
          <a:graphic>
            <a:graphicData uri="http://schemas.openxmlformats.org/presentationml/2006/ole">
              <mc:AlternateContent xmlns:mc="http://schemas.openxmlformats.org/markup-compatibility/2006">
                <mc:Choice xmlns:v="urn:schemas-microsoft-com:vml" Requires="v">
                  <p:oleObj r:id="rId7" imgW="1819529" imgH="1628571" progId="PBrush">
                    <p:embed/>
                  </p:oleObj>
                </mc:Choice>
                <mc:Fallback>
                  <p:oleObj r:id="rId7" imgW="1819529" imgH="1628571" progId="PBrush">
                    <p:embed/>
                    <p:pic>
                      <p:nvPicPr>
                        <p:cNvPr id="36872"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146" cy="102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sp>
          <p:nvSpPr>
            <p:cNvPr id="45070" name="Rectangle 15"/>
            <p:cNvSpPr>
              <a:spLocks noChangeArrowheads="1"/>
            </p:cNvSpPr>
            <p:nvPr/>
          </p:nvSpPr>
          <p:spPr bwMode="auto">
            <a:xfrm>
              <a:off x="6" y="978"/>
              <a:ext cx="9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spcBef>
                  <a:spcPct val="20000"/>
                </a:spcBef>
                <a:buChar char="•"/>
                <a:defRPr sz="2800">
                  <a:solidFill>
                    <a:schemeClr val="tx1"/>
                  </a:solidFill>
                  <a:latin typeface="Times New Roman" pitchFamily="18" charset="0"/>
                  <a:ea typeface="宋体" pitchFamily="2" charset="-122"/>
                </a:defRPr>
              </a:lvl1pPr>
              <a:lvl2pPr marL="742950" indent="-285750" defTabSz="762000" eaLnBrk="0" hangingPunct="0">
                <a:spcBef>
                  <a:spcPct val="20000"/>
                </a:spcBef>
                <a:buChar char="–"/>
                <a:defRPr sz="2400">
                  <a:solidFill>
                    <a:schemeClr val="tx1"/>
                  </a:solidFill>
                  <a:latin typeface="Times New Roman" pitchFamily="18" charset="0"/>
                  <a:ea typeface="宋体" pitchFamily="2" charset="-122"/>
                </a:defRPr>
              </a:lvl2pPr>
              <a:lvl3pPr marL="1143000" indent="-228600" defTabSz="762000" eaLnBrk="0" hangingPunct="0">
                <a:spcBef>
                  <a:spcPct val="20000"/>
                </a:spcBef>
                <a:buSzPct val="65000"/>
                <a:buFont typeface="Wingdings" pitchFamily="2" charset="2"/>
                <a:buChar char="n"/>
                <a:defRPr sz="2400">
                  <a:solidFill>
                    <a:schemeClr val="tx1"/>
                  </a:solidFill>
                  <a:latin typeface="Times New Roman" pitchFamily="18" charset="0"/>
                  <a:ea typeface="宋体" pitchFamily="2" charset="-122"/>
                </a:defRPr>
              </a:lvl3pPr>
              <a:lvl4pPr marL="1600200" indent="-228600" defTabSz="762000" eaLnBrk="0" hangingPunct="0">
                <a:spcBef>
                  <a:spcPct val="20000"/>
                </a:spcBef>
                <a:buFont typeface="Wingdings" pitchFamily="2" charset="2"/>
                <a:buChar char="–"/>
                <a:defRPr sz="2200">
                  <a:solidFill>
                    <a:schemeClr val="tx1"/>
                  </a:solidFill>
                  <a:latin typeface="Times New Roman" pitchFamily="18" charset="0"/>
                  <a:ea typeface="宋体" pitchFamily="2" charset="-122"/>
                </a:defRPr>
              </a:lvl4pPr>
              <a:lvl5pPr marL="2057400" indent="-228600" defTabSz="762000" eaLnBrk="0" hangingPunct="0">
                <a:spcBef>
                  <a:spcPct val="20000"/>
                </a:spcBef>
                <a:buFont typeface="Wingdings" pitchFamily="2" charset="2"/>
                <a:buChar char="»"/>
                <a:defRPr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9pPr>
            </a:lstStyle>
            <a:p>
              <a:pPr>
                <a:lnSpc>
                  <a:spcPct val="125000"/>
                </a:lnSpc>
                <a:spcBef>
                  <a:spcPct val="0"/>
                </a:spcBef>
                <a:buFontTx/>
                <a:buNone/>
                <a:defRPr/>
              </a:pPr>
              <a:r>
                <a:rPr lang="en-US" altLang="zh-CN" sz="2400">
                  <a:solidFill>
                    <a:schemeClr val="bg2"/>
                  </a:solidFill>
                  <a:effectLst>
                    <a:outerShdw blurRad="38100" dist="38100" dir="2700000" algn="tl">
                      <a:srgbClr val="C0C0C0"/>
                    </a:outerShdw>
                  </a:effectLst>
                  <a:latin typeface="Arial" pitchFamily="34" charset="0"/>
                  <a:ea typeface="幼圆" pitchFamily="49" charset="-122"/>
                </a:rPr>
                <a:t>Deepblue</a:t>
              </a:r>
            </a:p>
          </p:txBody>
        </p:sp>
        <p:sp>
          <p:nvSpPr>
            <p:cNvPr id="45071" name="Rectangle 16"/>
            <p:cNvSpPr>
              <a:spLocks noChangeArrowheads="1"/>
            </p:cNvSpPr>
            <p:nvPr/>
          </p:nvSpPr>
          <p:spPr bwMode="auto">
            <a:xfrm>
              <a:off x="678" y="1410"/>
              <a:ext cx="16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spcBef>
                  <a:spcPct val="20000"/>
                </a:spcBef>
                <a:buChar char="•"/>
                <a:defRPr sz="2800">
                  <a:solidFill>
                    <a:schemeClr val="tx1"/>
                  </a:solidFill>
                  <a:latin typeface="Times New Roman" pitchFamily="18" charset="0"/>
                  <a:ea typeface="宋体" pitchFamily="2" charset="-122"/>
                </a:defRPr>
              </a:lvl1pPr>
              <a:lvl2pPr marL="742950" indent="-285750" defTabSz="762000" eaLnBrk="0" hangingPunct="0">
                <a:spcBef>
                  <a:spcPct val="20000"/>
                </a:spcBef>
                <a:buChar char="–"/>
                <a:defRPr sz="2400">
                  <a:solidFill>
                    <a:schemeClr val="tx1"/>
                  </a:solidFill>
                  <a:latin typeface="Times New Roman" pitchFamily="18" charset="0"/>
                  <a:ea typeface="宋体" pitchFamily="2" charset="-122"/>
                </a:defRPr>
              </a:lvl2pPr>
              <a:lvl3pPr marL="1143000" indent="-228600" defTabSz="762000" eaLnBrk="0" hangingPunct="0">
                <a:spcBef>
                  <a:spcPct val="20000"/>
                </a:spcBef>
                <a:buSzPct val="65000"/>
                <a:buFont typeface="Wingdings" pitchFamily="2" charset="2"/>
                <a:buChar char="n"/>
                <a:defRPr sz="2400">
                  <a:solidFill>
                    <a:schemeClr val="tx1"/>
                  </a:solidFill>
                  <a:latin typeface="Times New Roman" pitchFamily="18" charset="0"/>
                  <a:ea typeface="宋体" pitchFamily="2" charset="-122"/>
                </a:defRPr>
              </a:lvl3pPr>
              <a:lvl4pPr marL="1600200" indent="-228600" defTabSz="762000" eaLnBrk="0" hangingPunct="0">
                <a:spcBef>
                  <a:spcPct val="20000"/>
                </a:spcBef>
                <a:buFont typeface="Wingdings" pitchFamily="2" charset="2"/>
                <a:buChar char="–"/>
                <a:defRPr sz="2200">
                  <a:solidFill>
                    <a:schemeClr val="tx1"/>
                  </a:solidFill>
                  <a:latin typeface="Times New Roman" pitchFamily="18" charset="0"/>
                  <a:ea typeface="宋体" pitchFamily="2" charset="-122"/>
                </a:defRPr>
              </a:lvl4pPr>
              <a:lvl5pPr marL="2057400" indent="-228600" defTabSz="762000" eaLnBrk="0" hangingPunct="0">
                <a:spcBef>
                  <a:spcPct val="20000"/>
                </a:spcBef>
                <a:buFont typeface="Wingdings" pitchFamily="2" charset="2"/>
                <a:buChar char="»"/>
                <a:defRPr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9pPr>
            </a:lstStyle>
            <a:p>
              <a:pPr>
                <a:lnSpc>
                  <a:spcPct val="125000"/>
                </a:lnSpc>
                <a:spcBef>
                  <a:spcPct val="0"/>
                </a:spcBef>
                <a:buFontTx/>
                <a:buNone/>
                <a:defRPr/>
              </a:pPr>
              <a:r>
                <a:rPr lang="en-US" altLang="zh-CN" sz="2400">
                  <a:solidFill>
                    <a:schemeClr val="bg2"/>
                  </a:solidFill>
                  <a:effectLst>
                    <a:outerShdw blurRad="38100" dist="38100" dir="2700000" algn="tl">
                      <a:srgbClr val="C0C0C0"/>
                    </a:outerShdw>
                  </a:effectLst>
                  <a:latin typeface="Arial" pitchFamily="34" charset="0"/>
                  <a:ea typeface="幼圆" pitchFamily="49" charset="-122"/>
                </a:rPr>
                <a:t>Garry Kasparov </a:t>
              </a:r>
            </a:p>
          </p:txBody>
        </p:sp>
      </p:grpSp>
    </p:spTree>
    <p:extLst>
      <p:ext uri="{BB962C8B-B14F-4D97-AF65-F5344CB8AC3E}">
        <p14:creationId xmlns:p14="http://schemas.microsoft.com/office/powerpoint/2010/main" val="9277009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barn(inVertical)">
                                      <p:cBhvr>
                                        <p:cTn id="7" dur="5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8"/>
          <p:cNvSpPr>
            <a:spLocks noGrp="1" noChangeArrowheads="1"/>
          </p:cNvSpPr>
          <p:nvPr>
            <p:ph type="title"/>
          </p:nvPr>
        </p:nvSpPr>
        <p:spPr>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r>
              <a:rPr lang="zh-CN" altLang="en-US" b="1"/>
              <a:t>*计算机的未来革命</a:t>
            </a:r>
          </a:p>
        </p:txBody>
      </p:sp>
      <p:sp>
        <p:nvSpPr>
          <p:cNvPr id="37890" name="Rectangle 2"/>
          <p:cNvSpPr>
            <a:spLocks noGrp="1" noChangeArrowheads="1"/>
          </p:cNvSpPr>
          <p:nvPr>
            <p:ph idx="1"/>
          </p:nvPr>
        </p:nvSpPr>
        <p:spPr>
          <a:xfrm>
            <a:off x="466725" y="1339850"/>
            <a:ext cx="8210550" cy="4953000"/>
          </a:xfrm>
        </p:spPr>
        <p:txBody>
          <a:bodyPr>
            <a:normAutofit lnSpcReduction="10000"/>
          </a:bodyPr>
          <a:lstStyle/>
          <a:p>
            <a:pPr marL="0" indent="0">
              <a:lnSpc>
                <a:spcPct val="90000"/>
              </a:lnSpc>
              <a:buFontTx/>
              <a:buNone/>
            </a:pPr>
            <a:r>
              <a:rPr lang="zh-CN" altLang="en-US" sz="2600" b="1" dirty="0">
                <a:latin typeface="宋体" panose="02010600030101010101" pitchFamily="2" charset="-122"/>
              </a:rPr>
              <a:t>1. 光子计算机</a:t>
            </a:r>
          </a:p>
          <a:p>
            <a:pPr marL="0" indent="0">
              <a:lnSpc>
                <a:spcPct val="90000"/>
              </a:lnSpc>
              <a:buFontTx/>
              <a:buNone/>
            </a:pPr>
            <a:r>
              <a:rPr lang="zh-CN" altLang="en-US" sz="2600" b="1" dirty="0">
                <a:latin typeface="宋体" panose="02010600030101010101" pitchFamily="2" charset="-122"/>
              </a:rPr>
              <a:t>   现有的计算机是由电子来传递和处理信息。</a:t>
            </a:r>
          </a:p>
          <a:p>
            <a:pPr marL="0" indent="0">
              <a:lnSpc>
                <a:spcPct val="90000"/>
              </a:lnSpc>
              <a:buFontTx/>
              <a:buNone/>
            </a:pPr>
            <a:r>
              <a:rPr lang="zh-CN" altLang="en-US" sz="2600" b="1" dirty="0">
                <a:latin typeface="宋体" panose="02010600030101010101" pitchFamily="2" charset="-122"/>
              </a:rPr>
              <a:t>   光子计算机是一种由光信号进行数字运算、逻辑操作、信息存贮和处理的新型计算机。</a:t>
            </a:r>
          </a:p>
          <a:p>
            <a:pPr marL="0" indent="0">
              <a:lnSpc>
                <a:spcPct val="90000"/>
              </a:lnSpc>
              <a:buFontTx/>
              <a:buNone/>
            </a:pPr>
            <a:r>
              <a:rPr lang="zh-CN" altLang="en-US" sz="2600" b="1" dirty="0">
                <a:latin typeface="宋体" panose="02010600030101010101" pitchFamily="2" charset="-122"/>
              </a:rPr>
              <a:t>    光的并行、高速决定了光子计算机的并行处理能力很强，具有超高运算速度。它的存贮量是现代计算机的几万倍，对环境条件的要求比电子计算机低得多。</a:t>
            </a:r>
            <a:r>
              <a:rPr lang="zh-CN" altLang="en-US" sz="2600" b="1" dirty="0">
                <a:latin typeface="宋体" panose="02010600030101010101" pitchFamily="2" charset="-122"/>
                <a:sym typeface="Arial" panose="020B0604020202020204" pitchFamily="34" charset="0"/>
              </a:rPr>
              <a:t> </a:t>
            </a:r>
          </a:p>
          <a:p>
            <a:pPr marL="0" indent="0">
              <a:lnSpc>
                <a:spcPct val="90000"/>
              </a:lnSpc>
              <a:buFontTx/>
              <a:buNone/>
            </a:pPr>
            <a:r>
              <a:rPr lang="zh-CN" altLang="en-US" sz="2600" b="1" dirty="0">
                <a:latin typeface="宋体" panose="02010600030101010101" pitchFamily="2" charset="-122"/>
                <a:sym typeface="Arial" panose="020B0604020202020204" pitchFamily="34" charset="0"/>
              </a:rPr>
              <a:t>    1990年初，美国贝尔实验室制成世界上第一台光子计算机。这就是光计算机的雏形。随后，英、法、比、德、意等国的70多名科学家研制成功了一台光计算机，其运算速度比普通的电子计算机快1000倍。</a:t>
            </a:r>
          </a:p>
          <a:p>
            <a:pPr marL="0" indent="0">
              <a:lnSpc>
                <a:spcPct val="90000"/>
              </a:lnSpc>
              <a:buFontTx/>
              <a:buNone/>
            </a:pPr>
            <a:r>
              <a:rPr lang="zh-CN" altLang="en-US" sz="2600" b="1" dirty="0">
                <a:latin typeface="宋体" panose="02010600030101010101" pitchFamily="2" charset="-122"/>
              </a:rPr>
              <a:t>     </a:t>
            </a:r>
          </a:p>
          <a:p>
            <a:pPr marL="0" indent="0">
              <a:lnSpc>
                <a:spcPct val="90000"/>
              </a:lnSpc>
              <a:buFontTx/>
              <a:buNone/>
            </a:pPr>
            <a:r>
              <a:rPr lang="zh-CN" altLang="en-US" sz="2600" b="1" dirty="0">
                <a:latin typeface="宋体" panose="02010600030101010101" pitchFamily="2" charset="-122"/>
              </a:rPr>
              <a:t>难点：光学晶体管</a:t>
            </a:r>
            <a:r>
              <a:rPr lang="zh-CN" altLang="en-US" sz="2600" b="1" dirty="0"/>
              <a:t>的制造技术还不成熟。</a:t>
            </a:r>
          </a:p>
          <a:p>
            <a:pPr marL="0" indent="0">
              <a:lnSpc>
                <a:spcPct val="90000"/>
              </a:lnSpc>
              <a:buFontTx/>
              <a:buNone/>
            </a:pPr>
            <a:endParaRPr lang="zh-CN" altLang="en-US" sz="2600" b="1" dirty="0">
              <a:latin typeface="宋体" panose="02010600030101010101" pitchFamily="2" charset="-122"/>
            </a:endParaRPr>
          </a:p>
        </p:txBody>
      </p:sp>
    </p:spTree>
    <p:extLst>
      <p:ext uri="{BB962C8B-B14F-4D97-AF65-F5344CB8AC3E}">
        <p14:creationId xmlns:p14="http://schemas.microsoft.com/office/powerpoint/2010/main" val="10656362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8"/>
          <p:cNvSpPr>
            <a:spLocks noGrp="1" noChangeArrowheads="1"/>
          </p:cNvSpPr>
          <p:nvPr>
            <p:ph type="title"/>
          </p:nvPr>
        </p:nvSpPr>
        <p:spPr>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r>
              <a:rPr lang="zh-CN" altLang="en-US" b="1"/>
              <a:t>*计算机的未来革命</a:t>
            </a:r>
          </a:p>
        </p:txBody>
      </p:sp>
      <p:sp>
        <p:nvSpPr>
          <p:cNvPr id="49154" name="Rectangle 2"/>
          <p:cNvSpPr>
            <a:spLocks noGrp="1" noChangeArrowheads="1"/>
          </p:cNvSpPr>
          <p:nvPr>
            <p:ph idx="1"/>
          </p:nvPr>
        </p:nvSpPr>
        <p:spPr>
          <a:xfrm>
            <a:off x="323850" y="1268413"/>
            <a:ext cx="7772400" cy="4724400"/>
          </a:xfrm>
        </p:spPr>
        <p:txBody>
          <a:bodyPr/>
          <a:lstStyle/>
          <a:p>
            <a:pPr marL="0" indent="0">
              <a:buFontTx/>
              <a:buNone/>
              <a:defRPr/>
            </a:pPr>
            <a:r>
              <a:rPr lang="en-US" altLang="zh-CN" sz="2600" b="1"/>
              <a:t>2. </a:t>
            </a:r>
            <a:r>
              <a:rPr lang="zh-CN" altLang="en-US" sz="2600" b="1">
                <a:latin typeface="宋体" pitchFamily="2" charset="-122"/>
              </a:rPr>
              <a:t>生物计算机</a:t>
            </a:r>
          </a:p>
          <a:p>
            <a:pPr>
              <a:buFontTx/>
              <a:buNone/>
              <a:defRPr/>
            </a:pPr>
            <a:r>
              <a:rPr lang="zh-CN" altLang="en-US" sz="2600" b="1">
                <a:latin typeface="宋体" pitchFamily="2" charset="-122"/>
              </a:rPr>
              <a:t>     </a:t>
            </a:r>
            <a:endParaRPr lang="zh-CN" altLang="en-US" sz="2600" b="1"/>
          </a:p>
        </p:txBody>
      </p:sp>
      <p:sp>
        <p:nvSpPr>
          <p:cNvPr id="38915" name="Text Box 3"/>
          <p:cNvSpPr txBox="1">
            <a:spLocks noChangeArrowheads="1"/>
          </p:cNvSpPr>
          <p:nvPr/>
        </p:nvSpPr>
        <p:spPr bwMode="auto">
          <a:xfrm>
            <a:off x="539750" y="1844675"/>
            <a:ext cx="8458200" cy="328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spcBef>
                <a:spcPct val="5000"/>
              </a:spcBef>
              <a:buFontTx/>
              <a:buNone/>
            </a:pPr>
            <a:r>
              <a:rPr lang="zh-CN" altLang="en-US" sz="2600" dirty="0">
                <a:latin typeface="宋体" panose="02010600030101010101" pitchFamily="2" charset="-122"/>
              </a:rPr>
              <a:t>    又称仿生计算机，是以生物芯片取代集成电路制成的计算机。该计算机主要涉及计算机科学、脑科学、神经生物学、分子生物学、生物物理、生物工程、电子工程、物理学和化学等有关学科。</a:t>
            </a:r>
          </a:p>
          <a:p>
            <a:pPr>
              <a:spcBef>
                <a:spcPct val="5000"/>
              </a:spcBef>
              <a:buFontTx/>
              <a:buNone/>
            </a:pPr>
            <a:r>
              <a:rPr lang="zh-CN" altLang="en-US" sz="2600" dirty="0">
                <a:latin typeface="宋体" panose="02010600030101010101" pitchFamily="2" charset="-122"/>
              </a:rPr>
              <a:t>    生物计算机芯片本身还具有并行处理的功能，其运算速度要比当今最新一代的计算机快10万倍，能量消耗仅相当于普通计算机的十亿分之一，存储信息的空间仅占百亿亿分之一。</a:t>
            </a:r>
          </a:p>
        </p:txBody>
      </p:sp>
    </p:spTree>
    <p:extLst>
      <p:ext uri="{BB962C8B-B14F-4D97-AF65-F5344CB8AC3E}">
        <p14:creationId xmlns:p14="http://schemas.microsoft.com/office/powerpoint/2010/main" val="12530236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8"/>
          <p:cNvSpPr>
            <a:spLocks noGrp="1" noChangeArrowheads="1"/>
          </p:cNvSpPr>
          <p:nvPr>
            <p:ph type="title"/>
          </p:nvPr>
        </p:nvSpPr>
        <p:spPr>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r>
              <a:rPr lang="zh-CN" altLang="en-US" b="1"/>
              <a:t>*计算机的未来革命</a:t>
            </a:r>
          </a:p>
        </p:txBody>
      </p:sp>
      <p:sp>
        <p:nvSpPr>
          <p:cNvPr id="39938" name="Rectangle 2"/>
          <p:cNvSpPr>
            <a:spLocks noGrp="1" noChangeArrowheads="1"/>
          </p:cNvSpPr>
          <p:nvPr>
            <p:ph idx="1"/>
          </p:nvPr>
        </p:nvSpPr>
        <p:spPr>
          <a:xfrm>
            <a:off x="378373" y="1270001"/>
            <a:ext cx="8443366" cy="4799724"/>
          </a:xfrm>
        </p:spPr>
        <p:txBody>
          <a:bodyPr/>
          <a:lstStyle/>
          <a:p>
            <a:pPr>
              <a:buFontTx/>
              <a:buNone/>
            </a:pPr>
            <a:r>
              <a:rPr lang="zh-CN" altLang="en-US" sz="2400" b="1" dirty="0"/>
              <a:t>3. </a:t>
            </a:r>
            <a:r>
              <a:rPr lang="zh-CN" altLang="en-US" sz="2400" b="1" dirty="0">
                <a:latin typeface="宋体" panose="02010600030101010101" pitchFamily="2" charset="-122"/>
              </a:rPr>
              <a:t>量子计算机</a:t>
            </a:r>
          </a:p>
          <a:p>
            <a:pPr>
              <a:buFontTx/>
              <a:buNone/>
            </a:pPr>
            <a:r>
              <a:rPr lang="zh-CN" altLang="en-US" sz="2200" b="1" dirty="0"/>
              <a:t>     量子计算机（Quantum computer）是一种使用量子逻辑进行通用计算的设备。和传统的计算机相比，量子计算用来存储数据的对象是量子比特，它使用量子算法来进行数据操作。</a:t>
            </a:r>
          </a:p>
          <a:p>
            <a:pPr>
              <a:buFontTx/>
              <a:buNone/>
            </a:pPr>
            <a:r>
              <a:rPr lang="zh-CN" altLang="en-US" sz="2200" b="1" dirty="0"/>
              <a:t>     传统计算机只能使用“开”和“关”两种状态来控制电流，而量子计算机具有“开”和“关”同时存在的第三状态，这是量子不同于粒子世界的特性。使用量子计算，计算机能并行处理更多信息，计算速度将远超当今的计算机。</a:t>
            </a:r>
          </a:p>
          <a:p>
            <a:pPr>
              <a:buFontTx/>
              <a:buNone/>
            </a:pPr>
            <a:r>
              <a:rPr lang="zh-CN" altLang="en-US" sz="2200" b="1" dirty="0"/>
              <a:t>          2011年5月11日, 加拿大的D-Wave System Inc. 发布了一款号称 “全球第一款商用型量子计算机”的计算设备“D-Wave One”。 该量子设备是否真的实现了量子计算目前还没有得到学术界广泛认同。2013年5月D-Wave System Inc宣称NASA和Google共同预定了一台采用512量子位D-Wave Two量子计算机。</a:t>
            </a:r>
          </a:p>
        </p:txBody>
      </p:sp>
    </p:spTree>
    <p:extLst>
      <p:ext uri="{BB962C8B-B14F-4D97-AF65-F5344CB8AC3E}">
        <p14:creationId xmlns:p14="http://schemas.microsoft.com/office/powerpoint/2010/main" val="403380888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323850" y="1473693"/>
            <a:ext cx="8724900" cy="4393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1689" tIns="35844" rIns="71689" bIns="35844">
            <a:spAutoFit/>
          </a:bodyPr>
          <a:lstStyle>
            <a:lvl1pPr defTabSz="717550"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358775" indent="-285750" defTabSz="7175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717550" indent="-228600" defTabSz="71755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074738" indent="-228600" defTabSz="71755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1433513" indent="-228600" defTabSz="71755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1890713" indent="-228600" defTabSz="71755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347913" indent="-228600" defTabSz="71755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2805113" indent="-228600" defTabSz="71755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262313" indent="-228600" defTabSz="71755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just">
              <a:lnSpc>
                <a:spcPct val="90000"/>
              </a:lnSpc>
              <a:spcBef>
                <a:spcPct val="30000"/>
              </a:spcBef>
              <a:buFontTx/>
              <a:buNone/>
            </a:pPr>
            <a:r>
              <a:rPr lang="zh-CN" altLang="en-US" sz="2400" dirty="0">
                <a:latin typeface="宋体" panose="02010600030101010101" pitchFamily="2" charset="-122"/>
              </a:rPr>
              <a:t>1958年组装调试成第一台电子管计算机103机。</a:t>
            </a:r>
          </a:p>
          <a:p>
            <a:pPr algn="just">
              <a:lnSpc>
                <a:spcPct val="90000"/>
              </a:lnSpc>
              <a:spcBef>
                <a:spcPct val="30000"/>
              </a:spcBef>
              <a:buFontTx/>
              <a:buNone/>
            </a:pPr>
            <a:r>
              <a:rPr lang="zh-CN" altLang="en-US" sz="2400" dirty="0">
                <a:latin typeface="宋体" panose="02010600030101010101" pitchFamily="2" charset="-122"/>
              </a:rPr>
              <a:t>1983年推出运算速度达一亿次的“银河-I”巨型计算机。</a:t>
            </a:r>
          </a:p>
          <a:p>
            <a:pPr algn="just">
              <a:lnSpc>
                <a:spcPct val="90000"/>
              </a:lnSpc>
              <a:spcBef>
                <a:spcPct val="30000"/>
              </a:spcBef>
              <a:buFontTx/>
              <a:buNone/>
            </a:pPr>
            <a:r>
              <a:rPr lang="zh-CN" altLang="en-US" sz="2400" dirty="0">
                <a:latin typeface="宋体" panose="02010600030101010101" pitchFamily="2" charset="-122"/>
              </a:rPr>
              <a:t>2000年研制出每秒运行3000亿次浮点运算的“曙光3000”超级计算机。</a:t>
            </a:r>
          </a:p>
          <a:p>
            <a:pPr algn="just">
              <a:lnSpc>
                <a:spcPct val="90000"/>
              </a:lnSpc>
              <a:spcBef>
                <a:spcPct val="30000"/>
              </a:spcBef>
              <a:buFontTx/>
              <a:buNone/>
            </a:pPr>
            <a:r>
              <a:rPr lang="zh-CN" altLang="en-US" sz="2400" dirty="0">
                <a:latin typeface="宋体" panose="02010600030101010101" pitchFamily="2" charset="-122"/>
              </a:rPr>
              <a:t>2001年中科院计算所研制成功我国第一款通用CPU——“龙芯”芯片。</a:t>
            </a:r>
          </a:p>
          <a:p>
            <a:pPr algn="just">
              <a:lnSpc>
                <a:spcPct val="90000"/>
              </a:lnSpc>
              <a:spcBef>
                <a:spcPct val="30000"/>
              </a:spcBef>
              <a:buFontTx/>
              <a:buNone/>
            </a:pPr>
            <a:r>
              <a:rPr lang="zh-CN" altLang="en-US" sz="2400" dirty="0">
                <a:latin typeface="宋体" panose="02010600030101010101" pitchFamily="2" charset="-122"/>
              </a:rPr>
              <a:t>2011年，我国光通信实现240Gbit/s实时传输。</a:t>
            </a:r>
          </a:p>
          <a:p>
            <a:pPr algn="just">
              <a:lnSpc>
                <a:spcPct val="90000"/>
              </a:lnSpc>
              <a:spcBef>
                <a:spcPct val="30000"/>
              </a:spcBef>
              <a:buFontTx/>
              <a:buNone/>
            </a:pPr>
            <a:r>
              <a:rPr lang="zh-CN" altLang="en-US" sz="2400" dirty="0">
                <a:latin typeface="宋体" panose="02010600030101010101" pitchFamily="2" charset="-122"/>
              </a:rPr>
              <a:t>2013.6.18 中国天河2号成全球最快超级计算机，该计算机浮点运算速度达到每秒33.86千万亿次。</a:t>
            </a:r>
            <a:endParaRPr lang="en-US" altLang="zh-CN" sz="2400" dirty="0">
              <a:latin typeface="宋体" panose="02010600030101010101" pitchFamily="2" charset="-122"/>
            </a:endParaRPr>
          </a:p>
          <a:p>
            <a:pPr algn="just">
              <a:lnSpc>
                <a:spcPct val="90000"/>
              </a:lnSpc>
              <a:spcBef>
                <a:spcPct val="30000"/>
              </a:spcBef>
              <a:buFontTx/>
              <a:buNone/>
            </a:pPr>
            <a:r>
              <a:rPr lang="en-US" altLang="zh-CN" sz="2400" dirty="0">
                <a:latin typeface="宋体" panose="02010600030101010101" pitchFamily="2" charset="-122"/>
              </a:rPr>
              <a:t>2016.6.20 </a:t>
            </a:r>
            <a:r>
              <a:rPr lang="zh-CN" altLang="en-US" sz="2400" dirty="0">
                <a:latin typeface="宋体" panose="02010600030101010101" pitchFamily="2" charset="-122"/>
              </a:rPr>
              <a:t>中国无锡“神威</a:t>
            </a:r>
            <a:r>
              <a:rPr lang="en-US" altLang="zh-CN" sz="2400" dirty="0">
                <a:latin typeface="宋体" panose="02010600030101010101" pitchFamily="2" charset="-122"/>
              </a:rPr>
              <a:t>-</a:t>
            </a:r>
            <a:r>
              <a:rPr lang="zh-CN" altLang="en-US" sz="2400" dirty="0">
                <a:latin typeface="宋体" panose="02010600030101010101" pitchFamily="2" charset="-122"/>
              </a:rPr>
              <a:t>太湖之光”，峰值运算速度达到了每秒</a:t>
            </a:r>
            <a:r>
              <a:rPr lang="en-US" altLang="zh-CN" sz="2400" dirty="0">
                <a:latin typeface="宋体" panose="02010600030101010101" pitchFamily="2" charset="-122"/>
              </a:rPr>
              <a:t>12.54</a:t>
            </a:r>
            <a:r>
              <a:rPr lang="zh-CN" altLang="en-US" sz="2400" dirty="0">
                <a:latin typeface="宋体" panose="02010600030101010101" pitchFamily="2" charset="-122"/>
              </a:rPr>
              <a:t>亿亿次，持续计算速度可达每秒</a:t>
            </a:r>
            <a:r>
              <a:rPr lang="en-US" altLang="zh-CN" sz="2400" dirty="0">
                <a:latin typeface="宋体" panose="02010600030101010101" pitchFamily="2" charset="-122"/>
              </a:rPr>
              <a:t>9.3</a:t>
            </a:r>
            <a:r>
              <a:rPr lang="zh-CN" altLang="en-US" sz="2400" dirty="0">
                <a:latin typeface="宋体" panose="02010600030101010101" pitchFamily="2" charset="-122"/>
              </a:rPr>
              <a:t>亿亿次。</a:t>
            </a:r>
            <a:endParaRPr lang="zh-CN" altLang="en-US" sz="2400" dirty="0"/>
          </a:p>
        </p:txBody>
      </p:sp>
      <p:pic>
        <p:nvPicPr>
          <p:cNvPr id="51203" name="Picture 3" descr="BUTTN02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06388"/>
            <a:ext cx="60198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Rectangle 4"/>
          <p:cNvSpPr>
            <a:spLocks noChangeArrowheads="1"/>
          </p:cNvSpPr>
          <p:nvPr/>
        </p:nvSpPr>
        <p:spPr bwMode="auto">
          <a:xfrm>
            <a:off x="2286000" y="404813"/>
            <a:ext cx="4724400" cy="642937"/>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1689" tIns="35844" rIns="71689" bIns="35844">
            <a:spAutoFit/>
          </a:bodyPr>
          <a:lstStyle>
            <a:lvl1pPr defTabSz="717550"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358775" indent="-285750" defTabSz="7175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717550" indent="-228600" defTabSz="71755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074738" indent="-228600" defTabSz="71755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1433513" indent="-228600" defTabSz="71755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1890713" indent="-228600" defTabSz="71755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347913" indent="-228600" defTabSz="71755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2805113" indent="-228600" defTabSz="71755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262313" indent="-228600" defTabSz="71755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dist">
              <a:spcBef>
                <a:spcPct val="0"/>
              </a:spcBef>
              <a:buFontTx/>
              <a:buNone/>
            </a:pPr>
            <a:r>
              <a:rPr lang="zh-CN" altLang="en-US">
                <a:solidFill>
                  <a:schemeClr val="tx2"/>
                </a:solidFill>
                <a:latin typeface="Book Antiqua" panose="02040602050305030304" pitchFamily="18" charset="0"/>
                <a:ea typeface="黑体" panose="02010609060101010101" pitchFamily="49" charset="-122"/>
              </a:rPr>
              <a:t>计算机世界中的中国</a:t>
            </a:r>
          </a:p>
        </p:txBody>
      </p:sp>
    </p:spTree>
    <p:extLst>
      <p:ext uri="{BB962C8B-B14F-4D97-AF65-F5344CB8AC3E}">
        <p14:creationId xmlns:p14="http://schemas.microsoft.com/office/powerpoint/2010/main" val="3411713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1203"/>
                                        </p:tgtEl>
                                        <p:attrNameLst>
                                          <p:attrName>style.visibility</p:attrName>
                                        </p:attrNameLst>
                                      </p:cBhvr>
                                      <p:to>
                                        <p:strVal val="visible"/>
                                      </p:to>
                                    </p:set>
                                    <p:anim calcmode="lin" valueType="num">
                                      <p:cBhvr additive="base">
                                        <p:cTn id="7" dur="500" fill="hold"/>
                                        <p:tgtEl>
                                          <p:spTgt spid="51203"/>
                                        </p:tgtEl>
                                        <p:attrNameLst>
                                          <p:attrName>ppt_x</p:attrName>
                                        </p:attrNameLst>
                                      </p:cBhvr>
                                      <p:tavLst>
                                        <p:tav tm="0">
                                          <p:val>
                                            <p:strVal val="#ppt_x"/>
                                          </p:val>
                                        </p:tav>
                                        <p:tav tm="100000">
                                          <p:val>
                                            <p:strVal val="#ppt_x"/>
                                          </p:val>
                                        </p:tav>
                                      </p:tavLst>
                                    </p:anim>
                                    <p:anim calcmode="lin" valueType="num">
                                      <p:cBhvr additive="base">
                                        <p:cTn id="8" dur="500" fill="hold"/>
                                        <p:tgtEl>
                                          <p:spTgt spid="51203"/>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9" presetClass="entr" presetSubtype="10" fill="hold" grpId="0" nodeType="afterEffect">
                                  <p:stCondLst>
                                    <p:cond delay="0"/>
                                  </p:stCondLst>
                                  <p:childTnLst>
                                    <p:set>
                                      <p:cBhvr>
                                        <p:cTn id="11" dur="1" fill="hold">
                                          <p:stCondLst>
                                            <p:cond delay="0"/>
                                          </p:stCondLst>
                                        </p:cTn>
                                        <p:tgtEl>
                                          <p:spTgt spid="51204"/>
                                        </p:tgtEl>
                                        <p:attrNameLst>
                                          <p:attrName>style.visibility</p:attrName>
                                        </p:attrNameLst>
                                      </p:cBhvr>
                                      <p:to>
                                        <p:strVal val="visible"/>
                                      </p:to>
                                    </p:set>
                                    <p:anim calcmode="lin" valueType="num">
                                      <p:cBhvr>
                                        <p:cTn id="12" dur="5000" fill="hold"/>
                                        <p:tgtEl>
                                          <p:spTgt spid="51204"/>
                                        </p:tgtEl>
                                        <p:attrNameLst>
                                          <p:attrName>ppt_w</p:attrName>
                                        </p:attrNameLst>
                                      </p:cBhvr>
                                      <p:tavLst>
                                        <p:tav tm="0" fmla="#ppt_w*sin(2.5*pi*$)">
                                          <p:val>
                                            <p:fltVal val="0"/>
                                          </p:val>
                                        </p:tav>
                                        <p:tav tm="100000">
                                          <p:val>
                                            <p:fltVal val="1"/>
                                          </p:val>
                                        </p:tav>
                                      </p:tavLst>
                                    </p:anim>
                                    <p:anim calcmode="lin" valueType="num">
                                      <p:cBhvr>
                                        <p:cTn id="13" dur="5000" fill="hold"/>
                                        <p:tgtEl>
                                          <p:spTgt spid="51204"/>
                                        </p:tgtEl>
                                        <p:attrNameLst>
                                          <p:attrName>ppt_h</p:attrName>
                                        </p:attrNameLst>
                                      </p:cBhvr>
                                      <p:tavLst>
                                        <p:tav tm="0">
                                          <p:val>
                                            <p:strVal val="#ppt_h"/>
                                          </p:val>
                                        </p:tav>
                                        <p:tav tm="100000">
                                          <p:val>
                                            <p:strVal val="#ppt_h"/>
                                          </p:val>
                                        </p:tav>
                                      </p:tavLst>
                                    </p:anim>
                                  </p:childTnLst>
                                </p:cTn>
                              </p:par>
                            </p:childTnLst>
                          </p:cTn>
                        </p:par>
                        <p:par>
                          <p:cTn id="14" fill="hold" nodeType="afterGroup">
                            <p:stCondLst>
                              <p:cond delay="5500"/>
                            </p:stCondLst>
                            <p:childTnLst>
                              <p:par>
                                <p:cTn id="15" presetID="3" presetClass="entr" presetSubtype="10" fill="hold" grpId="0" nodeType="afterEffect">
                                  <p:stCondLst>
                                    <p:cond delay="0"/>
                                  </p:stCondLst>
                                  <p:childTnLst>
                                    <p:set>
                                      <p:cBhvr>
                                        <p:cTn id="16" dur="1" fill="hold">
                                          <p:stCondLst>
                                            <p:cond delay="0"/>
                                          </p:stCondLst>
                                        </p:cTn>
                                        <p:tgtEl>
                                          <p:spTgt spid="51202"/>
                                        </p:tgtEl>
                                        <p:attrNameLst>
                                          <p:attrName>style.visibility</p:attrName>
                                        </p:attrNameLst>
                                      </p:cBhvr>
                                      <p:to>
                                        <p:strVal val="visible"/>
                                      </p:to>
                                    </p:set>
                                    <p:animEffect transition="in" filter="blinds(horizontal)">
                                      <p:cBhvr>
                                        <p:cTn id="17" dur="500"/>
                                        <p:tgtEl>
                                          <p:spTgt spid="51202"/>
                                        </p:tgtEl>
                                      </p:cBhvr>
                                    </p:animEffect>
                                  </p:childTnLst>
                                  <p:subTnLst>
                                    <p:audio>
                                      <p:cMediaNode>
                                        <p:cTn display="0" masterRel="sameClick">
                                          <p:stCondLst>
                                            <p:cond evt="begin" delay="0">
                                              <p:tn val="15"/>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utoUpdateAnimBg="0"/>
      <p:bldP spid="51204"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A87B5C93-70CC-4EDB-810B-569D16ACD661}" type="slidenum">
              <a:rPr lang="zh-CN" altLang="en-US" sz="1400"/>
              <a:pPr algn="r" eaLnBrk="1" hangingPunct="1">
                <a:spcBef>
                  <a:spcPct val="50000"/>
                </a:spcBef>
                <a:buFontTx/>
                <a:buNone/>
              </a:pPr>
              <a:t>37</a:t>
            </a:fld>
            <a:endParaRPr lang="en-US" altLang="zh-CN" sz="1400"/>
          </a:p>
        </p:txBody>
      </p:sp>
      <p:sp>
        <p:nvSpPr>
          <p:cNvPr id="41987" name="Rectangle 2"/>
          <p:cNvSpPr>
            <a:spLocks noGrp="1" noChangeArrowheads="1"/>
          </p:cNvSpPr>
          <p:nvPr>
            <p:ph type="title" idx="4294967295"/>
          </p:nvPr>
        </p:nvSpPr>
        <p:spPr>
          <a:xfrm>
            <a:off x="653142" y="0"/>
            <a:ext cx="7886700" cy="1325563"/>
          </a:xfrm>
        </p:spPr>
        <p:txBody>
          <a:bodyPr/>
          <a:lstStyle/>
          <a:p>
            <a:pPr eaLnBrk="1" hangingPunct="1"/>
            <a:r>
              <a:rPr lang="en-US" altLang="zh-CN" b="1" dirty="0"/>
              <a:t>1.2    </a:t>
            </a:r>
            <a:r>
              <a:rPr lang="zh-CN" altLang="en-US" b="1" dirty="0"/>
              <a:t>计算机发展</a:t>
            </a:r>
          </a:p>
        </p:txBody>
      </p:sp>
      <p:sp>
        <p:nvSpPr>
          <p:cNvPr id="52228" name="Rectangle 3"/>
          <p:cNvSpPr>
            <a:spLocks noGrp="1" noChangeArrowheads="1"/>
          </p:cNvSpPr>
          <p:nvPr>
            <p:ph type="body" idx="4294967295"/>
          </p:nvPr>
        </p:nvSpPr>
        <p:spPr>
          <a:xfrm>
            <a:off x="327025" y="1319213"/>
            <a:ext cx="8816975" cy="4611687"/>
          </a:xfrm>
        </p:spPr>
        <p:txBody>
          <a:bodyPr/>
          <a:lstStyle/>
          <a:p>
            <a:pPr eaLnBrk="1" hangingPunct="1">
              <a:lnSpc>
                <a:spcPct val="80000"/>
              </a:lnSpc>
              <a:buFontTx/>
              <a:buNone/>
              <a:defRPr/>
            </a:pPr>
            <a:r>
              <a:rPr lang="zh-CN" altLang="en-US" b="1" dirty="0">
                <a:latin typeface="微软雅黑" panose="020B0503020204020204" pitchFamily="34" charset="-122"/>
                <a:ea typeface="微软雅黑" panose="020B0503020204020204" pitchFamily="34" charset="-122"/>
              </a:rPr>
              <a:t>二、数学对计算机发展的作用</a:t>
            </a:r>
            <a:endParaRPr lang="en-US" altLang="zh-CN" b="1" dirty="0">
              <a:latin typeface="微软雅黑" panose="020B0503020204020204" pitchFamily="34" charset="-122"/>
              <a:ea typeface="微软雅黑" panose="020B0503020204020204" pitchFamily="34" charset="-122"/>
            </a:endParaRPr>
          </a:p>
          <a:p>
            <a:pPr eaLnBrk="1" hangingPunct="1">
              <a:lnSpc>
                <a:spcPct val="80000"/>
              </a:lnSpc>
              <a:buFontTx/>
              <a:buNone/>
              <a:defRPr/>
            </a:pPr>
            <a:r>
              <a:rPr lang="zh-CN" altLang="en-US" b="1" dirty="0"/>
              <a:t>     </a:t>
            </a:r>
            <a:endParaRPr lang="en-US" altLang="zh-CN" b="1" dirty="0"/>
          </a:p>
          <a:p>
            <a:pPr eaLnBrk="1" hangingPunct="1">
              <a:lnSpc>
                <a:spcPct val="80000"/>
              </a:lnSpc>
              <a:buFontTx/>
              <a:buNone/>
              <a:defRPr/>
            </a:pPr>
            <a:r>
              <a:rPr lang="zh-CN" altLang="en-US" b="1" dirty="0"/>
              <a:t>  重要人物：</a:t>
            </a:r>
          </a:p>
          <a:p>
            <a:pPr eaLnBrk="1" hangingPunct="1">
              <a:lnSpc>
                <a:spcPct val="80000"/>
              </a:lnSpc>
              <a:buFontTx/>
              <a:buNone/>
              <a:defRPr/>
            </a:pPr>
            <a:r>
              <a:rPr lang="zh-CN" altLang="en-US" b="1" dirty="0"/>
              <a:t>              </a:t>
            </a:r>
            <a:r>
              <a:rPr lang="zh-CN" altLang="en-US" sz="2400" b="1" dirty="0">
                <a:solidFill>
                  <a:srgbClr val="6600FF"/>
                </a:solidFill>
                <a:sym typeface="Arial" pitchFamily="34" charset="0"/>
              </a:rPr>
              <a:t>1834年巴贝奇分析机构想</a:t>
            </a:r>
          </a:p>
          <a:p>
            <a:pPr lvl="1" eaLnBrk="1" hangingPunct="1">
              <a:lnSpc>
                <a:spcPct val="80000"/>
              </a:lnSpc>
              <a:defRPr/>
            </a:pPr>
            <a:r>
              <a:rPr lang="zh-CN" altLang="en-US" sz="2800" b="1" u="sng" dirty="0"/>
              <a:t>布尔 </a:t>
            </a:r>
            <a:r>
              <a:rPr lang="zh-CN" altLang="en-US" sz="2800" b="1" dirty="0"/>
              <a:t>与 布尔逻辑（1854年）</a:t>
            </a:r>
            <a:endParaRPr lang="en-US" altLang="zh-CN" sz="2800" b="1" dirty="0"/>
          </a:p>
          <a:p>
            <a:pPr lvl="1" eaLnBrk="1" hangingPunct="1">
              <a:lnSpc>
                <a:spcPct val="80000"/>
              </a:lnSpc>
              <a:defRPr/>
            </a:pPr>
            <a:r>
              <a:rPr lang="zh-CN" altLang="en-US" sz="2800" b="1" u="sng" dirty="0">
                <a:effectLst>
                  <a:outerShdw blurRad="38100" dist="38100" dir="2700000" algn="tl">
                    <a:srgbClr val="C0C0C0"/>
                  </a:outerShdw>
                </a:effectLst>
              </a:rPr>
              <a:t>仙农 </a:t>
            </a:r>
            <a:r>
              <a:rPr lang="zh-CN" altLang="en-US" sz="2800" b="1" dirty="0"/>
              <a:t>与 </a:t>
            </a:r>
            <a:r>
              <a:rPr lang="zh-CN" altLang="en-US" sz="2800" b="1" dirty="0">
                <a:effectLst>
                  <a:outerShdw blurRad="38100" dist="38100" dir="2700000" algn="tl">
                    <a:srgbClr val="C0C0C0"/>
                  </a:outerShdw>
                </a:effectLst>
              </a:rPr>
              <a:t>开关电路理论 (1938年）</a:t>
            </a:r>
            <a:endParaRPr lang="en-US" altLang="zh-CN" sz="2800" b="1" dirty="0"/>
          </a:p>
          <a:p>
            <a:pPr lvl="1" eaLnBrk="1" hangingPunct="1">
              <a:lnSpc>
                <a:spcPct val="80000"/>
              </a:lnSpc>
              <a:defRPr/>
            </a:pPr>
            <a:r>
              <a:rPr lang="zh-CN" altLang="en-US" sz="2800" b="1" u="sng" dirty="0"/>
              <a:t>艾伦.图灵 </a:t>
            </a:r>
            <a:r>
              <a:rPr lang="zh-CN" altLang="en-US" sz="2800" b="1" dirty="0"/>
              <a:t>与 图灵机（1936年）</a:t>
            </a:r>
          </a:p>
          <a:p>
            <a:pPr marL="457200" lvl="1" indent="0" eaLnBrk="1" hangingPunct="1">
              <a:lnSpc>
                <a:spcPct val="80000"/>
              </a:lnSpc>
              <a:buFontTx/>
              <a:buNone/>
              <a:defRPr/>
            </a:pPr>
            <a:r>
              <a:rPr lang="zh-CN" altLang="en-US" sz="2800" b="1" dirty="0">
                <a:solidFill>
                  <a:srgbClr val="6600FF"/>
                </a:solidFill>
              </a:rPr>
              <a:t>         </a:t>
            </a:r>
            <a:r>
              <a:rPr lang="zh-CN" altLang="en-US" b="1" dirty="0">
                <a:solidFill>
                  <a:srgbClr val="6600FF"/>
                </a:solidFill>
              </a:rPr>
              <a:t>1944年机电式计算机诞生</a:t>
            </a:r>
          </a:p>
          <a:p>
            <a:pPr lvl="1" eaLnBrk="1" hangingPunct="1">
              <a:lnSpc>
                <a:spcPct val="80000"/>
              </a:lnSpc>
              <a:defRPr/>
            </a:pPr>
            <a:r>
              <a:rPr lang="zh-CN" altLang="en-US" sz="2800" b="1" u="sng" dirty="0"/>
              <a:t>冯</a:t>
            </a:r>
            <a:r>
              <a:rPr lang="en-US" altLang="zh-CN" sz="2800" b="1" u="sng" dirty="0"/>
              <a:t>.</a:t>
            </a:r>
            <a:r>
              <a:rPr lang="zh-CN" altLang="en-US" sz="2800" b="1" u="sng" dirty="0"/>
              <a:t>诺伊曼 </a:t>
            </a:r>
            <a:r>
              <a:rPr lang="zh-CN" altLang="en-US" sz="2800" b="1" dirty="0"/>
              <a:t>与存储程序的计算机体系结构（1945年）</a:t>
            </a:r>
          </a:p>
          <a:p>
            <a:pPr marL="457200" lvl="1" indent="0" eaLnBrk="1" hangingPunct="1">
              <a:lnSpc>
                <a:spcPct val="80000"/>
              </a:lnSpc>
              <a:buFontTx/>
              <a:buNone/>
              <a:defRPr/>
            </a:pPr>
            <a:r>
              <a:rPr lang="zh-CN" altLang="en-US" sz="2800" b="1" dirty="0"/>
              <a:t>         </a:t>
            </a:r>
            <a:r>
              <a:rPr lang="zh-CN" altLang="en-US" b="1" dirty="0">
                <a:solidFill>
                  <a:srgbClr val="6600FF"/>
                </a:solidFill>
                <a:sym typeface="Arial" pitchFamily="34" charset="0"/>
              </a:rPr>
              <a:t>1946年ENIAC诞生</a:t>
            </a:r>
          </a:p>
          <a:p>
            <a:pPr lvl="1" eaLnBrk="1" hangingPunct="1">
              <a:lnSpc>
                <a:spcPct val="80000"/>
              </a:lnSpc>
              <a:defRPr/>
            </a:pPr>
            <a:endParaRPr lang="zh-CN" altLang="en-US" b="1" dirty="0">
              <a:solidFill>
                <a:srgbClr val="6600FF"/>
              </a:solidFill>
              <a:sym typeface="Arial" pitchFamily="34" charset="0"/>
            </a:endParaRPr>
          </a:p>
          <a:p>
            <a:pPr marL="457200" lvl="1" indent="0" eaLnBrk="1" hangingPunct="1">
              <a:lnSpc>
                <a:spcPct val="80000"/>
              </a:lnSpc>
              <a:buFontTx/>
              <a:buNone/>
              <a:defRPr/>
            </a:pPr>
            <a:r>
              <a:rPr lang="zh-CN" altLang="en-US" sz="2800" b="1" dirty="0"/>
              <a:t>                    </a:t>
            </a:r>
            <a:r>
              <a:rPr lang="zh-CN" altLang="en-US" sz="2800" b="1" dirty="0">
                <a:solidFill>
                  <a:srgbClr val="6600FF"/>
                </a:solidFill>
              </a:rPr>
              <a:t> </a:t>
            </a:r>
          </a:p>
          <a:p>
            <a:pPr marL="457200" lvl="1" indent="0" eaLnBrk="1" hangingPunct="1">
              <a:lnSpc>
                <a:spcPct val="80000"/>
              </a:lnSpc>
              <a:buFontTx/>
              <a:buNone/>
              <a:defRPr/>
            </a:pPr>
            <a:r>
              <a:rPr lang="zh-CN" altLang="en-US" sz="2800" b="1" dirty="0"/>
              <a:t>                     </a:t>
            </a:r>
            <a:endParaRPr lang="en-US" altLang="zh-CN" sz="2800" b="1" dirty="0">
              <a:solidFill>
                <a:srgbClr val="6600FF"/>
              </a:solidFill>
              <a:sym typeface="Arial" pitchFamily="34" charset="0"/>
            </a:endParaRPr>
          </a:p>
          <a:p>
            <a:pPr lvl="1" eaLnBrk="1" hangingPunct="1">
              <a:lnSpc>
                <a:spcPct val="80000"/>
              </a:lnSpc>
              <a:defRPr/>
            </a:pPr>
            <a:endParaRPr lang="en-US" altLang="zh-CN" sz="2800" b="1" dirty="0"/>
          </a:p>
        </p:txBody>
      </p:sp>
    </p:spTree>
    <p:extLst>
      <p:ext uri="{BB962C8B-B14F-4D97-AF65-F5344CB8AC3E}">
        <p14:creationId xmlns:p14="http://schemas.microsoft.com/office/powerpoint/2010/main" val="2189767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0937F9E0-4B59-4BA7-93F3-9E588FB9EFAE}" type="slidenum">
              <a:rPr lang="zh-CN" altLang="en-US" sz="1400"/>
              <a:pPr algn="r" eaLnBrk="1" hangingPunct="1">
                <a:spcBef>
                  <a:spcPct val="50000"/>
                </a:spcBef>
                <a:buFontTx/>
                <a:buNone/>
              </a:pPr>
              <a:t>38</a:t>
            </a:fld>
            <a:endParaRPr lang="en-US" altLang="zh-CN" sz="1400"/>
          </a:p>
        </p:txBody>
      </p:sp>
      <p:sp>
        <p:nvSpPr>
          <p:cNvPr id="11267" name="Rectangle 3"/>
          <p:cNvSpPr>
            <a:spLocks noGrp="1" noChangeArrowheads="1"/>
          </p:cNvSpPr>
          <p:nvPr>
            <p:ph type="body" idx="4294967295"/>
          </p:nvPr>
        </p:nvSpPr>
        <p:spPr>
          <a:xfrm>
            <a:off x="431074" y="1459864"/>
            <a:ext cx="8408126" cy="4864735"/>
          </a:xfrm>
        </p:spPr>
        <p:txBody>
          <a:bodyPr/>
          <a:lstStyle/>
          <a:p>
            <a:pPr algn="just" eaLnBrk="1" hangingPunct="1">
              <a:lnSpc>
                <a:spcPct val="90000"/>
              </a:lnSpc>
              <a:buFont typeface="Wingdings" panose="05000000000000000000" pitchFamily="2" charset="2"/>
              <a:buChar char="Ø"/>
            </a:pPr>
            <a:r>
              <a:rPr lang="en-US" altLang="zh-CN" sz="2400" b="1" dirty="0"/>
              <a:t>1834</a:t>
            </a:r>
            <a:r>
              <a:rPr lang="zh-CN" altLang="en-US" sz="2400" b="1" dirty="0"/>
              <a:t>年提出</a:t>
            </a:r>
            <a:r>
              <a:rPr lang="zh-CN" altLang="en-US" sz="2400" b="1" dirty="0">
                <a:solidFill>
                  <a:srgbClr val="FF3300"/>
                </a:solidFill>
              </a:rPr>
              <a:t>分析机</a:t>
            </a:r>
            <a:r>
              <a:rPr lang="zh-CN" altLang="en-US" sz="2400" b="1" dirty="0"/>
              <a:t>构想</a:t>
            </a:r>
            <a:r>
              <a:rPr lang="en-US" altLang="zh-CN" sz="2400" b="1" dirty="0"/>
              <a:t>:</a:t>
            </a:r>
            <a:r>
              <a:rPr lang="zh-CN" altLang="en-US" sz="2400" b="1" dirty="0"/>
              <a:t>一台通用的数学计算机，不仅可以进行数字运算，而且还能进行逻辑运算（进行逻辑判断的非数值运算 ）。</a:t>
            </a:r>
          </a:p>
          <a:p>
            <a:pPr algn="just" eaLnBrk="1" hangingPunct="1">
              <a:lnSpc>
                <a:spcPct val="90000"/>
              </a:lnSpc>
              <a:buFont typeface="Wingdings" panose="05000000000000000000" pitchFamily="2" charset="2"/>
              <a:buChar char="Ø"/>
            </a:pPr>
            <a:endParaRPr lang="en-US" altLang="zh-CN" sz="2400" b="1" dirty="0"/>
          </a:p>
          <a:p>
            <a:pPr algn="just" eaLnBrk="1" hangingPunct="1">
              <a:lnSpc>
                <a:spcPct val="90000"/>
              </a:lnSpc>
              <a:buFont typeface="Wingdings" panose="05000000000000000000" pitchFamily="2" charset="2"/>
              <a:buChar char="Ø"/>
            </a:pPr>
            <a:r>
              <a:rPr lang="zh-CN" altLang="en-US" sz="2400" b="1" dirty="0"/>
              <a:t>逻辑：逻辑是对逻辑真理进行系统性研究的学科，任务：判别一个语句是否逻辑真理 ，判别正确推理和错误的推理</a:t>
            </a:r>
          </a:p>
          <a:p>
            <a:pPr marL="0" indent="0" algn="just" eaLnBrk="1" hangingPunct="1">
              <a:lnSpc>
                <a:spcPct val="90000"/>
              </a:lnSpc>
              <a:buNone/>
            </a:pPr>
            <a:r>
              <a:rPr lang="zh-CN" altLang="en-US" sz="2400" b="1" dirty="0"/>
              <a:t>     例：</a:t>
            </a:r>
          </a:p>
          <a:p>
            <a:pPr marL="0" indent="0" eaLnBrk="1" hangingPunct="1">
              <a:lnSpc>
                <a:spcPct val="90000"/>
              </a:lnSpc>
              <a:buNone/>
            </a:pPr>
            <a:r>
              <a:rPr lang="en-US" altLang="zh-CN" sz="2400" b="1" dirty="0"/>
              <a:t>     (1) </a:t>
            </a:r>
            <a:r>
              <a:rPr lang="zh-CN" altLang="en-US" sz="2400" b="1" dirty="0"/>
              <a:t>凡运动员都热爱运动。</a:t>
            </a:r>
            <a:br>
              <a:rPr lang="zh-CN" altLang="en-US" sz="2400" b="1" dirty="0"/>
            </a:br>
            <a:r>
              <a:rPr lang="zh-CN" altLang="en-US" sz="2400" b="1" dirty="0"/>
              <a:t>     </a:t>
            </a:r>
            <a:r>
              <a:rPr lang="en-US" altLang="zh-CN" sz="2400" b="1" dirty="0"/>
              <a:t>(2) </a:t>
            </a:r>
            <a:r>
              <a:rPr lang="zh-CN" altLang="en-US" sz="2400" b="1" dirty="0"/>
              <a:t>孔子是运动员。</a:t>
            </a:r>
            <a:br>
              <a:rPr lang="zh-CN" altLang="en-US" sz="2400" b="1" dirty="0"/>
            </a:br>
            <a:r>
              <a:rPr lang="zh-CN" altLang="en-US" sz="2400" b="1" dirty="0"/>
              <a:t>     所以，孔子热爱运动。</a:t>
            </a:r>
          </a:p>
          <a:p>
            <a:pPr marL="0" indent="0" eaLnBrk="1" hangingPunct="1">
              <a:lnSpc>
                <a:spcPct val="90000"/>
              </a:lnSpc>
              <a:buNone/>
            </a:pPr>
            <a:r>
              <a:rPr lang="zh-CN" altLang="en-US" sz="2400" b="1" dirty="0"/>
              <a:t>     如果</a:t>
            </a:r>
            <a:r>
              <a:rPr lang="zh-CN" altLang="en-US" sz="2400" b="1" dirty="0">
                <a:latin typeface="宋体" panose="02010600030101010101" pitchFamily="2" charset="-122"/>
              </a:rPr>
              <a:t>“</a:t>
            </a:r>
            <a:r>
              <a:rPr lang="zh-CN" altLang="en-US" sz="2400" b="1" dirty="0"/>
              <a:t>凡运动员皆热爱运动</a:t>
            </a:r>
            <a:r>
              <a:rPr lang="zh-CN" altLang="en-US" sz="2400" b="1" dirty="0">
                <a:latin typeface="宋体" panose="02010600030101010101" pitchFamily="2" charset="-122"/>
              </a:rPr>
              <a:t>”</a:t>
            </a:r>
            <a:r>
              <a:rPr lang="zh-CN" altLang="en-US" sz="2400" b="1" dirty="0"/>
              <a:t>并且</a:t>
            </a:r>
            <a:r>
              <a:rPr lang="zh-CN" altLang="en-US" sz="2400" b="1" dirty="0">
                <a:latin typeface="宋体" panose="02010600030101010101" pitchFamily="2" charset="-122"/>
              </a:rPr>
              <a:t>“</a:t>
            </a:r>
            <a:r>
              <a:rPr lang="zh-CN" altLang="en-US" sz="2400" b="1" dirty="0"/>
              <a:t>孔子是运动员</a:t>
            </a:r>
            <a:r>
              <a:rPr lang="zh-CN" altLang="en-US" sz="2400" b="1" dirty="0">
                <a:latin typeface="宋体" panose="02010600030101010101" pitchFamily="2" charset="-122"/>
              </a:rPr>
              <a:t>”</a:t>
            </a:r>
            <a:r>
              <a:rPr lang="zh-CN" altLang="en-US" sz="2400" b="1" dirty="0"/>
              <a:t>皆为真，则 </a:t>
            </a:r>
            <a:r>
              <a:rPr lang="zh-CN" altLang="en-US" sz="2400" b="1" dirty="0">
                <a:latin typeface="宋体" panose="02010600030101010101" pitchFamily="2" charset="-122"/>
              </a:rPr>
              <a:t>“</a:t>
            </a:r>
            <a:r>
              <a:rPr lang="zh-CN" altLang="en-US" sz="2400" b="1" dirty="0"/>
              <a:t>孔子热爱运动</a:t>
            </a:r>
            <a:r>
              <a:rPr lang="zh-CN" altLang="en-US" sz="2400" b="1" dirty="0">
                <a:latin typeface="宋体" panose="02010600030101010101" pitchFamily="2" charset="-122"/>
              </a:rPr>
              <a:t>”</a:t>
            </a:r>
            <a:r>
              <a:rPr lang="zh-CN" altLang="en-US" sz="2400" b="1" dirty="0"/>
              <a:t>亦必然为真。 </a:t>
            </a:r>
          </a:p>
        </p:txBody>
      </p:sp>
      <p:sp>
        <p:nvSpPr>
          <p:cNvPr id="11268" name="Rectangle 5"/>
          <p:cNvSpPr>
            <a:spLocks noGrp="1" noChangeArrowheads="1"/>
          </p:cNvSpPr>
          <p:nvPr>
            <p:ph type="title" idx="4294967295"/>
          </p:nvPr>
        </p:nvSpPr>
        <p:spPr>
          <a:xfrm>
            <a:off x="692332" y="0"/>
            <a:ext cx="7886700" cy="1325563"/>
          </a:xfrm>
          <a:noFill/>
        </p:spPr>
        <p:txBody>
          <a:bodyPr/>
          <a:lstStyle/>
          <a:p>
            <a:pPr eaLnBrk="1" hangingPunct="1"/>
            <a:r>
              <a:rPr lang="en-US" altLang="zh-CN" b="1" dirty="0"/>
              <a:t>1.2     </a:t>
            </a:r>
            <a:r>
              <a:rPr lang="zh-CN" altLang="en-US" b="1" dirty="0"/>
              <a:t>计算机发展（数学）</a:t>
            </a:r>
          </a:p>
        </p:txBody>
      </p:sp>
    </p:spTree>
    <p:extLst>
      <p:ext uri="{BB962C8B-B14F-4D97-AF65-F5344CB8AC3E}">
        <p14:creationId xmlns:p14="http://schemas.microsoft.com/office/powerpoint/2010/main" val="39515173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5D3E385D-F32C-46D4-8674-38F207B9E7B5}" type="slidenum">
              <a:rPr lang="zh-CN" altLang="en-US" sz="1400"/>
              <a:pPr algn="r" eaLnBrk="1" hangingPunct="1">
                <a:spcBef>
                  <a:spcPct val="50000"/>
                </a:spcBef>
                <a:buFontTx/>
                <a:buNone/>
              </a:pPr>
              <a:t>39</a:t>
            </a:fld>
            <a:endParaRPr lang="en-US" altLang="zh-CN" sz="1400"/>
          </a:p>
        </p:txBody>
      </p:sp>
      <p:sp>
        <p:nvSpPr>
          <p:cNvPr id="43011" name="Rectangle 4"/>
          <p:cNvSpPr>
            <a:spLocks noGrp="1" noChangeArrowheads="1"/>
          </p:cNvSpPr>
          <p:nvPr>
            <p:ph type="title" idx="4294967295"/>
          </p:nvPr>
        </p:nvSpPr>
        <p:spPr>
          <a:xfrm>
            <a:off x="1162594" y="87312"/>
            <a:ext cx="7886700" cy="1325563"/>
          </a:xfrm>
          <a:noFill/>
        </p:spPr>
        <p:txBody>
          <a:bodyPr/>
          <a:lstStyle/>
          <a:p>
            <a:pPr eaLnBrk="1" hangingPunct="1"/>
            <a:r>
              <a:rPr lang="en-US" altLang="zh-CN" b="1" dirty="0"/>
              <a:t>1.2    </a:t>
            </a:r>
            <a:r>
              <a:rPr lang="zh-CN" altLang="en-US" b="1" dirty="0"/>
              <a:t>计算机发展－</a:t>
            </a:r>
            <a:r>
              <a:rPr lang="zh-CN" altLang="en-US" sz="2800" b="1" dirty="0">
                <a:solidFill>
                  <a:srgbClr val="2D35D3"/>
                </a:solidFill>
              </a:rPr>
              <a:t>布尔与布尔逻辑</a:t>
            </a:r>
          </a:p>
        </p:txBody>
      </p:sp>
      <p:pic>
        <p:nvPicPr>
          <p:cNvPr id="54276" name="Picture 7" descr="布尔"/>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060575"/>
            <a:ext cx="1724025"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Text Box 8"/>
          <p:cNvSpPr txBox="1">
            <a:spLocks noChangeArrowheads="1"/>
          </p:cNvSpPr>
          <p:nvPr/>
        </p:nvSpPr>
        <p:spPr bwMode="auto">
          <a:xfrm>
            <a:off x="323850" y="4437063"/>
            <a:ext cx="22860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200">
                <a:solidFill>
                  <a:srgbClr val="0000FF"/>
                </a:solidFill>
                <a:latin typeface="宋体" panose="02010600030101010101" pitchFamily="2" charset="-122"/>
              </a:rPr>
              <a:t>英国数学家布尔</a:t>
            </a:r>
          </a:p>
          <a:p>
            <a:pPr algn="ctr" eaLnBrk="1" hangingPunct="1">
              <a:spcBef>
                <a:spcPct val="5000"/>
              </a:spcBef>
              <a:buFontTx/>
              <a:buNone/>
            </a:pPr>
            <a:r>
              <a:rPr lang="en-US" altLang="zh-CN" sz="2200">
                <a:solidFill>
                  <a:srgbClr val="0000FF"/>
                </a:solidFill>
                <a:latin typeface="宋体" panose="02010600030101010101" pitchFamily="2" charset="-122"/>
              </a:rPr>
              <a:t>G.Boole</a:t>
            </a:r>
          </a:p>
        </p:txBody>
      </p:sp>
      <p:sp>
        <p:nvSpPr>
          <p:cNvPr id="54278" name="AutoShape 11"/>
          <p:cNvSpPr>
            <a:spLocks noChangeArrowheads="1"/>
          </p:cNvSpPr>
          <p:nvPr/>
        </p:nvSpPr>
        <p:spPr bwMode="auto">
          <a:xfrm rot="20588807" flipV="1">
            <a:off x="4189413" y="1196975"/>
            <a:ext cx="4394200" cy="2803525"/>
          </a:xfrm>
          <a:prstGeom prst="cloudCallout">
            <a:avLst>
              <a:gd name="adj1" fmla="val -71505"/>
              <a:gd name="adj2" fmla="val -56972"/>
            </a:avLst>
          </a:prstGeom>
          <a:solidFill>
            <a:srgbClr val="CCFFFF"/>
          </a:solidFill>
          <a:ln w="38100">
            <a:solidFill>
              <a:schemeClr val="tx2"/>
            </a:solidFill>
            <a:round/>
            <a:headEnd/>
            <a:tailEnd/>
          </a:ln>
        </p:spPr>
        <p:txBody>
          <a:bodyPr rot="10800000" anchor="ct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zh-CN" sz="2000" b="0">
              <a:solidFill>
                <a:srgbClr val="1C7CE6"/>
              </a:solidFill>
            </a:endParaRPr>
          </a:p>
        </p:txBody>
      </p:sp>
      <p:sp>
        <p:nvSpPr>
          <p:cNvPr id="54279" name="Rectangle 12"/>
          <p:cNvSpPr>
            <a:spLocks noChangeArrowheads="1"/>
          </p:cNvSpPr>
          <p:nvPr/>
        </p:nvSpPr>
        <p:spPr bwMode="auto">
          <a:xfrm>
            <a:off x="2124075" y="5297488"/>
            <a:ext cx="7019925" cy="579437"/>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2800">
                <a:solidFill>
                  <a:schemeClr val="tx1"/>
                </a:solidFill>
                <a:latin typeface="Times New Roman" pitchFamily="18" charset="0"/>
                <a:ea typeface="宋体" pitchFamily="2" charset="-122"/>
              </a:defRPr>
            </a:lvl1pPr>
            <a:lvl2pPr marL="742950" indent="-285750" eaLnBrk="0" hangingPunct="0">
              <a:spcBef>
                <a:spcPct val="20000"/>
              </a:spcBef>
              <a:buChar char="–"/>
              <a:defRPr sz="2400">
                <a:solidFill>
                  <a:schemeClr val="tx1"/>
                </a:solidFill>
                <a:latin typeface="Times New Roman" pitchFamily="18" charset="0"/>
                <a:ea typeface="宋体" pitchFamily="2" charset="-122"/>
              </a:defRPr>
            </a:lvl2pPr>
            <a:lvl3pPr marL="1143000" indent="-228600" eaLnBrk="0" hangingPunct="0">
              <a:spcBef>
                <a:spcPct val="20000"/>
              </a:spcBef>
              <a:buSzPct val="65000"/>
              <a:buFont typeface="Wingdings" pitchFamily="2" charset="2"/>
              <a:buChar char="n"/>
              <a:defRPr sz="2400">
                <a:solidFill>
                  <a:schemeClr val="tx1"/>
                </a:solidFill>
                <a:latin typeface="Times New Roman" pitchFamily="18" charset="0"/>
                <a:ea typeface="宋体" pitchFamily="2" charset="-122"/>
              </a:defRPr>
            </a:lvl3pPr>
            <a:lvl4pPr marL="1600200" indent="-228600" eaLnBrk="0" hangingPunct="0">
              <a:spcBef>
                <a:spcPct val="20000"/>
              </a:spcBef>
              <a:buFont typeface="Wingdings" pitchFamily="2" charset="2"/>
              <a:buChar char="–"/>
              <a:defRPr sz="2200">
                <a:solidFill>
                  <a:schemeClr val="tx1"/>
                </a:solidFill>
                <a:latin typeface="Times New Roman" pitchFamily="18" charset="0"/>
                <a:ea typeface="宋体" pitchFamily="2" charset="-122"/>
              </a:defRPr>
            </a:lvl4pPr>
            <a:lvl5pPr marL="2057400" indent="-228600" eaLnBrk="0" hangingPunct="0">
              <a:spcBef>
                <a:spcPct val="20000"/>
              </a:spcBef>
              <a:buFont typeface="Wingdings" pitchFamily="2" charset="2"/>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9pPr>
          </a:lstStyle>
          <a:p>
            <a:pPr algn="ctr" eaLnBrk="1" hangingPunct="1">
              <a:spcBef>
                <a:spcPct val="50000"/>
              </a:spcBef>
              <a:buFontTx/>
              <a:buNone/>
              <a:defRPr/>
            </a:pPr>
            <a:r>
              <a:rPr lang="zh-CN" altLang="en-US" sz="3200">
                <a:solidFill>
                  <a:srgbClr val="008000"/>
                </a:solidFill>
                <a:effectLst>
                  <a:outerShdw blurRad="38100" dist="38100" dir="2700000" algn="tl">
                    <a:srgbClr val="000000"/>
                  </a:outerShdw>
                </a:effectLst>
                <a:latin typeface="宋体" pitchFamily="2" charset="-122"/>
              </a:rPr>
              <a:t>建立了一门新的数学学科－</a:t>
            </a:r>
            <a:r>
              <a:rPr lang="en-US" altLang="zh-CN" sz="3200">
                <a:solidFill>
                  <a:srgbClr val="008000"/>
                </a:solidFill>
                <a:effectLst>
                  <a:outerShdw blurRad="38100" dist="38100" dir="2700000" algn="tl">
                    <a:srgbClr val="000000"/>
                  </a:outerShdw>
                </a:effectLst>
                <a:latin typeface="宋体" pitchFamily="2" charset="-122"/>
              </a:rPr>
              <a:t>-</a:t>
            </a:r>
            <a:r>
              <a:rPr lang="zh-CN" altLang="en-US" sz="3200">
                <a:solidFill>
                  <a:srgbClr val="008000"/>
                </a:solidFill>
                <a:effectLst>
                  <a:outerShdw blurRad="38100" dist="38100" dir="2700000" algn="tl">
                    <a:srgbClr val="000000"/>
                  </a:outerShdw>
                </a:effectLst>
                <a:latin typeface="宋体" pitchFamily="2" charset="-122"/>
              </a:rPr>
              <a:t>布尔代数</a:t>
            </a:r>
          </a:p>
        </p:txBody>
      </p:sp>
      <p:sp>
        <p:nvSpPr>
          <p:cNvPr id="54280" name="Text Box 13"/>
          <p:cNvSpPr txBox="1">
            <a:spLocks noChangeArrowheads="1"/>
          </p:cNvSpPr>
          <p:nvPr/>
        </p:nvSpPr>
        <p:spPr bwMode="auto">
          <a:xfrm>
            <a:off x="4799013" y="1630363"/>
            <a:ext cx="37338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50000"/>
              </a:spcBef>
              <a:buFontTx/>
              <a:buNone/>
            </a:pPr>
            <a:r>
              <a:rPr lang="en-US" altLang="zh-CN" sz="2000">
                <a:solidFill>
                  <a:srgbClr val="000000"/>
                </a:solidFill>
                <a:latin typeface="宋体" panose="02010600030101010101" pitchFamily="2" charset="-122"/>
              </a:rPr>
              <a:t>1847</a:t>
            </a:r>
            <a:r>
              <a:rPr lang="zh-CN" altLang="en-US" sz="2000">
                <a:solidFill>
                  <a:srgbClr val="000000"/>
                </a:solidFill>
                <a:latin typeface="宋体" panose="02010600030101010101" pitchFamily="2" charset="-122"/>
              </a:rPr>
              <a:t>年布尔出版了第一部著作</a:t>
            </a:r>
            <a:r>
              <a:rPr lang="en-US" altLang="zh-CN" sz="2000">
                <a:solidFill>
                  <a:srgbClr val="000000"/>
                </a:solidFill>
                <a:latin typeface="宋体" panose="02010600030101010101" pitchFamily="2" charset="-122"/>
              </a:rPr>
              <a:t>《</a:t>
            </a:r>
            <a:r>
              <a:rPr lang="zh-CN" altLang="en-US" sz="2000">
                <a:solidFill>
                  <a:srgbClr val="000000"/>
                </a:solidFill>
                <a:latin typeface="宋体" panose="02010600030101010101" pitchFamily="2" charset="-122"/>
              </a:rPr>
              <a:t>逻辑的数学分析</a:t>
            </a:r>
            <a:r>
              <a:rPr lang="en-US" altLang="zh-CN" sz="2000">
                <a:solidFill>
                  <a:srgbClr val="000000"/>
                </a:solidFill>
                <a:latin typeface="宋体" panose="02010600030101010101" pitchFamily="2" charset="-122"/>
              </a:rPr>
              <a:t>》</a:t>
            </a:r>
          </a:p>
        </p:txBody>
      </p:sp>
      <p:sp>
        <p:nvSpPr>
          <p:cNvPr id="54281" name="Text Box 14"/>
          <p:cNvSpPr txBox="1">
            <a:spLocks noChangeArrowheads="1"/>
          </p:cNvSpPr>
          <p:nvPr/>
        </p:nvSpPr>
        <p:spPr bwMode="auto">
          <a:xfrm>
            <a:off x="4799013" y="2544763"/>
            <a:ext cx="37338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50000"/>
              </a:spcBef>
              <a:buFontTx/>
              <a:buNone/>
            </a:pPr>
            <a:r>
              <a:rPr lang="en-US" altLang="zh-CN" sz="2000">
                <a:solidFill>
                  <a:srgbClr val="000000"/>
                </a:solidFill>
                <a:latin typeface="宋体" panose="02010600030101010101" pitchFamily="2" charset="-122"/>
              </a:rPr>
              <a:t>1854</a:t>
            </a:r>
            <a:r>
              <a:rPr lang="zh-CN" altLang="en-US" sz="2000">
                <a:solidFill>
                  <a:srgbClr val="000000"/>
                </a:solidFill>
                <a:latin typeface="宋体" panose="02010600030101010101" pitchFamily="2" charset="-122"/>
              </a:rPr>
              <a:t>年出版</a:t>
            </a:r>
            <a:r>
              <a:rPr lang="en-US" altLang="zh-CN" sz="2000">
                <a:solidFill>
                  <a:srgbClr val="000000"/>
                </a:solidFill>
                <a:latin typeface="宋体" panose="02010600030101010101" pitchFamily="2" charset="-122"/>
              </a:rPr>
              <a:t>《</a:t>
            </a:r>
            <a:r>
              <a:rPr lang="zh-CN" altLang="en-US" sz="2000">
                <a:solidFill>
                  <a:srgbClr val="000000"/>
                </a:solidFill>
                <a:latin typeface="宋体" panose="02010600030101010101" pitchFamily="2" charset="-122"/>
              </a:rPr>
              <a:t>思维规律的研究</a:t>
            </a:r>
            <a:r>
              <a:rPr lang="en-US" altLang="zh-CN" sz="2000">
                <a:solidFill>
                  <a:srgbClr val="000000"/>
                </a:solidFill>
              </a:rPr>
              <a:t>——</a:t>
            </a:r>
            <a:r>
              <a:rPr lang="zh-CN" altLang="en-US" sz="2000">
                <a:solidFill>
                  <a:srgbClr val="000000"/>
                </a:solidFill>
                <a:latin typeface="宋体" panose="02010600030101010101" pitchFamily="2" charset="-122"/>
              </a:rPr>
              <a:t>逻辑与概率的数学理论基础</a:t>
            </a:r>
            <a:r>
              <a:rPr lang="en-US" altLang="zh-CN" sz="2000">
                <a:solidFill>
                  <a:srgbClr val="000000"/>
                </a:solidFill>
                <a:latin typeface="宋体" panose="02010600030101010101" pitchFamily="2" charset="-122"/>
              </a:rPr>
              <a:t>》</a:t>
            </a:r>
          </a:p>
        </p:txBody>
      </p:sp>
      <p:sp>
        <p:nvSpPr>
          <p:cNvPr id="43018" name="Text Box 15"/>
          <p:cNvSpPr txBox="1">
            <a:spLocks noChangeArrowheads="1"/>
          </p:cNvSpPr>
          <p:nvPr/>
        </p:nvSpPr>
        <p:spPr bwMode="auto">
          <a:xfrm>
            <a:off x="684213" y="1412875"/>
            <a:ext cx="3743325" cy="579438"/>
          </a:xfrm>
          <a:prstGeom prst="rect">
            <a:avLst/>
          </a:prstGeom>
          <a:gradFill rotWithShape="1">
            <a:gsLst>
              <a:gs pos="0">
                <a:srgbClr val="9966FF"/>
              </a:gs>
              <a:gs pos="100000">
                <a:schemeClr val="bg1"/>
              </a:gs>
            </a:gsLst>
            <a:lin ang="5400000" scaled="1"/>
          </a:gradFill>
          <a:ln>
            <a:noFill/>
          </a:ln>
          <a:effectLst>
            <a:prstShdw prst="shdw17" dist="17961" dir="13500000">
              <a:srgbClr val="5C3D99"/>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3200"/>
              <a:t>1</a:t>
            </a:r>
            <a:r>
              <a:rPr lang="zh-CN" altLang="en-US" sz="3200"/>
              <a:t>、布尔与布尔逻辑</a:t>
            </a:r>
          </a:p>
        </p:txBody>
      </p:sp>
    </p:spTree>
    <p:extLst>
      <p:ext uri="{BB962C8B-B14F-4D97-AF65-F5344CB8AC3E}">
        <p14:creationId xmlns:p14="http://schemas.microsoft.com/office/powerpoint/2010/main" val="41263018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box(out)">
                                      <p:cBhvr>
                                        <p:cTn id="7" dur="500"/>
                                        <p:tgtEl>
                                          <p:spTgt spid="5427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4277"/>
                                        </p:tgtEl>
                                        <p:attrNameLst>
                                          <p:attrName>style.visibility</p:attrName>
                                        </p:attrNameLst>
                                      </p:cBhvr>
                                      <p:to>
                                        <p:strVal val="visible"/>
                                      </p:to>
                                    </p:set>
                                    <p:animEffect transition="in" filter="dissolve">
                                      <p:cBhvr>
                                        <p:cTn id="11" dur="500"/>
                                        <p:tgtEl>
                                          <p:spTgt spid="5427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54278"/>
                                        </p:tgtEl>
                                        <p:attrNameLst>
                                          <p:attrName>style.visibility</p:attrName>
                                        </p:attrNameLst>
                                      </p:cBhvr>
                                      <p:to>
                                        <p:strVal val="visible"/>
                                      </p:to>
                                    </p:set>
                                    <p:animEffect transition="in" filter="wipe(up)">
                                      <p:cBhvr>
                                        <p:cTn id="16" dur="500"/>
                                        <p:tgtEl>
                                          <p:spTgt spid="54278"/>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4280"/>
                                        </p:tgtEl>
                                        <p:attrNameLst>
                                          <p:attrName>style.visibility</p:attrName>
                                        </p:attrNameLst>
                                      </p:cBhvr>
                                      <p:to>
                                        <p:strVal val="visible"/>
                                      </p:to>
                                    </p:set>
                                    <p:animEffect transition="in" filter="wipe(left)">
                                      <p:cBhvr>
                                        <p:cTn id="20" dur="500"/>
                                        <p:tgtEl>
                                          <p:spTgt spid="54280"/>
                                        </p:tgtEl>
                                      </p:cBhvr>
                                    </p:animEffect>
                                  </p:childTnLst>
                                </p:cTn>
                              </p:par>
                            </p:childTnLst>
                          </p:cTn>
                        </p:par>
                        <p:par>
                          <p:cTn id="21" fill="hold" nodeType="afterGroup">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54281"/>
                                        </p:tgtEl>
                                        <p:attrNameLst>
                                          <p:attrName>style.visibility</p:attrName>
                                        </p:attrNameLst>
                                      </p:cBhvr>
                                      <p:to>
                                        <p:strVal val="visible"/>
                                      </p:to>
                                    </p:set>
                                    <p:animEffect transition="in" filter="wipe(left)">
                                      <p:cBhvr>
                                        <p:cTn id="24" dur="500"/>
                                        <p:tgtEl>
                                          <p:spTgt spid="54281"/>
                                        </p:tgtEl>
                                      </p:cBhvr>
                                    </p:animEffect>
                                  </p:childTnLst>
                                </p:cTn>
                              </p:par>
                            </p:childTnLst>
                          </p:cTn>
                        </p:par>
                        <p:par>
                          <p:cTn id="25" fill="hold" nodeType="afterGroup">
                            <p:stCondLst>
                              <p:cond delay="1500"/>
                            </p:stCondLst>
                            <p:childTnLst>
                              <p:par>
                                <p:cTn id="26" presetID="12" presetClass="entr" presetSubtype="2" fill="hold" grpId="0" nodeType="afterEffect">
                                  <p:stCondLst>
                                    <p:cond delay="0"/>
                                  </p:stCondLst>
                                  <p:childTnLst>
                                    <p:set>
                                      <p:cBhvr>
                                        <p:cTn id="27" dur="1" fill="hold">
                                          <p:stCondLst>
                                            <p:cond delay="0"/>
                                          </p:stCondLst>
                                        </p:cTn>
                                        <p:tgtEl>
                                          <p:spTgt spid="54279"/>
                                        </p:tgtEl>
                                        <p:attrNameLst>
                                          <p:attrName>style.visibility</p:attrName>
                                        </p:attrNameLst>
                                      </p:cBhvr>
                                      <p:to>
                                        <p:strVal val="visible"/>
                                      </p:to>
                                    </p:set>
                                    <p:animEffect transition="in" filter="slide(fromRight)">
                                      <p:cBhvr>
                                        <p:cTn id="28" dur="500"/>
                                        <p:tgtEl>
                                          <p:spTgt spid="54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autoUpdateAnimBg="0"/>
      <p:bldP spid="54278" grpId="0" animBg="1" autoUpdateAnimBg="0"/>
      <p:bldP spid="54279" grpId="0" animBg="1" autoUpdateAnimBg="0"/>
      <p:bldP spid="54280" grpId="0" autoUpdateAnimBg="0"/>
      <p:bldP spid="5428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E8114851-33AA-4CA2-B390-65FC26675EC6}" type="slidenum">
              <a:rPr lang="zh-CN" altLang="en-US" sz="1400"/>
              <a:pPr algn="r" eaLnBrk="1" hangingPunct="1">
                <a:spcBef>
                  <a:spcPct val="50000"/>
                </a:spcBef>
                <a:buFontTx/>
                <a:buNone/>
              </a:pPr>
              <a:t>4</a:t>
            </a:fld>
            <a:endParaRPr lang="en-US" altLang="zh-CN" sz="1400"/>
          </a:p>
        </p:txBody>
      </p:sp>
      <p:sp>
        <p:nvSpPr>
          <p:cNvPr id="6147" name="Rectangle 2"/>
          <p:cNvSpPr>
            <a:spLocks noGrp="1" noChangeArrowheads="1"/>
          </p:cNvSpPr>
          <p:nvPr>
            <p:ph type="title" idx="4294967295"/>
          </p:nvPr>
        </p:nvSpPr>
        <p:spPr>
          <a:xfrm>
            <a:off x="496389" y="0"/>
            <a:ext cx="7886700" cy="1325563"/>
          </a:xfrm>
        </p:spPr>
        <p:txBody>
          <a:bodyPr/>
          <a:lstStyle/>
          <a:p>
            <a:pPr eaLnBrk="1" hangingPunct="1"/>
            <a:r>
              <a:rPr lang="en-US" altLang="zh-CN" b="1" dirty="0"/>
              <a:t>1.1</a:t>
            </a:r>
            <a:r>
              <a:rPr lang="en-US" altLang="zh-CN" b="1" dirty="0">
                <a:solidFill>
                  <a:srgbClr val="008080"/>
                </a:solidFill>
              </a:rPr>
              <a:t>     </a:t>
            </a:r>
            <a:r>
              <a:rPr lang="zh-CN" altLang="en-US" b="1" dirty="0"/>
              <a:t>计算与计算工具</a:t>
            </a:r>
          </a:p>
        </p:txBody>
      </p:sp>
      <p:sp>
        <p:nvSpPr>
          <p:cNvPr id="6148" name="Rectangle 3"/>
          <p:cNvSpPr>
            <a:spLocks noGrp="1" noChangeArrowheads="1"/>
          </p:cNvSpPr>
          <p:nvPr>
            <p:ph type="body" idx="4294967295"/>
          </p:nvPr>
        </p:nvSpPr>
        <p:spPr>
          <a:xfrm>
            <a:off x="313509" y="1551305"/>
            <a:ext cx="8356963" cy="4351338"/>
          </a:xfrm>
        </p:spPr>
        <p:txBody>
          <a:bodyPr/>
          <a:lstStyle/>
          <a:p>
            <a:pPr eaLnBrk="1" hangingPunct="1">
              <a:buFontTx/>
              <a:buNone/>
            </a:pPr>
            <a:r>
              <a:rPr lang="zh-CN" altLang="en-US" b="1" dirty="0"/>
              <a:t>一</a:t>
            </a:r>
            <a:r>
              <a:rPr lang="zh-CN" altLang="en-US" sz="3200" b="1" dirty="0"/>
              <a:t>、计算的定义：</a:t>
            </a:r>
            <a:endParaRPr lang="en-US" altLang="zh-CN" sz="3200" b="1" dirty="0"/>
          </a:p>
          <a:p>
            <a:pPr lvl="1" eaLnBrk="1" hangingPunct="1"/>
            <a:r>
              <a:rPr lang="zh-CN" altLang="en-US" sz="2800" b="1" dirty="0"/>
              <a:t>以数字为基础、遵循一定的</a:t>
            </a:r>
            <a:r>
              <a:rPr lang="zh-CN" altLang="en-US" sz="2800" b="1" dirty="0">
                <a:solidFill>
                  <a:schemeClr val="accent2"/>
                </a:solidFill>
              </a:rPr>
              <a:t>计算规则</a:t>
            </a:r>
            <a:r>
              <a:rPr lang="zh-CN" altLang="en-US" sz="2800" b="1" dirty="0"/>
              <a:t>进行</a:t>
            </a:r>
            <a:r>
              <a:rPr lang="en-US" altLang="zh-CN" sz="2800" b="1" dirty="0"/>
              <a:t>; </a:t>
            </a:r>
            <a:r>
              <a:rPr lang="zh-CN" altLang="en-US" sz="2800" b="1" dirty="0"/>
              <a:t>如：数的加减乘除，函数的微分、积分、方程的求解、定理的证明推导</a:t>
            </a:r>
            <a:r>
              <a:rPr lang="en-US" altLang="zh-CN" sz="2800" b="1" dirty="0"/>
              <a:t>;</a:t>
            </a:r>
          </a:p>
          <a:p>
            <a:pPr lvl="1" eaLnBrk="1" hangingPunct="1"/>
            <a:r>
              <a:rPr lang="zh-CN" altLang="en-US" sz="2800" b="1" dirty="0"/>
              <a:t>广义：计算就是把一个符号串</a:t>
            </a:r>
            <a:r>
              <a:rPr lang="en-US" altLang="zh-CN" sz="2800" b="1" dirty="0"/>
              <a:t>f </a:t>
            </a:r>
            <a:r>
              <a:rPr lang="zh-CN" altLang="en-US" sz="2800" b="1" dirty="0">
                <a:solidFill>
                  <a:srgbClr val="2D35D3"/>
                </a:solidFill>
              </a:rPr>
              <a:t>变换</a:t>
            </a:r>
            <a:r>
              <a:rPr lang="zh-CN" altLang="en-US" sz="2800" b="1" dirty="0"/>
              <a:t>成另一个符号串</a:t>
            </a:r>
            <a:r>
              <a:rPr lang="en-US" altLang="zh-CN" sz="2800" b="1" dirty="0"/>
              <a:t>g</a:t>
            </a:r>
            <a:r>
              <a:rPr lang="zh-CN" altLang="en-US" sz="2800" b="1" dirty="0"/>
              <a:t>。</a:t>
            </a:r>
          </a:p>
          <a:p>
            <a:pPr lvl="1" eaLnBrk="1" hangingPunct="1"/>
            <a:r>
              <a:rPr lang="zh-CN" altLang="en-US" sz="2800" b="1" dirty="0"/>
              <a:t>更广义：计算就是对</a:t>
            </a:r>
            <a:r>
              <a:rPr lang="zh-CN" altLang="en-US" sz="2800" b="1" dirty="0">
                <a:solidFill>
                  <a:srgbClr val="FF0000"/>
                </a:solidFill>
                <a:latin typeface="微软雅黑" panose="020B0503020204020204" pitchFamily="34" charset="-122"/>
                <a:ea typeface="微软雅黑" panose="020B0503020204020204" pitchFamily="34" charset="-122"/>
              </a:rPr>
              <a:t>信息的变换 </a:t>
            </a:r>
            <a:r>
              <a:rPr lang="zh-CN" altLang="en-US" sz="2800" b="1" dirty="0"/>
              <a:t>；</a:t>
            </a:r>
          </a:p>
          <a:p>
            <a:pPr lvl="1" eaLnBrk="1" hangingPunct="1"/>
            <a:r>
              <a:rPr lang="zh-CN" altLang="en-US" sz="2800" b="1" dirty="0"/>
              <a:t>由于计算规则的机械化、公式化，可以借助计算工具来实现计算。</a:t>
            </a:r>
          </a:p>
        </p:txBody>
      </p:sp>
    </p:spTree>
    <p:extLst>
      <p:ext uri="{BB962C8B-B14F-4D97-AF65-F5344CB8AC3E}">
        <p14:creationId xmlns:p14="http://schemas.microsoft.com/office/powerpoint/2010/main" val="37227086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745C218A-2044-4641-B080-E11AA8613A97}" type="slidenum">
              <a:rPr lang="zh-CN" altLang="en-US" sz="1400"/>
              <a:pPr algn="r" eaLnBrk="1" hangingPunct="1">
                <a:spcBef>
                  <a:spcPct val="50000"/>
                </a:spcBef>
                <a:buFontTx/>
                <a:buNone/>
              </a:pPr>
              <a:t>40</a:t>
            </a:fld>
            <a:endParaRPr lang="en-US" altLang="zh-CN" sz="1400"/>
          </a:p>
        </p:txBody>
      </p:sp>
      <p:sp>
        <p:nvSpPr>
          <p:cNvPr id="44035" name="Rectangle 2"/>
          <p:cNvSpPr>
            <a:spLocks noGrp="1" noChangeArrowheads="1"/>
          </p:cNvSpPr>
          <p:nvPr>
            <p:ph type="title" idx="4294967295"/>
          </p:nvPr>
        </p:nvSpPr>
        <p:spPr>
          <a:xfrm>
            <a:off x="1045028" y="174624"/>
            <a:ext cx="7886700" cy="1325563"/>
          </a:xfrm>
        </p:spPr>
        <p:txBody>
          <a:bodyPr/>
          <a:lstStyle/>
          <a:p>
            <a:pPr eaLnBrk="1" hangingPunct="1"/>
            <a:r>
              <a:rPr lang="en-US" altLang="zh-CN" b="1" dirty="0"/>
              <a:t>1.2    </a:t>
            </a:r>
            <a:r>
              <a:rPr lang="zh-CN" altLang="en-US" b="1" dirty="0"/>
              <a:t>计算机发展－</a:t>
            </a:r>
            <a:r>
              <a:rPr lang="zh-CN" altLang="en-US" sz="2800" b="1" dirty="0">
                <a:solidFill>
                  <a:srgbClr val="2D35D3"/>
                </a:solidFill>
              </a:rPr>
              <a:t>布尔与布尔逻辑</a:t>
            </a:r>
          </a:p>
        </p:txBody>
      </p:sp>
      <p:sp>
        <p:nvSpPr>
          <p:cNvPr id="44036" name="Rectangle 3"/>
          <p:cNvSpPr>
            <a:spLocks noGrp="1" noChangeArrowheads="1"/>
          </p:cNvSpPr>
          <p:nvPr>
            <p:ph type="body" idx="4294967295"/>
          </p:nvPr>
        </p:nvSpPr>
        <p:spPr>
          <a:xfrm>
            <a:off x="587829" y="1500187"/>
            <a:ext cx="7886700" cy="3071813"/>
          </a:xfrm>
        </p:spPr>
        <p:txBody>
          <a:bodyPr/>
          <a:lstStyle/>
          <a:p>
            <a:pPr eaLnBrk="1" hangingPunct="1">
              <a:buFont typeface="Wingdings" panose="05000000000000000000" pitchFamily="2" charset="2"/>
              <a:buChar char="Ø"/>
            </a:pPr>
            <a:r>
              <a:rPr lang="zh-CN" altLang="en-US" b="1" dirty="0">
                <a:solidFill>
                  <a:srgbClr val="000000"/>
                </a:solidFill>
                <a:latin typeface="宋体" panose="02010600030101010101" pitchFamily="2" charset="-122"/>
              </a:rPr>
              <a:t>在布尔代数里，布尔构思出一个关于</a:t>
            </a:r>
            <a:r>
              <a:rPr lang="en-US" altLang="zh-CN" b="1" dirty="0">
                <a:solidFill>
                  <a:srgbClr val="000000"/>
                </a:solidFill>
                <a:latin typeface="宋体" panose="02010600030101010101" pitchFamily="2" charset="-122"/>
              </a:rPr>
              <a:t>0</a:t>
            </a:r>
            <a:r>
              <a:rPr lang="zh-CN" altLang="en-US" b="1" dirty="0">
                <a:solidFill>
                  <a:srgbClr val="000000"/>
                </a:solidFill>
                <a:latin typeface="宋体" panose="02010600030101010101" pitchFamily="2" charset="-122"/>
              </a:rPr>
              <a:t>和</a:t>
            </a:r>
            <a:r>
              <a:rPr lang="en-US" altLang="zh-CN" b="1" dirty="0">
                <a:solidFill>
                  <a:srgbClr val="000000"/>
                </a:solidFill>
                <a:latin typeface="宋体" panose="02010600030101010101" pitchFamily="2" charset="-122"/>
              </a:rPr>
              <a:t>1</a:t>
            </a:r>
            <a:r>
              <a:rPr lang="zh-CN" altLang="en-US" b="1" dirty="0">
                <a:solidFill>
                  <a:srgbClr val="000000"/>
                </a:solidFill>
                <a:latin typeface="宋体" panose="02010600030101010101" pitchFamily="2" charset="-122"/>
              </a:rPr>
              <a:t>的代数系</a:t>
            </a:r>
            <a:r>
              <a:rPr lang="zh-CN" altLang="en-US" b="1" dirty="0">
                <a:solidFill>
                  <a:srgbClr val="000000"/>
                </a:solidFill>
                <a:latin typeface="宋体" panose="02010600030101010101" pitchFamily="2" charset="-122"/>
                <a:sym typeface="Arial" panose="020B0604020202020204" pitchFamily="34" charset="0"/>
              </a:rPr>
              <a:t>统，用基础的逻辑符号系统描述物体和概念,将逻辑推理过程简化为极为容易和简单的代数运算。</a:t>
            </a:r>
          </a:p>
          <a:p>
            <a:pPr eaLnBrk="1" hangingPunct="1">
              <a:buFont typeface="Wingdings" panose="05000000000000000000" pitchFamily="2" charset="2"/>
              <a:buChar char="Ø"/>
            </a:pPr>
            <a:r>
              <a:rPr lang="zh-CN" altLang="en-US" b="1" dirty="0">
                <a:solidFill>
                  <a:srgbClr val="000000"/>
                </a:solidFill>
                <a:latin typeface="宋体" panose="02010600030101010101" pitchFamily="2" charset="-122"/>
              </a:rPr>
              <a:t>在布尔代数中，</a:t>
            </a:r>
            <a:r>
              <a:rPr lang="en-US" altLang="zh-CN" b="1" dirty="0">
                <a:solidFill>
                  <a:srgbClr val="000000"/>
                </a:solidFill>
                <a:latin typeface="宋体" panose="02010600030101010101" pitchFamily="2" charset="-122"/>
              </a:rPr>
              <a:t>0</a:t>
            </a:r>
            <a:r>
              <a:rPr lang="zh-CN" altLang="en-US" b="1" dirty="0">
                <a:solidFill>
                  <a:srgbClr val="000000"/>
                </a:solidFill>
                <a:latin typeface="宋体" panose="02010600030101010101" pitchFamily="2" charset="-122"/>
              </a:rPr>
              <a:t>和</a:t>
            </a:r>
            <a:r>
              <a:rPr lang="en-US" altLang="zh-CN" b="1" dirty="0">
                <a:solidFill>
                  <a:srgbClr val="000000"/>
                </a:solidFill>
                <a:latin typeface="宋体" panose="02010600030101010101" pitchFamily="2" charset="-122"/>
              </a:rPr>
              <a:t>1</a:t>
            </a:r>
            <a:r>
              <a:rPr lang="zh-CN" altLang="en-US" b="1" dirty="0">
                <a:solidFill>
                  <a:srgbClr val="000000"/>
                </a:solidFill>
                <a:latin typeface="宋体" panose="02010600030101010101" pitchFamily="2" charset="-122"/>
              </a:rPr>
              <a:t>是自变量的定义域，也是函数的值域。基本运算只有与、或、非 三种。</a:t>
            </a:r>
          </a:p>
          <a:p>
            <a:pPr eaLnBrk="1" hangingPunct="1"/>
            <a:endParaRPr lang="zh-CN" altLang="en-US" b="1" dirty="0">
              <a:solidFill>
                <a:srgbClr val="000000"/>
              </a:solidFill>
              <a:latin typeface="宋体" panose="02010600030101010101" pitchFamily="2" charset="-122"/>
            </a:endParaRPr>
          </a:p>
        </p:txBody>
      </p:sp>
      <p:sp>
        <p:nvSpPr>
          <p:cNvPr id="44037" name="Text Box 6"/>
          <p:cNvSpPr txBox="1">
            <a:spLocks noChangeArrowheads="1"/>
          </p:cNvSpPr>
          <p:nvPr/>
        </p:nvSpPr>
        <p:spPr bwMode="auto">
          <a:xfrm>
            <a:off x="3429000" y="3670300"/>
            <a:ext cx="541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zh-CN" sz="1600" b="0">
              <a:solidFill>
                <a:srgbClr val="1C7CE6"/>
              </a:solidFill>
            </a:endParaRPr>
          </a:p>
        </p:txBody>
      </p:sp>
    </p:spTree>
    <p:extLst>
      <p:ext uri="{BB962C8B-B14F-4D97-AF65-F5344CB8AC3E}">
        <p14:creationId xmlns:p14="http://schemas.microsoft.com/office/powerpoint/2010/main" val="36151254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5300765C-4B3C-4695-B3E9-A0163A71B83C}" type="slidenum">
              <a:rPr lang="zh-CN" altLang="en-US" sz="1400"/>
              <a:pPr algn="r" eaLnBrk="1" hangingPunct="1">
                <a:spcBef>
                  <a:spcPct val="50000"/>
                </a:spcBef>
                <a:buFontTx/>
                <a:buNone/>
              </a:pPr>
              <a:t>41</a:t>
            </a:fld>
            <a:endParaRPr lang="en-US" altLang="zh-CN" sz="1400"/>
          </a:p>
        </p:txBody>
      </p:sp>
      <p:sp>
        <p:nvSpPr>
          <p:cNvPr id="57347" name="Text Box 5"/>
          <p:cNvSpPr txBox="1">
            <a:spLocks noChangeArrowheads="1"/>
          </p:cNvSpPr>
          <p:nvPr/>
        </p:nvSpPr>
        <p:spPr bwMode="auto">
          <a:xfrm>
            <a:off x="3352800" y="488950"/>
            <a:ext cx="541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a:solidFill>
                  <a:srgbClr val="000000"/>
                </a:solidFill>
              </a:rPr>
              <a:t>——</a:t>
            </a:r>
            <a:r>
              <a:rPr lang="en-US" altLang="zh-CN">
                <a:solidFill>
                  <a:srgbClr val="000000"/>
                </a:solidFill>
                <a:latin typeface="宋体" panose="02010600030101010101" pitchFamily="2" charset="-122"/>
              </a:rPr>
              <a:t> </a:t>
            </a:r>
            <a:r>
              <a:rPr lang="zh-CN" altLang="en-US">
                <a:solidFill>
                  <a:srgbClr val="000000"/>
                </a:solidFill>
                <a:latin typeface="宋体" panose="02010600030101010101" pitchFamily="2" charset="-122"/>
              </a:rPr>
              <a:t>二值代数，只有</a:t>
            </a:r>
            <a:r>
              <a:rPr lang="en-US" altLang="zh-CN">
                <a:solidFill>
                  <a:srgbClr val="000000"/>
                </a:solidFill>
                <a:latin typeface="宋体" panose="02010600030101010101" pitchFamily="2" charset="-122"/>
              </a:rPr>
              <a:t>0</a:t>
            </a:r>
            <a:r>
              <a:rPr lang="zh-CN" altLang="en-US">
                <a:solidFill>
                  <a:srgbClr val="000000"/>
                </a:solidFill>
                <a:latin typeface="宋体" panose="02010600030101010101" pitchFamily="2" charset="-122"/>
              </a:rPr>
              <a:t>和</a:t>
            </a:r>
            <a:r>
              <a:rPr lang="en-US" altLang="zh-CN">
                <a:solidFill>
                  <a:srgbClr val="000000"/>
                </a:solidFill>
                <a:latin typeface="宋体" panose="02010600030101010101" pitchFamily="2" charset="-122"/>
              </a:rPr>
              <a:t>1</a:t>
            </a:r>
            <a:r>
              <a:rPr lang="zh-CN" altLang="en-US">
                <a:solidFill>
                  <a:srgbClr val="000000"/>
                </a:solidFill>
                <a:latin typeface="宋体" panose="02010600030101010101" pitchFamily="2" charset="-122"/>
              </a:rPr>
              <a:t>两个值</a:t>
            </a:r>
          </a:p>
        </p:txBody>
      </p:sp>
      <p:sp>
        <p:nvSpPr>
          <p:cNvPr id="57348" name="Text Box 6"/>
          <p:cNvSpPr txBox="1">
            <a:spLocks noChangeArrowheads="1"/>
          </p:cNvSpPr>
          <p:nvPr/>
        </p:nvSpPr>
        <p:spPr bwMode="auto">
          <a:xfrm>
            <a:off x="468313" y="1403350"/>
            <a:ext cx="28082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a:solidFill>
                  <a:srgbClr val="000000"/>
                </a:solidFill>
                <a:latin typeface="宋体" panose="02010600030101010101" pitchFamily="2" charset="-122"/>
              </a:rPr>
              <a:t>三种基本运算：</a:t>
            </a:r>
            <a:endParaRPr lang="zh-CN" altLang="en-US" sz="2400" b="0">
              <a:solidFill>
                <a:srgbClr val="000000"/>
              </a:solidFill>
              <a:latin typeface="宋体" panose="02010600030101010101" pitchFamily="2" charset="-122"/>
            </a:endParaRPr>
          </a:p>
        </p:txBody>
      </p:sp>
      <p:sp>
        <p:nvSpPr>
          <p:cNvPr id="57349" name="Text Box 7"/>
          <p:cNvSpPr txBox="1">
            <a:spLocks noChangeArrowheads="1"/>
          </p:cNvSpPr>
          <p:nvPr/>
        </p:nvSpPr>
        <p:spPr bwMode="auto">
          <a:xfrm>
            <a:off x="914400" y="2012950"/>
            <a:ext cx="1981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a:t>组合运算：</a:t>
            </a:r>
          </a:p>
        </p:txBody>
      </p:sp>
      <p:sp>
        <p:nvSpPr>
          <p:cNvPr id="45062" name="Text Box 8"/>
          <p:cNvSpPr txBox="1">
            <a:spLocks noChangeArrowheads="1"/>
          </p:cNvSpPr>
          <p:nvPr/>
        </p:nvSpPr>
        <p:spPr bwMode="auto">
          <a:xfrm>
            <a:off x="3429000" y="1860550"/>
            <a:ext cx="541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endParaRPr lang="zh-CN" altLang="zh-CN" sz="1600" b="0">
              <a:solidFill>
                <a:srgbClr val="1C7CE6"/>
              </a:solidFill>
            </a:endParaRPr>
          </a:p>
        </p:txBody>
      </p:sp>
      <p:sp>
        <p:nvSpPr>
          <p:cNvPr id="57351" name="Text Box 9"/>
          <p:cNvSpPr txBox="1">
            <a:spLocks noChangeArrowheads="1"/>
          </p:cNvSpPr>
          <p:nvPr/>
        </p:nvSpPr>
        <p:spPr bwMode="auto">
          <a:xfrm>
            <a:off x="3276600" y="140335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solidFill>
                  <a:srgbClr val="000000"/>
                </a:solidFill>
                <a:latin typeface="宋体" panose="02010600030101010101" pitchFamily="2" charset="-122"/>
              </a:rPr>
              <a:t>逻辑与（</a:t>
            </a:r>
            <a:r>
              <a:rPr lang="en-US" altLang="zh-CN" sz="2400">
                <a:solidFill>
                  <a:srgbClr val="000000"/>
                </a:solidFill>
                <a:latin typeface="宋体" panose="02010600030101010101" pitchFamily="2" charset="-122"/>
              </a:rPr>
              <a:t>∧</a:t>
            </a:r>
            <a:r>
              <a:rPr lang="zh-CN" altLang="en-US" sz="2400">
                <a:solidFill>
                  <a:srgbClr val="000000"/>
                </a:solidFill>
                <a:latin typeface="宋体" panose="02010600030101010101" pitchFamily="2" charset="-122"/>
              </a:rPr>
              <a:t>）、或（</a:t>
            </a:r>
            <a:r>
              <a:rPr lang="en-US" altLang="zh-CN" sz="2400">
                <a:solidFill>
                  <a:srgbClr val="000000"/>
                </a:solidFill>
                <a:latin typeface="宋体" panose="02010600030101010101" pitchFamily="2" charset="-122"/>
              </a:rPr>
              <a:t>∨</a:t>
            </a:r>
            <a:r>
              <a:rPr lang="zh-CN" altLang="en-US" sz="2400">
                <a:solidFill>
                  <a:srgbClr val="000000"/>
                </a:solidFill>
                <a:latin typeface="宋体" panose="02010600030101010101" pitchFamily="2" charset="-122"/>
              </a:rPr>
              <a:t>）、非（</a:t>
            </a:r>
            <a:r>
              <a:rPr lang="en-US" altLang="zh-CN" sz="2400">
                <a:solidFill>
                  <a:srgbClr val="000000"/>
                </a:solidFill>
                <a:latin typeface="宋体" panose="02010600030101010101" pitchFamily="2" charset="-122"/>
              </a:rPr>
              <a:t>▔</a:t>
            </a:r>
            <a:r>
              <a:rPr lang="zh-CN" altLang="en-US" sz="2400">
                <a:solidFill>
                  <a:srgbClr val="000000"/>
                </a:solidFill>
                <a:latin typeface="宋体" panose="02010600030101010101" pitchFamily="2" charset="-122"/>
              </a:rPr>
              <a:t>或</a:t>
            </a:r>
            <a:r>
              <a:rPr lang="en-US" altLang="zh-CN" sz="2400">
                <a:solidFill>
                  <a:srgbClr val="000000"/>
                </a:solidFill>
                <a:latin typeface="宋体" panose="02010600030101010101" pitchFamily="2" charset="-122"/>
              </a:rPr>
              <a:t>~</a:t>
            </a:r>
            <a:r>
              <a:rPr lang="zh-CN" altLang="en-US" sz="2400">
                <a:solidFill>
                  <a:srgbClr val="000000"/>
                </a:solidFill>
                <a:latin typeface="宋体" panose="02010600030101010101" pitchFamily="2" charset="-122"/>
              </a:rPr>
              <a:t>）</a:t>
            </a:r>
          </a:p>
        </p:txBody>
      </p:sp>
      <p:sp>
        <p:nvSpPr>
          <p:cNvPr id="57352" name="Text Box 10"/>
          <p:cNvSpPr txBox="1">
            <a:spLocks noChangeArrowheads="1"/>
          </p:cNvSpPr>
          <p:nvPr/>
        </p:nvSpPr>
        <p:spPr bwMode="auto">
          <a:xfrm>
            <a:off x="2971800" y="2012950"/>
            <a:ext cx="617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dirty="0">
                <a:solidFill>
                  <a:srgbClr val="000000"/>
                </a:solidFill>
                <a:latin typeface="宋体" panose="02010600030101010101" pitchFamily="2" charset="-122"/>
              </a:rPr>
              <a:t>与非、或非、与或非、异或（</a:t>
            </a:r>
            <a:r>
              <a:rPr lang="en-US" altLang="zh-CN" dirty="0">
                <a:solidFill>
                  <a:srgbClr val="000000"/>
                </a:solidFill>
                <a:latin typeface="宋体" panose="02010600030101010101" pitchFamily="2" charset="-122"/>
              </a:rPr>
              <a:t>⊕</a:t>
            </a:r>
            <a:r>
              <a:rPr lang="zh-CN" altLang="en-US" sz="2400" dirty="0">
                <a:solidFill>
                  <a:srgbClr val="000000"/>
                </a:solidFill>
                <a:latin typeface="宋体" panose="02010600030101010101" pitchFamily="2" charset="-122"/>
              </a:rPr>
              <a:t>）和异或非</a:t>
            </a:r>
          </a:p>
        </p:txBody>
      </p:sp>
      <p:grpSp>
        <p:nvGrpSpPr>
          <p:cNvPr id="57353" name="Group 38"/>
          <p:cNvGrpSpPr>
            <a:grpSpLocks/>
          </p:cNvGrpSpPr>
          <p:nvPr/>
        </p:nvGrpSpPr>
        <p:grpSpPr bwMode="auto">
          <a:xfrm>
            <a:off x="914400" y="2532063"/>
            <a:ext cx="7924800" cy="2697162"/>
            <a:chOff x="0" y="0"/>
            <a:chExt cx="5040" cy="1863"/>
          </a:xfrm>
        </p:grpSpPr>
        <p:sp>
          <p:nvSpPr>
            <p:cNvPr id="45068" name="Rectangle 4"/>
            <p:cNvSpPr>
              <a:spLocks noChangeArrowheads="1"/>
            </p:cNvSpPr>
            <p:nvPr/>
          </p:nvSpPr>
          <p:spPr bwMode="auto">
            <a:xfrm>
              <a:off x="0" y="0"/>
              <a:ext cx="5040" cy="1824"/>
            </a:xfrm>
            <a:prstGeom prst="rect">
              <a:avLst/>
            </a:prstGeom>
            <a:solidFill>
              <a:srgbClr val="EAEAEA">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1800"/>
            </a:p>
          </p:txBody>
        </p:sp>
        <p:sp>
          <p:nvSpPr>
            <p:cNvPr id="45069" name="Text Box 11"/>
            <p:cNvSpPr txBox="1">
              <a:spLocks noChangeArrowheads="1"/>
            </p:cNvSpPr>
            <p:nvPr/>
          </p:nvSpPr>
          <p:spPr bwMode="auto">
            <a:xfrm>
              <a:off x="144" y="144"/>
              <a:ext cx="7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a:t>A    B</a:t>
              </a:r>
            </a:p>
          </p:txBody>
        </p:sp>
        <p:sp>
          <p:nvSpPr>
            <p:cNvPr id="45070" name="Text Box 12"/>
            <p:cNvSpPr txBox="1">
              <a:spLocks noChangeArrowheads="1"/>
            </p:cNvSpPr>
            <p:nvPr/>
          </p:nvSpPr>
          <p:spPr bwMode="auto">
            <a:xfrm>
              <a:off x="1008" y="144"/>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a:t>A</a:t>
              </a:r>
              <a:r>
                <a:rPr lang="en-US" altLang="zh-CN" b="0"/>
                <a:t>∧</a:t>
              </a:r>
              <a:r>
                <a:rPr lang="en-US" altLang="zh-CN"/>
                <a:t>B</a:t>
              </a:r>
            </a:p>
          </p:txBody>
        </p:sp>
        <p:sp>
          <p:nvSpPr>
            <p:cNvPr id="45071" name="Text Box 13"/>
            <p:cNvSpPr txBox="1">
              <a:spLocks noChangeArrowheads="1"/>
            </p:cNvSpPr>
            <p:nvPr/>
          </p:nvSpPr>
          <p:spPr bwMode="auto">
            <a:xfrm>
              <a:off x="1968" y="144"/>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a:t>A</a:t>
              </a:r>
              <a:r>
                <a:rPr lang="en-US" altLang="zh-CN" b="0"/>
                <a:t>∨</a:t>
              </a:r>
              <a:r>
                <a:rPr lang="en-US" altLang="zh-CN"/>
                <a:t>B</a:t>
              </a:r>
            </a:p>
          </p:txBody>
        </p:sp>
        <p:sp>
          <p:nvSpPr>
            <p:cNvPr id="45072" name="Text Box 14"/>
            <p:cNvSpPr txBox="1">
              <a:spLocks noChangeArrowheads="1"/>
            </p:cNvSpPr>
            <p:nvPr/>
          </p:nvSpPr>
          <p:spPr bwMode="auto">
            <a:xfrm>
              <a:off x="2880" y="144"/>
              <a:ext cx="9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a:t>A </a:t>
              </a:r>
              <a:r>
                <a:rPr lang="en-US" altLang="zh-CN" b="0">
                  <a:solidFill>
                    <a:srgbClr val="000000"/>
                  </a:solidFill>
                  <a:latin typeface="宋体" panose="02010600030101010101" pitchFamily="2" charset="-122"/>
                </a:rPr>
                <a:t>⊕</a:t>
              </a:r>
              <a:r>
                <a:rPr lang="en-US" altLang="zh-CN"/>
                <a:t> B</a:t>
              </a:r>
            </a:p>
          </p:txBody>
        </p:sp>
        <p:sp>
          <p:nvSpPr>
            <p:cNvPr id="45073" name="Text Box 15"/>
            <p:cNvSpPr txBox="1">
              <a:spLocks noChangeArrowheads="1"/>
            </p:cNvSpPr>
            <p:nvPr/>
          </p:nvSpPr>
          <p:spPr bwMode="auto">
            <a:xfrm>
              <a:off x="4032" y="144"/>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b="0">
                  <a:solidFill>
                    <a:srgbClr val="000000"/>
                  </a:solidFill>
                  <a:latin typeface="宋体" panose="02010600030101010101" pitchFamily="2" charset="-122"/>
                </a:rPr>
                <a:t>~</a:t>
              </a:r>
              <a:r>
                <a:rPr lang="en-US" altLang="zh-CN"/>
                <a:t> A </a:t>
              </a:r>
            </a:p>
          </p:txBody>
        </p:sp>
        <p:sp>
          <p:nvSpPr>
            <p:cNvPr id="45074" name="Text Box 16"/>
            <p:cNvSpPr txBox="1">
              <a:spLocks noChangeArrowheads="1"/>
            </p:cNvSpPr>
            <p:nvPr/>
          </p:nvSpPr>
          <p:spPr bwMode="auto">
            <a:xfrm>
              <a:off x="144" y="480"/>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a:t>0    0</a:t>
              </a:r>
            </a:p>
          </p:txBody>
        </p:sp>
        <p:sp>
          <p:nvSpPr>
            <p:cNvPr id="45075" name="Text Box 17"/>
            <p:cNvSpPr txBox="1">
              <a:spLocks noChangeArrowheads="1"/>
            </p:cNvSpPr>
            <p:nvPr/>
          </p:nvSpPr>
          <p:spPr bwMode="auto">
            <a:xfrm>
              <a:off x="1200" y="528"/>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a:t>0</a:t>
              </a:r>
            </a:p>
          </p:txBody>
        </p:sp>
        <p:sp>
          <p:nvSpPr>
            <p:cNvPr id="45076" name="Text Box 18"/>
            <p:cNvSpPr txBox="1">
              <a:spLocks noChangeArrowheads="1"/>
            </p:cNvSpPr>
            <p:nvPr/>
          </p:nvSpPr>
          <p:spPr bwMode="auto">
            <a:xfrm>
              <a:off x="2112" y="528"/>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a:t>0</a:t>
              </a:r>
            </a:p>
          </p:txBody>
        </p:sp>
        <p:sp>
          <p:nvSpPr>
            <p:cNvPr id="45077" name="Text Box 19"/>
            <p:cNvSpPr txBox="1">
              <a:spLocks noChangeArrowheads="1"/>
            </p:cNvSpPr>
            <p:nvPr/>
          </p:nvSpPr>
          <p:spPr bwMode="auto">
            <a:xfrm>
              <a:off x="3120" y="528"/>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a:t>0</a:t>
              </a:r>
            </a:p>
          </p:txBody>
        </p:sp>
        <p:sp>
          <p:nvSpPr>
            <p:cNvPr id="45078" name="Text Box 20"/>
            <p:cNvSpPr txBox="1">
              <a:spLocks noChangeArrowheads="1"/>
            </p:cNvSpPr>
            <p:nvPr/>
          </p:nvSpPr>
          <p:spPr bwMode="auto">
            <a:xfrm>
              <a:off x="4224" y="52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a:t>1</a:t>
              </a:r>
            </a:p>
          </p:txBody>
        </p:sp>
        <p:sp>
          <p:nvSpPr>
            <p:cNvPr id="45079" name="Text Box 21"/>
            <p:cNvSpPr txBox="1">
              <a:spLocks noChangeArrowheads="1"/>
            </p:cNvSpPr>
            <p:nvPr/>
          </p:nvSpPr>
          <p:spPr bwMode="auto">
            <a:xfrm>
              <a:off x="144" y="864"/>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a:t>0    1</a:t>
              </a:r>
              <a:endParaRPr lang="en-US" altLang="zh-CN" sz="1600" b="0">
                <a:solidFill>
                  <a:srgbClr val="1C7CE6"/>
                </a:solidFill>
              </a:endParaRPr>
            </a:p>
          </p:txBody>
        </p:sp>
        <p:sp>
          <p:nvSpPr>
            <p:cNvPr id="45080" name="Text Box 22"/>
            <p:cNvSpPr txBox="1">
              <a:spLocks noChangeArrowheads="1"/>
            </p:cNvSpPr>
            <p:nvPr/>
          </p:nvSpPr>
          <p:spPr bwMode="auto">
            <a:xfrm>
              <a:off x="1152" y="864"/>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a:t>0 </a:t>
              </a:r>
              <a:endParaRPr lang="en-US" altLang="zh-CN" sz="1600" b="0">
                <a:solidFill>
                  <a:srgbClr val="1C7CE6"/>
                </a:solidFill>
              </a:endParaRPr>
            </a:p>
          </p:txBody>
        </p:sp>
        <p:sp>
          <p:nvSpPr>
            <p:cNvPr id="45081" name="Text Box 23"/>
            <p:cNvSpPr txBox="1">
              <a:spLocks noChangeArrowheads="1"/>
            </p:cNvSpPr>
            <p:nvPr/>
          </p:nvSpPr>
          <p:spPr bwMode="auto">
            <a:xfrm>
              <a:off x="2160" y="864"/>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a:t>1</a:t>
              </a:r>
            </a:p>
          </p:txBody>
        </p:sp>
        <p:sp>
          <p:nvSpPr>
            <p:cNvPr id="45082" name="Text Box 24"/>
            <p:cNvSpPr txBox="1">
              <a:spLocks noChangeArrowheads="1"/>
            </p:cNvSpPr>
            <p:nvPr/>
          </p:nvSpPr>
          <p:spPr bwMode="auto">
            <a:xfrm>
              <a:off x="3168" y="864"/>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a:t>1</a:t>
              </a:r>
            </a:p>
          </p:txBody>
        </p:sp>
        <p:sp>
          <p:nvSpPr>
            <p:cNvPr id="45083" name="Text Box 25"/>
            <p:cNvSpPr txBox="1">
              <a:spLocks noChangeArrowheads="1"/>
            </p:cNvSpPr>
            <p:nvPr/>
          </p:nvSpPr>
          <p:spPr bwMode="auto">
            <a:xfrm>
              <a:off x="4128" y="864"/>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a:t>1</a:t>
              </a:r>
            </a:p>
          </p:txBody>
        </p:sp>
        <p:sp>
          <p:nvSpPr>
            <p:cNvPr id="45084" name="Text Box 26"/>
            <p:cNvSpPr txBox="1">
              <a:spLocks noChangeArrowheads="1"/>
            </p:cNvSpPr>
            <p:nvPr/>
          </p:nvSpPr>
          <p:spPr bwMode="auto">
            <a:xfrm>
              <a:off x="96" y="1200"/>
              <a:ext cx="7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a:t>1    0</a:t>
              </a:r>
            </a:p>
          </p:txBody>
        </p:sp>
        <p:sp>
          <p:nvSpPr>
            <p:cNvPr id="45085" name="Text Box 27"/>
            <p:cNvSpPr txBox="1">
              <a:spLocks noChangeArrowheads="1"/>
            </p:cNvSpPr>
            <p:nvPr/>
          </p:nvSpPr>
          <p:spPr bwMode="auto">
            <a:xfrm>
              <a:off x="1200" y="1200"/>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a:t>0</a:t>
              </a:r>
            </a:p>
          </p:txBody>
        </p:sp>
        <p:sp>
          <p:nvSpPr>
            <p:cNvPr id="45086" name="Text Box 28"/>
            <p:cNvSpPr txBox="1">
              <a:spLocks noChangeArrowheads="1"/>
            </p:cNvSpPr>
            <p:nvPr/>
          </p:nvSpPr>
          <p:spPr bwMode="auto">
            <a:xfrm>
              <a:off x="2160" y="1152"/>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a:t>1</a:t>
              </a:r>
            </a:p>
          </p:txBody>
        </p:sp>
        <p:sp>
          <p:nvSpPr>
            <p:cNvPr id="45087" name="Text Box 29"/>
            <p:cNvSpPr txBox="1">
              <a:spLocks noChangeArrowheads="1"/>
            </p:cNvSpPr>
            <p:nvPr/>
          </p:nvSpPr>
          <p:spPr bwMode="auto">
            <a:xfrm>
              <a:off x="3120" y="1200"/>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a:t>1</a:t>
              </a:r>
            </a:p>
          </p:txBody>
        </p:sp>
        <p:sp>
          <p:nvSpPr>
            <p:cNvPr id="45088" name="Text Box 30"/>
            <p:cNvSpPr txBox="1">
              <a:spLocks noChangeArrowheads="1"/>
            </p:cNvSpPr>
            <p:nvPr/>
          </p:nvSpPr>
          <p:spPr bwMode="auto">
            <a:xfrm>
              <a:off x="4176" y="1200"/>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a:t>0</a:t>
              </a:r>
            </a:p>
          </p:txBody>
        </p:sp>
        <p:sp>
          <p:nvSpPr>
            <p:cNvPr id="45089" name="Text Box 31"/>
            <p:cNvSpPr txBox="1">
              <a:spLocks noChangeArrowheads="1"/>
            </p:cNvSpPr>
            <p:nvPr/>
          </p:nvSpPr>
          <p:spPr bwMode="auto">
            <a:xfrm>
              <a:off x="192" y="1536"/>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a:t>1    1</a:t>
              </a:r>
            </a:p>
          </p:txBody>
        </p:sp>
        <p:sp>
          <p:nvSpPr>
            <p:cNvPr id="45090" name="Text Box 32"/>
            <p:cNvSpPr txBox="1">
              <a:spLocks noChangeArrowheads="1"/>
            </p:cNvSpPr>
            <p:nvPr/>
          </p:nvSpPr>
          <p:spPr bwMode="auto">
            <a:xfrm>
              <a:off x="1296" y="148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a:t>1</a:t>
              </a:r>
            </a:p>
          </p:txBody>
        </p:sp>
        <p:sp>
          <p:nvSpPr>
            <p:cNvPr id="45091" name="Text Box 33"/>
            <p:cNvSpPr txBox="1">
              <a:spLocks noChangeArrowheads="1"/>
            </p:cNvSpPr>
            <p:nvPr/>
          </p:nvSpPr>
          <p:spPr bwMode="auto">
            <a:xfrm>
              <a:off x="2208" y="148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a:t>1</a:t>
              </a:r>
            </a:p>
          </p:txBody>
        </p:sp>
        <p:sp>
          <p:nvSpPr>
            <p:cNvPr id="45092" name="Text Box 34"/>
            <p:cNvSpPr txBox="1">
              <a:spLocks noChangeArrowheads="1"/>
            </p:cNvSpPr>
            <p:nvPr/>
          </p:nvSpPr>
          <p:spPr bwMode="auto">
            <a:xfrm>
              <a:off x="3216" y="148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a:t>0</a:t>
              </a:r>
            </a:p>
          </p:txBody>
        </p:sp>
        <p:sp>
          <p:nvSpPr>
            <p:cNvPr id="45093" name="Text Box 35"/>
            <p:cNvSpPr txBox="1">
              <a:spLocks noChangeArrowheads="1"/>
            </p:cNvSpPr>
            <p:nvPr/>
          </p:nvSpPr>
          <p:spPr bwMode="auto">
            <a:xfrm>
              <a:off x="4272" y="1488"/>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a:t>0</a:t>
              </a:r>
            </a:p>
          </p:txBody>
        </p:sp>
      </p:grpSp>
      <p:sp>
        <p:nvSpPr>
          <p:cNvPr id="57380" name="Rectangle 36"/>
          <p:cNvSpPr>
            <a:spLocks noChangeArrowheads="1"/>
          </p:cNvSpPr>
          <p:nvPr/>
        </p:nvSpPr>
        <p:spPr bwMode="auto">
          <a:xfrm>
            <a:off x="533400" y="260350"/>
            <a:ext cx="2286000" cy="650875"/>
          </a:xfrm>
          <a:prstGeom prst="rect">
            <a:avLst/>
          </a:prstGeom>
          <a:solidFill>
            <a:schemeClr val="accent2">
              <a:alpha val="50000"/>
            </a:schemeClr>
          </a:solidFill>
          <a:ln w="9525" cmpd="sng">
            <a:solidFill>
              <a:schemeClr val="accent2">
                <a:alpha val="50000"/>
              </a:schemeClr>
            </a:solidFill>
            <a:miter lim="800000"/>
            <a:headEnd/>
            <a:tailEnd/>
          </a:ln>
        </p:spPr>
        <p:txBody>
          <a:bodyPr anchor="ctr">
            <a:spAutoFit/>
          </a:bodyPr>
          <a:lstStyle>
            <a:lvl1pPr eaLnBrk="0" hangingPunct="0">
              <a:spcBef>
                <a:spcPct val="20000"/>
              </a:spcBef>
              <a:buChar char="•"/>
              <a:defRPr sz="2800">
                <a:solidFill>
                  <a:schemeClr val="tx1"/>
                </a:solidFill>
                <a:latin typeface="Times New Roman" pitchFamily="18" charset="0"/>
                <a:ea typeface="宋体" pitchFamily="2" charset="-122"/>
              </a:defRPr>
            </a:lvl1pPr>
            <a:lvl2pPr marL="742950" indent="-285750" eaLnBrk="0" hangingPunct="0">
              <a:spcBef>
                <a:spcPct val="20000"/>
              </a:spcBef>
              <a:buChar char="–"/>
              <a:defRPr sz="2400">
                <a:solidFill>
                  <a:schemeClr val="tx1"/>
                </a:solidFill>
                <a:latin typeface="Times New Roman" pitchFamily="18" charset="0"/>
                <a:ea typeface="宋体" pitchFamily="2" charset="-122"/>
              </a:defRPr>
            </a:lvl2pPr>
            <a:lvl3pPr marL="1143000" indent="-228600" eaLnBrk="0" hangingPunct="0">
              <a:spcBef>
                <a:spcPct val="20000"/>
              </a:spcBef>
              <a:buSzPct val="65000"/>
              <a:buFont typeface="Wingdings" pitchFamily="2" charset="2"/>
              <a:buChar char="n"/>
              <a:defRPr sz="2400">
                <a:solidFill>
                  <a:schemeClr val="tx1"/>
                </a:solidFill>
                <a:latin typeface="Times New Roman" pitchFamily="18" charset="0"/>
                <a:ea typeface="宋体" pitchFamily="2" charset="-122"/>
              </a:defRPr>
            </a:lvl3pPr>
            <a:lvl4pPr marL="1600200" indent="-228600" eaLnBrk="0" hangingPunct="0">
              <a:spcBef>
                <a:spcPct val="20000"/>
              </a:spcBef>
              <a:buFont typeface="Wingdings" pitchFamily="2" charset="2"/>
              <a:buChar char="–"/>
              <a:defRPr sz="2200">
                <a:solidFill>
                  <a:schemeClr val="tx1"/>
                </a:solidFill>
                <a:latin typeface="Times New Roman" pitchFamily="18" charset="0"/>
                <a:ea typeface="宋体" pitchFamily="2" charset="-122"/>
              </a:defRPr>
            </a:lvl4pPr>
            <a:lvl5pPr marL="2057400" indent="-228600" eaLnBrk="0" hangingPunct="0">
              <a:spcBef>
                <a:spcPct val="20000"/>
              </a:spcBef>
              <a:buFont typeface="Wingdings" pitchFamily="2" charset="2"/>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9pPr>
          </a:lstStyle>
          <a:p>
            <a:pPr algn="just" eaLnBrk="1" hangingPunct="1">
              <a:spcBef>
                <a:spcPct val="30000"/>
              </a:spcBef>
              <a:buFontTx/>
              <a:buNone/>
              <a:defRPr/>
            </a:pPr>
            <a:r>
              <a:rPr lang="zh-CN" altLang="en-US" sz="3600">
                <a:solidFill>
                  <a:schemeClr val="hlink"/>
                </a:solidFill>
                <a:effectLst>
                  <a:outerShdw blurRad="38100" dist="38100" dir="2700000" algn="tl">
                    <a:srgbClr val="000000"/>
                  </a:outerShdw>
                </a:effectLst>
                <a:latin typeface="宋体" pitchFamily="2" charset="-122"/>
              </a:rPr>
              <a:t>布尔代数</a:t>
            </a:r>
          </a:p>
        </p:txBody>
      </p:sp>
      <p:sp>
        <p:nvSpPr>
          <p:cNvPr id="57381" name="Text Box 37"/>
          <p:cNvSpPr txBox="1">
            <a:spLocks noChangeArrowheads="1"/>
          </p:cNvSpPr>
          <p:nvPr/>
        </p:nvSpPr>
        <p:spPr bwMode="auto">
          <a:xfrm>
            <a:off x="468313" y="5229225"/>
            <a:ext cx="8496300" cy="2011363"/>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itchFamily="18" charset="0"/>
                <a:ea typeface="宋体" pitchFamily="2" charset="-122"/>
              </a:defRPr>
            </a:lvl1pPr>
            <a:lvl2pPr marL="742950" indent="-285750" eaLnBrk="0" hangingPunct="0">
              <a:spcBef>
                <a:spcPct val="20000"/>
              </a:spcBef>
              <a:buChar char="–"/>
              <a:defRPr sz="2400">
                <a:solidFill>
                  <a:schemeClr val="tx1"/>
                </a:solidFill>
                <a:latin typeface="Times New Roman" pitchFamily="18" charset="0"/>
                <a:ea typeface="宋体" pitchFamily="2" charset="-122"/>
              </a:defRPr>
            </a:lvl2pPr>
            <a:lvl3pPr marL="1143000" indent="-228600" eaLnBrk="0" hangingPunct="0">
              <a:spcBef>
                <a:spcPct val="20000"/>
              </a:spcBef>
              <a:buSzPct val="65000"/>
              <a:buFont typeface="Wingdings" pitchFamily="2" charset="2"/>
              <a:buChar char="n"/>
              <a:defRPr sz="2400">
                <a:solidFill>
                  <a:schemeClr val="tx1"/>
                </a:solidFill>
                <a:latin typeface="Times New Roman" pitchFamily="18" charset="0"/>
                <a:ea typeface="宋体" pitchFamily="2" charset="-122"/>
              </a:defRPr>
            </a:lvl3pPr>
            <a:lvl4pPr marL="1600200" indent="-228600" eaLnBrk="0" hangingPunct="0">
              <a:spcBef>
                <a:spcPct val="20000"/>
              </a:spcBef>
              <a:buFont typeface="Wingdings" pitchFamily="2" charset="2"/>
              <a:buChar char="–"/>
              <a:defRPr sz="2200">
                <a:solidFill>
                  <a:schemeClr val="tx1"/>
                </a:solidFill>
                <a:latin typeface="Times New Roman" pitchFamily="18" charset="0"/>
                <a:ea typeface="宋体" pitchFamily="2" charset="-122"/>
              </a:defRPr>
            </a:lvl4pPr>
            <a:lvl5pPr marL="2057400" indent="-228600" eaLnBrk="0" hangingPunct="0">
              <a:spcBef>
                <a:spcPct val="20000"/>
              </a:spcBef>
              <a:buFont typeface="Wingdings" pitchFamily="2" charset="2"/>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9pPr>
          </a:lstStyle>
          <a:p>
            <a:pPr eaLnBrk="1" hangingPunct="1">
              <a:spcBef>
                <a:spcPct val="30000"/>
              </a:spcBef>
              <a:buFontTx/>
              <a:buNone/>
              <a:defRPr/>
            </a:pPr>
            <a:r>
              <a:rPr lang="zh-CN" altLang="en-US">
                <a:solidFill>
                  <a:schemeClr val="accent2"/>
                </a:solidFill>
              </a:rPr>
              <a:t>这种代数不仅广泛用于概率和统计等领域，更重要的是，它为今后</a:t>
            </a:r>
            <a:r>
              <a:rPr lang="zh-CN" altLang="en-US" u="sng">
                <a:solidFill>
                  <a:schemeClr val="accent2"/>
                </a:solidFill>
                <a:effectLst>
                  <a:outerShdw blurRad="38100" dist="38100" dir="2700000" algn="tl">
                    <a:srgbClr val="C0C0C0"/>
                  </a:outerShdw>
                </a:effectLst>
              </a:rPr>
              <a:t>数字计算机开关电路设计</a:t>
            </a:r>
            <a:r>
              <a:rPr lang="zh-CN" altLang="en-US">
                <a:solidFill>
                  <a:schemeClr val="accent2"/>
                </a:solidFill>
              </a:rPr>
              <a:t>提供了最重要的数学方法和理论基础。</a:t>
            </a:r>
          </a:p>
          <a:p>
            <a:pPr eaLnBrk="1" hangingPunct="1">
              <a:spcBef>
                <a:spcPct val="50000"/>
              </a:spcBef>
              <a:buFontTx/>
              <a:buNone/>
              <a:defRPr/>
            </a:pPr>
            <a:endParaRPr lang="zh-CN" altLang="en-US">
              <a:solidFill>
                <a:schemeClr val="accent2"/>
              </a:solidFill>
            </a:endParaRPr>
          </a:p>
        </p:txBody>
      </p:sp>
    </p:spTree>
    <p:extLst>
      <p:ext uri="{BB962C8B-B14F-4D97-AF65-F5344CB8AC3E}">
        <p14:creationId xmlns:p14="http://schemas.microsoft.com/office/powerpoint/2010/main" val="962275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7380"/>
                                        </p:tgtEl>
                                        <p:attrNameLst>
                                          <p:attrName>style.visibility</p:attrName>
                                        </p:attrNameLst>
                                      </p:cBhvr>
                                      <p:to>
                                        <p:strVal val="visible"/>
                                      </p:to>
                                    </p:set>
                                    <p:anim calcmode="lin" valueType="num">
                                      <p:cBhvr additive="base">
                                        <p:cTn id="7" dur="500" fill="hold"/>
                                        <p:tgtEl>
                                          <p:spTgt spid="57380"/>
                                        </p:tgtEl>
                                        <p:attrNameLst>
                                          <p:attrName>ppt_x</p:attrName>
                                        </p:attrNameLst>
                                      </p:cBhvr>
                                      <p:tavLst>
                                        <p:tav tm="0">
                                          <p:val>
                                            <p:strVal val="0-#ppt_w/2"/>
                                          </p:val>
                                        </p:tav>
                                        <p:tav tm="100000">
                                          <p:val>
                                            <p:strVal val="#ppt_x"/>
                                          </p:val>
                                        </p:tav>
                                      </p:tavLst>
                                    </p:anim>
                                    <p:anim calcmode="lin" valueType="num">
                                      <p:cBhvr additive="base">
                                        <p:cTn id="8" dur="500" fill="hold"/>
                                        <p:tgtEl>
                                          <p:spTgt spid="5738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par>
                          <p:cTn id="9" fill="hold" nodeType="afterGroup">
                            <p:stCondLst>
                              <p:cond delay="500"/>
                            </p:stCondLst>
                            <p:childTnLst>
                              <p:par>
                                <p:cTn id="10" presetID="12" presetClass="entr" presetSubtype="2" fill="hold" grpId="0" nodeType="afterEffect">
                                  <p:stCondLst>
                                    <p:cond delay="0"/>
                                  </p:stCondLst>
                                  <p:childTnLst>
                                    <p:set>
                                      <p:cBhvr>
                                        <p:cTn id="11" dur="1" fill="hold">
                                          <p:stCondLst>
                                            <p:cond delay="0"/>
                                          </p:stCondLst>
                                        </p:cTn>
                                        <p:tgtEl>
                                          <p:spTgt spid="57347"/>
                                        </p:tgtEl>
                                        <p:attrNameLst>
                                          <p:attrName>style.visibility</p:attrName>
                                        </p:attrNameLst>
                                      </p:cBhvr>
                                      <p:to>
                                        <p:strVal val="visible"/>
                                      </p:to>
                                    </p:set>
                                    <p:animEffect transition="in" filter="slide(fromRight)">
                                      <p:cBhvr>
                                        <p:cTn id="12" dur="500"/>
                                        <p:tgtEl>
                                          <p:spTgt spid="573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7348">
                                            <p:txEl>
                                              <p:pRg st="0" end="0"/>
                                            </p:txEl>
                                          </p:spTgt>
                                        </p:tgtEl>
                                        <p:attrNameLst>
                                          <p:attrName>style.visibility</p:attrName>
                                        </p:attrNameLst>
                                      </p:cBhvr>
                                      <p:to>
                                        <p:strVal val="visible"/>
                                      </p:to>
                                    </p:set>
                                    <p:animEffect transition="in" filter="box(out)">
                                      <p:cBhvr>
                                        <p:cTn id="17" dur="500"/>
                                        <p:tgtEl>
                                          <p:spTgt spid="57348">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4" name="camera.wav"/>
                                        </p:tgtEl>
                                      </p:cMediaNode>
                                    </p:audio>
                                  </p:subTnLst>
                                </p:cTn>
                              </p:par>
                            </p:childTnLst>
                          </p:cTn>
                        </p:par>
                        <p:par>
                          <p:cTn id="18" fill="hold" nodeType="afterGroup">
                            <p:stCondLst>
                              <p:cond delay="500"/>
                            </p:stCondLst>
                            <p:childTnLst>
                              <p:par>
                                <p:cTn id="19" presetID="22" presetClass="entr" presetSubtype="1" fill="hold" grpId="0" nodeType="afterEffect">
                                  <p:stCondLst>
                                    <p:cond delay="0"/>
                                  </p:stCondLst>
                                  <p:iterate type="lt">
                                    <p:tmPct val="100000"/>
                                  </p:iterate>
                                  <p:childTnLst>
                                    <p:set>
                                      <p:cBhvr>
                                        <p:cTn id="20" dur="1" fill="hold">
                                          <p:stCondLst>
                                            <p:cond delay="0"/>
                                          </p:stCondLst>
                                        </p:cTn>
                                        <p:tgtEl>
                                          <p:spTgt spid="57351">
                                            <p:txEl>
                                              <p:pRg st="0" end="0"/>
                                            </p:txEl>
                                          </p:spTgt>
                                        </p:tgtEl>
                                        <p:attrNameLst>
                                          <p:attrName>style.visibility</p:attrName>
                                        </p:attrNameLst>
                                      </p:cBhvr>
                                      <p:to>
                                        <p:strVal val="visible"/>
                                      </p:to>
                                    </p:set>
                                    <p:animEffect transition="in" filter="wipe(up)">
                                      <p:cBhvr>
                                        <p:cTn id="21" dur="75"/>
                                        <p:tgtEl>
                                          <p:spTgt spid="57351">
                                            <p:txEl>
                                              <p:pRg st="0" end="0"/>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5" name="TYPE.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57349">
                                            <p:txEl>
                                              <p:pRg st="0" end="0"/>
                                            </p:txEl>
                                          </p:spTgt>
                                        </p:tgtEl>
                                        <p:attrNameLst>
                                          <p:attrName>style.visibility</p:attrName>
                                        </p:attrNameLst>
                                      </p:cBhvr>
                                      <p:to>
                                        <p:strVal val="visible"/>
                                      </p:to>
                                    </p:set>
                                    <p:animEffect transition="in" filter="box(out)">
                                      <p:cBhvr>
                                        <p:cTn id="26" dur="500"/>
                                        <p:tgtEl>
                                          <p:spTgt spid="57349">
                                            <p:txEl>
                                              <p:pRg st="0" end="0"/>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4" name="camera.wav"/>
                                        </p:tgtEl>
                                      </p:cMediaNode>
                                    </p:audio>
                                  </p:subTnLst>
                                </p:cTn>
                              </p:par>
                            </p:childTnLst>
                          </p:cTn>
                        </p:par>
                        <p:par>
                          <p:cTn id="27" fill="hold" nodeType="afterGroup">
                            <p:stCondLst>
                              <p:cond delay="500"/>
                            </p:stCondLst>
                            <p:childTnLst>
                              <p:par>
                                <p:cTn id="28" presetID="22" presetClass="entr" presetSubtype="1" fill="hold" grpId="0" nodeType="afterEffect">
                                  <p:stCondLst>
                                    <p:cond delay="0"/>
                                  </p:stCondLst>
                                  <p:iterate type="lt">
                                    <p:tmPct val="100000"/>
                                  </p:iterate>
                                  <p:childTnLst>
                                    <p:set>
                                      <p:cBhvr>
                                        <p:cTn id="29" dur="1" fill="hold">
                                          <p:stCondLst>
                                            <p:cond delay="0"/>
                                          </p:stCondLst>
                                        </p:cTn>
                                        <p:tgtEl>
                                          <p:spTgt spid="57352">
                                            <p:txEl>
                                              <p:pRg st="0" end="0"/>
                                            </p:txEl>
                                          </p:spTgt>
                                        </p:tgtEl>
                                        <p:attrNameLst>
                                          <p:attrName>style.visibility</p:attrName>
                                        </p:attrNameLst>
                                      </p:cBhvr>
                                      <p:to>
                                        <p:strVal val="visible"/>
                                      </p:to>
                                    </p:set>
                                    <p:animEffect transition="in" filter="wipe(up)">
                                      <p:cBhvr>
                                        <p:cTn id="30" dur="75"/>
                                        <p:tgtEl>
                                          <p:spTgt spid="57352">
                                            <p:txEl>
                                              <p:pRg st="0" end="0"/>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5" name="TYPE.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57353"/>
                                        </p:tgtEl>
                                        <p:attrNameLst>
                                          <p:attrName>style.visibility</p:attrName>
                                        </p:attrNameLst>
                                      </p:cBhvr>
                                      <p:to>
                                        <p:strVal val="visible"/>
                                      </p:to>
                                    </p:set>
                                    <p:animEffect transition="in" filter="dissolve">
                                      <p:cBhvr>
                                        <p:cTn id="35" dur="500"/>
                                        <p:tgtEl>
                                          <p:spTgt spid="5735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xit" presetSubtype="0" fill="hold" nodeType="clickEffect">
                                  <p:stCondLst>
                                    <p:cond delay="0"/>
                                  </p:stCondLst>
                                  <p:childTnLst>
                                    <p:set>
                                      <p:cBhvr>
                                        <p:cTn id="39" dur="1" fill="hold">
                                          <p:stCondLst>
                                            <p:cond delay="0"/>
                                          </p:stCondLst>
                                        </p:cTn>
                                        <p:tgtEl>
                                          <p:spTgt spid="57353"/>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57381"/>
                                        </p:tgtEl>
                                        <p:attrNameLst>
                                          <p:attrName>style.visibility</p:attrName>
                                        </p:attrNameLst>
                                      </p:cBhvr>
                                      <p:to>
                                        <p:strVal val="visible"/>
                                      </p:to>
                                    </p:set>
                                    <p:animEffect transition="in" filter="dissolve">
                                      <p:cBhvr>
                                        <p:cTn id="44" dur="500"/>
                                        <p:tgtEl>
                                          <p:spTgt spid="57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autoUpdateAnimBg="0"/>
      <p:bldP spid="57348" grpId="0" build="p" autoUpdateAnimBg="0"/>
      <p:bldP spid="57349" grpId="0" build="p" autoUpdateAnimBg="0"/>
      <p:bldP spid="57351" grpId="0" build="p" autoUpdateAnimBg="0" advAuto="0"/>
      <p:bldP spid="57352" grpId="0" build="p" autoUpdateAnimBg="0" advAuto="0"/>
      <p:bldP spid="57380" grpId="0" animBg="1" autoUpdateAnimBg="0"/>
      <p:bldP spid="57381"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8A7228EA-0121-486B-81DC-683F124C6517}" type="slidenum">
              <a:rPr lang="zh-CN" altLang="en-US" sz="1400"/>
              <a:pPr algn="r" eaLnBrk="1" hangingPunct="1">
                <a:spcBef>
                  <a:spcPct val="50000"/>
                </a:spcBef>
                <a:buFontTx/>
                <a:buNone/>
              </a:pPr>
              <a:t>42</a:t>
            </a:fld>
            <a:endParaRPr lang="en-US" altLang="zh-CN" sz="1400"/>
          </a:p>
        </p:txBody>
      </p:sp>
      <p:sp>
        <p:nvSpPr>
          <p:cNvPr id="59395" name="Rectangle 4"/>
          <p:cNvSpPr>
            <a:spLocks noChangeArrowheads="1"/>
          </p:cNvSpPr>
          <p:nvPr/>
        </p:nvSpPr>
        <p:spPr bwMode="auto">
          <a:xfrm>
            <a:off x="539750" y="1154113"/>
            <a:ext cx="4824413" cy="588962"/>
          </a:xfrm>
          <a:prstGeom prst="rect">
            <a:avLst/>
          </a:prstGeom>
          <a:gradFill rotWithShape="1">
            <a:gsLst>
              <a:gs pos="0">
                <a:schemeClr val="accent2">
                  <a:alpha val="50000"/>
                </a:schemeClr>
              </a:gs>
              <a:gs pos="100000">
                <a:srgbClr val="FFFFFF"/>
              </a:gs>
            </a:gsLst>
            <a:lin ang="5400000" scaled="1"/>
          </a:gradFill>
          <a:ln w="9525" cmpd="sng">
            <a:solidFill>
              <a:schemeClr val="accent2">
                <a:alpha val="50000"/>
              </a:schemeClr>
            </a:solidFill>
            <a:miter lim="800000"/>
            <a:headEnd/>
            <a:tailEnd/>
          </a:ln>
        </p:spPr>
        <p:txBody>
          <a:bodyPr anchor="ctr">
            <a:spAutoFit/>
          </a:bodyPr>
          <a:lstStyle>
            <a:lvl1pPr eaLnBrk="0" hangingPunct="0">
              <a:spcBef>
                <a:spcPct val="20000"/>
              </a:spcBef>
              <a:buChar char="•"/>
              <a:defRPr sz="2800">
                <a:solidFill>
                  <a:schemeClr val="tx1"/>
                </a:solidFill>
                <a:latin typeface="Times New Roman" pitchFamily="18" charset="0"/>
                <a:ea typeface="宋体" pitchFamily="2" charset="-122"/>
              </a:defRPr>
            </a:lvl1pPr>
            <a:lvl2pPr marL="742950" indent="-285750" eaLnBrk="0" hangingPunct="0">
              <a:spcBef>
                <a:spcPct val="20000"/>
              </a:spcBef>
              <a:buChar char="–"/>
              <a:defRPr sz="2400">
                <a:solidFill>
                  <a:schemeClr val="tx1"/>
                </a:solidFill>
                <a:latin typeface="Times New Roman" pitchFamily="18" charset="0"/>
                <a:ea typeface="宋体" pitchFamily="2" charset="-122"/>
              </a:defRPr>
            </a:lvl2pPr>
            <a:lvl3pPr marL="1143000" indent="-228600" eaLnBrk="0" hangingPunct="0">
              <a:spcBef>
                <a:spcPct val="20000"/>
              </a:spcBef>
              <a:buSzPct val="65000"/>
              <a:buFont typeface="Wingdings" pitchFamily="2" charset="2"/>
              <a:buChar char="n"/>
              <a:defRPr sz="2400">
                <a:solidFill>
                  <a:schemeClr val="tx1"/>
                </a:solidFill>
                <a:latin typeface="Times New Roman" pitchFamily="18" charset="0"/>
                <a:ea typeface="宋体" pitchFamily="2" charset="-122"/>
              </a:defRPr>
            </a:lvl3pPr>
            <a:lvl4pPr marL="1600200" indent="-228600" eaLnBrk="0" hangingPunct="0">
              <a:spcBef>
                <a:spcPct val="20000"/>
              </a:spcBef>
              <a:buFont typeface="Wingdings" pitchFamily="2" charset="2"/>
              <a:buChar char="–"/>
              <a:defRPr sz="2200">
                <a:solidFill>
                  <a:schemeClr val="tx1"/>
                </a:solidFill>
                <a:latin typeface="Times New Roman" pitchFamily="18" charset="0"/>
                <a:ea typeface="宋体" pitchFamily="2" charset="-122"/>
              </a:defRPr>
            </a:lvl4pPr>
            <a:lvl5pPr marL="2057400" indent="-228600" eaLnBrk="0" hangingPunct="0">
              <a:spcBef>
                <a:spcPct val="20000"/>
              </a:spcBef>
              <a:buFont typeface="Wingdings" pitchFamily="2" charset="2"/>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9pPr>
          </a:lstStyle>
          <a:p>
            <a:pPr algn="just" eaLnBrk="1" hangingPunct="1">
              <a:spcBef>
                <a:spcPct val="30000"/>
              </a:spcBef>
              <a:buFontTx/>
              <a:buNone/>
              <a:defRPr/>
            </a:pPr>
            <a:r>
              <a:rPr lang="en-US" altLang="zh-CN" sz="3200">
                <a:effectLst>
                  <a:outerShdw blurRad="38100" dist="38100" dir="2700000" algn="tl">
                    <a:srgbClr val="FFFFFF"/>
                  </a:outerShdw>
                </a:effectLst>
                <a:latin typeface="宋体" pitchFamily="2" charset="-122"/>
              </a:rPr>
              <a:t>2.</a:t>
            </a:r>
            <a:r>
              <a:rPr lang="zh-CN" altLang="en-US" sz="3200">
                <a:effectLst>
                  <a:outerShdw blurRad="38100" dist="38100" dir="2700000" algn="tl">
                    <a:srgbClr val="FFFFFF"/>
                  </a:outerShdw>
                </a:effectLst>
                <a:latin typeface="宋体" pitchFamily="2" charset="-122"/>
              </a:rPr>
              <a:t>仙农和开关电路理论</a:t>
            </a:r>
          </a:p>
        </p:txBody>
      </p:sp>
      <p:sp>
        <p:nvSpPr>
          <p:cNvPr id="59396" name="Text Box 5"/>
          <p:cNvSpPr txBox="1">
            <a:spLocks noChangeArrowheads="1"/>
          </p:cNvSpPr>
          <p:nvPr/>
        </p:nvSpPr>
        <p:spPr bwMode="auto">
          <a:xfrm>
            <a:off x="685800" y="1828800"/>
            <a:ext cx="79898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itchFamily="18" charset="0"/>
                <a:ea typeface="宋体" pitchFamily="2" charset="-122"/>
              </a:defRPr>
            </a:lvl1pPr>
            <a:lvl2pPr marL="742950" indent="-285750" eaLnBrk="0" hangingPunct="0">
              <a:spcBef>
                <a:spcPct val="20000"/>
              </a:spcBef>
              <a:buChar char="–"/>
              <a:defRPr sz="2400">
                <a:solidFill>
                  <a:schemeClr val="tx1"/>
                </a:solidFill>
                <a:latin typeface="Times New Roman" pitchFamily="18" charset="0"/>
                <a:ea typeface="宋体" pitchFamily="2" charset="-122"/>
              </a:defRPr>
            </a:lvl2pPr>
            <a:lvl3pPr marL="1143000" indent="-228600" eaLnBrk="0" hangingPunct="0">
              <a:spcBef>
                <a:spcPct val="20000"/>
              </a:spcBef>
              <a:buSzPct val="65000"/>
              <a:buFont typeface="Wingdings" pitchFamily="2" charset="2"/>
              <a:buChar char="n"/>
              <a:defRPr sz="2400">
                <a:solidFill>
                  <a:schemeClr val="tx1"/>
                </a:solidFill>
                <a:latin typeface="Times New Roman" pitchFamily="18" charset="0"/>
                <a:ea typeface="宋体" pitchFamily="2" charset="-122"/>
              </a:defRPr>
            </a:lvl3pPr>
            <a:lvl4pPr marL="1600200" indent="-228600" eaLnBrk="0" hangingPunct="0">
              <a:spcBef>
                <a:spcPct val="20000"/>
              </a:spcBef>
              <a:buFont typeface="Wingdings" pitchFamily="2" charset="2"/>
              <a:buChar char="–"/>
              <a:defRPr sz="2200">
                <a:solidFill>
                  <a:schemeClr val="tx1"/>
                </a:solidFill>
                <a:latin typeface="Times New Roman" pitchFamily="18" charset="0"/>
                <a:ea typeface="宋体" pitchFamily="2" charset="-122"/>
              </a:defRPr>
            </a:lvl4pPr>
            <a:lvl5pPr marL="2057400" indent="-228600" eaLnBrk="0" hangingPunct="0">
              <a:spcBef>
                <a:spcPct val="20000"/>
              </a:spcBef>
              <a:buFont typeface="Wingdings" pitchFamily="2" charset="2"/>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9pPr>
          </a:lstStyle>
          <a:p>
            <a:pPr algn="ctr" eaLnBrk="1" hangingPunct="1">
              <a:spcBef>
                <a:spcPct val="50000"/>
              </a:spcBef>
              <a:buFontTx/>
              <a:buNone/>
              <a:defRPr/>
            </a:pPr>
            <a:r>
              <a:rPr lang="en-US" altLang="zh-CN">
                <a:solidFill>
                  <a:srgbClr val="000000"/>
                </a:solidFill>
                <a:latin typeface="宋体" pitchFamily="2" charset="-122"/>
              </a:rPr>
              <a:t>1938</a:t>
            </a:r>
            <a:r>
              <a:rPr lang="zh-CN" altLang="en-US">
                <a:solidFill>
                  <a:srgbClr val="000000"/>
                </a:solidFill>
                <a:latin typeface="宋体" pitchFamily="2" charset="-122"/>
              </a:rPr>
              <a:t>年发表了</a:t>
            </a:r>
            <a:r>
              <a:rPr lang="en-US" altLang="zh-CN">
                <a:solidFill>
                  <a:srgbClr val="FF3300"/>
                </a:solidFill>
                <a:effectLst>
                  <a:outerShdw blurRad="38100" dist="38100" dir="2700000" algn="tl">
                    <a:srgbClr val="C0C0C0"/>
                  </a:outerShdw>
                </a:effectLst>
                <a:latin typeface="宋体" pitchFamily="2" charset="-122"/>
              </a:rPr>
              <a:t>《</a:t>
            </a:r>
            <a:r>
              <a:rPr lang="zh-CN" altLang="en-US">
                <a:solidFill>
                  <a:srgbClr val="FF3300"/>
                </a:solidFill>
                <a:effectLst>
                  <a:outerShdw blurRad="38100" dist="38100" dir="2700000" algn="tl">
                    <a:srgbClr val="C0C0C0"/>
                  </a:outerShdw>
                </a:effectLst>
                <a:latin typeface="宋体" pitchFamily="2" charset="-122"/>
              </a:rPr>
              <a:t>继电器和开关电路的符号分析</a:t>
            </a:r>
            <a:r>
              <a:rPr lang="en-US" altLang="zh-CN">
                <a:solidFill>
                  <a:srgbClr val="FF3300"/>
                </a:solidFill>
                <a:effectLst>
                  <a:outerShdw blurRad="38100" dist="38100" dir="2700000" algn="tl">
                    <a:srgbClr val="C0C0C0"/>
                  </a:outerShdw>
                </a:effectLst>
                <a:latin typeface="宋体" pitchFamily="2" charset="-122"/>
              </a:rPr>
              <a:t>》</a:t>
            </a:r>
          </a:p>
        </p:txBody>
      </p:sp>
      <p:sp>
        <p:nvSpPr>
          <p:cNvPr id="59397" name="Text Box 6"/>
          <p:cNvSpPr txBox="1">
            <a:spLocks noChangeArrowheads="1"/>
          </p:cNvSpPr>
          <p:nvPr/>
        </p:nvSpPr>
        <p:spPr bwMode="auto">
          <a:xfrm>
            <a:off x="1828800" y="2349500"/>
            <a:ext cx="706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a:solidFill>
                  <a:srgbClr val="000000"/>
                </a:solidFill>
                <a:latin typeface="宋体" panose="02010600030101010101" pitchFamily="2" charset="-122"/>
              </a:rPr>
              <a:t>首次以布尔代数为工具进行开关电路分析、设计。</a:t>
            </a:r>
          </a:p>
        </p:txBody>
      </p:sp>
      <p:sp>
        <p:nvSpPr>
          <p:cNvPr id="59398" name="Text Box 7"/>
          <p:cNvSpPr txBox="1">
            <a:spLocks noChangeArrowheads="1"/>
          </p:cNvSpPr>
          <p:nvPr/>
        </p:nvSpPr>
        <p:spPr bwMode="auto">
          <a:xfrm>
            <a:off x="1828800" y="2862491"/>
            <a:ext cx="6991350" cy="504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50000"/>
              </a:spcBef>
              <a:buFontTx/>
              <a:buNone/>
            </a:pPr>
            <a:r>
              <a:rPr lang="zh-CN" altLang="en-US" sz="2400" dirty="0">
                <a:solidFill>
                  <a:srgbClr val="000000"/>
                </a:solidFill>
                <a:latin typeface="宋体" panose="02010600030101010101" pitchFamily="2" charset="-122"/>
              </a:rPr>
              <a:t>证明可以通过继电器电路来实现布尔代数逻辑运算。</a:t>
            </a:r>
          </a:p>
        </p:txBody>
      </p:sp>
      <p:sp>
        <p:nvSpPr>
          <p:cNvPr id="59399" name="Text Box 8"/>
          <p:cNvSpPr txBox="1">
            <a:spLocks noChangeArrowheads="1"/>
          </p:cNvSpPr>
          <p:nvPr/>
        </p:nvSpPr>
        <p:spPr bwMode="auto">
          <a:xfrm>
            <a:off x="1752600" y="3695700"/>
            <a:ext cx="6996113"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50000"/>
              </a:spcBef>
              <a:buFontTx/>
              <a:buNone/>
            </a:pPr>
            <a:r>
              <a:rPr lang="zh-CN" altLang="en-US" sz="2400">
                <a:solidFill>
                  <a:srgbClr val="000000"/>
                </a:solidFill>
                <a:latin typeface="宋体" panose="02010600030101010101" pitchFamily="2" charset="-122"/>
              </a:rPr>
              <a:t>明确地给出了实现加、减、 乘、除等运算的电子电路的设计方法。</a:t>
            </a:r>
          </a:p>
        </p:txBody>
      </p:sp>
      <p:pic>
        <p:nvPicPr>
          <p:cNvPr id="59400" name="Picture 9" descr="BD14866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501900"/>
            <a:ext cx="1714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1" name="Picture 10" descr="BD14866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3063875"/>
            <a:ext cx="1714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2" name="Picture 11" descr="BD14866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3924300"/>
            <a:ext cx="1714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3" name="Rectangle 12"/>
          <p:cNvSpPr>
            <a:spLocks noChangeArrowheads="1"/>
          </p:cNvSpPr>
          <p:nvPr/>
        </p:nvSpPr>
        <p:spPr bwMode="auto">
          <a:xfrm>
            <a:off x="4114800" y="4271963"/>
            <a:ext cx="5029200" cy="51911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2800">
                <a:solidFill>
                  <a:schemeClr val="tx1"/>
                </a:solidFill>
                <a:latin typeface="Times New Roman" pitchFamily="18" charset="0"/>
                <a:ea typeface="宋体" pitchFamily="2" charset="-122"/>
              </a:defRPr>
            </a:lvl1pPr>
            <a:lvl2pPr marL="742950" indent="-285750" eaLnBrk="0" hangingPunct="0">
              <a:spcBef>
                <a:spcPct val="20000"/>
              </a:spcBef>
              <a:buChar char="–"/>
              <a:defRPr sz="2400">
                <a:solidFill>
                  <a:schemeClr val="tx1"/>
                </a:solidFill>
                <a:latin typeface="Times New Roman" pitchFamily="18" charset="0"/>
                <a:ea typeface="宋体" pitchFamily="2" charset="-122"/>
              </a:defRPr>
            </a:lvl2pPr>
            <a:lvl3pPr marL="1143000" indent="-228600" eaLnBrk="0" hangingPunct="0">
              <a:spcBef>
                <a:spcPct val="20000"/>
              </a:spcBef>
              <a:buSzPct val="65000"/>
              <a:buFont typeface="Wingdings" pitchFamily="2" charset="2"/>
              <a:buChar char="n"/>
              <a:defRPr sz="2400">
                <a:solidFill>
                  <a:schemeClr val="tx1"/>
                </a:solidFill>
                <a:latin typeface="Times New Roman" pitchFamily="18" charset="0"/>
                <a:ea typeface="宋体" pitchFamily="2" charset="-122"/>
              </a:defRPr>
            </a:lvl3pPr>
            <a:lvl4pPr marL="1600200" indent="-228600" eaLnBrk="0" hangingPunct="0">
              <a:spcBef>
                <a:spcPct val="20000"/>
              </a:spcBef>
              <a:buFont typeface="Wingdings" pitchFamily="2" charset="2"/>
              <a:buChar char="–"/>
              <a:defRPr sz="2200">
                <a:solidFill>
                  <a:schemeClr val="tx1"/>
                </a:solidFill>
                <a:latin typeface="Times New Roman" pitchFamily="18" charset="0"/>
                <a:ea typeface="宋体" pitchFamily="2" charset="-122"/>
              </a:defRPr>
            </a:lvl4pPr>
            <a:lvl5pPr marL="2057400" indent="-228600" eaLnBrk="0" hangingPunct="0">
              <a:spcBef>
                <a:spcPct val="20000"/>
              </a:spcBef>
              <a:buFont typeface="Wingdings" pitchFamily="2" charset="2"/>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9pPr>
          </a:lstStyle>
          <a:p>
            <a:pPr algn="ctr" eaLnBrk="1" hangingPunct="1">
              <a:spcBef>
                <a:spcPct val="50000"/>
              </a:spcBef>
              <a:buFontTx/>
              <a:buNone/>
              <a:defRPr/>
            </a:pPr>
            <a:r>
              <a:rPr lang="zh-CN" altLang="en-US">
                <a:solidFill>
                  <a:srgbClr val="008000"/>
                </a:solidFill>
                <a:effectLst>
                  <a:outerShdw blurRad="38100" dist="38100" dir="2700000" algn="tl">
                    <a:srgbClr val="000000"/>
                  </a:outerShdw>
                </a:effectLst>
                <a:latin typeface="宋体" pitchFamily="2" charset="-122"/>
              </a:rPr>
              <a:t>为数字计算机奠定了基础</a:t>
            </a:r>
          </a:p>
        </p:txBody>
      </p:sp>
      <p:pic>
        <p:nvPicPr>
          <p:cNvPr id="46092" name="Picture 13" descr="申龙"/>
          <p:cNvPicPr>
            <a:picLocks noChangeAspect="1" noChangeArrowheads="1"/>
          </p:cNvPicPr>
          <p:nvPr/>
        </p:nvPicPr>
        <p:blipFill>
          <a:blip r:embed="rId6">
            <a:lum bright="12000" contrast="18000"/>
            <a:extLst>
              <a:ext uri="{28A0092B-C50C-407E-A947-70E740481C1C}">
                <a14:useLocalDpi xmlns:a14="http://schemas.microsoft.com/office/drawing/2010/main" val="0"/>
              </a:ext>
            </a:extLst>
          </a:blip>
          <a:srcRect/>
          <a:stretch>
            <a:fillRect/>
          </a:stretch>
        </p:blipFill>
        <p:spPr bwMode="auto">
          <a:xfrm>
            <a:off x="7589837" y="159543"/>
            <a:ext cx="1303338"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3" name="Text Box 14"/>
          <p:cNvSpPr txBox="1">
            <a:spLocks noChangeArrowheads="1"/>
          </p:cNvSpPr>
          <p:nvPr/>
        </p:nvSpPr>
        <p:spPr bwMode="auto">
          <a:xfrm>
            <a:off x="5183982" y="324644"/>
            <a:ext cx="266382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1800" b="0" dirty="0">
                <a:solidFill>
                  <a:srgbClr val="6600FF"/>
                </a:solidFill>
              </a:rPr>
              <a:t>美国数学家</a:t>
            </a:r>
            <a:endParaRPr lang="zh-CN" altLang="en-US" sz="2000" dirty="0">
              <a:solidFill>
                <a:srgbClr val="6600FF"/>
              </a:solidFill>
              <a:latin typeface="Verdana" panose="020B0604030504040204" pitchFamily="34" charset="0"/>
              <a:cs typeface="Arial" panose="020B0604020202020204" pitchFamily="34" charset="0"/>
            </a:endParaRPr>
          </a:p>
          <a:p>
            <a:pPr algn="ctr" eaLnBrk="1" hangingPunct="1">
              <a:spcBef>
                <a:spcPct val="50000"/>
              </a:spcBef>
              <a:buFontTx/>
              <a:buNone/>
            </a:pPr>
            <a:r>
              <a:rPr lang="zh-CN" altLang="en-US" sz="2000" b="0" dirty="0">
                <a:solidFill>
                  <a:srgbClr val="6600FF"/>
                </a:solidFill>
                <a:latin typeface="Verdana" panose="020B0604030504040204" pitchFamily="34" charset="0"/>
                <a:cs typeface="Arial" panose="020B0604020202020204" pitchFamily="34" charset="0"/>
              </a:rPr>
              <a:t>克劳德 </a:t>
            </a:r>
            <a:r>
              <a:rPr lang="en-US" altLang="zh-CN" sz="2000" b="0" dirty="0">
                <a:solidFill>
                  <a:srgbClr val="6600FF"/>
                </a:solidFill>
                <a:latin typeface="Verdana" panose="020B0604030504040204" pitchFamily="34" charset="0"/>
                <a:cs typeface="Arial" panose="020B0604020202020204" pitchFamily="34" charset="0"/>
              </a:rPr>
              <a:t>· </a:t>
            </a:r>
            <a:r>
              <a:rPr lang="zh-CN" altLang="en-US" sz="2000" b="0" dirty="0">
                <a:solidFill>
                  <a:srgbClr val="6600FF"/>
                </a:solidFill>
                <a:latin typeface="Verdana" panose="020B0604030504040204" pitchFamily="34" charset="0"/>
                <a:cs typeface="Arial" panose="020B0604020202020204" pitchFamily="34" charset="0"/>
              </a:rPr>
              <a:t>仙农</a:t>
            </a:r>
          </a:p>
          <a:p>
            <a:pPr algn="ctr" eaLnBrk="1" hangingPunct="1">
              <a:spcBef>
                <a:spcPct val="10000"/>
              </a:spcBef>
              <a:buFontTx/>
              <a:buNone/>
            </a:pPr>
            <a:r>
              <a:rPr lang="en-US" altLang="zh-CN" sz="2000" b="0" dirty="0" err="1">
                <a:solidFill>
                  <a:srgbClr val="6600FF"/>
                </a:solidFill>
                <a:latin typeface="Verdana" panose="020B0604030504040204" pitchFamily="34" charset="0"/>
                <a:cs typeface="Arial" panose="020B0604020202020204" pitchFamily="34" charset="0"/>
              </a:rPr>
              <a:t>claude</a:t>
            </a:r>
            <a:r>
              <a:rPr lang="en-US" altLang="zh-CN" sz="2000" b="0" dirty="0">
                <a:solidFill>
                  <a:srgbClr val="6600FF"/>
                </a:solidFill>
                <a:latin typeface="Verdana" panose="020B0604030504040204" pitchFamily="34" charset="0"/>
                <a:cs typeface="Arial" panose="020B0604020202020204" pitchFamily="34" charset="0"/>
              </a:rPr>
              <a:t> </a:t>
            </a:r>
            <a:r>
              <a:rPr lang="en-US" altLang="zh-CN" sz="2000" b="0" dirty="0" err="1">
                <a:solidFill>
                  <a:srgbClr val="6600FF"/>
                </a:solidFill>
                <a:latin typeface="Verdana" panose="020B0604030504040204" pitchFamily="34" charset="0"/>
                <a:cs typeface="Arial" panose="020B0604020202020204" pitchFamily="34" charset="0"/>
              </a:rPr>
              <a:t>shannon</a:t>
            </a:r>
            <a:r>
              <a:rPr lang="en-US" altLang="zh-CN" sz="2000" b="0" dirty="0">
                <a:solidFill>
                  <a:srgbClr val="6600FF"/>
                </a:solidFill>
                <a:latin typeface="Verdana" panose="020B0604030504040204" pitchFamily="34" charset="0"/>
                <a:cs typeface="Arial" panose="020B0604020202020204" pitchFamily="34" charset="0"/>
              </a:rPr>
              <a:t> 1916 - 2001</a:t>
            </a:r>
          </a:p>
        </p:txBody>
      </p:sp>
      <p:sp>
        <p:nvSpPr>
          <p:cNvPr id="59406" name="Rectangle 15"/>
          <p:cNvSpPr>
            <a:spLocks noChangeArrowheads="1"/>
          </p:cNvSpPr>
          <p:nvPr/>
        </p:nvSpPr>
        <p:spPr bwMode="auto">
          <a:xfrm>
            <a:off x="1042988" y="4699000"/>
            <a:ext cx="7632700" cy="1373188"/>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dirty="0"/>
              <a:t>后来，进一步证明了可以采用能实现</a:t>
            </a:r>
            <a:r>
              <a:rPr lang="zh-CN" altLang="en-US" dirty="0">
                <a:solidFill>
                  <a:schemeClr val="accent2"/>
                </a:solidFill>
              </a:rPr>
              <a:t>布尔代数运算</a:t>
            </a:r>
            <a:r>
              <a:rPr lang="zh-CN" altLang="en-US" dirty="0"/>
              <a:t>的继电器或电子元件来制造计算机 ，使计算机具有算术运算和逻辑运算功能。</a:t>
            </a:r>
            <a:endParaRPr lang="en-US" altLang="zh-CN" dirty="0"/>
          </a:p>
        </p:txBody>
      </p:sp>
    </p:spTree>
    <p:extLst>
      <p:ext uri="{BB962C8B-B14F-4D97-AF65-F5344CB8AC3E}">
        <p14:creationId xmlns:p14="http://schemas.microsoft.com/office/powerpoint/2010/main" val="2329478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9395"/>
                                        </p:tgtEl>
                                        <p:attrNameLst>
                                          <p:attrName>style.visibility</p:attrName>
                                        </p:attrNameLst>
                                      </p:cBhvr>
                                      <p:to>
                                        <p:strVal val="visible"/>
                                      </p:to>
                                    </p:set>
                                    <p:anim calcmode="lin" valueType="num">
                                      <p:cBhvr additive="base">
                                        <p:cTn id="7" dur="500" fill="hold"/>
                                        <p:tgtEl>
                                          <p:spTgt spid="59395"/>
                                        </p:tgtEl>
                                        <p:attrNameLst>
                                          <p:attrName>ppt_x</p:attrName>
                                        </p:attrNameLst>
                                      </p:cBhvr>
                                      <p:tavLst>
                                        <p:tav tm="0">
                                          <p:val>
                                            <p:strVal val="0-#ppt_w/2"/>
                                          </p:val>
                                        </p:tav>
                                        <p:tav tm="100000">
                                          <p:val>
                                            <p:strVal val="#ppt_x"/>
                                          </p:val>
                                        </p:tav>
                                      </p:tavLst>
                                    </p:anim>
                                    <p:anim calcmode="lin" valueType="num">
                                      <p:cBhvr additive="base">
                                        <p:cTn id="8" dur="500" fill="hold"/>
                                        <p:tgtEl>
                                          <p:spTgt spid="5939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9396"/>
                                        </p:tgtEl>
                                        <p:attrNameLst>
                                          <p:attrName>style.visibility</p:attrName>
                                        </p:attrNameLst>
                                      </p:cBhvr>
                                      <p:to>
                                        <p:strVal val="visible"/>
                                      </p:to>
                                    </p:set>
                                    <p:animEffect transition="in" filter="wipe(left)">
                                      <p:cBhvr>
                                        <p:cTn id="12" dur="500"/>
                                        <p:tgtEl>
                                          <p:spTgt spid="593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59400"/>
                                        </p:tgtEl>
                                        <p:attrNameLst>
                                          <p:attrName>style.visibility</p:attrName>
                                        </p:attrNameLst>
                                      </p:cBhvr>
                                      <p:to>
                                        <p:strVal val="visible"/>
                                      </p:to>
                                    </p:set>
                                    <p:animEffect transition="in" filter="box(out)">
                                      <p:cBhvr>
                                        <p:cTn id="17" dur="500"/>
                                        <p:tgtEl>
                                          <p:spTgt spid="59400"/>
                                        </p:tgtEl>
                                      </p:cBhvr>
                                    </p:animEffect>
                                  </p:childTnLst>
                                  <p:subTnLst>
                                    <p:audio>
                                      <p:cMediaNode>
                                        <p:cTn display="0" masterRel="sameClick">
                                          <p:stCondLst>
                                            <p:cond evt="begin" delay="0">
                                              <p:tn val="15"/>
                                            </p:cond>
                                          </p:stCondLst>
                                          <p:endCondLst>
                                            <p:cond evt="onStopAudio" delay="0">
                                              <p:tgtEl>
                                                <p:sldTgt/>
                                              </p:tgtEl>
                                            </p:cond>
                                          </p:endCondLst>
                                        </p:cTn>
                                        <p:tgtEl>
                                          <p:sndTgt r:embed="rId4"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9397"/>
                                        </p:tgtEl>
                                        <p:attrNameLst>
                                          <p:attrName>style.visibility</p:attrName>
                                        </p:attrNameLst>
                                      </p:cBhvr>
                                      <p:to>
                                        <p:strVal val="visible"/>
                                      </p:to>
                                    </p:set>
                                    <p:animEffect transition="in" filter="dissolve">
                                      <p:cBhvr>
                                        <p:cTn id="22" dur="500"/>
                                        <p:tgtEl>
                                          <p:spTgt spid="593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59401"/>
                                        </p:tgtEl>
                                        <p:attrNameLst>
                                          <p:attrName>style.visibility</p:attrName>
                                        </p:attrNameLst>
                                      </p:cBhvr>
                                      <p:to>
                                        <p:strVal val="visible"/>
                                      </p:to>
                                    </p:set>
                                    <p:animEffect transition="in" filter="box(out)">
                                      <p:cBhvr>
                                        <p:cTn id="27" dur="500"/>
                                        <p:tgtEl>
                                          <p:spTgt spid="59401"/>
                                        </p:tgtEl>
                                      </p:cBhvr>
                                    </p:animEffect>
                                  </p:childTnLst>
                                  <p:subTnLst>
                                    <p:audio>
                                      <p:cMediaNode>
                                        <p:cTn display="0" masterRel="sameClick">
                                          <p:stCondLst>
                                            <p:cond evt="begin" delay="0">
                                              <p:tn val="25"/>
                                            </p:cond>
                                          </p:stCondLst>
                                          <p:endCondLst>
                                            <p:cond evt="onStopAudio" delay="0">
                                              <p:tgtEl>
                                                <p:sldTgt/>
                                              </p:tgtEl>
                                            </p:cond>
                                          </p:endCondLst>
                                        </p:cTn>
                                        <p:tgtEl>
                                          <p:sndTgt r:embed="rId4"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9398"/>
                                        </p:tgtEl>
                                        <p:attrNameLst>
                                          <p:attrName>style.visibility</p:attrName>
                                        </p:attrNameLst>
                                      </p:cBhvr>
                                      <p:to>
                                        <p:strVal val="visible"/>
                                      </p:to>
                                    </p:set>
                                    <p:animEffect transition="in" filter="dissolve">
                                      <p:cBhvr>
                                        <p:cTn id="32" dur="500"/>
                                        <p:tgtEl>
                                          <p:spTgt spid="593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59402"/>
                                        </p:tgtEl>
                                        <p:attrNameLst>
                                          <p:attrName>style.visibility</p:attrName>
                                        </p:attrNameLst>
                                      </p:cBhvr>
                                      <p:to>
                                        <p:strVal val="visible"/>
                                      </p:to>
                                    </p:set>
                                    <p:animEffect transition="in" filter="box(out)">
                                      <p:cBhvr>
                                        <p:cTn id="37" dur="500"/>
                                        <p:tgtEl>
                                          <p:spTgt spid="59402"/>
                                        </p:tgtEl>
                                      </p:cBhvr>
                                    </p:animEffect>
                                  </p:childTnLst>
                                  <p:subTnLst>
                                    <p:audio>
                                      <p:cMediaNode>
                                        <p:cTn display="0" masterRel="sameClick">
                                          <p:stCondLst>
                                            <p:cond evt="begin" delay="0">
                                              <p:tn val="35"/>
                                            </p:cond>
                                          </p:stCondLst>
                                          <p:endCondLst>
                                            <p:cond evt="onStopAudio" delay="0">
                                              <p:tgtEl>
                                                <p:sldTgt/>
                                              </p:tgtEl>
                                            </p:cond>
                                          </p:endCondLst>
                                        </p:cTn>
                                        <p:tgtEl>
                                          <p:sndTgt r:embed="rId4"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9399"/>
                                        </p:tgtEl>
                                        <p:attrNameLst>
                                          <p:attrName>style.visibility</p:attrName>
                                        </p:attrNameLst>
                                      </p:cBhvr>
                                      <p:to>
                                        <p:strVal val="visible"/>
                                      </p:to>
                                    </p:set>
                                    <p:animEffect transition="in" filter="dissolve">
                                      <p:cBhvr>
                                        <p:cTn id="42" dur="500"/>
                                        <p:tgtEl>
                                          <p:spTgt spid="5939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9406"/>
                                        </p:tgtEl>
                                        <p:attrNameLst>
                                          <p:attrName>style.visibility</p:attrName>
                                        </p:attrNameLst>
                                      </p:cBhvr>
                                      <p:to>
                                        <p:strVal val="visible"/>
                                      </p:to>
                                    </p:set>
                                    <p:animEffect transition="in" filter="dissolve">
                                      <p:cBhvr>
                                        <p:cTn id="47" dur="500"/>
                                        <p:tgtEl>
                                          <p:spTgt spid="5940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2" fill="hold" grpId="0" nodeType="clickEffect">
                                  <p:stCondLst>
                                    <p:cond delay="0"/>
                                  </p:stCondLst>
                                  <p:childTnLst>
                                    <p:set>
                                      <p:cBhvr>
                                        <p:cTn id="51" dur="1" fill="hold">
                                          <p:stCondLst>
                                            <p:cond delay="0"/>
                                          </p:stCondLst>
                                        </p:cTn>
                                        <p:tgtEl>
                                          <p:spTgt spid="59403"/>
                                        </p:tgtEl>
                                        <p:attrNameLst>
                                          <p:attrName>style.visibility</p:attrName>
                                        </p:attrNameLst>
                                      </p:cBhvr>
                                      <p:to>
                                        <p:strVal val="visible"/>
                                      </p:to>
                                    </p:set>
                                    <p:animEffect transition="in" filter="slide(fromRight)">
                                      <p:cBhvr>
                                        <p:cTn id="52" dur="500"/>
                                        <p:tgtEl>
                                          <p:spTgt spid="59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animBg="1" autoUpdateAnimBg="0"/>
      <p:bldP spid="59396" grpId="0" autoUpdateAnimBg="0"/>
      <p:bldP spid="59397" grpId="0" autoUpdateAnimBg="0"/>
      <p:bldP spid="59398" grpId="0" autoUpdateAnimBg="0"/>
      <p:bldP spid="59399" grpId="0" autoUpdateAnimBg="0"/>
      <p:bldP spid="59403" grpId="0" animBg="1" autoUpdateAnimBg="0"/>
      <p:bldP spid="59406"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85CAE3E1-5A36-40F3-A186-3B3A7BEBA610}" type="slidenum">
              <a:rPr lang="zh-CN" altLang="en-US" sz="1400"/>
              <a:pPr algn="r" eaLnBrk="1" hangingPunct="1">
                <a:spcBef>
                  <a:spcPct val="50000"/>
                </a:spcBef>
                <a:buFontTx/>
                <a:buNone/>
              </a:pPr>
              <a:t>43</a:t>
            </a:fld>
            <a:endParaRPr lang="en-US" altLang="zh-CN" sz="1400"/>
          </a:p>
        </p:txBody>
      </p:sp>
      <p:sp>
        <p:nvSpPr>
          <p:cNvPr id="61443" name="Rectangle 2"/>
          <p:cNvSpPr>
            <a:spLocks noGrp="1" noChangeArrowheads="1"/>
          </p:cNvSpPr>
          <p:nvPr>
            <p:ph type="title" idx="4294967295"/>
          </p:nvPr>
        </p:nvSpPr>
        <p:spPr>
          <a:xfrm>
            <a:off x="1257300" y="0"/>
            <a:ext cx="7886700" cy="1325563"/>
          </a:xfrm>
        </p:spPr>
        <p:txBody>
          <a:bodyPr/>
          <a:lstStyle/>
          <a:p>
            <a:pPr eaLnBrk="1" hangingPunct="1">
              <a:defRPr/>
            </a:pPr>
            <a:r>
              <a:rPr lang="en-US" altLang="zh-CN" sz="2800" b="1" dirty="0"/>
              <a:t>1.2    </a:t>
            </a:r>
            <a:r>
              <a:rPr lang="zh-CN" altLang="en-US" sz="2800" b="1" dirty="0"/>
              <a:t>计算机发展简史－</a:t>
            </a:r>
            <a:r>
              <a:rPr lang="zh-CN" altLang="en-US" sz="2800" b="1" dirty="0">
                <a:solidFill>
                  <a:srgbClr val="2D35D3"/>
                </a:solidFill>
                <a:effectLst>
                  <a:outerShdw blurRad="38100" dist="38100" dir="2700000" algn="tl">
                    <a:srgbClr val="C0C0C0"/>
                  </a:outerShdw>
                </a:effectLst>
              </a:rPr>
              <a:t>仙农和开关电路理论</a:t>
            </a:r>
          </a:p>
        </p:txBody>
      </p:sp>
      <p:sp>
        <p:nvSpPr>
          <p:cNvPr id="47108" name="Rectangle 3"/>
          <p:cNvSpPr>
            <a:spLocks noGrp="1" noChangeArrowheads="1"/>
          </p:cNvSpPr>
          <p:nvPr>
            <p:ph type="body" idx="4294967295"/>
          </p:nvPr>
        </p:nvSpPr>
        <p:spPr>
          <a:xfrm>
            <a:off x="679269" y="1325562"/>
            <a:ext cx="7772400" cy="4999037"/>
          </a:xfrm>
        </p:spPr>
        <p:txBody>
          <a:bodyPr>
            <a:normAutofit/>
          </a:bodyPr>
          <a:lstStyle/>
          <a:p>
            <a:pPr eaLnBrk="1" hangingPunct="1">
              <a:buFont typeface="Wingdings" panose="05000000000000000000" pitchFamily="2" charset="2"/>
              <a:buChar char="Ø"/>
            </a:pPr>
            <a:r>
              <a:rPr lang="en-US" altLang="zh-CN" b="1" dirty="0">
                <a:solidFill>
                  <a:srgbClr val="000000"/>
                </a:solidFill>
                <a:latin typeface="宋体" panose="02010600030101010101" pitchFamily="2" charset="-122"/>
              </a:rPr>
              <a:t>1948</a:t>
            </a:r>
            <a:r>
              <a:rPr lang="zh-CN" altLang="en-US" b="1" dirty="0">
                <a:solidFill>
                  <a:srgbClr val="000000"/>
                </a:solidFill>
                <a:latin typeface="宋体" panose="02010600030101010101" pitchFamily="2" charset="-122"/>
              </a:rPr>
              <a:t>年，仙农又发表了另一篇至今还在闪烁光芒的论文</a:t>
            </a:r>
            <a:r>
              <a:rPr lang="en-US" altLang="zh-CN" b="1" dirty="0">
                <a:solidFill>
                  <a:srgbClr val="000000"/>
                </a:solidFill>
                <a:latin typeface="宋体" panose="02010600030101010101" pitchFamily="2" charset="-122"/>
              </a:rPr>
              <a:t>——《</a:t>
            </a:r>
            <a:r>
              <a:rPr lang="zh-CN" altLang="en-US" b="1" dirty="0">
                <a:solidFill>
                  <a:srgbClr val="FF3300"/>
                </a:solidFill>
                <a:latin typeface="宋体" panose="02010600030101010101" pitchFamily="2" charset="-122"/>
              </a:rPr>
              <a:t>通信的数学基础</a:t>
            </a:r>
            <a:r>
              <a:rPr lang="en-US" altLang="zh-CN" b="1" dirty="0">
                <a:solidFill>
                  <a:srgbClr val="000000"/>
                </a:solidFill>
                <a:latin typeface="宋体" panose="02010600030101010101" pitchFamily="2" charset="-122"/>
              </a:rPr>
              <a:t>》</a:t>
            </a:r>
            <a:r>
              <a:rPr lang="zh-CN" altLang="en-US" b="1" dirty="0">
                <a:solidFill>
                  <a:srgbClr val="000000"/>
                </a:solidFill>
                <a:latin typeface="宋体" panose="02010600030101010101" pitchFamily="2" charset="-122"/>
              </a:rPr>
              <a:t>， 从而给自己赢来“</a:t>
            </a:r>
            <a:r>
              <a:rPr lang="zh-CN" altLang="en-US" b="1" dirty="0">
                <a:solidFill>
                  <a:srgbClr val="6600FF"/>
                </a:solidFill>
                <a:latin typeface="宋体" panose="02010600030101010101" pitchFamily="2" charset="-122"/>
              </a:rPr>
              <a:t>信息论之父</a:t>
            </a:r>
            <a:r>
              <a:rPr lang="zh-CN" altLang="en-US" b="1" dirty="0">
                <a:solidFill>
                  <a:srgbClr val="000000"/>
                </a:solidFill>
                <a:latin typeface="宋体" panose="02010600030101010101" pitchFamily="2" charset="-122"/>
              </a:rPr>
              <a:t>”的桂冠。</a:t>
            </a:r>
          </a:p>
          <a:p>
            <a:pPr eaLnBrk="1" hangingPunct="1">
              <a:buFont typeface="Wingdings" panose="05000000000000000000" pitchFamily="2" charset="2"/>
              <a:buChar char="Ø"/>
            </a:pPr>
            <a:r>
              <a:rPr lang="en-US" altLang="zh-CN" b="1" dirty="0">
                <a:solidFill>
                  <a:srgbClr val="000000"/>
                </a:solidFill>
                <a:latin typeface="Verdana" panose="020B0604030504040204" pitchFamily="34" charset="0"/>
                <a:cs typeface="Arial" panose="020B0604020202020204" pitchFamily="34" charset="0"/>
              </a:rPr>
              <a:t>《</a:t>
            </a:r>
            <a:r>
              <a:rPr lang="zh-CN" altLang="en-US" b="1" dirty="0">
                <a:solidFill>
                  <a:srgbClr val="000000"/>
                </a:solidFill>
                <a:latin typeface="Verdana" panose="020B0604030504040204" pitchFamily="34" charset="0"/>
                <a:cs typeface="Arial" panose="020B0604020202020204" pitchFamily="34" charset="0"/>
              </a:rPr>
              <a:t>通信的数学基础</a:t>
            </a:r>
            <a:r>
              <a:rPr lang="en-US" altLang="zh-CN" b="1" dirty="0">
                <a:solidFill>
                  <a:srgbClr val="000000"/>
                </a:solidFill>
                <a:latin typeface="Verdana" panose="020B0604030504040204" pitchFamily="34" charset="0"/>
                <a:cs typeface="Arial" panose="020B0604020202020204" pitchFamily="34" charset="0"/>
              </a:rPr>
              <a:t>》</a:t>
            </a:r>
            <a:r>
              <a:rPr lang="zh-CN" altLang="en-US" b="1" dirty="0">
                <a:solidFill>
                  <a:srgbClr val="000000"/>
                </a:solidFill>
                <a:latin typeface="Verdana" panose="020B0604030504040204" pitchFamily="34" charset="0"/>
                <a:cs typeface="Arial" panose="020B0604020202020204" pitchFamily="34" charset="0"/>
              </a:rPr>
              <a:t>一书，明确了信息量的定量表示方法，即信息以二进制符号（</a:t>
            </a:r>
            <a:r>
              <a:rPr lang="en-US" altLang="zh-CN" b="1" dirty="0">
                <a:solidFill>
                  <a:srgbClr val="000000"/>
                </a:solidFill>
                <a:latin typeface="Verdana" panose="020B0604030504040204" pitchFamily="34" charset="0"/>
                <a:cs typeface="Arial" panose="020B0604020202020204" pitchFamily="34" charset="0"/>
              </a:rPr>
              <a:t>0</a:t>
            </a:r>
            <a:r>
              <a:rPr lang="zh-CN" altLang="en-US" b="1" dirty="0">
                <a:solidFill>
                  <a:srgbClr val="000000"/>
                </a:solidFill>
                <a:latin typeface="Verdana" panose="020B0604030504040204" pitchFamily="34" charset="0"/>
                <a:cs typeface="Arial" panose="020B0604020202020204" pitchFamily="34" charset="0"/>
              </a:rPr>
              <a:t>或</a:t>
            </a:r>
            <a:r>
              <a:rPr lang="en-US" altLang="zh-CN" b="1" dirty="0">
                <a:solidFill>
                  <a:srgbClr val="000000"/>
                </a:solidFill>
                <a:latin typeface="Verdana" panose="020B0604030504040204" pitchFamily="34" charset="0"/>
                <a:cs typeface="Arial" panose="020B0604020202020204" pitchFamily="34" charset="0"/>
              </a:rPr>
              <a:t>1</a:t>
            </a:r>
            <a:r>
              <a:rPr lang="zh-CN" altLang="en-US" b="1" dirty="0">
                <a:solidFill>
                  <a:srgbClr val="000000"/>
                </a:solidFill>
                <a:latin typeface="Verdana" panose="020B0604030504040204" pitchFamily="34" charset="0"/>
                <a:cs typeface="Arial" panose="020B0604020202020204" pitchFamily="34" charset="0"/>
              </a:rPr>
              <a:t>）表示，比特（</a:t>
            </a:r>
            <a:r>
              <a:rPr lang="en-US" altLang="zh-CN" b="1" dirty="0">
                <a:solidFill>
                  <a:srgbClr val="000000"/>
                </a:solidFill>
                <a:latin typeface="Verdana" panose="020B0604030504040204" pitchFamily="34" charset="0"/>
                <a:cs typeface="Arial" panose="020B0604020202020204" pitchFamily="34" charset="0"/>
              </a:rPr>
              <a:t>bit</a:t>
            </a:r>
            <a:r>
              <a:rPr lang="zh-CN" altLang="en-US" b="1" dirty="0">
                <a:solidFill>
                  <a:srgbClr val="000000"/>
                </a:solidFill>
                <a:latin typeface="Verdana" panose="020B0604030504040204" pitchFamily="34" charset="0"/>
                <a:cs typeface="Arial" panose="020B0604020202020204" pitchFamily="34" charset="0"/>
              </a:rPr>
              <a:t>）是信息的最小单位。</a:t>
            </a:r>
            <a:r>
              <a:rPr lang="zh-CN" altLang="en-US" b="1" dirty="0">
                <a:latin typeface="宋体" panose="02010600030101010101" pitchFamily="2" charset="-122"/>
                <a:cs typeface="Times New Roman" panose="02020603050405020304" pitchFamily="18" charset="0"/>
              </a:rPr>
              <a:t>所有的通讯信息，都可以编码成数字１和０传输出去，接收后再进行解码。</a:t>
            </a:r>
            <a:endParaRPr lang="en-US" altLang="zh-CN" b="1" dirty="0">
              <a:latin typeface="宋体" panose="02010600030101010101" pitchFamily="2" charset="-122"/>
              <a:cs typeface="Times New Roman" panose="02020603050405020304" pitchFamily="18" charset="0"/>
            </a:endParaRPr>
          </a:p>
          <a:p>
            <a:pPr eaLnBrk="1" hangingPunct="1">
              <a:buFont typeface="Wingdings" panose="05000000000000000000" pitchFamily="2" charset="2"/>
              <a:buChar char="Ø"/>
            </a:pPr>
            <a:r>
              <a:rPr lang="zh-CN" altLang="en-US" b="1" dirty="0">
                <a:solidFill>
                  <a:srgbClr val="FF0000"/>
                </a:solidFill>
                <a:latin typeface="宋体" panose="02010600030101010101" pitchFamily="2" charset="-122"/>
                <a:cs typeface="Times New Roman" panose="02020603050405020304" pitchFamily="18" charset="0"/>
              </a:rPr>
              <a:t>信息熵：信息量的度量</a:t>
            </a:r>
            <a:endParaRPr lang="en-US" altLang="zh-CN" b="1" dirty="0">
              <a:solidFill>
                <a:srgbClr val="FF0000"/>
              </a:solidFill>
              <a:latin typeface="宋体" panose="02010600030101010101" pitchFamily="2" charset="-122"/>
              <a:cs typeface="Times New Roman" panose="02020603050405020304" pitchFamily="18" charset="0"/>
            </a:endParaRPr>
          </a:p>
          <a:p>
            <a:pPr eaLnBrk="1" hangingPunct="1">
              <a:buFont typeface="Wingdings" panose="05000000000000000000" pitchFamily="2" charset="2"/>
              <a:buChar char="Ø"/>
            </a:pPr>
            <a:r>
              <a:rPr lang="zh-CN" altLang="en-US" b="1" dirty="0">
                <a:solidFill>
                  <a:srgbClr val="FF0000"/>
                </a:solidFill>
                <a:latin typeface="宋体" panose="02010600030101010101" pitchFamily="2" charset="-122"/>
                <a:cs typeface="Times New Roman" panose="02020603050405020304" pitchFamily="18" charset="0"/>
              </a:rPr>
              <a:t>信息熵的应用：信息编码</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3075" y="4810668"/>
            <a:ext cx="2149031" cy="741045"/>
          </a:xfrm>
          <a:prstGeom prst="rect">
            <a:avLst/>
          </a:prstGeom>
        </p:spPr>
      </p:pic>
    </p:spTree>
    <p:extLst>
      <p:ext uri="{BB962C8B-B14F-4D97-AF65-F5344CB8AC3E}">
        <p14:creationId xmlns:p14="http://schemas.microsoft.com/office/powerpoint/2010/main" val="35514721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78515" y="1402867"/>
            <a:ext cx="8572500" cy="3495675"/>
          </a:xfrm>
          <a:prstGeom prst="rect">
            <a:avLst/>
          </a:prstGeom>
        </p:spPr>
      </p:pic>
      <p:pic>
        <p:nvPicPr>
          <p:cNvPr id="3" name="图片 2"/>
          <p:cNvPicPr>
            <a:picLocks noChangeAspect="1"/>
          </p:cNvPicPr>
          <p:nvPr/>
        </p:nvPicPr>
        <p:blipFill>
          <a:blip r:embed="rId3"/>
          <a:stretch>
            <a:fillRect/>
          </a:stretch>
        </p:blipFill>
        <p:spPr>
          <a:xfrm>
            <a:off x="757444" y="4775131"/>
            <a:ext cx="7258050" cy="885825"/>
          </a:xfrm>
          <a:prstGeom prst="rect">
            <a:avLst/>
          </a:prstGeom>
        </p:spPr>
      </p:pic>
      <p:sp>
        <p:nvSpPr>
          <p:cNvPr id="4" name="文本框 3"/>
          <p:cNvSpPr txBox="1"/>
          <p:nvPr/>
        </p:nvSpPr>
        <p:spPr>
          <a:xfrm>
            <a:off x="2981740" y="477079"/>
            <a:ext cx="6281530" cy="523220"/>
          </a:xfrm>
          <a:prstGeom prst="rect">
            <a:avLst/>
          </a:prstGeom>
          <a:noFill/>
        </p:spPr>
        <p:txBody>
          <a:bodyPr wrap="square" rtlCol="0">
            <a:spAutoFit/>
          </a:bodyPr>
          <a:lstStyle/>
          <a:p>
            <a:r>
              <a:rPr lang="zh-CN" altLang="en-US" sz="2800" b="1" dirty="0">
                <a:solidFill>
                  <a:srgbClr val="FF0000"/>
                </a:solidFill>
              </a:rPr>
              <a:t>信息量与信息编码</a:t>
            </a:r>
            <a:r>
              <a:rPr lang="en-US" altLang="zh-CN" sz="2800" b="1" dirty="0">
                <a:solidFill>
                  <a:srgbClr val="FF0000"/>
                </a:solidFill>
              </a:rPr>
              <a:t>-</a:t>
            </a:r>
            <a:r>
              <a:rPr lang="zh-CN" altLang="en-US" sz="2800" b="1" dirty="0">
                <a:solidFill>
                  <a:srgbClr val="FF0000"/>
                </a:solidFill>
              </a:rPr>
              <a:t>音频信号编码举例</a:t>
            </a:r>
          </a:p>
        </p:txBody>
      </p:sp>
    </p:spTree>
    <p:extLst>
      <p:ext uri="{BB962C8B-B14F-4D97-AF65-F5344CB8AC3E}">
        <p14:creationId xmlns:p14="http://schemas.microsoft.com/office/powerpoint/2010/main" val="32017177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19B20B20-FC14-499C-ABFA-A6A7AB73A2D1}" type="slidenum">
              <a:rPr lang="zh-CN" altLang="en-US" sz="1400"/>
              <a:pPr algn="r" eaLnBrk="1" hangingPunct="1">
                <a:spcBef>
                  <a:spcPct val="50000"/>
                </a:spcBef>
                <a:buFontTx/>
                <a:buNone/>
              </a:pPr>
              <a:t>45</a:t>
            </a:fld>
            <a:endParaRPr lang="en-US" altLang="zh-CN" sz="1400"/>
          </a:p>
        </p:txBody>
      </p:sp>
      <p:sp>
        <p:nvSpPr>
          <p:cNvPr id="63491" name="Rectangle 4"/>
          <p:cNvSpPr>
            <a:spLocks noGrp="1" noChangeArrowheads="1"/>
          </p:cNvSpPr>
          <p:nvPr>
            <p:ph type="body" idx="4294967295"/>
          </p:nvPr>
        </p:nvSpPr>
        <p:spPr>
          <a:xfrm>
            <a:off x="584200" y="1912938"/>
            <a:ext cx="7416800" cy="4278000"/>
          </a:xfrm>
          <a:noFill/>
        </p:spPr>
        <p:txBody>
          <a:bodyPr/>
          <a:lstStyle/>
          <a:p>
            <a:pPr eaLnBrk="1" hangingPunct="1">
              <a:buFont typeface="Wingdings" panose="05000000000000000000" pitchFamily="2" charset="2"/>
              <a:buChar char="Ø"/>
            </a:pPr>
            <a:r>
              <a:rPr lang="zh-CN" altLang="en-US" sz="2600" b="1" dirty="0"/>
              <a:t>英国数学家， </a:t>
            </a:r>
            <a:r>
              <a:rPr lang="en-US" altLang="zh-CN" sz="2600" b="1" dirty="0">
                <a:latin typeface="宋体" panose="02010600030101010101" pitchFamily="2" charset="-122"/>
                <a:cs typeface="Times New Roman" panose="02020603050405020304" pitchFamily="18" charset="0"/>
              </a:rPr>
              <a:t>1912</a:t>
            </a:r>
            <a:r>
              <a:rPr lang="zh-CN" altLang="en-US" sz="2600" b="1" dirty="0">
                <a:latin typeface="宋体" panose="02010600030101010101" pitchFamily="2" charset="-122"/>
                <a:cs typeface="Times New Roman" panose="02020603050405020304" pitchFamily="18" charset="0"/>
              </a:rPr>
              <a:t>年生于英国伦敦， </a:t>
            </a:r>
            <a:r>
              <a:rPr lang="en-US" altLang="zh-CN" sz="2600" b="1" dirty="0"/>
              <a:t>1931</a:t>
            </a:r>
            <a:r>
              <a:rPr lang="zh-CN" altLang="en-US" sz="2600" b="1" dirty="0"/>
              <a:t>年考入剑桥皇家学院，</a:t>
            </a:r>
            <a:r>
              <a:rPr lang="en-US" altLang="zh-CN" sz="2600" b="1" dirty="0"/>
              <a:t>22</a:t>
            </a:r>
            <a:r>
              <a:rPr lang="zh-CN" altLang="en-US" sz="2600" b="1" dirty="0"/>
              <a:t>岁当选皇家学院的研究员；</a:t>
            </a:r>
          </a:p>
          <a:p>
            <a:pPr eaLnBrk="1" hangingPunct="1">
              <a:buFont typeface="Wingdings" panose="05000000000000000000" pitchFamily="2" charset="2"/>
              <a:buChar char="Ø"/>
            </a:pPr>
            <a:r>
              <a:rPr lang="zh-CN" altLang="en-US" sz="2600" b="1" dirty="0"/>
              <a:t>思考数学函数的</a:t>
            </a:r>
            <a:r>
              <a:rPr lang="zh-CN" altLang="en-US" sz="2600" b="1" dirty="0">
                <a:latin typeface="宋体" panose="02010600030101010101" pitchFamily="2" charset="-122"/>
              </a:rPr>
              <a:t>“</a:t>
            </a:r>
            <a:r>
              <a:rPr lang="zh-CN" altLang="en-US" sz="2600" b="1" dirty="0"/>
              <a:t>可计算性</a:t>
            </a:r>
            <a:r>
              <a:rPr lang="zh-CN" altLang="en-US" sz="2600" b="1" dirty="0">
                <a:latin typeface="宋体" panose="02010600030101010101" pitchFamily="2" charset="-122"/>
              </a:rPr>
              <a:t>”</a:t>
            </a:r>
            <a:r>
              <a:rPr lang="zh-CN" altLang="en-US" sz="2600" b="1" dirty="0"/>
              <a:t>问题</a:t>
            </a:r>
            <a:r>
              <a:rPr lang="en-US" altLang="zh-CN" sz="2600" b="1" dirty="0"/>
              <a:t>(</a:t>
            </a:r>
            <a:r>
              <a:rPr lang="zh-CN" altLang="en-US" sz="2600" b="1" dirty="0"/>
              <a:t>即</a:t>
            </a:r>
            <a:r>
              <a:rPr lang="zh-CN" altLang="en-US" sz="2600" b="1" dirty="0">
                <a:latin typeface="宋体" panose="02010600030101010101" pitchFamily="2" charset="-122"/>
              </a:rPr>
              <a:t>什么样的问题是可计算的</a:t>
            </a:r>
            <a:r>
              <a:rPr lang="en-US" altLang="zh-CN" sz="2600" b="1" dirty="0"/>
              <a:t>)</a:t>
            </a:r>
            <a:r>
              <a:rPr lang="zh-CN" altLang="en-US" sz="2600" b="1" dirty="0"/>
              <a:t> ：数学上的一些函数，是不是只要给人以足够时间来进行演算，通过有限次机械步骤就能求得解答？ </a:t>
            </a:r>
          </a:p>
          <a:p>
            <a:pPr eaLnBrk="1" hangingPunct="1">
              <a:buFont typeface="Wingdings" panose="05000000000000000000" pitchFamily="2" charset="2"/>
              <a:buChar char="Ø"/>
            </a:pPr>
            <a:r>
              <a:rPr lang="en-US" altLang="zh-CN" sz="2600" b="1" dirty="0"/>
              <a:t>1936</a:t>
            </a:r>
            <a:r>
              <a:rPr lang="zh-CN" altLang="en-US" sz="2600" b="1" dirty="0"/>
              <a:t>年，图灵发表论文</a:t>
            </a:r>
            <a:r>
              <a:rPr lang="en-US" altLang="zh-CN" sz="2600" b="1" dirty="0"/>
              <a:t>《</a:t>
            </a:r>
            <a:r>
              <a:rPr lang="zh-CN" altLang="en-US" sz="2600" b="1" dirty="0">
                <a:solidFill>
                  <a:srgbClr val="FF3300"/>
                </a:solidFill>
              </a:rPr>
              <a:t>论可计算数在判定问题中的应用</a:t>
            </a:r>
            <a:r>
              <a:rPr lang="en-US" altLang="zh-CN" sz="2600" b="1" dirty="0"/>
              <a:t>》</a:t>
            </a:r>
            <a:r>
              <a:rPr lang="zh-CN" altLang="en-US" sz="2600" b="1" dirty="0"/>
              <a:t>，给</a:t>
            </a:r>
            <a:r>
              <a:rPr lang="zh-CN" altLang="en-US" sz="2600" b="1" dirty="0">
                <a:latin typeface="宋体" panose="02010600030101010101" pitchFamily="2" charset="-122"/>
              </a:rPr>
              <a:t>“</a:t>
            </a:r>
            <a:r>
              <a:rPr lang="zh-CN" altLang="en-US" sz="2600" b="1" dirty="0">
                <a:solidFill>
                  <a:srgbClr val="2D35D3"/>
                </a:solidFill>
              </a:rPr>
              <a:t>可计算性</a:t>
            </a:r>
            <a:r>
              <a:rPr lang="zh-CN" altLang="en-US" sz="2600" b="1" dirty="0">
                <a:latin typeface="宋体" panose="02010600030101010101" pitchFamily="2" charset="-122"/>
              </a:rPr>
              <a:t>”</a:t>
            </a:r>
            <a:r>
              <a:rPr lang="en-US" altLang="zh-CN" sz="2600" b="1" dirty="0"/>
              <a:t> </a:t>
            </a:r>
            <a:r>
              <a:rPr lang="zh-CN" altLang="en-US" sz="2600" b="1" dirty="0"/>
              <a:t>下了一个严格的数学定义，并提出著名的</a:t>
            </a:r>
            <a:r>
              <a:rPr lang="zh-CN" altLang="en-US" sz="2600" b="1" dirty="0">
                <a:latin typeface="宋体" panose="02010600030101010101" pitchFamily="2" charset="-122"/>
              </a:rPr>
              <a:t>“</a:t>
            </a:r>
            <a:r>
              <a:rPr lang="zh-CN" altLang="en-US" sz="2600" b="1" dirty="0">
                <a:solidFill>
                  <a:srgbClr val="FF3300"/>
                </a:solidFill>
              </a:rPr>
              <a:t>图灵机</a:t>
            </a:r>
            <a:r>
              <a:rPr lang="zh-CN" altLang="en-US" sz="2600" b="1" dirty="0">
                <a:latin typeface="宋体" panose="02010600030101010101" pitchFamily="2" charset="-122"/>
              </a:rPr>
              <a:t>”</a:t>
            </a:r>
            <a:r>
              <a:rPr lang="en-US" altLang="zh-CN" sz="2600" b="1" dirty="0"/>
              <a:t>(Turing Machine)</a:t>
            </a:r>
            <a:r>
              <a:rPr lang="zh-CN" altLang="en-US" sz="2600" b="1" dirty="0"/>
              <a:t>的设想。 </a:t>
            </a:r>
            <a:endParaRPr lang="en-US" altLang="zh-CN" sz="2600" b="1" dirty="0"/>
          </a:p>
        </p:txBody>
      </p:sp>
      <p:sp>
        <p:nvSpPr>
          <p:cNvPr id="48132" name="Rectangle 5"/>
          <p:cNvSpPr>
            <a:spLocks noGrp="1" noChangeArrowheads="1"/>
          </p:cNvSpPr>
          <p:nvPr>
            <p:ph type="title" idx="4294967295"/>
          </p:nvPr>
        </p:nvSpPr>
        <p:spPr>
          <a:xfrm>
            <a:off x="539750" y="123031"/>
            <a:ext cx="7886700" cy="1325563"/>
          </a:xfrm>
          <a:noFill/>
        </p:spPr>
        <p:txBody>
          <a:bodyPr lIns="92075" tIns="46038" rIns="92075" bIns="46038"/>
          <a:lstStyle/>
          <a:p>
            <a:pPr eaLnBrk="1" hangingPunct="1"/>
            <a:r>
              <a:rPr lang="en-US" altLang="zh-CN" b="1" dirty="0"/>
              <a:t>1.2    </a:t>
            </a:r>
            <a:r>
              <a:rPr lang="zh-CN" altLang="en-US" b="1" dirty="0"/>
              <a:t>计算机发展简史－</a:t>
            </a:r>
            <a:r>
              <a:rPr lang="zh-CN" altLang="en-US" sz="2800" b="1" dirty="0">
                <a:solidFill>
                  <a:srgbClr val="2D35D3"/>
                </a:solidFill>
              </a:rPr>
              <a:t>艾伦</a:t>
            </a:r>
            <a:r>
              <a:rPr lang="en-US" altLang="zh-CN" sz="2800" b="1" dirty="0">
                <a:solidFill>
                  <a:srgbClr val="2D35D3"/>
                </a:solidFill>
              </a:rPr>
              <a:t>.</a:t>
            </a:r>
            <a:r>
              <a:rPr lang="zh-CN" altLang="en-US" sz="2800" b="1" dirty="0">
                <a:solidFill>
                  <a:srgbClr val="2D35D3"/>
                </a:solidFill>
              </a:rPr>
              <a:t>图灵和图灵机</a:t>
            </a:r>
          </a:p>
        </p:txBody>
      </p:sp>
      <p:sp>
        <p:nvSpPr>
          <p:cNvPr id="63493" name="Rectangle 7"/>
          <p:cNvSpPr>
            <a:spLocks noChangeArrowheads="1"/>
          </p:cNvSpPr>
          <p:nvPr/>
        </p:nvSpPr>
        <p:spPr bwMode="auto">
          <a:xfrm>
            <a:off x="539750" y="1154113"/>
            <a:ext cx="4824413" cy="588962"/>
          </a:xfrm>
          <a:prstGeom prst="rect">
            <a:avLst/>
          </a:prstGeom>
          <a:gradFill rotWithShape="1">
            <a:gsLst>
              <a:gs pos="0">
                <a:schemeClr val="accent2">
                  <a:alpha val="50000"/>
                </a:schemeClr>
              </a:gs>
              <a:gs pos="100000">
                <a:srgbClr val="FFFFFF"/>
              </a:gs>
            </a:gsLst>
            <a:lin ang="5400000" scaled="1"/>
          </a:gradFill>
          <a:ln w="9525" cmpd="sng">
            <a:solidFill>
              <a:schemeClr val="accent2">
                <a:alpha val="50000"/>
              </a:schemeClr>
            </a:solidFill>
            <a:miter lim="800000"/>
            <a:headEnd/>
            <a:tailEnd/>
          </a:ln>
        </p:spPr>
        <p:txBody>
          <a:bodyPr anchor="ctr">
            <a:spAutoFit/>
          </a:bodyPr>
          <a:lstStyle>
            <a:lvl1pPr eaLnBrk="0" hangingPunct="0">
              <a:spcBef>
                <a:spcPct val="20000"/>
              </a:spcBef>
              <a:buChar char="•"/>
              <a:defRPr sz="2800">
                <a:solidFill>
                  <a:schemeClr val="tx1"/>
                </a:solidFill>
                <a:latin typeface="Times New Roman" pitchFamily="18" charset="0"/>
                <a:ea typeface="宋体" pitchFamily="2" charset="-122"/>
              </a:defRPr>
            </a:lvl1pPr>
            <a:lvl2pPr marL="742950" indent="-285750" eaLnBrk="0" hangingPunct="0">
              <a:spcBef>
                <a:spcPct val="20000"/>
              </a:spcBef>
              <a:buChar char="–"/>
              <a:defRPr sz="2400">
                <a:solidFill>
                  <a:schemeClr val="tx1"/>
                </a:solidFill>
                <a:latin typeface="Times New Roman" pitchFamily="18" charset="0"/>
                <a:ea typeface="宋体" pitchFamily="2" charset="-122"/>
              </a:defRPr>
            </a:lvl2pPr>
            <a:lvl3pPr marL="1143000" indent="-228600" eaLnBrk="0" hangingPunct="0">
              <a:spcBef>
                <a:spcPct val="20000"/>
              </a:spcBef>
              <a:buSzPct val="65000"/>
              <a:buFont typeface="Wingdings" pitchFamily="2" charset="2"/>
              <a:buChar char="n"/>
              <a:defRPr sz="2400">
                <a:solidFill>
                  <a:schemeClr val="tx1"/>
                </a:solidFill>
                <a:latin typeface="Times New Roman" pitchFamily="18" charset="0"/>
                <a:ea typeface="宋体" pitchFamily="2" charset="-122"/>
              </a:defRPr>
            </a:lvl3pPr>
            <a:lvl4pPr marL="1600200" indent="-228600" eaLnBrk="0" hangingPunct="0">
              <a:spcBef>
                <a:spcPct val="20000"/>
              </a:spcBef>
              <a:buFont typeface="Wingdings" pitchFamily="2" charset="2"/>
              <a:buChar char="–"/>
              <a:defRPr sz="2200">
                <a:solidFill>
                  <a:schemeClr val="tx1"/>
                </a:solidFill>
                <a:latin typeface="Times New Roman" pitchFamily="18" charset="0"/>
                <a:ea typeface="宋体" pitchFamily="2" charset="-122"/>
              </a:defRPr>
            </a:lvl4pPr>
            <a:lvl5pPr marL="2057400" indent="-228600" eaLnBrk="0" hangingPunct="0">
              <a:spcBef>
                <a:spcPct val="20000"/>
              </a:spcBef>
              <a:buFont typeface="Wingdings" pitchFamily="2" charset="2"/>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9pPr>
          </a:lstStyle>
          <a:p>
            <a:pPr algn="just" eaLnBrk="1" hangingPunct="1">
              <a:spcBef>
                <a:spcPct val="30000"/>
              </a:spcBef>
              <a:buFontTx/>
              <a:buNone/>
              <a:defRPr/>
            </a:pPr>
            <a:r>
              <a:rPr lang="en-US" altLang="zh-CN" sz="3200">
                <a:effectLst>
                  <a:outerShdw blurRad="38100" dist="38100" dir="2700000" algn="tl">
                    <a:srgbClr val="FFFFFF"/>
                  </a:outerShdw>
                </a:effectLst>
                <a:latin typeface="宋体" pitchFamily="2" charset="-122"/>
              </a:rPr>
              <a:t>3.</a:t>
            </a:r>
            <a:r>
              <a:rPr lang="zh-CN" altLang="en-US" sz="3200"/>
              <a:t>艾伦.图灵和图灵机</a:t>
            </a:r>
          </a:p>
        </p:txBody>
      </p:sp>
      <p:pic>
        <p:nvPicPr>
          <p:cNvPr id="48134" name="Picture 8" descr="ai_turing"/>
          <p:cNvPicPr>
            <a:picLocks noChangeAspect="1" noChangeArrowheads="1"/>
          </p:cNvPicPr>
          <p:nvPr/>
        </p:nvPicPr>
        <p:blipFill>
          <a:blip r:embed="rId4">
            <a:lum bright="6000"/>
            <a:extLst>
              <a:ext uri="{28A0092B-C50C-407E-A947-70E740481C1C}">
                <a14:useLocalDpi xmlns:a14="http://schemas.microsoft.com/office/drawing/2010/main" val="0"/>
              </a:ext>
            </a:extLst>
          </a:blip>
          <a:srcRect/>
          <a:stretch>
            <a:fillRect/>
          </a:stretch>
        </p:blipFill>
        <p:spPr bwMode="auto">
          <a:xfrm>
            <a:off x="8001000" y="260350"/>
            <a:ext cx="114300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1554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3493"/>
                                        </p:tgtEl>
                                        <p:attrNameLst>
                                          <p:attrName>style.visibility</p:attrName>
                                        </p:attrNameLst>
                                      </p:cBhvr>
                                      <p:to>
                                        <p:strVal val="visible"/>
                                      </p:to>
                                    </p:set>
                                    <p:anim calcmode="lin" valueType="num">
                                      <p:cBhvr additive="base">
                                        <p:cTn id="7" dur="500" fill="hold"/>
                                        <p:tgtEl>
                                          <p:spTgt spid="63493"/>
                                        </p:tgtEl>
                                        <p:attrNameLst>
                                          <p:attrName>ppt_x</p:attrName>
                                        </p:attrNameLst>
                                      </p:cBhvr>
                                      <p:tavLst>
                                        <p:tav tm="0">
                                          <p:val>
                                            <p:strVal val="0-#ppt_w/2"/>
                                          </p:val>
                                        </p:tav>
                                        <p:tav tm="100000">
                                          <p:val>
                                            <p:strVal val="#ppt_x"/>
                                          </p:val>
                                        </p:tav>
                                      </p:tavLst>
                                    </p:anim>
                                    <p:anim calcmode="lin" valueType="num">
                                      <p:cBhvr additive="base">
                                        <p:cTn id="8" dur="500" fill="hold"/>
                                        <p:tgtEl>
                                          <p:spTgt spid="6349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3491">
                                            <p:txEl>
                                              <p:pRg st="0" end="0"/>
                                            </p:txEl>
                                          </p:spTgt>
                                        </p:tgtEl>
                                        <p:attrNameLst>
                                          <p:attrName>style.visibility</p:attrName>
                                        </p:attrNameLst>
                                      </p:cBhvr>
                                      <p:to>
                                        <p:strVal val="visible"/>
                                      </p:to>
                                    </p:set>
                                    <p:animEffect transition="in" filter="dissolve">
                                      <p:cBhvr>
                                        <p:cTn id="13" dur="500"/>
                                        <p:tgtEl>
                                          <p:spTgt spid="6349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3491">
                                            <p:txEl>
                                              <p:pRg st="1" end="1"/>
                                            </p:txEl>
                                          </p:spTgt>
                                        </p:tgtEl>
                                        <p:attrNameLst>
                                          <p:attrName>style.visibility</p:attrName>
                                        </p:attrNameLst>
                                      </p:cBhvr>
                                      <p:to>
                                        <p:strVal val="visible"/>
                                      </p:to>
                                    </p:set>
                                    <p:animEffect transition="in" filter="dissolve">
                                      <p:cBhvr>
                                        <p:cTn id="18" dur="500"/>
                                        <p:tgtEl>
                                          <p:spTgt spid="63491">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3491">
                                            <p:txEl>
                                              <p:pRg st="2" end="2"/>
                                            </p:txEl>
                                          </p:spTgt>
                                        </p:tgtEl>
                                        <p:attrNameLst>
                                          <p:attrName>style.visibility</p:attrName>
                                        </p:attrNameLst>
                                      </p:cBhvr>
                                      <p:to>
                                        <p:strVal val="visible"/>
                                      </p:to>
                                    </p:set>
                                    <p:animEffect transition="in" filter="dissolve">
                                      <p:cBhvr>
                                        <p:cTn id="23" dur="500"/>
                                        <p:tgtEl>
                                          <p:spTgt spid="634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P spid="63493"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5152CD28-1C0F-48F7-A0F0-25A42BF6FC9F}" type="slidenum">
              <a:rPr lang="zh-CN" altLang="en-US" sz="1400"/>
              <a:pPr algn="r" eaLnBrk="1" hangingPunct="1">
                <a:spcBef>
                  <a:spcPct val="50000"/>
                </a:spcBef>
                <a:buFontTx/>
                <a:buNone/>
              </a:pPr>
              <a:t>46</a:t>
            </a:fld>
            <a:endParaRPr lang="en-US" altLang="zh-CN" sz="1400"/>
          </a:p>
        </p:txBody>
      </p:sp>
      <p:sp>
        <p:nvSpPr>
          <p:cNvPr id="54275" name="Rectangle 2"/>
          <p:cNvSpPr>
            <a:spLocks noGrp="1" noChangeArrowheads="1"/>
          </p:cNvSpPr>
          <p:nvPr>
            <p:ph type="title" idx="4294967295"/>
          </p:nvPr>
        </p:nvSpPr>
        <p:spPr>
          <a:xfrm>
            <a:off x="1162594" y="179387"/>
            <a:ext cx="7886700" cy="1325563"/>
          </a:xfrm>
        </p:spPr>
        <p:txBody>
          <a:bodyPr/>
          <a:lstStyle/>
          <a:p>
            <a:pPr eaLnBrk="1" hangingPunct="1"/>
            <a:r>
              <a:rPr lang="en-US" altLang="zh-CN" b="1" dirty="0"/>
              <a:t>1.2    </a:t>
            </a:r>
            <a:r>
              <a:rPr lang="zh-CN" altLang="en-US" b="1" dirty="0"/>
              <a:t>计算机发展简史－</a:t>
            </a:r>
            <a:r>
              <a:rPr lang="zh-CN" altLang="en-US" sz="2800" b="1" dirty="0">
                <a:solidFill>
                  <a:srgbClr val="2D35D3"/>
                </a:solidFill>
              </a:rPr>
              <a:t>艾伦</a:t>
            </a:r>
            <a:r>
              <a:rPr lang="en-US" altLang="zh-CN" sz="2800" b="1" dirty="0">
                <a:solidFill>
                  <a:srgbClr val="2D35D3"/>
                </a:solidFill>
              </a:rPr>
              <a:t>.</a:t>
            </a:r>
            <a:r>
              <a:rPr lang="zh-CN" altLang="en-US" sz="2800" b="1" dirty="0">
                <a:solidFill>
                  <a:srgbClr val="2D35D3"/>
                </a:solidFill>
              </a:rPr>
              <a:t>图灵和图灵机</a:t>
            </a:r>
          </a:p>
        </p:txBody>
      </p:sp>
      <p:sp>
        <p:nvSpPr>
          <p:cNvPr id="54276" name="Rectangle 3"/>
          <p:cNvSpPr>
            <a:spLocks noGrp="1" noChangeArrowheads="1"/>
          </p:cNvSpPr>
          <p:nvPr>
            <p:ph type="body" idx="4294967295"/>
          </p:nvPr>
        </p:nvSpPr>
        <p:spPr>
          <a:xfrm>
            <a:off x="704850" y="1415256"/>
            <a:ext cx="7886700" cy="4351338"/>
          </a:xfrm>
        </p:spPr>
        <p:txBody>
          <a:bodyPr/>
          <a:lstStyle/>
          <a:p>
            <a:pPr marL="0" indent="0" eaLnBrk="1" hangingPunct="1">
              <a:buNone/>
            </a:pPr>
            <a:r>
              <a:rPr lang="zh-CN" altLang="en-US" b="1" i="1" dirty="0"/>
              <a:t>图灵机理论上证明了</a:t>
            </a:r>
            <a:r>
              <a:rPr lang="zh-CN" altLang="en-US" b="1" i="1" dirty="0">
                <a:solidFill>
                  <a:srgbClr val="FF3300"/>
                </a:solidFill>
              </a:rPr>
              <a:t>研制通用数字计算机</a:t>
            </a:r>
            <a:r>
              <a:rPr lang="zh-CN" altLang="en-US" b="1" i="1" dirty="0"/>
              <a:t>的可行性 ，是图灵一生最重要的科学贡献，图灵被誉为</a:t>
            </a:r>
            <a:r>
              <a:rPr lang="zh-CN" altLang="en-US" b="1" i="1" dirty="0">
                <a:latin typeface="宋体" panose="02010600030101010101" pitchFamily="2" charset="-122"/>
              </a:rPr>
              <a:t>“</a:t>
            </a:r>
            <a:r>
              <a:rPr lang="zh-CN" altLang="en-US" b="1" i="1" dirty="0">
                <a:solidFill>
                  <a:srgbClr val="6600FF"/>
                </a:solidFill>
              </a:rPr>
              <a:t>计算机科学之父</a:t>
            </a:r>
            <a:r>
              <a:rPr lang="zh-CN" altLang="en-US" b="1" i="1" dirty="0">
                <a:latin typeface="宋体" panose="02010600030101010101" pitchFamily="2" charset="-122"/>
              </a:rPr>
              <a:t>”</a:t>
            </a:r>
            <a:endParaRPr lang="zh-CN" altLang="en-US" b="1" i="1" dirty="0"/>
          </a:p>
          <a:p>
            <a:pPr algn="ctr" eaLnBrk="1" hangingPunct="1">
              <a:spcBef>
                <a:spcPct val="25000"/>
              </a:spcBef>
              <a:buFontTx/>
              <a:buNone/>
            </a:pPr>
            <a:endParaRPr lang="zh-CN" altLang="en-US" b="1" i="1" dirty="0"/>
          </a:p>
          <a:p>
            <a:pPr eaLnBrk="1" hangingPunct="1"/>
            <a:endParaRPr lang="en-US" altLang="zh-CN" dirty="0"/>
          </a:p>
        </p:txBody>
      </p:sp>
      <p:sp>
        <p:nvSpPr>
          <p:cNvPr id="69637" name="Text Box 11"/>
          <p:cNvSpPr txBox="1">
            <a:spLocks noChangeArrowheads="1"/>
          </p:cNvSpPr>
          <p:nvPr/>
        </p:nvSpPr>
        <p:spPr bwMode="auto">
          <a:xfrm>
            <a:off x="971550" y="2708275"/>
            <a:ext cx="76200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itchFamily="18" charset="0"/>
                <a:ea typeface="宋体" pitchFamily="2" charset="-122"/>
              </a:defRPr>
            </a:lvl1pPr>
            <a:lvl2pPr marL="742950" indent="-285750" eaLnBrk="0" hangingPunct="0">
              <a:spcBef>
                <a:spcPct val="20000"/>
              </a:spcBef>
              <a:buChar char="–"/>
              <a:defRPr sz="2400">
                <a:solidFill>
                  <a:schemeClr val="tx1"/>
                </a:solidFill>
                <a:latin typeface="Times New Roman" pitchFamily="18" charset="0"/>
                <a:ea typeface="宋体" pitchFamily="2" charset="-122"/>
              </a:defRPr>
            </a:lvl2pPr>
            <a:lvl3pPr marL="1143000" indent="-228600" eaLnBrk="0" hangingPunct="0">
              <a:spcBef>
                <a:spcPct val="20000"/>
              </a:spcBef>
              <a:buSzPct val="65000"/>
              <a:buFont typeface="Wingdings" pitchFamily="2" charset="2"/>
              <a:buChar char="n"/>
              <a:defRPr sz="2400">
                <a:solidFill>
                  <a:schemeClr val="tx1"/>
                </a:solidFill>
                <a:latin typeface="Times New Roman" pitchFamily="18" charset="0"/>
                <a:ea typeface="宋体" pitchFamily="2" charset="-122"/>
              </a:defRPr>
            </a:lvl3pPr>
            <a:lvl4pPr marL="1600200" indent="-228600" eaLnBrk="0" hangingPunct="0">
              <a:spcBef>
                <a:spcPct val="20000"/>
              </a:spcBef>
              <a:buFont typeface="Wingdings" pitchFamily="2" charset="2"/>
              <a:buChar char="–"/>
              <a:defRPr sz="2200">
                <a:solidFill>
                  <a:schemeClr val="tx1"/>
                </a:solidFill>
                <a:latin typeface="Times New Roman" pitchFamily="18" charset="0"/>
                <a:ea typeface="宋体" pitchFamily="2" charset="-122"/>
              </a:defRPr>
            </a:lvl4pPr>
            <a:lvl5pPr marL="2057400" indent="-228600" eaLnBrk="0" hangingPunct="0">
              <a:spcBef>
                <a:spcPct val="20000"/>
              </a:spcBef>
              <a:buFont typeface="Wingdings" pitchFamily="2" charset="2"/>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9pPr>
          </a:lstStyle>
          <a:p>
            <a:pPr eaLnBrk="1" hangingPunct="1">
              <a:spcBef>
                <a:spcPct val="50000"/>
              </a:spcBef>
              <a:buFontTx/>
              <a:buNone/>
              <a:defRPr/>
            </a:pPr>
            <a:r>
              <a:rPr lang="zh-CN" altLang="en-US" dirty="0">
                <a:solidFill>
                  <a:srgbClr val="CC3300"/>
                </a:solidFill>
                <a:effectLst>
                  <a:outerShdw blurRad="38100" dist="38100" dir="2700000" algn="tl">
                    <a:srgbClr val="C0C0C0"/>
                  </a:outerShdw>
                </a:effectLst>
                <a:latin typeface="宋体" pitchFamily="2" charset="-122"/>
              </a:rPr>
              <a:t>计算机界的诺贝尔奖 </a:t>
            </a:r>
          </a:p>
          <a:p>
            <a:pPr algn="ctr" eaLnBrk="1" hangingPunct="1">
              <a:spcBef>
                <a:spcPct val="50000"/>
              </a:spcBef>
              <a:buFontTx/>
              <a:buNone/>
              <a:defRPr/>
            </a:pPr>
            <a:r>
              <a:rPr lang="en-US" altLang="zh-CN" dirty="0">
                <a:solidFill>
                  <a:srgbClr val="CC3300"/>
                </a:solidFill>
                <a:effectLst>
                  <a:outerShdw blurRad="38100" dist="38100" dir="2700000" algn="tl">
                    <a:srgbClr val="C0C0C0"/>
                  </a:outerShdw>
                </a:effectLst>
              </a:rPr>
              <a:t>——</a:t>
            </a:r>
            <a:r>
              <a:rPr lang="zh-CN" altLang="en-US" dirty="0">
                <a:solidFill>
                  <a:srgbClr val="CC3300"/>
                </a:solidFill>
                <a:effectLst>
                  <a:outerShdw blurRad="38100" dist="38100" dir="2700000" algn="tl">
                    <a:srgbClr val="C0C0C0"/>
                  </a:outerShdw>
                </a:effectLst>
                <a:latin typeface="宋体" pitchFamily="2" charset="-122"/>
              </a:rPr>
              <a:t>图灵（</a:t>
            </a:r>
            <a:r>
              <a:rPr lang="en-US" altLang="zh-CN" dirty="0">
                <a:solidFill>
                  <a:srgbClr val="CC3300"/>
                </a:solidFill>
                <a:effectLst>
                  <a:outerShdw blurRad="38100" dist="38100" dir="2700000" algn="tl">
                    <a:srgbClr val="C0C0C0"/>
                  </a:outerShdw>
                </a:effectLst>
                <a:latin typeface="宋体" pitchFamily="2" charset="-122"/>
              </a:rPr>
              <a:t>Turing</a:t>
            </a:r>
            <a:r>
              <a:rPr lang="zh-CN" altLang="en-US" dirty="0">
                <a:solidFill>
                  <a:srgbClr val="CC3300"/>
                </a:solidFill>
                <a:effectLst>
                  <a:outerShdw blurRad="38100" dist="38100" dir="2700000" algn="tl">
                    <a:srgbClr val="C0C0C0"/>
                  </a:outerShdw>
                </a:effectLst>
                <a:latin typeface="宋体" pitchFamily="2" charset="-122"/>
              </a:rPr>
              <a:t>）奖</a:t>
            </a:r>
          </a:p>
        </p:txBody>
      </p:sp>
      <p:sp>
        <p:nvSpPr>
          <p:cNvPr id="54278" name="Text Box 12"/>
          <p:cNvSpPr txBox="1">
            <a:spLocks noChangeArrowheads="1"/>
          </p:cNvSpPr>
          <p:nvPr/>
        </p:nvSpPr>
        <p:spPr bwMode="auto">
          <a:xfrm>
            <a:off x="971550" y="3789363"/>
            <a:ext cx="7775575"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None/>
            </a:pPr>
            <a:r>
              <a:rPr lang="en-US" altLang="zh-CN" dirty="0">
                <a:latin typeface="宋体" panose="02010600030101010101" pitchFamily="2" charset="-122"/>
              </a:rPr>
              <a:t>  1966</a:t>
            </a:r>
            <a:r>
              <a:rPr lang="zh-CN" altLang="en-US" dirty="0">
                <a:latin typeface="宋体" panose="02010600030101010101" pitchFamily="2" charset="-122"/>
              </a:rPr>
              <a:t>年由美国计算机协会</a:t>
            </a:r>
            <a:r>
              <a:rPr lang="zh-CN" altLang="en-US" sz="2400" dirty="0">
                <a:latin typeface="宋体" panose="02010600030101010101" pitchFamily="2" charset="-122"/>
              </a:rPr>
              <a:t>（</a:t>
            </a:r>
            <a:r>
              <a:rPr lang="en-US" altLang="zh-CN" dirty="0">
                <a:latin typeface="宋体" panose="02010600030101010101" pitchFamily="2" charset="-122"/>
              </a:rPr>
              <a:t>ACM</a:t>
            </a:r>
            <a:r>
              <a:rPr lang="zh-CN" altLang="en-US" dirty="0">
                <a:latin typeface="宋体" panose="02010600030101010101" pitchFamily="2" charset="-122"/>
              </a:rPr>
              <a:t>，</a:t>
            </a:r>
            <a:r>
              <a:rPr lang="en-US" altLang="zh-CN" sz="2400" dirty="0">
                <a:latin typeface="宋体" panose="02010600030101010101" pitchFamily="2" charset="-122"/>
              </a:rPr>
              <a:t>Association for Computing Machinery</a:t>
            </a:r>
            <a:r>
              <a:rPr lang="zh-CN" altLang="en-US" sz="2400" dirty="0">
                <a:latin typeface="宋体" panose="02010600030101010101" pitchFamily="2" charset="-122"/>
              </a:rPr>
              <a:t>）</a:t>
            </a:r>
            <a:r>
              <a:rPr lang="zh-CN" altLang="en-US" dirty="0">
                <a:latin typeface="宋体" panose="02010600030101010101" pitchFamily="2" charset="-122"/>
              </a:rPr>
              <a:t>设立</a:t>
            </a:r>
            <a:r>
              <a:rPr lang="en-US" altLang="zh-CN" dirty="0">
                <a:latin typeface="宋体" panose="02010600030101010101" pitchFamily="2" charset="-122"/>
              </a:rPr>
              <a:t>, </a:t>
            </a:r>
            <a:r>
              <a:rPr lang="zh-CN" altLang="en-US" dirty="0">
                <a:latin typeface="宋体" panose="02010600030101010101" pitchFamily="2" charset="-122"/>
              </a:rPr>
              <a:t>偏重授予在计算机科学理论和软件方面有突出贡献的科学家</a:t>
            </a:r>
          </a:p>
        </p:txBody>
      </p:sp>
    </p:spTree>
    <p:extLst>
      <p:ext uri="{BB962C8B-B14F-4D97-AF65-F5344CB8AC3E}">
        <p14:creationId xmlns:p14="http://schemas.microsoft.com/office/powerpoint/2010/main" val="2159791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685800" y="1319213"/>
            <a:ext cx="7772400"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
              <a:defRPr sz="22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9pPr>
          </a:lstStyle>
          <a:p>
            <a:pPr eaLnBrk="1" hangingPunct="1">
              <a:buFontTx/>
              <a:buChar char="•"/>
              <a:defRPr/>
            </a:pPr>
            <a:endParaRPr lang="en-US" altLang="zh-CN" kern="0" dirty="0"/>
          </a:p>
          <a:p>
            <a:pPr eaLnBrk="1" hangingPunct="1">
              <a:buFontTx/>
              <a:buNone/>
              <a:defRPr/>
            </a:pPr>
            <a:r>
              <a:rPr lang="en-US" altLang="zh-CN" kern="0" dirty="0"/>
              <a:t>  </a:t>
            </a:r>
            <a:r>
              <a:rPr lang="zh-CN" altLang="en-US" kern="0" dirty="0"/>
              <a:t>思考题：</a:t>
            </a:r>
            <a:endParaRPr lang="en-US" altLang="zh-CN" kern="0" dirty="0"/>
          </a:p>
          <a:p>
            <a:pPr eaLnBrk="1" hangingPunct="1">
              <a:buFontTx/>
              <a:buNone/>
              <a:defRPr/>
            </a:pPr>
            <a:r>
              <a:rPr lang="en-US" altLang="zh-CN" kern="0" dirty="0"/>
              <a:t>		</a:t>
            </a:r>
            <a:r>
              <a:rPr lang="zh-CN" altLang="en-US" kern="0" dirty="0"/>
              <a:t>图灵机如何计算 </a:t>
            </a:r>
            <a:r>
              <a:rPr lang="en-US" altLang="zh-CN" kern="0" dirty="0" err="1"/>
              <a:t>m+n</a:t>
            </a:r>
            <a:r>
              <a:rPr lang="en-US" altLang="zh-CN" kern="0" dirty="0"/>
              <a:t>, m</a:t>
            </a:r>
            <a:r>
              <a:rPr lang="zh-CN" altLang="en-US" kern="0" dirty="0"/>
              <a:t>*</a:t>
            </a:r>
            <a:r>
              <a:rPr lang="en-US" altLang="zh-CN" kern="0" dirty="0"/>
              <a:t>n? </a:t>
            </a:r>
            <a:r>
              <a:rPr lang="zh-CN" altLang="en-US" kern="0" dirty="0"/>
              <a:t>给出图灵机计算的思路。</a:t>
            </a:r>
            <a:endParaRPr lang="zh-CN" altLang="en-US" b="0" kern="0" dirty="0">
              <a:solidFill>
                <a:srgbClr val="008080"/>
              </a:solidFill>
            </a:endParaRPr>
          </a:p>
        </p:txBody>
      </p:sp>
      <p:sp>
        <p:nvSpPr>
          <p:cNvPr id="3" name="Rectangle 2"/>
          <p:cNvSpPr txBox="1">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0" fontAlgn="base" hangingPunct="0">
              <a:spcBef>
                <a:spcPct val="0"/>
              </a:spcBef>
              <a:spcAft>
                <a:spcPct val="0"/>
              </a:spcAft>
              <a:defRPr sz="3200">
                <a:solidFill>
                  <a:srgbClr val="FF3300"/>
                </a:solidFill>
                <a:latin typeface="+mj-lt"/>
                <a:ea typeface="+mj-ea"/>
                <a:cs typeface="+mj-cs"/>
              </a:defRPr>
            </a:lvl1pPr>
            <a:lvl2pPr algn="r" rtl="0" eaLnBrk="0" fontAlgn="base" hangingPunct="0">
              <a:spcBef>
                <a:spcPct val="0"/>
              </a:spcBef>
              <a:spcAft>
                <a:spcPct val="0"/>
              </a:spcAft>
              <a:defRPr sz="3200">
                <a:solidFill>
                  <a:srgbClr val="FF3300"/>
                </a:solidFill>
                <a:latin typeface="Times New Roman" pitchFamily="18" charset="0"/>
                <a:ea typeface="宋体" pitchFamily="2" charset="-122"/>
              </a:defRPr>
            </a:lvl2pPr>
            <a:lvl3pPr algn="r" rtl="0" eaLnBrk="0" fontAlgn="base" hangingPunct="0">
              <a:spcBef>
                <a:spcPct val="0"/>
              </a:spcBef>
              <a:spcAft>
                <a:spcPct val="0"/>
              </a:spcAft>
              <a:defRPr sz="3200">
                <a:solidFill>
                  <a:srgbClr val="FF3300"/>
                </a:solidFill>
                <a:latin typeface="Times New Roman" pitchFamily="18" charset="0"/>
                <a:ea typeface="宋体" pitchFamily="2" charset="-122"/>
              </a:defRPr>
            </a:lvl3pPr>
            <a:lvl4pPr algn="r" rtl="0" eaLnBrk="0" fontAlgn="base" hangingPunct="0">
              <a:spcBef>
                <a:spcPct val="0"/>
              </a:spcBef>
              <a:spcAft>
                <a:spcPct val="0"/>
              </a:spcAft>
              <a:defRPr sz="3200">
                <a:solidFill>
                  <a:srgbClr val="FF3300"/>
                </a:solidFill>
                <a:latin typeface="Times New Roman" pitchFamily="18" charset="0"/>
                <a:ea typeface="宋体" pitchFamily="2" charset="-122"/>
              </a:defRPr>
            </a:lvl4pPr>
            <a:lvl5pPr algn="r" rtl="0" eaLnBrk="0" fontAlgn="base" hangingPunct="0">
              <a:spcBef>
                <a:spcPct val="0"/>
              </a:spcBef>
              <a:spcAft>
                <a:spcPct val="0"/>
              </a:spcAft>
              <a:defRPr sz="3200">
                <a:solidFill>
                  <a:srgbClr val="FF3300"/>
                </a:solidFill>
                <a:latin typeface="Times New Roman" pitchFamily="18" charset="0"/>
                <a:ea typeface="宋体" pitchFamily="2" charset="-122"/>
              </a:defRPr>
            </a:lvl5pPr>
            <a:lvl6pPr marL="457200" algn="r" rtl="0" eaLnBrk="0" fontAlgn="base" hangingPunct="0">
              <a:spcBef>
                <a:spcPct val="0"/>
              </a:spcBef>
              <a:spcAft>
                <a:spcPct val="0"/>
              </a:spcAft>
              <a:defRPr sz="3200">
                <a:solidFill>
                  <a:srgbClr val="FF3300"/>
                </a:solidFill>
                <a:latin typeface="Times New Roman" pitchFamily="18" charset="0"/>
                <a:ea typeface="宋体" pitchFamily="2" charset="-122"/>
              </a:defRPr>
            </a:lvl6pPr>
            <a:lvl7pPr marL="914400" algn="r" rtl="0" eaLnBrk="0" fontAlgn="base" hangingPunct="0">
              <a:spcBef>
                <a:spcPct val="0"/>
              </a:spcBef>
              <a:spcAft>
                <a:spcPct val="0"/>
              </a:spcAft>
              <a:defRPr sz="3200">
                <a:solidFill>
                  <a:srgbClr val="FF3300"/>
                </a:solidFill>
                <a:latin typeface="Times New Roman" pitchFamily="18" charset="0"/>
                <a:ea typeface="宋体" pitchFamily="2" charset="-122"/>
              </a:defRPr>
            </a:lvl7pPr>
            <a:lvl8pPr marL="1371600" algn="r" rtl="0" eaLnBrk="0" fontAlgn="base" hangingPunct="0">
              <a:spcBef>
                <a:spcPct val="0"/>
              </a:spcBef>
              <a:spcAft>
                <a:spcPct val="0"/>
              </a:spcAft>
              <a:defRPr sz="3200">
                <a:solidFill>
                  <a:srgbClr val="FF3300"/>
                </a:solidFill>
                <a:latin typeface="Times New Roman" pitchFamily="18" charset="0"/>
                <a:ea typeface="宋体" pitchFamily="2" charset="-122"/>
              </a:defRPr>
            </a:lvl8pPr>
            <a:lvl9pPr marL="1828800" algn="r" rtl="0" eaLnBrk="0" fontAlgn="base" hangingPunct="0">
              <a:spcBef>
                <a:spcPct val="0"/>
              </a:spcBef>
              <a:spcAft>
                <a:spcPct val="0"/>
              </a:spcAft>
              <a:defRPr sz="3200">
                <a:solidFill>
                  <a:srgbClr val="FF3300"/>
                </a:solidFill>
                <a:latin typeface="Times New Roman" pitchFamily="18" charset="0"/>
                <a:ea typeface="宋体" pitchFamily="2" charset="-122"/>
              </a:defRPr>
            </a:lvl9pPr>
          </a:lstStyle>
          <a:p>
            <a:pPr eaLnBrk="1" hangingPunct="1">
              <a:buFontTx/>
              <a:buNone/>
              <a:defRPr/>
            </a:pPr>
            <a:r>
              <a:rPr lang="en-US" altLang="zh-CN" kern="0"/>
              <a:t>1.2    </a:t>
            </a:r>
            <a:r>
              <a:rPr lang="zh-CN" altLang="en-US" kern="0"/>
              <a:t>计算机发展简史－</a:t>
            </a:r>
            <a:r>
              <a:rPr lang="zh-CN" altLang="en-US" sz="2800" kern="0">
                <a:solidFill>
                  <a:srgbClr val="2D35D3"/>
                </a:solidFill>
              </a:rPr>
              <a:t>艾伦</a:t>
            </a:r>
            <a:r>
              <a:rPr lang="en-US" altLang="zh-CN" sz="2800" kern="0">
                <a:solidFill>
                  <a:srgbClr val="2D35D3"/>
                </a:solidFill>
              </a:rPr>
              <a:t>.</a:t>
            </a:r>
            <a:r>
              <a:rPr lang="zh-CN" altLang="en-US" sz="2800" kern="0">
                <a:solidFill>
                  <a:srgbClr val="2D35D3"/>
                </a:solidFill>
              </a:rPr>
              <a:t>图灵和图灵机</a:t>
            </a:r>
            <a:endParaRPr lang="zh-CN" altLang="en-US" sz="2800" kern="0" dirty="0">
              <a:solidFill>
                <a:srgbClr val="2D35D3"/>
              </a:solidFill>
            </a:endParaRPr>
          </a:p>
        </p:txBody>
      </p:sp>
    </p:spTree>
    <p:extLst>
      <p:ext uri="{BB962C8B-B14F-4D97-AF65-F5344CB8AC3E}">
        <p14:creationId xmlns:p14="http://schemas.microsoft.com/office/powerpoint/2010/main" val="1279567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B6035F3F-207F-4DF1-992D-B921428E833C}" type="slidenum">
              <a:rPr lang="zh-CN" altLang="en-US" sz="1400"/>
              <a:pPr algn="r" eaLnBrk="1" hangingPunct="1">
                <a:spcBef>
                  <a:spcPct val="50000"/>
                </a:spcBef>
                <a:buFontTx/>
                <a:buNone/>
              </a:pPr>
              <a:t>48</a:t>
            </a:fld>
            <a:endParaRPr lang="en-US" altLang="zh-CN" sz="1400"/>
          </a:p>
        </p:txBody>
      </p:sp>
      <p:sp>
        <p:nvSpPr>
          <p:cNvPr id="56323" name="Rectangle 4"/>
          <p:cNvSpPr>
            <a:spLocks noGrp="1" noChangeArrowheads="1"/>
          </p:cNvSpPr>
          <p:nvPr>
            <p:ph type="title" idx="4294967295"/>
          </p:nvPr>
        </p:nvSpPr>
        <p:spPr>
          <a:xfrm>
            <a:off x="177574" y="64293"/>
            <a:ext cx="7886700" cy="1325563"/>
          </a:xfrm>
          <a:noFill/>
        </p:spPr>
        <p:txBody>
          <a:bodyPr/>
          <a:lstStyle/>
          <a:p>
            <a:pPr eaLnBrk="1" hangingPunct="1"/>
            <a:r>
              <a:rPr lang="en-US" altLang="zh-CN" b="1" dirty="0"/>
              <a:t>1.2    </a:t>
            </a:r>
            <a:r>
              <a:rPr lang="zh-CN" altLang="en-US" b="1" dirty="0"/>
              <a:t>计算机发展简史</a:t>
            </a:r>
          </a:p>
        </p:txBody>
      </p:sp>
      <p:sp>
        <p:nvSpPr>
          <p:cNvPr id="70660" name="Rectangle 5"/>
          <p:cNvSpPr>
            <a:spLocks noGrp="1" noChangeArrowheads="1"/>
          </p:cNvSpPr>
          <p:nvPr>
            <p:ph type="body" idx="4294967295"/>
          </p:nvPr>
        </p:nvSpPr>
        <p:spPr>
          <a:xfrm>
            <a:off x="0" y="1844675"/>
            <a:ext cx="7993063" cy="4479925"/>
          </a:xfrm>
        </p:spPr>
        <p:txBody>
          <a:bodyPr/>
          <a:lstStyle/>
          <a:p>
            <a:pPr eaLnBrk="1" hangingPunct="1">
              <a:buFont typeface="Wingdings" panose="05000000000000000000" pitchFamily="2" charset="2"/>
              <a:buChar char="Ø"/>
              <a:defRPr/>
            </a:pPr>
            <a:r>
              <a:rPr lang="zh-CN" altLang="en-US" sz="2400" b="1" dirty="0"/>
              <a:t>匈牙利数学家； </a:t>
            </a:r>
          </a:p>
          <a:p>
            <a:pPr eaLnBrk="1" hangingPunct="1">
              <a:buFont typeface="Wingdings" panose="05000000000000000000" pitchFamily="2" charset="2"/>
              <a:buChar char="Ø"/>
              <a:defRPr/>
            </a:pPr>
            <a:r>
              <a:rPr lang="zh-CN" altLang="en-US" sz="2400" b="1" dirty="0"/>
              <a:t>具备坚实的数理基础和广博的知识，不仅是个数学天才，在物理和经济上也有建树，誉为：</a:t>
            </a:r>
            <a:r>
              <a:rPr lang="zh-CN" altLang="en-US" sz="2400" b="1" dirty="0">
                <a:solidFill>
                  <a:srgbClr val="FF3300"/>
                </a:solidFill>
                <a:effectLst>
                  <a:outerShdw blurRad="38100" dist="38100" dir="2700000" algn="tl">
                    <a:srgbClr val="C0C0C0"/>
                  </a:outerShdw>
                </a:effectLst>
              </a:rPr>
              <a:t>全才科学大师；</a:t>
            </a:r>
            <a:endParaRPr lang="zh-CN" altLang="en-US" sz="2400" b="1" dirty="0"/>
          </a:p>
          <a:p>
            <a:pPr eaLnBrk="1" hangingPunct="1">
              <a:buFont typeface="Wingdings" panose="05000000000000000000" pitchFamily="2" charset="2"/>
              <a:buChar char="Ø"/>
              <a:defRPr/>
            </a:pPr>
            <a:r>
              <a:rPr lang="zh-CN" altLang="en-US" sz="2400" b="1" dirty="0"/>
              <a:t>得知</a:t>
            </a:r>
            <a:r>
              <a:rPr lang="en-US" altLang="zh-CN" sz="2400" b="1" dirty="0"/>
              <a:t>ENIAC</a:t>
            </a:r>
            <a:r>
              <a:rPr lang="zh-CN" altLang="en-US" sz="2400" b="1" dirty="0"/>
              <a:t>的研制消息加入计算机研制者的行列；</a:t>
            </a:r>
          </a:p>
          <a:p>
            <a:pPr eaLnBrk="1" hangingPunct="1">
              <a:buFont typeface="Wingdings" panose="05000000000000000000" pitchFamily="2" charset="2"/>
              <a:buChar char="Ø"/>
              <a:defRPr/>
            </a:pPr>
            <a:r>
              <a:rPr lang="en-US" altLang="zh-CN" sz="2400" b="1" dirty="0"/>
              <a:t>ENIAC</a:t>
            </a:r>
            <a:r>
              <a:rPr lang="zh-CN" altLang="en-US" sz="2400" b="1" dirty="0"/>
              <a:t>问世后，敏锐地捕捉到</a:t>
            </a:r>
            <a:r>
              <a:rPr lang="en-US" altLang="zh-CN" sz="2400" b="1" dirty="0"/>
              <a:t>ENIAC</a:t>
            </a:r>
            <a:r>
              <a:rPr lang="zh-CN" altLang="en-US" sz="2400" b="1" dirty="0"/>
              <a:t>的最大弱点：</a:t>
            </a:r>
            <a:r>
              <a:rPr lang="zh-CN" altLang="en-US" sz="2400" b="1" dirty="0">
                <a:solidFill>
                  <a:srgbClr val="FF3300"/>
                </a:solidFill>
              </a:rPr>
              <a:t>没有真正的存储器</a:t>
            </a:r>
            <a:r>
              <a:rPr lang="zh-CN" altLang="en-US" sz="2400" b="1" dirty="0"/>
              <a:t>，程序是外插型的 ，导致</a:t>
            </a:r>
            <a:r>
              <a:rPr lang="zh-CN" altLang="en-US" sz="2400" b="1" dirty="0">
                <a:solidFill>
                  <a:srgbClr val="6600FF"/>
                </a:solidFill>
              </a:rPr>
              <a:t>计算的高速与编写程序的手工化存在着很大的矛盾</a:t>
            </a:r>
            <a:r>
              <a:rPr lang="zh-CN" altLang="en-US" sz="2400" b="1" dirty="0"/>
              <a:t> ；</a:t>
            </a:r>
          </a:p>
          <a:p>
            <a:pPr eaLnBrk="1" hangingPunct="1">
              <a:buFont typeface="Wingdings" panose="05000000000000000000" pitchFamily="2" charset="2"/>
              <a:buChar char="Ø"/>
              <a:defRPr/>
            </a:pPr>
            <a:r>
              <a:rPr lang="zh-CN" altLang="en-US" sz="2400" b="1" dirty="0"/>
              <a:t>针对</a:t>
            </a:r>
            <a:r>
              <a:rPr lang="en-US" altLang="zh-CN" sz="2400" b="1" dirty="0"/>
              <a:t>ENIAC</a:t>
            </a:r>
            <a:r>
              <a:rPr lang="zh-CN" altLang="en-US" sz="2400" b="1" dirty="0"/>
              <a:t>存在的问题，提出了</a:t>
            </a:r>
            <a:r>
              <a:rPr lang="zh-CN" altLang="en-US" sz="2400" b="1" dirty="0">
                <a:solidFill>
                  <a:srgbClr val="FF3300"/>
                </a:solidFill>
              </a:rPr>
              <a:t>存储程序</a:t>
            </a:r>
            <a:r>
              <a:rPr lang="zh-CN" altLang="en-US" sz="2400" b="1" dirty="0"/>
              <a:t>的思想 ：</a:t>
            </a:r>
            <a:r>
              <a:rPr lang="zh-CN" altLang="en-US" sz="2400" b="1" dirty="0">
                <a:solidFill>
                  <a:schemeClr val="accent2"/>
                </a:solidFill>
              </a:rPr>
              <a:t>要求程序和数据一样，也必须存储在计算机的主存储器中，这样计算机就能够自动重复地执行程序，而不必每个问题都重新编程，从而大大加快运算进程。</a:t>
            </a:r>
            <a:r>
              <a:rPr lang="zh-CN" altLang="en-US" sz="2400" dirty="0">
                <a:solidFill>
                  <a:schemeClr val="accent2"/>
                </a:solidFill>
              </a:rPr>
              <a:t> </a:t>
            </a:r>
            <a:endParaRPr lang="zh-CN" altLang="en-US" sz="2400" b="1" dirty="0">
              <a:solidFill>
                <a:schemeClr val="accent2"/>
              </a:solidFill>
            </a:endParaRPr>
          </a:p>
          <a:p>
            <a:pPr eaLnBrk="1" hangingPunct="1">
              <a:defRPr/>
            </a:pPr>
            <a:endParaRPr lang="zh-CN" altLang="en-US" sz="2000" dirty="0">
              <a:solidFill>
                <a:schemeClr val="accent2"/>
              </a:solidFill>
            </a:endParaRPr>
          </a:p>
        </p:txBody>
      </p:sp>
      <p:sp>
        <p:nvSpPr>
          <p:cNvPr id="70661" name="Rectangle 7"/>
          <p:cNvSpPr>
            <a:spLocks noChangeArrowheads="1"/>
          </p:cNvSpPr>
          <p:nvPr/>
        </p:nvSpPr>
        <p:spPr bwMode="auto">
          <a:xfrm>
            <a:off x="395288" y="1125538"/>
            <a:ext cx="7056437" cy="528637"/>
          </a:xfrm>
          <a:prstGeom prst="rect">
            <a:avLst/>
          </a:prstGeom>
          <a:gradFill rotWithShape="1">
            <a:gsLst>
              <a:gs pos="0">
                <a:schemeClr val="accent2">
                  <a:alpha val="50000"/>
                </a:schemeClr>
              </a:gs>
              <a:gs pos="100000">
                <a:srgbClr val="FFFFFF"/>
              </a:gs>
            </a:gsLst>
            <a:lin ang="5400000" scaled="1"/>
          </a:gradFill>
          <a:ln w="9525" cmpd="sng">
            <a:solidFill>
              <a:schemeClr val="accent2">
                <a:alpha val="50000"/>
              </a:schemeClr>
            </a:solidFill>
            <a:miter lim="800000"/>
            <a:headEnd/>
            <a:tailEnd/>
          </a:ln>
        </p:spPr>
        <p:txBody>
          <a:bodyPr anchor="ctr">
            <a:spAutoFit/>
          </a:bodyPr>
          <a:lstStyle>
            <a:lvl1pPr eaLnBrk="0" hangingPunct="0">
              <a:spcBef>
                <a:spcPct val="20000"/>
              </a:spcBef>
              <a:buChar char="•"/>
              <a:defRPr sz="2800">
                <a:solidFill>
                  <a:schemeClr val="tx1"/>
                </a:solidFill>
                <a:latin typeface="Times New Roman" pitchFamily="18" charset="0"/>
                <a:ea typeface="宋体" pitchFamily="2" charset="-122"/>
              </a:defRPr>
            </a:lvl1pPr>
            <a:lvl2pPr marL="742950" indent="-285750" eaLnBrk="0" hangingPunct="0">
              <a:spcBef>
                <a:spcPct val="20000"/>
              </a:spcBef>
              <a:buChar char="–"/>
              <a:defRPr sz="2400">
                <a:solidFill>
                  <a:schemeClr val="tx1"/>
                </a:solidFill>
                <a:latin typeface="Times New Roman" pitchFamily="18" charset="0"/>
                <a:ea typeface="宋体" pitchFamily="2" charset="-122"/>
              </a:defRPr>
            </a:lvl2pPr>
            <a:lvl3pPr marL="1143000" indent="-228600" eaLnBrk="0" hangingPunct="0">
              <a:spcBef>
                <a:spcPct val="20000"/>
              </a:spcBef>
              <a:buSzPct val="65000"/>
              <a:buFont typeface="Wingdings" pitchFamily="2" charset="2"/>
              <a:buChar char="n"/>
              <a:defRPr sz="2400">
                <a:solidFill>
                  <a:schemeClr val="tx1"/>
                </a:solidFill>
                <a:latin typeface="Times New Roman" pitchFamily="18" charset="0"/>
                <a:ea typeface="宋体" pitchFamily="2" charset="-122"/>
              </a:defRPr>
            </a:lvl3pPr>
            <a:lvl4pPr marL="1600200" indent="-228600" eaLnBrk="0" hangingPunct="0">
              <a:spcBef>
                <a:spcPct val="20000"/>
              </a:spcBef>
              <a:buFont typeface="Wingdings" pitchFamily="2" charset="2"/>
              <a:buChar char="–"/>
              <a:defRPr sz="2200">
                <a:solidFill>
                  <a:schemeClr val="tx1"/>
                </a:solidFill>
                <a:latin typeface="Times New Roman" pitchFamily="18" charset="0"/>
                <a:ea typeface="宋体" pitchFamily="2" charset="-122"/>
              </a:defRPr>
            </a:lvl4pPr>
            <a:lvl5pPr marL="2057400" indent="-228600" eaLnBrk="0" hangingPunct="0">
              <a:spcBef>
                <a:spcPct val="20000"/>
              </a:spcBef>
              <a:buFont typeface="Wingdings" pitchFamily="2" charset="2"/>
              <a:buChar char="»"/>
              <a:defRPr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Times New Roman" pitchFamily="18" charset="0"/>
                <a:ea typeface="宋体" pitchFamily="2" charset="-122"/>
              </a:defRPr>
            </a:lvl9pPr>
          </a:lstStyle>
          <a:p>
            <a:pPr algn="just" eaLnBrk="1" hangingPunct="1">
              <a:spcBef>
                <a:spcPct val="30000"/>
              </a:spcBef>
              <a:buFontTx/>
              <a:buNone/>
              <a:defRPr/>
            </a:pPr>
            <a:r>
              <a:rPr lang="en-US" altLang="zh-CN">
                <a:effectLst>
                  <a:outerShdw blurRad="38100" dist="38100" dir="2700000" algn="tl">
                    <a:srgbClr val="FFFFFF"/>
                  </a:outerShdw>
                </a:effectLst>
                <a:latin typeface="宋体" pitchFamily="2" charset="-122"/>
              </a:rPr>
              <a:t>4.</a:t>
            </a:r>
            <a:r>
              <a:rPr lang="zh-CN" altLang="en-US"/>
              <a:t>冯</a:t>
            </a:r>
            <a:r>
              <a:rPr lang="en-US" altLang="zh-CN"/>
              <a:t>.</a:t>
            </a:r>
            <a:r>
              <a:rPr lang="zh-CN" altLang="en-US"/>
              <a:t>诺伊曼和存储程序的计算机体系结构 </a:t>
            </a:r>
          </a:p>
        </p:txBody>
      </p:sp>
      <p:pic>
        <p:nvPicPr>
          <p:cNvPr id="70662" name="Picture 8" descr="vonNeumann"/>
          <p:cNvPicPr>
            <a:picLocks noChangeAspect="1" noChangeArrowheads="1"/>
          </p:cNvPicPr>
          <p:nvPr/>
        </p:nvPicPr>
        <p:blipFill>
          <a:blip r:embed="rId4">
            <a:lum bright="12000" contrast="12000"/>
            <a:extLst>
              <a:ext uri="{28A0092B-C50C-407E-A947-70E740481C1C}">
                <a14:useLocalDpi xmlns:a14="http://schemas.microsoft.com/office/drawing/2010/main" val="0"/>
              </a:ext>
            </a:extLst>
          </a:blip>
          <a:srcRect/>
          <a:stretch>
            <a:fillRect/>
          </a:stretch>
        </p:blipFill>
        <p:spPr bwMode="auto">
          <a:xfrm>
            <a:off x="8056563" y="908050"/>
            <a:ext cx="1087437"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9379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661"/>
                                        </p:tgtEl>
                                        <p:attrNameLst>
                                          <p:attrName>style.visibility</p:attrName>
                                        </p:attrNameLst>
                                      </p:cBhvr>
                                      <p:to>
                                        <p:strVal val="visible"/>
                                      </p:to>
                                    </p:set>
                                    <p:animEffect transition="in" filter="dissolve">
                                      <p:cBhvr>
                                        <p:cTn id="7" dur="500"/>
                                        <p:tgtEl>
                                          <p:spTgt spid="70661"/>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70662"/>
                                        </p:tgtEl>
                                        <p:attrNameLst>
                                          <p:attrName>style.visibility</p:attrName>
                                        </p:attrNameLst>
                                      </p:cBhvr>
                                      <p:to>
                                        <p:strVal val="visible"/>
                                      </p:to>
                                    </p:set>
                                    <p:animEffect transition="in" filter="box(out)">
                                      <p:cBhvr>
                                        <p:cTn id="11" dur="500"/>
                                        <p:tgtEl>
                                          <p:spTgt spid="70662"/>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1" nodeType="clickEffect">
                                  <p:stCondLst>
                                    <p:cond delay="0"/>
                                  </p:stCondLst>
                                  <p:childTnLst>
                                    <p:set>
                                      <p:cBhvr>
                                        <p:cTn id="15" dur="1" fill="hold">
                                          <p:stCondLst>
                                            <p:cond delay="0"/>
                                          </p:stCondLst>
                                        </p:cTn>
                                        <p:tgtEl>
                                          <p:spTgt spid="70660">
                                            <p:txEl>
                                              <p:pRg st="0" end="0"/>
                                            </p:txEl>
                                          </p:spTgt>
                                        </p:tgtEl>
                                        <p:attrNameLst>
                                          <p:attrName>style.visibility</p:attrName>
                                        </p:attrNameLst>
                                      </p:cBhvr>
                                      <p:to>
                                        <p:strVal val="visible"/>
                                      </p:to>
                                    </p:set>
                                    <p:animEffect transition="in" filter="dissolve">
                                      <p:cBhvr>
                                        <p:cTn id="16" dur="500"/>
                                        <p:tgtEl>
                                          <p:spTgt spid="70660">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1" nodeType="clickEffect">
                                  <p:stCondLst>
                                    <p:cond delay="0"/>
                                  </p:stCondLst>
                                  <p:childTnLst>
                                    <p:set>
                                      <p:cBhvr>
                                        <p:cTn id="20" dur="1" fill="hold">
                                          <p:stCondLst>
                                            <p:cond delay="0"/>
                                          </p:stCondLst>
                                        </p:cTn>
                                        <p:tgtEl>
                                          <p:spTgt spid="70660">
                                            <p:txEl>
                                              <p:pRg st="1" end="1"/>
                                            </p:txEl>
                                          </p:spTgt>
                                        </p:tgtEl>
                                        <p:attrNameLst>
                                          <p:attrName>style.visibility</p:attrName>
                                        </p:attrNameLst>
                                      </p:cBhvr>
                                      <p:to>
                                        <p:strVal val="visible"/>
                                      </p:to>
                                    </p:set>
                                    <p:animEffect transition="in" filter="dissolve">
                                      <p:cBhvr>
                                        <p:cTn id="21" dur="500"/>
                                        <p:tgtEl>
                                          <p:spTgt spid="70660">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1" nodeType="clickEffect">
                                  <p:stCondLst>
                                    <p:cond delay="0"/>
                                  </p:stCondLst>
                                  <p:childTnLst>
                                    <p:set>
                                      <p:cBhvr>
                                        <p:cTn id="25" dur="1" fill="hold">
                                          <p:stCondLst>
                                            <p:cond delay="0"/>
                                          </p:stCondLst>
                                        </p:cTn>
                                        <p:tgtEl>
                                          <p:spTgt spid="70660">
                                            <p:txEl>
                                              <p:pRg st="2" end="2"/>
                                            </p:txEl>
                                          </p:spTgt>
                                        </p:tgtEl>
                                        <p:attrNameLst>
                                          <p:attrName>style.visibility</p:attrName>
                                        </p:attrNameLst>
                                      </p:cBhvr>
                                      <p:to>
                                        <p:strVal val="visible"/>
                                      </p:to>
                                    </p:set>
                                    <p:animEffect transition="in" filter="dissolve">
                                      <p:cBhvr>
                                        <p:cTn id="26" dur="500"/>
                                        <p:tgtEl>
                                          <p:spTgt spid="70660">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1" nodeType="clickEffect">
                                  <p:stCondLst>
                                    <p:cond delay="0"/>
                                  </p:stCondLst>
                                  <p:childTnLst>
                                    <p:set>
                                      <p:cBhvr>
                                        <p:cTn id="30" dur="1" fill="hold">
                                          <p:stCondLst>
                                            <p:cond delay="0"/>
                                          </p:stCondLst>
                                        </p:cTn>
                                        <p:tgtEl>
                                          <p:spTgt spid="70660">
                                            <p:txEl>
                                              <p:pRg st="3" end="3"/>
                                            </p:txEl>
                                          </p:spTgt>
                                        </p:tgtEl>
                                        <p:attrNameLst>
                                          <p:attrName>style.visibility</p:attrName>
                                        </p:attrNameLst>
                                      </p:cBhvr>
                                      <p:to>
                                        <p:strVal val="visible"/>
                                      </p:to>
                                    </p:set>
                                    <p:animEffect transition="in" filter="dissolve">
                                      <p:cBhvr>
                                        <p:cTn id="31" dur="500"/>
                                        <p:tgtEl>
                                          <p:spTgt spid="70660">
                                            <p:txEl>
                                              <p:pRg st="3" end="3"/>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1" nodeType="clickEffect">
                                  <p:stCondLst>
                                    <p:cond delay="0"/>
                                  </p:stCondLst>
                                  <p:childTnLst>
                                    <p:set>
                                      <p:cBhvr>
                                        <p:cTn id="35" dur="1" fill="hold">
                                          <p:stCondLst>
                                            <p:cond delay="0"/>
                                          </p:stCondLst>
                                        </p:cTn>
                                        <p:tgtEl>
                                          <p:spTgt spid="70660">
                                            <p:txEl>
                                              <p:pRg st="4" end="4"/>
                                            </p:txEl>
                                          </p:spTgt>
                                        </p:tgtEl>
                                        <p:attrNameLst>
                                          <p:attrName>style.visibility</p:attrName>
                                        </p:attrNameLst>
                                      </p:cBhvr>
                                      <p:to>
                                        <p:strVal val="visible"/>
                                      </p:to>
                                    </p:set>
                                    <p:animEffect transition="in" filter="dissolve">
                                      <p:cBhvr>
                                        <p:cTn id="36" dur="500"/>
                                        <p:tgtEl>
                                          <p:spTgt spid="70660">
                                            <p:txEl>
                                              <p:pRg st="4" end="4"/>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70660">
                                            <p:txEl>
                                              <p:pRg st="0" end="0"/>
                                            </p:txEl>
                                          </p:spTgt>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70660">
                                            <p:txEl>
                                              <p:pRg st="1" end="1"/>
                                            </p:txEl>
                                          </p:spTgt>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70660">
                                            <p:txEl>
                                              <p:pRg st="2" end="2"/>
                                            </p:txEl>
                                          </p:spTgt>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70660">
                                            <p:txEl>
                                              <p:pRg st="3" end="3"/>
                                            </p:txEl>
                                          </p:spTgt>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grpId="0" nodeType="clickEffect">
                                  <p:stCondLst>
                                    <p:cond delay="0"/>
                                  </p:stCondLst>
                                  <p:childTnLst>
                                    <p:set>
                                      <p:cBhvr>
                                        <p:cTn id="56" dur="1" fill="hold">
                                          <p:stCondLst>
                                            <p:cond delay="0"/>
                                          </p:stCondLst>
                                        </p:cTn>
                                        <p:tgtEl>
                                          <p:spTgt spid="70660">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build="p" autoUpdateAnimBg="0"/>
      <p:bldP spid="70660" grpId="1" build="p" autoUpdateAnimBg="0"/>
      <p:bldP spid="70661"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9CFA151C-2620-47EF-B48F-6276D0035823}" type="slidenum">
              <a:rPr lang="zh-CN" altLang="en-US" sz="1400"/>
              <a:pPr algn="r" eaLnBrk="1" hangingPunct="1">
                <a:spcBef>
                  <a:spcPct val="50000"/>
                </a:spcBef>
                <a:buFontTx/>
                <a:buNone/>
              </a:pPr>
              <a:t>49</a:t>
            </a:fld>
            <a:endParaRPr lang="en-US" altLang="zh-CN" sz="1400"/>
          </a:p>
        </p:txBody>
      </p:sp>
      <p:sp>
        <p:nvSpPr>
          <p:cNvPr id="57347" name="Rectangle 2"/>
          <p:cNvSpPr>
            <a:spLocks noGrp="1" noChangeArrowheads="1"/>
          </p:cNvSpPr>
          <p:nvPr>
            <p:ph type="title" idx="4294967295"/>
          </p:nvPr>
        </p:nvSpPr>
        <p:spPr>
          <a:xfrm>
            <a:off x="1257300" y="0"/>
            <a:ext cx="7886700" cy="1325563"/>
          </a:xfrm>
        </p:spPr>
        <p:txBody>
          <a:bodyPr/>
          <a:lstStyle/>
          <a:p>
            <a:pPr eaLnBrk="1" hangingPunct="1"/>
            <a:r>
              <a:rPr lang="zh-CN" altLang="en-US" sz="2800" b="1" dirty="0"/>
              <a:t>1.2    计算机发展简史</a:t>
            </a:r>
            <a:r>
              <a:rPr lang="en-US" altLang="zh-CN" sz="2800" b="1" dirty="0"/>
              <a:t>-</a:t>
            </a:r>
            <a:r>
              <a:rPr lang="zh-CN" altLang="en-US" sz="2800" b="1" dirty="0">
                <a:solidFill>
                  <a:srgbClr val="2D35D3"/>
                </a:solidFill>
              </a:rPr>
              <a:t>冯.诺依曼机体系结构</a:t>
            </a:r>
            <a:endParaRPr lang="en-US" altLang="zh-CN" sz="2800" b="1" dirty="0">
              <a:solidFill>
                <a:srgbClr val="2D35D3"/>
              </a:solidFill>
            </a:endParaRPr>
          </a:p>
        </p:txBody>
      </p:sp>
      <p:sp>
        <p:nvSpPr>
          <p:cNvPr id="72708" name="Rectangle 3"/>
          <p:cNvSpPr>
            <a:spLocks noGrp="1" noChangeArrowheads="1"/>
          </p:cNvSpPr>
          <p:nvPr>
            <p:ph type="body" idx="4294967295"/>
          </p:nvPr>
        </p:nvSpPr>
        <p:spPr>
          <a:xfrm>
            <a:off x="612775" y="1366044"/>
            <a:ext cx="7772400" cy="4918075"/>
          </a:xfrm>
        </p:spPr>
        <p:txBody>
          <a:bodyPr/>
          <a:lstStyle/>
          <a:p>
            <a:pPr eaLnBrk="1" hangingPunct="1">
              <a:spcBef>
                <a:spcPct val="50000"/>
              </a:spcBef>
              <a:buFontTx/>
              <a:buNone/>
            </a:pPr>
            <a:r>
              <a:rPr lang="zh-CN" altLang="en-US" b="1" dirty="0"/>
              <a:t>冯.诺依曼机体系结构的特点：</a:t>
            </a:r>
          </a:p>
          <a:p>
            <a:pPr eaLnBrk="1" hangingPunct="1">
              <a:buFont typeface="Wingdings" panose="05000000000000000000" pitchFamily="2" charset="2"/>
              <a:buChar char="Ø"/>
            </a:pPr>
            <a:r>
              <a:rPr lang="zh-CN" altLang="en-US" sz="2400" b="1" dirty="0"/>
              <a:t>指令和数据采用二进制表示，从而简化机器的逻辑线路；－－</a:t>
            </a:r>
            <a:r>
              <a:rPr lang="zh-CN" altLang="en-US" sz="2400" b="1" dirty="0">
                <a:solidFill>
                  <a:schemeClr val="accent2"/>
                </a:solidFill>
              </a:rPr>
              <a:t>指令和数据的表示</a:t>
            </a:r>
          </a:p>
          <a:p>
            <a:pPr eaLnBrk="1" hangingPunct="1">
              <a:buFont typeface="Wingdings" panose="05000000000000000000" pitchFamily="2" charset="2"/>
              <a:buChar char="Ø"/>
            </a:pPr>
            <a:r>
              <a:rPr lang="zh-CN" altLang="en-US" sz="2400" b="1" dirty="0"/>
              <a:t>指令和数据一样存储在主存储器中；－－</a:t>
            </a:r>
            <a:r>
              <a:rPr lang="zh-CN" altLang="en-US" sz="2400" b="1" dirty="0">
                <a:solidFill>
                  <a:schemeClr val="accent2"/>
                </a:solidFill>
              </a:rPr>
              <a:t>指令和数据的存储</a:t>
            </a:r>
          </a:p>
          <a:p>
            <a:pPr eaLnBrk="1" hangingPunct="1">
              <a:buFont typeface="Wingdings" panose="05000000000000000000" pitchFamily="2" charset="2"/>
              <a:buChar char="Ø"/>
            </a:pPr>
            <a:r>
              <a:rPr lang="zh-CN" altLang="en-US" sz="2400" b="1" dirty="0"/>
              <a:t>计算机由运算器、控制器、存储器、输入设备、输出设备五大部分组成。</a:t>
            </a:r>
          </a:p>
          <a:p>
            <a:pPr eaLnBrk="1" hangingPunct="1">
              <a:buFontTx/>
              <a:buNone/>
            </a:pPr>
            <a:endParaRPr lang="zh-CN" altLang="en-US" sz="1200" b="1" dirty="0"/>
          </a:p>
          <a:p>
            <a:pPr eaLnBrk="1" hangingPunct="1">
              <a:buFontTx/>
              <a:buNone/>
            </a:pPr>
            <a:r>
              <a:rPr lang="zh-CN" altLang="en-US" b="1" dirty="0">
                <a:solidFill>
                  <a:schemeClr val="accent2"/>
                </a:solidFill>
              </a:rPr>
              <a:t>第一台基于冯.诺伊曼思想的计算机于1950年在美国宾西法尼亚大学诞生，名为</a:t>
            </a:r>
            <a:r>
              <a:rPr lang="en-US" altLang="zh-CN" b="1" dirty="0">
                <a:solidFill>
                  <a:schemeClr val="accent2"/>
                </a:solidFill>
              </a:rPr>
              <a:t>EDVAC。</a:t>
            </a:r>
            <a:r>
              <a:rPr lang="zh-CN" altLang="en-US" b="1" dirty="0">
                <a:solidFill>
                  <a:schemeClr val="accent2"/>
                </a:solidFill>
              </a:rPr>
              <a:t> </a:t>
            </a:r>
          </a:p>
          <a:p>
            <a:pPr eaLnBrk="1" hangingPunct="1">
              <a:buFontTx/>
              <a:buNone/>
            </a:pPr>
            <a:endParaRPr lang="zh-CN" altLang="en-US" dirty="0">
              <a:solidFill>
                <a:schemeClr val="accent2"/>
              </a:solidFill>
            </a:endParaRPr>
          </a:p>
        </p:txBody>
      </p:sp>
      <p:sp>
        <p:nvSpPr>
          <p:cNvPr id="72709" name="Text Box 4"/>
          <p:cNvSpPr txBox="1">
            <a:spLocks noChangeArrowheads="1"/>
          </p:cNvSpPr>
          <p:nvPr/>
        </p:nvSpPr>
        <p:spPr bwMode="auto">
          <a:xfrm>
            <a:off x="612775" y="5518150"/>
            <a:ext cx="7920038" cy="149860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buClr>
                <a:schemeClr val="accent2"/>
              </a:buClr>
              <a:buSzPct val="75000"/>
              <a:buFont typeface="Monotype Sorts" pitchFamily="2" charset="2"/>
              <a:buNone/>
            </a:pPr>
            <a:r>
              <a:rPr lang="zh-CN" altLang="en-US">
                <a:solidFill>
                  <a:srgbClr val="6600FF"/>
                </a:solidFill>
                <a:latin typeface="楷体_GB2312" pitchFamily="1" charset="-122"/>
                <a:ea typeface="楷体_GB2312" pitchFamily="1" charset="-122"/>
              </a:rPr>
              <a:t>由于冯</a:t>
            </a:r>
            <a:r>
              <a:rPr lang="en-US" altLang="zh-CN">
                <a:solidFill>
                  <a:srgbClr val="6600FF"/>
                </a:solidFill>
                <a:latin typeface="楷体_GB2312" pitchFamily="1" charset="-122"/>
                <a:ea typeface="楷体_GB2312" pitchFamily="1" charset="-122"/>
              </a:rPr>
              <a:t>.</a:t>
            </a:r>
            <a:r>
              <a:rPr lang="zh-CN" altLang="en-US">
                <a:solidFill>
                  <a:srgbClr val="6600FF"/>
                </a:solidFill>
                <a:latin typeface="楷体_GB2312" pitchFamily="1" charset="-122"/>
                <a:ea typeface="楷体_GB2312" pitchFamily="1" charset="-122"/>
              </a:rPr>
              <a:t>诺伊曼在计算机逻辑结构设计上的伟大贡献，他被誉为</a:t>
            </a:r>
            <a:r>
              <a:rPr lang="zh-CN" altLang="en-US">
                <a:solidFill>
                  <a:srgbClr val="6600FF"/>
                </a:solidFill>
                <a:ea typeface="楷体_GB2312" pitchFamily="1" charset="-122"/>
              </a:rPr>
              <a:t>“</a:t>
            </a:r>
            <a:r>
              <a:rPr lang="zh-CN" altLang="en-US">
                <a:solidFill>
                  <a:srgbClr val="6600FF"/>
                </a:solidFill>
                <a:latin typeface="楷体_GB2312" pitchFamily="1" charset="-122"/>
                <a:ea typeface="楷体_GB2312" pitchFamily="1" charset="-122"/>
              </a:rPr>
              <a:t>计算机之父</a:t>
            </a:r>
            <a:r>
              <a:rPr lang="zh-CN" altLang="en-US">
                <a:solidFill>
                  <a:srgbClr val="6600FF"/>
                </a:solidFill>
                <a:ea typeface="楷体_GB2312" pitchFamily="1" charset="-122"/>
              </a:rPr>
              <a:t>”</a:t>
            </a:r>
            <a:r>
              <a:rPr lang="zh-CN" altLang="en-US" b="0">
                <a:solidFill>
                  <a:srgbClr val="6600FF"/>
                </a:solidFill>
                <a:latin typeface="楷体_GB2312" pitchFamily="1" charset="-122"/>
                <a:ea typeface="楷体_GB2312" pitchFamily="1" charset="-122"/>
              </a:rPr>
              <a:t> ！</a:t>
            </a:r>
            <a:endParaRPr lang="en-US" altLang="zh-CN" b="0">
              <a:solidFill>
                <a:srgbClr val="6600FF"/>
              </a:solidFill>
              <a:latin typeface="楷体_GB2312" pitchFamily="1" charset="-122"/>
              <a:ea typeface="楷体_GB2312" pitchFamily="1" charset="-122"/>
            </a:endParaRPr>
          </a:p>
          <a:p>
            <a:pPr algn="ctr" eaLnBrk="1" hangingPunct="1">
              <a:spcBef>
                <a:spcPct val="50000"/>
              </a:spcBef>
              <a:buFontTx/>
              <a:buNone/>
            </a:pPr>
            <a:endParaRPr lang="zh-CN" altLang="en-US">
              <a:solidFill>
                <a:srgbClr val="6600FF"/>
              </a:solidFill>
              <a:latin typeface="楷体_GB2312" pitchFamily="1" charset="-122"/>
              <a:ea typeface="楷体_GB2312" pitchFamily="1" charset="-122"/>
            </a:endParaRPr>
          </a:p>
        </p:txBody>
      </p:sp>
    </p:spTree>
    <p:extLst>
      <p:ext uri="{BB962C8B-B14F-4D97-AF65-F5344CB8AC3E}">
        <p14:creationId xmlns:p14="http://schemas.microsoft.com/office/powerpoint/2010/main" val="39437662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8">
                                            <p:txEl>
                                              <p:pRg st="1" end="1"/>
                                            </p:txEl>
                                          </p:spTgt>
                                        </p:tgtEl>
                                        <p:attrNameLst>
                                          <p:attrName>style.visibility</p:attrName>
                                        </p:attrNameLst>
                                      </p:cBhvr>
                                      <p:to>
                                        <p:strVal val="visible"/>
                                      </p:to>
                                    </p:set>
                                    <p:animEffect transition="in" filter="blinds(horizontal)">
                                      <p:cBhvr>
                                        <p:cTn id="7" dur="500"/>
                                        <p:tgtEl>
                                          <p:spTgt spid="7270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708">
                                            <p:txEl>
                                              <p:pRg st="2" end="2"/>
                                            </p:txEl>
                                          </p:spTgt>
                                        </p:tgtEl>
                                        <p:attrNameLst>
                                          <p:attrName>style.visibility</p:attrName>
                                        </p:attrNameLst>
                                      </p:cBhvr>
                                      <p:to>
                                        <p:strVal val="visible"/>
                                      </p:to>
                                    </p:set>
                                    <p:animEffect transition="in" filter="blinds(horizontal)">
                                      <p:cBhvr>
                                        <p:cTn id="12" dur="500"/>
                                        <p:tgtEl>
                                          <p:spTgt spid="7270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708">
                                            <p:txEl>
                                              <p:pRg st="3" end="3"/>
                                            </p:txEl>
                                          </p:spTgt>
                                        </p:tgtEl>
                                        <p:attrNameLst>
                                          <p:attrName>style.visibility</p:attrName>
                                        </p:attrNameLst>
                                      </p:cBhvr>
                                      <p:to>
                                        <p:strVal val="visible"/>
                                      </p:to>
                                    </p:set>
                                    <p:animEffect transition="in" filter="blinds(horizontal)">
                                      <p:cBhvr>
                                        <p:cTn id="17" dur="500"/>
                                        <p:tgtEl>
                                          <p:spTgt spid="7270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2708">
                                            <p:txEl>
                                              <p:pRg st="5" end="5"/>
                                            </p:txEl>
                                          </p:spTgt>
                                        </p:tgtEl>
                                        <p:attrNameLst>
                                          <p:attrName>style.visibility</p:attrName>
                                        </p:attrNameLst>
                                      </p:cBhvr>
                                      <p:to>
                                        <p:strVal val="visible"/>
                                      </p:to>
                                    </p:set>
                                    <p:animEffect transition="in" filter="blinds(horizontal)">
                                      <p:cBhvr>
                                        <p:cTn id="22" dur="500"/>
                                        <p:tgtEl>
                                          <p:spTgt spid="72708">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2708">
                                            <p:txEl>
                                              <p:pRg st="5" end="5"/>
                                            </p:txEl>
                                          </p:spTgt>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72709"/>
                                        </p:tgtEl>
                                        <p:attrNameLst>
                                          <p:attrName>style.visibility</p:attrName>
                                        </p:attrNameLst>
                                      </p:cBhvr>
                                      <p:to>
                                        <p:strVal val="visible"/>
                                      </p:to>
                                    </p:set>
                                    <p:animEffect transition="in" filter="dissolve">
                                      <p:cBhvr>
                                        <p:cTn id="31" dur="500"/>
                                        <p:tgtEl>
                                          <p:spTgt spid="72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build="p" autoUpdateAnimBg="0"/>
      <p:bldP spid="72708" grpId="1" build="p" autoUpdateAnimBg="0"/>
      <p:bldP spid="7270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noChangeArrowheads="1"/>
          </p:cNvSpPr>
          <p:nvPr/>
        </p:nvSpPr>
        <p:spPr bwMode="auto">
          <a:xfrm>
            <a:off x="444500" y="1162050"/>
            <a:ext cx="8569325" cy="551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latin typeface="黑体" panose="02010609060101010101" pitchFamily="49" charset="-122"/>
                <a:ea typeface="黑体" panose="02010609060101010101" pitchFamily="49" charset="-122"/>
              </a:rPr>
              <a:t>计算</a:t>
            </a:r>
            <a:r>
              <a:rPr lang="zh-CN" altLang="en-US" sz="2400" b="0" dirty="0"/>
              <a:t>：</a:t>
            </a:r>
            <a:r>
              <a:rPr lang="zh-CN" altLang="en-US" dirty="0"/>
              <a:t>构建在一套公理体系上，并且不断向上演化。</a:t>
            </a:r>
            <a:endParaRPr lang="en-US" altLang="zh-CN" dirty="0"/>
          </a:p>
          <a:p>
            <a:pPr eaLnBrk="1" hangingPunct="1">
              <a:lnSpc>
                <a:spcPct val="150000"/>
              </a:lnSpc>
              <a:spcBef>
                <a:spcPct val="0"/>
              </a:spcBef>
              <a:buFontTx/>
              <a:buNone/>
            </a:pPr>
            <a:r>
              <a:rPr lang="zh-CN" altLang="en-US" sz="2400" b="0" dirty="0"/>
              <a:t>举例：我们日常的四则运算，它的公理体系则是由三大类组成，</a:t>
            </a:r>
            <a:endParaRPr lang="en-US" altLang="zh-CN" sz="2400" b="0" dirty="0"/>
          </a:p>
          <a:p>
            <a:pPr eaLnBrk="1" hangingPunct="1">
              <a:lnSpc>
                <a:spcPct val="150000"/>
              </a:lnSpc>
              <a:spcBef>
                <a:spcPct val="0"/>
              </a:spcBef>
              <a:buFontTx/>
              <a:buNone/>
            </a:pPr>
            <a:r>
              <a:rPr lang="en-US" altLang="zh-CN" sz="2400" b="0" dirty="0"/>
              <a:t>  </a:t>
            </a:r>
            <a:r>
              <a:rPr lang="zh-CN" altLang="en-US" sz="2400" b="0" dirty="0"/>
              <a:t>（</a:t>
            </a:r>
            <a:r>
              <a:rPr lang="en-US" altLang="zh-CN" sz="2400" b="0" dirty="0"/>
              <a:t>1</a:t>
            </a:r>
            <a:r>
              <a:rPr lang="zh-CN" altLang="en-US" sz="2400" b="0" dirty="0"/>
              <a:t>）数字：是我们定义的一个描述数据的集合。</a:t>
            </a:r>
            <a:br>
              <a:rPr lang="zh-CN" altLang="en-US" sz="2400" dirty="0"/>
            </a:br>
            <a:r>
              <a:rPr lang="en-US" altLang="zh-CN" sz="2400" dirty="0"/>
              <a:t>  </a:t>
            </a:r>
            <a:r>
              <a:rPr lang="zh-CN" altLang="en-US" sz="2400" dirty="0"/>
              <a:t>（</a:t>
            </a:r>
            <a:r>
              <a:rPr lang="en-US" altLang="zh-CN" sz="2400" dirty="0"/>
              <a:t>2</a:t>
            </a:r>
            <a:r>
              <a:rPr lang="zh-CN" altLang="en-US" sz="2400" dirty="0"/>
              <a:t>）</a:t>
            </a:r>
            <a:r>
              <a:rPr lang="zh-CN" altLang="en-US" sz="2400" b="0" dirty="0"/>
              <a:t>运算符：是我们用来描述一个计算过程的最小单位，它不能再被拆分。一种从</a:t>
            </a:r>
            <a:r>
              <a:rPr lang="zh-CN" altLang="en-US" sz="2400" dirty="0"/>
              <a:t>输入数据</a:t>
            </a:r>
            <a:r>
              <a:rPr lang="en-US" altLang="zh-CN" sz="2400" b="0" dirty="0"/>
              <a:t>(</a:t>
            </a:r>
            <a:r>
              <a:rPr lang="zh-CN" altLang="en-US" sz="2400" b="0" dirty="0"/>
              <a:t>即被运算符操作的数字</a:t>
            </a:r>
            <a:r>
              <a:rPr lang="en-US" altLang="zh-CN" sz="2400" b="0" dirty="0"/>
              <a:t>)</a:t>
            </a:r>
            <a:r>
              <a:rPr lang="zh-CN" altLang="en-US" sz="2400" b="0" dirty="0"/>
              <a:t>到</a:t>
            </a:r>
            <a:r>
              <a:rPr lang="zh-CN" altLang="en-US" sz="2400" dirty="0"/>
              <a:t>输出数据</a:t>
            </a:r>
            <a:r>
              <a:rPr lang="en-US" altLang="zh-CN" sz="2400" b="0" dirty="0"/>
              <a:t>(</a:t>
            </a:r>
            <a:r>
              <a:rPr lang="zh-CN" altLang="en-US" sz="2400" b="0" dirty="0"/>
              <a:t>即计算结果数字</a:t>
            </a:r>
            <a:r>
              <a:rPr lang="en-US" altLang="zh-CN" sz="2400" b="0" dirty="0"/>
              <a:t>)</a:t>
            </a:r>
            <a:r>
              <a:rPr lang="zh-CN" altLang="en-US" sz="2400" b="0" dirty="0"/>
              <a:t>的映射。即在这个地方我们定义了</a:t>
            </a:r>
            <a:r>
              <a:rPr lang="en-US" altLang="zh-CN" sz="2400" b="0" dirty="0"/>
              <a:t>1+1=2,2+1=3.....</a:t>
            </a:r>
            <a:r>
              <a:rPr lang="zh-CN" altLang="en-US" sz="2400" b="0" dirty="0"/>
              <a:t>这些</a:t>
            </a:r>
            <a:r>
              <a:rPr lang="zh-CN" altLang="en-US" sz="2400" dirty="0"/>
              <a:t>最基本</a:t>
            </a:r>
            <a:r>
              <a:rPr lang="zh-CN" altLang="en-US" sz="2400" b="0" dirty="0"/>
              <a:t>的</a:t>
            </a:r>
            <a:r>
              <a:rPr lang="zh-CN" altLang="en-US" sz="2400" dirty="0"/>
              <a:t>元运算</a:t>
            </a:r>
            <a:r>
              <a:rPr lang="zh-CN" altLang="en-US" sz="2400" b="0" dirty="0"/>
              <a:t>，</a:t>
            </a:r>
            <a:endParaRPr lang="en-US" altLang="zh-CN" sz="2400" b="0" dirty="0"/>
          </a:p>
          <a:p>
            <a:pPr eaLnBrk="1" hangingPunct="1">
              <a:lnSpc>
                <a:spcPct val="150000"/>
              </a:lnSpc>
              <a:spcBef>
                <a:spcPct val="0"/>
              </a:spcBef>
              <a:buFontTx/>
              <a:buNone/>
            </a:pPr>
            <a:r>
              <a:rPr lang="en-US" altLang="zh-CN" sz="2400" b="0" dirty="0"/>
              <a:t>  </a:t>
            </a:r>
            <a:r>
              <a:rPr lang="zh-CN" altLang="en-US" sz="2400" b="0" dirty="0"/>
              <a:t>（</a:t>
            </a:r>
            <a:r>
              <a:rPr lang="en-US" altLang="zh-CN" sz="2400" b="0" dirty="0"/>
              <a:t>3</a:t>
            </a:r>
            <a:r>
              <a:rPr lang="zh-CN" altLang="en-US" sz="2400" b="0" dirty="0"/>
              <a:t>）组合方式：应该是计算向上演化的</a:t>
            </a:r>
            <a:r>
              <a:rPr lang="zh-CN" altLang="en-US" sz="2400" dirty="0">
                <a:solidFill>
                  <a:srgbClr val="2D35D3"/>
                </a:solidFill>
              </a:rPr>
              <a:t>规则</a:t>
            </a:r>
            <a:r>
              <a:rPr lang="zh-CN" altLang="en-US" sz="2400" b="0" dirty="0"/>
              <a:t>，由此可以得到非常复杂的表达式，即如何由最基础的元运算按照一系列规则组成复合运算，也可逆向分解。</a:t>
            </a:r>
            <a:endParaRPr lang="zh-CN" altLang="en-US" sz="2400" dirty="0"/>
          </a:p>
        </p:txBody>
      </p:sp>
      <p:sp>
        <p:nvSpPr>
          <p:cNvPr id="3" name="Rectangle 2"/>
          <p:cNvSpPr txBox="1">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r" rtl="0" eaLnBrk="0" fontAlgn="base" hangingPunct="0">
              <a:spcBef>
                <a:spcPct val="0"/>
              </a:spcBef>
              <a:spcAft>
                <a:spcPct val="0"/>
              </a:spcAft>
              <a:defRPr sz="3200">
                <a:solidFill>
                  <a:srgbClr val="FF3300"/>
                </a:solidFill>
                <a:latin typeface="+mj-lt"/>
                <a:ea typeface="+mj-ea"/>
                <a:cs typeface="+mj-cs"/>
              </a:defRPr>
            </a:lvl1pPr>
            <a:lvl2pPr algn="r" rtl="0" eaLnBrk="0" fontAlgn="base" hangingPunct="0">
              <a:spcBef>
                <a:spcPct val="0"/>
              </a:spcBef>
              <a:spcAft>
                <a:spcPct val="0"/>
              </a:spcAft>
              <a:defRPr sz="3200">
                <a:solidFill>
                  <a:srgbClr val="FF3300"/>
                </a:solidFill>
                <a:latin typeface="Times New Roman" pitchFamily="18" charset="0"/>
                <a:ea typeface="宋体" pitchFamily="2" charset="-122"/>
              </a:defRPr>
            </a:lvl2pPr>
            <a:lvl3pPr algn="r" rtl="0" eaLnBrk="0" fontAlgn="base" hangingPunct="0">
              <a:spcBef>
                <a:spcPct val="0"/>
              </a:spcBef>
              <a:spcAft>
                <a:spcPct val="0"/>
              </a:spcAft>
              <a:defRPr sz="3200">
                <a:solidFill>
                  <a:srgbClr val="FF3300"/>
                </a:solidFill>
                <a:latin typeface="Times New Roman" pitchFamily="18" charset="0"/>
                <a:ea typeface="宋体" pitchFamily="2" charset="-122"/>
              </a:defRPr>
            </a:lvl3pPr>
            <a:lvl4pPr algn="r" rtl="0" eaLnBrk="0" fontAlgn="base" hangingPunct="0">
              <a:spcBef>
                <a:spcPct val="0"/>
              </a:spcBef>
              <a:spcAft>
                <a:spcPct val="0"/>
              </a:spcAft>
              <a:defRPr sz="3200">
                <a:solidFill>
                  <a:srgbClr val="FF3300"/>
                </a:solidFill>
                <a:latin typeface="Times New Roman" pitchFamily="18" charset="0"/>
                <a:ea typeface="宋体" pitchFamily="2" charset="-122"/>
              </a:defRPr>
            </a:lvl4pPr>
            <a:lvl5pPr algn="r" rtl="0" eaLnBrk="0" fontAlgn="base" hangingPunct="0">
              <a:spcBef>
                <a:spcPct val="0"/>
              </a:spcBef>
              <a:spcAft>
                <a:spcPct val="0"/>
              </a:spcAft>
              <a:defRPr sz="3200">
                <a:solidFill>
                  <a:srgbClr val="FF3300"/>
                </a:solidFill>
                <a:latin typeface="Times New Roman" pitchFamily="18" charset="0"/>
                <a:ea typeface="宋体" pitchFamily="2" charset="-122"/>
              </a:defRPr>
            </a:lvl5pPr>
            <a:lvl6pPr marL="457200" algn="r" rtl="0" eaLnBrk="0" fontAlgn="base" hangingPunct="0">
              <a:spcBef>
                <a:spcPct val="0"/>
              </a:spcBef>
              <a:spcAft>
                <a:spcPct val="0"/>
              </a:spcAft>
              <a:defRPr sz="3200">
                <a:solidFill>
                  <a:srgbClr val="FF3300"/>
                </a:solidFill>
                <a:latin typeface="Times New Roman" pitchFamily="18" charset="0"/>
                <a:ea typeface="宋体" pitchFamily="2" charset="-122"/>
              </a:defRPr>
            </a:lvl6pPr>
            <a:lvl7pPr marL="914400" algn="r" rtl="0" eaLnBrk="0" fontAlgn="base" hangingPunct="0">
              <a:spcBef>
                <a:spcPct val="0"/>
              </a:spcBef>
              <a:spcAft>
                <a:spcPct val="0"/>
              </a:spcAft>
              <a:defRPr sz="3200">
                <a:solidFill>
                  <a:srgbClr val="FF3300"/>
                </a:solidFill>
                <a:latin typeface="Times New Roman" pitchFamily="18" charset="0"/>
                <a:ea typeface="宋体" pitchFamily="2" charset="-122"/>
              </a:defRPr>
            </a:lvl7pPr>
            <a:lvl8pPr marL="1371600" algn="r" rtl="0" eaLnBrk="0" fontAlgn="base" hangingPunct="0">
              <a:spcBef>
                <a:spcPct val="0"/>
              </a:spcBef>
              <a:spcAft>
                <a:spcPct val="0"/>
              </a:spcAft>
              <a:defRPr sz="3200">
                <a:solidFill>
                  <a:srgbClr val="FF3300"/>
                </a:solidFill>
                <a:latin typeface="Times New Roman" pitchFamily="18" charset="0"/>
                <a:ea typeface="宋体" pitchFamily="2" charset="-122"/>
              </a:defRPr>
            </a:lvl8pPr>
            <a:lvl9pPr marL="1828800" algn="r" rtl="0" eaLnBrk="0" fontAlgn="base" hangingPunct="0">
              <a:spcBef>
                <a:spcPct val="0"/>
              </a:spcBef>
              <a:spcAft>
                <a:spcPct val="0"/>
              </a:spcAft>
              <a:defRPr sz="3200">
                <a:solidFill>
                  <a:srgbClr val="FF3300"/>
                </a:solidFill>
                <a:latin typeface="Times New Roman" pitchFamily="18" charset="0"/>
                <a:ea typeface="宋体" pitchFamily="2" charset="-122"/>
              </a:defRPr>
            </a:lvl9pPr>
          </a:lstStyle>
          <a:p>
            <a:pPr eaLnBrk="1" hangingPunct="1">
              <a:buFontTx/>
              <a:buNone/>
              <a:defRPr/>
            </a:pPr>
            <a:r>
              <a:rPr lang="en-US" altLang="zh-CN" kern="0"/>
              <a:t>1.1</a:t>
            </a:r>
            <a:r>
              <a:rPr lang="en-US" altLang="zh-CN" kern="0">
                <a:solidFill>
                  <a:srgbClr val="008080"/>
                </a:solidFill>
              </a:rPr>
              <a:t>     </a:t>
            </a:r>
            <a:r>
              <a:rPr lang="zh-CN" altLang="en-US" kern="0"/>
              <a:t>计算与计算工具</a:t>
            </a:r>
            <a:endParaRPr lang="zh-CN" altLang="en-US" kern="0" dirty="0"/>
          </a:p>
        </p:txBody>
      </p:sp>
    </p:spTree>
    <p:extLst>
      <p:ext uri="{BB962C8B-B14F-4D97-AF65-F5344CB8AC3E}">
        <p14:creationId xmlns:p14="http://schemas.microsoft.com/office/powerpoint/2010/main" val="15463166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sz="2800" b="1" dirty="0"/>
              <a:t>1.2    计算机发展简史</a:t>
            </a:r>
            <a:r>
              <a:rPr lang="en-US" altLang="zh-CN" sz="2800" b="1" dirty="0"/>
              <a:t>-</a:t>
            </a:r>
            <a:r>
              <a:rPr lang="zh-CN" altLang="en-US" sz="2800" b="1" dirty="0">
                <a:solidFill>
                  <a:srgbClr val="2D35D3"/>
                </a:solidFill>
              </a:rPr>
              <a:t>冯.诺依曼机体系结构</a:t>
            </a:r>
          </a:p>
        </p:txBody>
      </p:sp>
      <p:sp>
        <p:nvSpPr>
          <p:cNvPr id="58371" name="Rectangle 3"/>
          <p:cNvSpPr>
            <a:spLocks noGrp="1" noChangeArrowheads="1"/>
          </p:cNvSpPr>
          <p:nvPr>
            <p:ph idx="1"/>
          </p:nvPr>
        </p:nvSpPr>
        <p:spPr>
          <a:xfrm>
            <a:off x="685800" y="1381558"/>
            <a:ext cx="7772400" cy="4611687"/>
          </a:xfrm>
        </p:spPr>
        <p:txBody>
          <a:bodyPr/>
          <a:lstStyle/>
          <a:p>
            <a:pPr>
              <a:buFont typeface="Wingdings" panose="05000000000000000000" pitchFamily="2" charset="2"/>
              <a:buChar char="Ø"/>
            </a:pPr>
            <a:r>
              <a:rPr lang="zh-CN" altLang="en-US" sz="2400" b="1" dirty="0"/>
              <a:t>现代计算机自问世以来所遵循的基本结构形式始终是冯·诺依曼机体系结构。按照这种结构，程序和数据放在共享存储器内，CPU取出指令和数据进行相应的计算，因此CPU与共享存储器间的信息通路成为影响系统性能的“瓶颈”。</a:t>
            </a:r>
          </a:p>
          <a:p>
            <a:pPr>
              <a:buFont typeface="Wingdings" panose="05000000000000000000" pitchFamily="2" charset="2"/>
              <a:buChar char="Ø"/>
            </a:pPr>
            <a:r>
              <a:rPr lang="zh-CN" altLang="en-US" sz="2400" b="1" dirty="0"/>
              <a:t>冯.诺依曼机体系结构的局限严重束缚了现代计算机的进一步发展，需要寻求新的体系结构来提升计算机的性能。目前在体系结构方面已经有了重大的变化和改进，如</a:t>
            </a:r>
            <a:r>
              <a:rPr lang="zh-CN" altLang="en-US" sz="2400" b="1" dirty="0">
                <a:solidFill>
                  <a:srgbClr val="2D35D3"/>
                </a:solidFill>
              </a:rPr>
              <a:t>并行计算机、数据流计算机以及量子计算机、 DNA计算机</a:t>
            </a:r>
            <a:r>
              <a:rPr lang="zh-CN" altLang="en-US" sz="2400" b="1" dirty="0"/>
              <a:t>等非冯计算机，它们部分或完全不同于传统的冯.诺依曼型计算机，很大程度上提高了计算机的计算性能。</a:t>
            </a:r>
          </a:p>
        </p:txBody>
      </p:sp>
    </p:spTree>
    <p:extLst>
      <p:ext uri="{BB962C8B-B14F-4D97-AF65-F5344CB8AC3E}">
        <p14:creationId xmlns:p14="http://schemas.microsoft.com/office/powerpoint/2010/main" val="44988989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87E370B0-5432-4F5D-AEAF-FE21B8B8F629}" type="slidenum">
              <a:rPr lang="zh-CN" altLang="en-US" sz="1400"/>
              <a:pPr algn="r" eaLnBrk="1" hangingPunct="1">
                <a:spcBef>
                  <a:spcPct val="50000"/>
                </a:spcBef>
                <a:buFontTx/>
                <a:buNone/>
              </a:pPr>
              <a:t>51</a:t>
            </a:fld>
            <a:endParaRPr lang="en-US" altLang="zh-CN" sz="1400"/>
          </a:p>
        </p:txBody>
      </p:sp>
      <p:sp>
        <p:nvSpPr>
          <p:cNvPr id="4099" name="Rectangle 2"/>
          <p:cNvSpPr>
            <a:spLocks noGrp="1" noChangeArrowheads="1"/>
          </p:cNvSpPr>
          <p:nvPr>
            <p:ph type="title" idx="4294967295"/>
          </p:nvPr>
        </p:nvSpPr>
        <p:spPr>
          <a:xfrm>
            <a:off x="509451" y="103323"/>
            <a:ext cx="7886700" cy="1325563"/>
          </a:xfrm>
        </p:spPr>
        <p:txBody>
          <a:bodyPr/>
          <a:lstStyle/>
          <a:p>
            <a:pPr eaLnBrk="1" hangingPunct="1"/>
            <a:r>
              <a:rPr lang="zh-CN" altLang="en-US" b="1" dirty="0">
                <a:latin typeface="宋体" panose="02010600030101010101" pitchFamily="2" charset="-122"/>
              </a:rPr>
              <a:t>第一章</a:t>
            </a:r>
            <a:r>
              <a:rPr lang="zh-CN" altLang="en-US" b="1" dirty="0"/>
              <a:t>  </a:t>
            </a:r>
            <a:r>
              <a:rPr lang="zh-CN" altLang="en-US" b="1" dirty="0">
                <a:latin typeface="宋体" panose="02010600030101010101" pitchFamily="2" charset="-122"/>
              </a:rPr>
              <a:t>计算与计算机</a:t>
            </a:r>
            <a:r>
              <a:rPr lang="zh-CN" altLang="en-US" b="1" dirty="0"/>
              <a:t> </a:t>
            </a:r>
          </a:p>
        </p:txBody>
      </p:sp>
      <p:sp>
        <p:nvSpPr>
          <p:cNvPr id="4100" name="Rectangle 3"/>
          <p:cNvSpPr>
            <a:spLocks noGrp="1" noChangeArrowheads="1"/>
          </p:cNvSpPr>
          <p:nvPr>
            <p:ph type="body" idx="4294967295"/>
          </p:nvPr>
        </p:nvSpPr>
        <p:spPr>
          <a:xfrm>
            <a:off x="1040082" y="1723816"/>
            <a:ext cx="6825437" cy="4611687"/>
          </a:xfrm>
        </p:spPr>
        <p:txBody>
          <a:bodyPr/>
          <a:lstStyle/>
          <a:p>
            <a:pPr eaLnBrk="1" hangingPunct="1">
              <a:lnSpc>
                <a:spcPct val="150000"/>
              </a:lnSpc>
              <a:buFontTx/>
              <a:buNone/>
            </a:pPr>
            <a:r>
              <a:rPr lang="zh-CN" altLang="en-US" b="1" dirty="0"/>
              <a:t>1.1  计算与计算工具</a:t>
            </a:r>
          </a:p>
          <a:p>
            <a:pPr eaLnBrk="1" hangingPunct="1">
              <a:lnSpc>
                <a:spcPct val="150000"/>
              </a:lnSpc>
              <a:buFontTx/>
              <a:buNone/>
            </a:pPr>
            <a:r>
              <a:rPr lang="zh-CN" altLang="en-US" b="1" dirty="0"/>
              <a:t>1.2  计算机发展简史（科学与技术）</a:t>
            </a:r>
          </a:p>
          <a:p>
            <a:pPr eaLnBrk="1" hangingPunct="1">
              <a:lnSpc>
                <a:spcPct val="150000"/>
              </a:lnSpc>
              <a:buFontTx/>
              <a:buNone/>
            </a:pPr>
            <a:r>
              <a:rPr lang="zh-CN" altLang="en-US" b="1" dirty="0">
                <a:solidFill>
                  <a:srgbClr val="FF0000"/>
                </a:solidFill>
              </a:rPr>
              <a:t>*1.3  计算机的应用（参考阅读）</a:t>
            </a:r>
          </a:p>
          <a:p>
            <a:pPr eaLnBrk="1" hangingPunct="1">
              <a:lnSpc>
                <a:spcPct val="150000"/>
              </a:lnSpc>
              <a:buFontTx/>
              <a:buNone/>
            </a:pPr>
            <a:endParaRPr lang="zh-CN" altLang="en-US" b="1" dirty="0"/>
          </a:p>
        </p:txBody>
      </p:sp>
    </p:spTree>
    <p:extLst>
      <p:ext uri="{BB962C8B-B14F-4D97-AF65-F5344CB8AC3E}">
        <p14:creationId xmlns:p14="http://schemas.microsoft.com/office/powerpoint/2010/main" val="22574606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6"/>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8CC9BECC-C996-4255-9C7F-75C5B1DF0293}" type="slidenum">
              <a:rPr lang="zh-CN" altLang="en-US" sz="1400"/>
              <a:pPr algn="r" eaLnBrk="1" hangingPunct="1">
                <a:spcBef>
                  <a:spcPct val="50000"/>
                </a:spcBef>
                <a:buFontTx/>
                <a:buNone/>
              </a:pPr>
              <a:t>52</a:t>
            </a:fld>
            <a:endParaRPr lang="en-US" altLang="zh-CN" sz="1400"/>
          </a:p>
        </p:txBody>
      </p:sp>
      <p:sp>
        <p:nvSpPr>
          <p:cNvPr id="60419" name="Rectangle 4"/>
          <p:cNvSpPr>
            <a:spLocks noGrp="1" noChangeArrowheads="1"/>
          </p:cNvSpPr>
          <p:nvPr>
            <p:ph type="title" idx="4294967295"/>
          </p:nvPr>
        </p:nvSpPr>
        <p:spPr>
          <a:xfrm>
            <a:off x="427038" y="80169"/>
            <a:ext cx="7886700" cy="1325563"/>
          </a:xfrm>
          <a:noFill/>
        </p:spPr>
        <p:txBody>
          <a:bodyPr/>
          <a:lstStyle/>
          <a:p>
            <a:pPr eaLnBrk="1" hangingPunct="1"/>
            <a:r>
              <a:rPr lang="en-US" altLang="zh-CN" b="1" dirty="0"/>
              <a:t>1.3  </a:t>
            </a:r>
            <a:r>
              <a:rPr lang="zh-CN" altLang="en-US" b="1" dirty="0"/>
              <a:t>计算机应用</a:t>
            </a:r>
          </a:p>
        </p:txBody>
      </p:sp>
      <p:sp>
        <p:nvSpPr>
          <p:cNvPr id="60420" name="Rectangle 3"/>
          <p:cNvSpPr>
            <a:spLocks noGrp="1" noChangeArrowheads="1"/>
          </p:cNvSpPr>
          <p:nvPr>
            <p:ph type="body" sz="half" idx="4294967295"/>
          </p:nvPr>
        </p:nvSpPr>
        <p:spPr>
          <a:xfrm>
            <a:off x="456157" y="1332571"/>
            <a:ext cx="8135938" cy="2470150"/>
          </a:xfrm>
        </p:spPr>
        <p:txBody>
          <a:bodyPr>
            <a:normAutofit fontScale="92500"/>
          </a:bodyPr>
          <a:lstStyle/>
          <a:p>
            <a:pPr marL="0" eaLnBrk="1" hangingPunct="1">
              <a:lnSpc>
                <a:spcPct val="90000"/>
              </a:lnSpc>
              <a:buFontTx/>
              <a:buNone/>
            </a:pPr>
            <a:r>
              <a:rPr lang="zh-CN" altLang="en-US" sz="2400" dirty="0">
                <a:ea typeface="华文中宋" panose="02010600040101010101" pitchFamily="2" charset="-122"/>
              </a:rPr>
              <a:t>     网上定票、图书馆借书、银行取款、打电话、视屏会议、使用家用电器、卫星定位、车上的控制系统</a:t>
            </a:r>
            <a:r>
              <a:rPr lang="en-US" altLang="zh-CN" sz="2400" dirty="0">
                <a:latin typeface="华文中宋" panose="02010600040101010101" pitchFamily="2" charset="-122"/>
                <a:ea typeface="华文中宋" panose="02010600040101010101" pitchFamily="2" charset="-122"/>
              </a:rPr>
              <a:t>……</a:t>
            </a:r>
            <a:r>
              <a:rPr lang="zh-CN" altLang="en-US" sz="2400" dirty="0">
                <a:ea typeface="华文中宋" panose="02010600040101010101" pitchFamily="2" charset="-122"/>
              </a:rPr>
              <a:t>计算机对人类科学技术的发展产生了深远的影响，极大的增强了人类认识世界、改造世界的能力，在国民经济和社会生活的各个领域有着广泛的应用。</a:t>
            </a:r>
          </a:p>
          <a:p>
            <a:pPr marL="0" indent="0" eaLnBrk="1" hangingPunct="1">
              <a:lnSpc>
                <a:spcPct val="90000"/>
              </a:lnSpc>
              <a:buNone/>
            </a:pPr>
            <a:r>
              <a:rPr lang="zh-CN" altLang="en-US" sz="2400" dirty="0">
                <a:ea typeface="华文中宋" panose="02010600040101010101" pitchFamily="2" charset="-122"/>
              </a:rPr>
              <a:t>     按照应用领域划分，计算机有以下几个方面用途：科学计算、数据处理、自动控制、人工智能、互联网上的应用、计算机辅助工程和辅助教育等。</a:t>
            </a:r>
          </a:p>
          <a:p>
            <a:pPr eaLnBrk="1" hangingPunct="1">
              <a:lnSpc>
                <a:spcPct val="90000"/>
              </a:lnSpc>
            </a:pPr>
            <a:endParaRPr lang="en-US" altLang="zh-CN" sz="2400" dirty="0">
              <a:ea typeface="华文中宋" panose="02010600040101010101" pitchFamily="2" charset="-122"/>
            </a:endParaRPr>
          </a:p>
        </p:txBody>
      </p:sp>
      <p:graphicFrame>
        <p:nvGraphicFramePr>
          <p:cNvPr id="60424" name="Object 13"/>
          <p:cNvGraphicFramePr>
            <a:graphicFrameLocks noGrp="1" noChangeAspect="1"/>
          </p:cNvGraphicFramePr>
          <p:nvPr>
            <p:ph sz="half" idx="4294967295"/>
            <p:extLst>
              <p:ext uri="{D42A27DB-BD31-4B8C-83A1-F6EECF244321}">
                <p14:modId xmlns:p14="http://schemas.microsoft.com/office/powerpoint/2010/main" val="3141759668"/>
              </p:ext>
            </p:extLst>
          </p:nvPr>
        </p:nvGraphicFramePr>
        <p:xfrm>
          <a:off x="1308192" y="4285456"/>
          <a:ext cx="557213" cy="1223963"/>
        </p:xfrm>
        <a:graphic>
          <a:graphicData uri="http://schemas.openxmlformats.org/presentationml/2006/ole">
            <mc:AlternateContent xmlns:mc="http://schemas.openxmlformats.org/markup-compatibility/2006">
              <mc:Choice xmlns:v="urn:schemas-microsoft-com:vml" Requires="v">
                <p:oleObj r:id="rId2" imgW="1324800" imgH="2908800" progId="">
                  <p:embed/>
                </p:oleObj>
              </mc:Choice>
              <mc:Fallback>
                <p:oleObj r:id="rId2" imgW="1324800" imgH="2908800" progId="">
                  <p:embed/>
                  <p:pic>
                    <p:nvPicPr>
                      <p:cNvPr id="60424"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192" y="4285456"/>
                        <a:ext cx="557213"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0421" name="Picture 6" descr="卫星"/>
          <p:cNvPicPr>
            <a:picLocks noChangeAspect="1" noChangeArrowheads="1"/>
          </p:cNvPicPr>
          <p:nvPr/>
        </p:nvPicPr>
        <p:blipFill>
          <a:blip r:embed="rId4">
            <a:clrChange>
              <a:clrFrom>
                <a:srgbClr val="FFFFFF"/>
              </a:clrFrom>
              <a:clrTo>
                <a:srgbClr val="FFFFFF">
                  <a:alpha val="0"/>
                </a:srgbClr>
              </a:clrTo>
            </a:clrChange>
            <a:lum bright="18000"/>
            <a:extLst>
              <a:ext uri="{28A0092B-C50C-407E-A947-70E740481C1C}">
                <a14:useLocalDpi xmlns:a14="http://schemas.microsoft.com/office/drawing/2010/main" val="0"/>
              </a:ext>
            </a:extLst>
          </a:blip>
          <a:srcRect/>
          <a:stretch>
            <a:fillRect/>
          </a:stretch>
        </p:blipFill>
        <p:spPr bwMode="auto">
          <a:xfrm>
            <a:off x="4572000" y="4221163"/>
            <a:ext cx="1077913"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7" descr="汽车"/>
          <p:cNvPicPr>
            <a:picLocks noChangeAspect="1" noChangeArrowheads="1"/>
          </p:cNvPicPr>
          <p:nvPr/>
        </p:nvPicPr>
        <p:blipFill>
          <a:blip r:embed="rId5">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667625" y="4365625"/>
            <a:ext cx="107791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Picture 8" descr="电脑前两男"/>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24525" y="4076700"/>
            <a:ext cx="152400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5" name="Picture 15" descr="接受器3"/>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63938" y="4364038"/>
            <a:ext cx="806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6" name="WordArt 17"/>
          <p:cNvSpPr>
            <a:spLocks noChangeArrowheads="1" noChangeShapeType="1" noTextEdit="1"/>
          </p:cNvSpPr>
          <p:nvPr/>
        </p:nvSpPr>
        <p:spPr bwMode="auto">
          <a:xfrm>
            <a:off x="3132138" y="5445125"/>
            <a:ext cx="4572000" cy="700088"/>
          </a:xfrm>
          <a:prstGeom prst="rect">
            <a:avLst/>
          </a:prstGeom>
        </p:spPr>
        <p:txBody>
          <a:bodyPr wrap="none" fromWordArt="1">
            <a:prstTxWarp prst="textSlantUp">
              <a:avLst>
                <a:gd name="adj" fmla="val 32056"/>
              </a:avLst>
            </a:prstTxWarp>
          </a:bodyPr>
          <a:lstStyle/>
          <a:p>
            <a:pPr algn="ctr"/>
            <a:r>
              <a:rPr lang="zh-CN" altLang="en-US" sz="3600" kern="10" dirty="0">
                <a:ln w="9525">
                  <a:solidFill>
                    <a:srgbClr val="CC99FF"/>
                  </a:solidFill>
                  <a:round/>
                  <a:headEnd/>
                  <a:tailEnd/>
                </a:ln>
                <a:gradFill rotWithShape="1">
                  <a:gsLst>
                    <a:gs pos="0">
                      <a:srgbClr val="6600CC"/>
                    </a:gs>
                    <a:gs pos="100000">
                      <a:srgbClr val="CC00CC"/>
                    </a:gs>
                  </a:gsLst>
                  <a:lin ang="5400000" scaled="1"/>
                </a:gradFill>
                <a:effectLst>
                  <a:outerShdw dist="53882" dir="2700000" algn="ctr" rotWithShape="0">
                    <a:srgbClr val="9999FF">
                      <a:alpha val="76999"/>
                    </a:srgbClr>
                  </a:outerShdw>
                </a:effectLst>
                <a:latin typeface="宋体" panose="02010600030101010101" pitchFamily="2" charset="-122"/>
              </a:rPr>
              <a:t>计算机的应用无处不在</a:t>
            </a:r>
          </a:p>
        </p:txBody>
      </p:sp>
    </p:spTree>
    <p:extLst>
      <p:ext uri="{BB962C8B-B14F-4D97-AF65-F5344CB8AC3E}">
        <p14:creationId xmlns:p14="http://schemas.microsoft.com/office/powerpoint/2010/main" val="30571188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9273DEA5-AE05-4D61-A242-03552E3643ED}" type="slidenum">
              <a:rPr lang="zh-CN" altLang="en-US" sz="1400"/>
              <a:pPr algn="r" eaLnBrk="1" hangingPunct="1">
                <a:spcBef>
                  <a:spcPct val="50000"/>
                </a:spcBef>
                <a:buFontTx/>
                <a:buNone/>
              </a:pPr>
              <a:t>53</a:t>
            </a:fld>
            <a:endParaRPr lang="en-US" altLang="zh-CN" sz="1400"/>
          </a:p>
        </p:txBody>
      </p:sp>
      <p:sp>
        <p:nvSpPr>
          <p:cNvPr id="61443" name="Rectangle 2"/>
          <p:cNvSpPr>
            <a:spLocks noGrp="1" noChangeArrowheads="1"/>
          </p:cNvSpPr>
          <p:nvPr>
            <p:ph type="title" idx="4294967295"/>
          </p:nvPr>
        </p:nvSpPr>
        <p:spPr>
          <a:xfrm>
            <a:off x="731520" y="44450"/>
            <a:ext cx="7886700" cy="1325563"/>
          </a:xfrm>
        </p:spPr>
        <p:txBody>
          <a:bodyPr/>
          <a:lstStyle/>
          <a:p>
            <a:pPr eaLnBrk="1" hangingPunct="1"/>
            <a:r>
              <a:rPr lang="zh-CN" altLang="en-US" sz="3600" dirty="0"/>
              <a:t> </a:t>
            </a:r>
            <a:r>
              <a:rPr lang="zh-CN" altLang="en-US" b="1" dirty="0"/>
              <a:t>1.3  计算机应用</a:t>
            </a:r>
            <a:r>
              <a:rPr lang="en-US" altLang="zh-CN" b="1" dirty="0"/>
              <a:t>-</a:t>
            </a:r>
            <a:r>
              <a:rPr lang="zh-CN" altLang="en-US" b="1" dirty="0">
                <a:solidFill>
                  <a:srgbClr val="6600FF"/>
                </a:solidFill>
              </a:rPr>
              <a:t>科学计算</a:t>
            </a:r>
          </a:p>
        </p:txBody>
      </p:sp>
      <p:sp>
        <p:nvSpPr>
          <p:cNvPr id="61444" name="Rectangle 3"/>
          <p:cNvSpPr>
            <a:spLocks noGrp="1" noChangeArrowheads="1"/>
          </p:cNvSpPr>
          <p:nvPr>
            <p:ph type="body" idx="4294967295"/>
          </p:nvPr>
        </p:nvSpPr>
        <p:spPr>
          <a:xfrm>
            <a:off x="716824" y="1396207"/>
            <a:ext cx="7772400" cy="4611687"/>
          </a:xfrm>
        </p:spPr>
        <p:txBody>
          <a:bodyPr/>
          <a:lstStyle/>
          <a:p>
            <a:pPr eaLnBrk="1" hangingPunct="1">
              <a:buFont typeface="Wingdings" panose="05000000000000000000" pitchFamily="2" charset="2"/>
              <a:buChar char="Ø"/>
            </a:pPr>
            <a:r>
              <a:rPr lang="zh-CN" altLang="en-US" sz="2400" dirty="0">
                <a:ea typeface="华文中宋" panose="02010600040101010101" pitchFamily="2" charset="-122"/>
              </a:rPr>
              <a:t>所谓</a:t>
            </a:r>
            <a:r>
              <a:rPr lang="zh-CN" altLang="en-US" sz="2400" dirty="0">
                <a:solidFill>
                  <a:srgbClr val="FF3300"/>
                </a:solidFill>
                <a:ea typeface="华文中宋" panose="02010600040101010101" pitchFamily="2" charset="-122"/>
              </a:rPr>
              <a:t>科学计算是</a:t>
            </a:r>
            <a:r>
              <a:rPr lang="zh-CN" altLang="en-US" sz="2400" dirty="0">
                <a:ea typeface="华文中宋" panose="02010600040101010101" pitchFamily="2" charset="-122"/>
              </a:rPr>
              <a:t>指使用计算机来完成科学研究和工程技术中所遇到的数学问题的计算，又称为</a:t>
            </a:r>
            <a:r>
              <a:rPr lang="zh-CN" altLang="en-US" sz="2400" dirty="0">
                <a:solidFill>
                  <a:srgbClr val="FF3300"/>
                </a:solidFill>
                <a:ea typeface="华文中宋" panose="02010600040101010101" pitchFamily="2" charset="-122"/>
              </a:rPr>
              <a:t>数值计算</a:t>
            </a:r>
            <a:r>
              <a:rPr lang="zh-CN" altLang="en-US" sz="2400" dirty="0">
                <a:ea typeface="华文中宋" panose="02010600040101010101" pitchFamily="2" charset="-122"/>
              </a:rPr>
              <a:t>。</a:t>
            </a:r>
          </a:p>
          <a:p>
            <a:pPr eaLnBrk="1" hangingPunct="1">
              <a:buFont typeface="Wingdings" panose="05000000000000000000" pitchFamily="2" charset="2"/>
              <a:buChar char="Ø"/>
            </a:pPr>
            <a:r>
              <a:rPr lang="zh-CN" altLang="en-US" sz="2400" dirty="0">
                <a:ea typeface="华文中宋" panose="02010600040101010101" pitchFamily="2" charset="-122"/>
              </a:rPr>
              <a:t>在科学研究和工程技术中通常要将实际问题归结为某一</a:t>
            </a:r>
            <a:r>
              <a:rPr lang="zh-CN" altLang="en-US" sz="2400" dirty="0">
                <a:solidFill>
                  <a:srgbClr val="2D35D3"/>
                </a:solidFill>
                <a:ea typeface="华文中宋" panose="02010600040101010101" pitchFamily="2" charset="-122"/>
              </a:rPr>
              <a:t>数学模型</a:t>
            </a:r>
            <a:r>
              <a:rPr lang="zh-CN" altLang="en-US" sz="2400" dirty="0">
                <a:ea typeface="华文中宋" panose="02010600040101010101" pitchFamily="2" charset="-122"/>
              </a:rPr>
              <a:t>，这些数学模型</a:t>
            </a:r>
            <a:r>
              <a:rPr lang="zh-CN" altLang="en-US" sz="2400" dirty="0">
                <a:solidFill>
                  <a:srgbClr val="FF3300"/>
                </a:solidFill>
                <a:ea typeface="华文中宋" panose="02010600040101010101" pitchFamily="2" charset="-122"/>
              </a:rPr>
              <a:t>内容复杂、计算量大、要求的精度高</a:t>
            </a:r>
            <a:r>
              <a:rPr lang="zh-CN" altLang="en-US" sz="2400" dirty="0">
                <a:ea typeface="华文中宋" panose="02010600040101010101" pitchFamily="2" charset="-122"/>
              </a:rPr>
              <a:t>，只有以计算机为工具来计算才能快速地取得满意的结果。诸如天气预报、宇宙飞船和火箭的发射与控制、人造卫星的研制、原子能的利用、生命科学、材料科学、海洋工程等现代科学技术研究成果无一不是在计算机地帮助下才取得的。</a:t>
            </a:r>
          </a:p>
          <a:p>
            <a:pPr eaLnBrk="1" hangingPunct="1">
              <a:lnSpc>
                <a:spcPct val="90000"/>
              </a:lnSpc>
            </a:pPr>
            <a:endParaRPr lang="en-US" altLang="zh-CN" dirty="0">
              <a:ea typeface="华文中宋" panose="02010600040101010101" pitchFamily="2" charset="-122"/>
            </a:endParaRPr>
          </a:p>
        </p:txBody>
      </p:sp>
      <p:pic>
        <p:nvPicPr>
          <p:cNvPr id="61445" name="Picture 6" descr="卫星"/>
          <p:cNvPicPr>
            <a:picLocks noChangeAspect="1" noChangeArrowheads="1"/>
          </p:cNvPicPr>
          <p:nvPr/>
        </p:nvPicPr>
        <p:blipFill>
          <a:blip r:embed="rId2">
            <a:clrChange>
              <a:clrFrom>
                <a:srgbClr val="FFFFFF"/>
              </a:clrFrom>
              <a:clrTo>
                <a:srgbClr val="FFFFFF">
                  <a:alpha val="0"/>
                </a:srgbClr>
              </a:clrTo>
            </a:clrChange>
            <a:lum bright="18000"/>
            <a:extLst>
              <a:ext uri="{28A0092B-C50C-407E-A947-70E740481C1C}">
                <a14:useLocalDpi xmlns:a14="http://schemas.microsoft.com/office/drawing/2010/main" val="0"/>
              </a:ext>
            </a:extLst>
          </a:blip>
          <a:srcRect/>
          <a:stretch>
            <a:fillRect/>
          </a:stretch>
        </p:blipFill>
        <p:spPr bwMode="auto">
          <a:xfrm>
            <a:off x="5955536" y="5036695"/>
            <a:ext cx="1927989" cy="146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65066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59050183-B759-4225-B4F7-2A857BEC8409}" type="slidenum">
              <a:rPr lang="zh-CN" altLang="en-US" sz="1400"/>
              <a:pPr algn="r" eaLnBrk="1" hangingPunct="1">
                <a:spcBef>
                  <a:spcPct val="50000"/>
                </a:spcBef>
                <a:buFontTx/>
                <a:buNone/>
              </a:pPr>
              <a:t>54</a:t>
            </a:fld>
            <a:endParaRPr lang="en-US" altLang="zh-CN" sz="1400"/>
          </a:p>
        </p:txBody>
      </p:sp>
      <p:sp>
        <p:nvSpPr>
          <p:cNvPr id="62467" name="Rectangle 2"/>
          <p:cNvSpPr>
            <a:spLocks noGrp="1" noChangeArrowheads="1"/>
          </p:cNvSpPr>
          <p:nvPr>
            <p:ph type="title" idx="4294967295"/>
          </p:nvPr>
        </p:nvSpPr>
        <p:spPr>
          <a:xfrm>
            <a:off x="952500" y="182245"/>
            <a:ext cx="7886700" cy="1325563"/>
          </a:xfrm>
        </p:spPr>
        <p:txBody>
          <a:bodyPr/>
          <a:lstStyle/>
          <a:p>
            <a:pPr eaLnBrk="1" hangingPunct="1"/>
            <a:r>
              <a:rPr lang="zh-CN" altLang="en-US" dirty="0"/>
              <a:t> </a:t>
            </a:r>
            <a:r>
              <a:rPr lang="zh-CN" altLang="en-US" b="1" dirty="0"/>
              <a:t>1.3  计算机应用</a:t>
            </a:r>
            <a:r>
              <a:rPr lang="en-US" altLang="zh-CN" b="1" dirty="0"/>
              <a:t>-</a:t>
            </a:r>
            <a:r>
              <a:rPr lang="zh-CN" altLang="en-US" b="1" dirty="0">
                <a:solidFill>
                  <a:srgbClr val="6600FF"/>
                </a:solidFill>
                <a:ea typeface="Angsana New" pitchFamily="18" charset="-120"/>
                <a:cs typeface="Angsana New" pitchFamily="18" charset="-120"/>
              </a:rPr>
              <a:t>数据处理</a:t>
            </a:r>
            <a:endParaRPr lang="zh-CN" altLang="en-US" dirty="0">
              <a:solidFill>
                <a:schemeClr val="tx1"/>
              </a:solidFill>
              <a:ea typeface="Angsana New" pitchFamily="18" charset="-120"/>
              <a:cs typeface="Angsana New" pitchFamily="18" charset="-120"/>
            </a:endParaRPr>
          </a:p>
        </p:txBody>
      </p:sp>
      <p:sp>
        <p:nvSpPr>
          <p:cNvPr id="62468" name="Rectangle 3"/>
          <p:cNvSpPr>
            <a:spLocks noGrp="1" noChangeArrowheads="1"/>
          </p:cNvSpPr>
          <p:nvPr>
            <p:ph type="body" idx="4294967295"/>
          </p:nvPr>
        </p:nvSpPr>
        <p:spPr>
          <a:xfrm>
            <a:off x="744583" y="1432606"/>
            <a:ext cx="7886700" cy="3349256"/>
          </a:xfrm>
        </p:spPr>
        <p:txBody>
          <a:bodyPr/>
          <a:lstStyle/>
          <a:p>
            <a:pPr eaLnBrk="1" hangingPunct="1">
              <a:buFont typeface="Wingdings" panose="05000000000000000000" pitchFamily="2" charset="2"/>
              <a:buChar char="Ø"/>
            </a:pPr>
            <a:r>
              <a:rPr lang="zh-CN" altLang="en-US" sz="2400" b="1" dirty="0"/>
              <a:t>所谓</a:t>
            </a:r>
            <a:r>
              <a:rPr lang="zh-CN" altLang="en-US" sz="2400" b="1" dirty="0">
                <a:solidFill>
                  <a:srgbClr val="FF3300"/>
                </a:solidFill>
              </a:rPr>
              <a:t>数据处理</a:t>
            </a:r>
            <a:r>
              <a:rPr lang="zh-CN" altLang="en-US" sz="2400" b="1" dirty="0"/>
              <a:t>是指对数据进行变换、加工、分析和综合处理。</a:t>
            </a:r>
          </a:p>
          <a:p>
            <a:pPr eaLnBrk="1" hangingPunct="1">
              <a:buFont typeface="Wingdings" panose="05000000000000000000" pitchFamily="2" charset="2"/>
              <a:buChar char="Ø"/>
            </a:pPr>
            <a:r>
              <a:rPr lang="zh-CN" altLang="en-US" sz="2400" b="1" dirty="0"/>
              <a:t>大量的计算机应用于金融、保险、电信、交通等领域；此外，数字图书馆、科技情报检索以及飞机和火车的自动定票系统等也都属于数据处理范畴。</a:t>
            </a:r>
            <a:endParaRPr lang="en-US" altLang="zh-CN" sz="2400" b="1" dirty="0"/>
          </a:p>
          <a:p>
            <a:pPr eaLnBrk="1" hangingPunct="1">
              <a:buFont typeface="Wingdings" panose="05000000000000000000" pitchFamily="2" charset="2"/>
              <a:buChar char="Ø"/>
            </a:pPr>
            <a:r>
              <a:rPr lang="zh-CN" altLang="en-US" sz="2400" b="1" dirty="0">
                <a:solidFill>
                  <a:schemeClr val="accent2"/>
                </a:solidFill>
              </a:rPr>
              <a:t>数据挖掘技术</a:t>
            </a:r>
            <a:r>
              <a:rPr lang="zh-CN" altLang="en-US" sz="2400" b="1" dirty="0"/>
              <a:t>：是指从大量、随机的数据中，通过设置一定的学习算法，提取隐含在其中的，人们事先不知道但又是潜在有用的信息。</a:t>
            </a:r>
          </a:p>
          <a:p>
            <a:pPr eaLnBrk="1" hangingPunct="1"/>
            <a:endParaRPr lang="zh-CN" altLang="en-US" dirty="0"/>
          </a:p>
        </p:txBody>
      </p:sp>
    </p:spTree>
    <p:extLst>
      <p:ext uri="{BB962C8B-B14F-4D97-AF65-F5344CB8AC3E}">
        <p14:creationId xmlns:p14="http://schemas.microsoft.com/office/powerpoint/2010/main" val="37990539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E1CE07D1-6374-4E7C-82F4-3A11DFBD1801}" type="slidenum">
              <a:rPr lang="zh-CN" altLang="en-US" sz="1400"/>
              <a:pPr algn="r" eaLnBrk="1" hangingPunct="1">
                <a:spcBef>
                  <a:spcPct val="50000"/>
                </a:spcBef>
                <a:buFontTx/>
                <a:buNone/>
              </a:pPr>
              <a:t>55</a:t>
            </a:fld>
            <a:endParaRPr lang="en-US" altLang="zh-CN" sz="1400"/>
          </a:p>
        </p:txBody>
      </p:sp>
      <p:sp>
        <p:nvSpPr>
          <p:cNvPr id="64515" name="Rectangle 4"/>
          <p:cNvSpPr>
            <a:spLocks noGrp="1" noChangeArrowheads="1"/>
          </p:cNvSpPr>
          <p:nvPr>
            <p:ph type="title" idx="4294967295"/>
          </p:nvPr>
        </p:nvSpPr>
        <p:spPr>
          <a:xfrm>
            <a:off x="0" y="228600"/>
            <a:ext cx="8229600" cy="1400175"/>
          </a:xfrm>
          <a:noFill/>
        </p:spPr>
        <p:txBody>
          <a:bodyPr/>
          <a:lstStyle/>
          <a:p>
            <a:pPr eaLnBrk="1" hangingPunct="1"/>
            <a:r>
              <a:rPr lang="zh-CN" altLang="en-US" b="1"/>
              <a:t>1.3  计算机应用</a:t>
            </a:r>
            <a:r>
              <a:rPr lang="en-US" altLang="zh-CN" b="1"/>
              <a:t>-</a:t>
            </a:r>
            <a:r>
              <a:rPr lang="zh-CN" altLang="en-US" b="1">
                <a:solidFill>
                  <a:srgbClr val="6600FF"/>
                </a:solidFill>
                <a:ea typeface="Angsana New" pitchFamily="18" charset="-120"/>
                <a:cs typeface="Angsana New" pitchFamily="18" charset="-120"/>
              </a:rPr>
              <a:t>自动控制</a:t>
            </a:r>
            <a:br>
              <a:rPr lang="zh-CN" altLang="en-US">
                <a:ea typeface="Angsana New" pitchFamily="18" charset="-120"/>
                <a:cs typeface="Angsana New" pitchFamily="18" charset="-120"/>
              </a:rPr>
            </a:br>
            <a:endParaRPr lang="zh-CN" altLang="en-US">
              <a:ea typeface="Angsana New" pitchFamily="18" charset="-120"/>
              <a:cs typeface="Angsana New" pitchFamily="18" charset="-120"/>
            </a:endParaRPr>
          </a:p>
        </p:txBody>
      </p:sp>
      <p:sp>
        <p:nvSpPr>
          <p:cNvPr id="64516" name="Rectangle 5"/>
          <p:cNvSpPr>
            <a:spLocks noGrp="1" noChangeArrowheads="1"/>
          </p:cNvSpPr>
          <p:nvPr>
            <p:ph type="body" idx="4294967295"/>
          </p:nvPr>
        </p:nvSpPr>
        <p:spPr>
          <a:xfrm>
            <a:off x="483326" y="1404257"/>
            <a:ext cx="8229600" cy="4495800"/>
          </a:xfrm>
          <a:noFill/>
        </p:spPr>
        <p:txBody>
          <a:bodyPr/>
          <a:lstStyle/>
          <a:p>
            <a:pPr eaLnBrk="1" hangingPunct="1">
              <a:buFont typeface="Wingdings" panose="05000000000000000000" pitchFamily="2" charset="2"/>
              <a:buChar char="Ø"/>
            </a:pPr>
            <a:r>
              <a:rPr lang="zh-CN" altLang="en-US" sz="2400" b="1" dirty="0"/>
              <a:t>所谓</a:t>
            </a:r>
            <a:r>
              <a:rPr lang="zh-CN" altLang="en-US" sz="2400" b="1" dirty="0">
                <a:solidFill>
                  <a:srgbClr val="FF3300"/>
                </a:solidFill>
              </a:rPr>
              <a:t>自动控制</a:t>
            </a:r>
            <a:r>
              <a:rPr lang="zh-CN" altLang="en-US" sz="2400" b="1" dirty="0"/>
              <a:t>是指及时地采集检测数据、使用计算机快速地进行处理并自动地控制被控对象的动作，实现生产过程的自动化。此外，在计算机应用于实时控制中还具有故障检测、报警和诊断等功能。</a:t>
            </a:r>
          </a:p>
          <a:p>
            <a:pPr eaLnBrk="1" hangingPunct="1">
              <a:buFont typeface="Wingdings" panose="05000000000000000000" pitchFamily="2" charset="2"/>
              <a:buChar char="Ø"/>
            </a:pPr>
            <a:r>
              <a:rPr lang="zh-CN" altLang="en-US" sz="2400" b="1" dirty="0"/>
              <a:t>在钢铁、石油、化工、制造业等工业企业都需要进行实时自动控制，以提高生产效率和产品质量。</a:t>
            </a:r>
          </a:p>
          <a:p>
            <a:pPr eaLnBrk="1" hangingPunct="1">
              <a:buFont typeface="Wingdings" panose="05000000000000000000" pitchFamily="2" charset="2"/>
              <a:buChar char="Ø"/>
            </a:pPr>
            <a:r>
              <a:rPr lang="zh-CN" altLang="en-US" sz="2400" b="1" dirty="0"/>
              <a:t>通信系统中的程控交换机：随时响应用户的呼叫请求并进行处理，完成自动接续等一系列控制功能</a:t>
            </a:r>
            <a:r>
              <a:rPr lang="zh-CN" altLang="en-US" sz="2400" dirty="0"/>
              <a:t> </a:t>
            </a:r>
            <a:r>
              <a:rPr lang="zh-CN" altLang="en-US" sz="2400" b="1" dirty="0"/>
              <a:t>。</a:t>
            </a:r>
          </a:p>
          <a:p>
            <a:pPr eaLnBrk="1" hangingPunct="1">
              <a:lnSpc>
                <a:spcPct val="90000"/>
              </a:lnSpc>
            </a:pPr>
            <a:endParaRPr lang="en-US" altLang="zh-CN" b="1" dirty="0">
              <a:ea typeface="华文中宋" panose="02010600040101010101" pitchFamily="2" charset="-122"/>
            </a:endParaRPr>
          </a:p>
        </p:txBody>
      </p:sp>
    </p:spTree>
    <p:extLst>
      <p:ext uri="{BB962C8B-B14F-4D97-AF65-F5344CB8AC3E}">
        <p14:creationId xmlns:p14="http://schemas.microsoft.com/office/powerpoint/2010/main" val="19158775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5AE76239-A04E-433E-8010-CB08BE49B5C5}" type="slidenum">
              <a:rPr lang="zh-CN" altLang="en-US" sz="1400"/>
              <a:pPr algn="r" eaLnBrk="1" hangingPunct="1">
                <a:spcBef>
                  <a:spcPct val="50000"/>
                </a:spcBef>
                <a:buFontTx/>
                <a:buNone/>
              </a:pPr>
              <a:t>56</a:t>
            </a:fld>
            <a:endParaRPr lang="en-US" altLang="zh-CN" sz="1400"/>
          </a:p>
        </p:txBody>
      </p:sp>
      <p:sp>
        <p:nvSpPr>
          <p:cNvPr id="65539" name="Rectangle 2"/>
          <p:cNvSpPr>
            <a:spLocks noGrp="1" noChangeArrowheads="1"/>
          </p:cNvSpPr>
          <p:nvPr>
            <p:ph type="title" idx="4294967295"/>
          </p:nvPr>
        </p:nvSpPr>
        <p:spPr>
          <a:xfrm>
            <a:off x="692332" y="199617"/>
            <a:ext cx="7886700" cy="1325563"/>
          </a:xfrm>
        </p:spPr>
        <p:txBody>
          <a:bodyPr/>
          <a:lstStyle/>
          <a:p>
            <a:pPr eaLnBrk="1" hangingPunct="1"/>
            <a:r>
              <a:rPr lang="zh-CN" altLang="en-US" b="1" dirty="0"/>
              <a:t>1.3  计算机应用</a:t>
            </a:r>
            <a:r>
              <a:rPr lang="en-US" altLang="zh-CN" b="1" dirty="0"/>
              <a:t>-</a:t>
            </a:r>
            <a:r>
              <a:rPr lang="zh-CN" altLang="en-US" b="1" dirty="0">
                <a:solidFill>
                  <a:srgbClr val="6600FF"/>
                </a:solidFill>
                <a:ea typeface="Angsana New" pitchFamily="18" charset="-120"/>
                <a:cs typeface="Angsana New" pitchFamily="18" charset="-120"/>
              </a:rPr>
              <a:t>人工智能</a:t>
            </a:r>
            <a:endParaRPr lang="zh-CN" altLang="en-US" dirty="0">
              <a:ea typeface="Angsana New" pitchFamily="18" charset="-120"/>
              <a:cs typeface="Angsana New" pitchFamily="18" charset="-120"/>
            </a:endParaRPr>
          </a:p>
        </p:txBody>
      </p:sp>
      <p:sp>
        <p:nvSpPr>
          <p:cNvPr id="65540" name="Rectangle 3"/>
          <p:cNvSpPr>
            <a:spLocks noGrp="1" noChangeArrowheads="1"/>
          </p:cNvSpPr>
          <p:nvPr>
            <p:ph type="body" idx="4294967295"/>
          </p:nvPr>
        </p:nvSpPr>
        <p:spPr>
          <a:xfrm>
            <a:off x="692332" y="1379096"/>
            <a:ext cx="7886700" cy="4542393"/>
          </a:xfrm>
        </p:spPr>
        <p:txBody>
          <a:bodyPr>
            <a:normAutofit/>
          </a:bodyPr>
          <a:lstStyle/>
          <a:p>
            <a:pPr eaLnBrk="1" hangingPunct="1">
              <a:lnSpc>
                <a:spcPct val="90000"/>
              </a:lnSpc>
              <a:buFont typeface="Wingdings" panose="05000000000000000000" pitchFamily="2" charset="2"/>
              <a:buChar char="Ø"/>
            </a:pPr>
            <a:r>
              <a:rPr lang="zh-CN" altLang="en-US" sz="2400" b="1" dirty="0"/>
              <a:t>人工智能、简称</a:t>
            </a:r>
            <a:r>
              <a:rPr lang="en-US" altLang="zh-CN" sz="2400" b="1" dirty="0"/>
              <a:t>AI</a:t>
            </a:r>
            <a:r>
              <a:rPr lang="zh-CN" altLang="en-US" sz="2400" b="1" dirty="0"/>
              <a:t>、它是让计算机模拟人的某些智能行为 。</a:t>
            </a:r>
          </a:p>
          <a:p>
            <a:pPr eaLnBrk="1" hangingPunct="1">
              <a:lnSpc>
                <a:spcPct val="90000"/>
              </a:lnSpc>
              <a:buFont typeface="Wingdings" panose="05000000000000000000" pitchFamily="2" charset="2"/>
              <a:buChar char="Ø"/>
            </a:pPr>
            <a:r>
              <a:rPr lang="zh-CN" altLang="en-US" sz="2400" b="1" dirty="0"/>
              <a:t>研究方向：</a:t>
            </a:r>
          </a:p>
          <a:p>
            <a:pPr lvl="1" eaLnBrk="1" hangingPunct="1">
              <a:lnSpc>
                <a:spcPct val="90000"/>
              </a:lnSpc>
            </a:pPr>
            <a:r>
              <a:rPr lang="zh-CN" altLang="en-US" b="1" dirty="0">
                <a:solidFill>
                  <a:srgbClr val="CC3300"/>
                </a:solidFill>
              </a:rPr>
              <a:t>机器人</a:t>
            </a:r>
            <a:r>
              <a:rPr lang="zh-CN" altLang="en-US" b="1" dirty="0"/>
              <a:t>。</a:t>
            </a:r>
          </a:p>
          <a:p>
            <a:pPr lvl="1" eaLnBrk="1" hangingPunct="1">
              <a:lnSpc>
                <a:spcPct val="90000"/>
              </a:lnSpc>
            </a:pPr>
            <a:r>
              <a:rPr lang="zh-CN" altLang="en-US" b="1" dirty="0">
                <a:solidFill>
                  <a:srgbClr val="CC3300"/>
                </a:solidFill>
              </a:rPr>
              <a:t>专家系统</a:t>
            </a:r>
            <a:r>
              <a:rPr lang="zh-CN" altLang="en-US" b="1" dirty="0"/>
              <a:t>。需要时只须由用户输人要查询的问题和有关数据，专家系统通过推理判断向用户作出解答。</a:t>
            </a:r>
          </a:p>
          <a:p>
            <a:pPr lvl="1" eaLnBrk="1" hangingPunct="1">
              <a:lnSpc>
                <a:spcPct val="90000"/>
              </a:lnSpc>
            </a:pPr>
            <a:r>
              <a:rPr lang="zh-CN" altLang="en-US" b="1" dirty="0">
                <a:solidFill>
                  <a:srgbClr val="CC3300"/>
                </a:solidFill>
              </a:rPr>
              <a:t>模式识别</a:t>
            </a:r>
            <a:r>
              <a:rPr lang="zh-CN" altLang="en-US" b="1" dirty="0"/>
              <a:t>，它的实质是抽取被识别对象的</a:t>
            </a:r>
            <a:r>
              <a:rPr lang="zh-CN" altLang="en-US" b="1" dirty="0">
                <a:solidFill>
                  <a:srgbClr val="2D35D3"/>
                </a:solidFill>
              </a:rPr>
              <a:t>特征</a:t>
            </a:r>
            <a:r>
              <a:rPr lang="zh-CN" altLang="en-US" b="1" dirty="0"/>
              <a:t>，即所谓模式，与事先存在于计算机中的已知对象的特征进行</a:t>
            </a:r>
            <a:r>
              <a:rPr lang="zh-CN" altLang="en-US" b="1" dirty="0">
                <a:solidFill>
                  <a:srgbClr val="2D35D3"/>
                </a:solidFill>
              </a:rPr>
              <a:t>比较与判别</a:t>
            </a:r>
            <a:r>
              <a:rPr lang="zh-CN" altLang="en-US" b="1" dirty="0"/>
              <a:t>。如文字识别、声音识别、邮件自动分检、指纹识别、机器人景物分析等。</a:t>
            </a:r>
          </a:p>
          <a:p>
            <a:pPr lvl="1" eaLnBrk="1" hangingPunct="1">
              <a:lnSpc>
                <a:spcPct val="90000"/>
              </a:lnSpc>
            </a:pPr>
            <a:r>
              <a:rPr lang="zh-CN" altLang="en-US" b="1" dirty="0">
                <a:solidFill>
                  <a:srgbClr val="CC3300"/>
                </a:solidFill>
              </a:rPr>
              <a:t>智能检索</a:t>
            </a:r>
            <a:r>
              <a:rPr lang="zh-CN" altLang="en-US" b="1" dirty="0"/>
              <a:t> 。事实</a:t>
            </a:r>
            <a:r>
              <a:rPr lang="en-US" altLang="zh-CN" b="1" dirty="0"/>
              <a:t>+</a:t>
            </a:r>
            <a:r>
              <a:rPr lang="zh-CN" altLang="en-US" b="1" dirty="0"/>
              <a:t>规则，智能检索具有一定的推理能力。</a:t>
            </a:r>
          </a:p>
        </p:txBody>
      </p:sp>
    </p:spTree>
    <p:extLst>
      <p:ext uri="{BB962C8B-B14F-4D97-AF65-F5344CB8AC3E}">
        <p14:creationId xmlns:p14="http://schemas.microsoft.com/office/powerpoint/2010/main" val="3252500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1F0374C3-2AAE-4889-834C-63CD7610E0DA}" type="slidenum">
              <a:rPr lang="zh-CN" altLang="en-US" sz="1400"/>
              <a:pPr algn="r" eaLnBrk="1" hangingPunct="1">
                <a:spcBef>
                  <a:spcPct val="50000"/>
                </a:spcBef>
                <a:buFontTx/>
                <a:buNone/>
              </a:pPr>
              <a:t>57</a:t>
            </a:fld>
            <a:endParaRPr lang="en-US" altLang="zh-CN" sz="1400"/>
          </a:p>
        </p:txBody>
      </p:sp>
      <p:grpSp>
        <p:nvGrpSpPr>
          <p:cNvPr id="83971" name="Group 25"/>
          <p:cNvGrpSpPr>
            <a:grpSpLocks/>
          </p:cNvGrpSpPr>
          <p:nvPr/>
        </p:nvGrpSpPr>
        <p:grpSpPr bwMode="auto">
          <a:xfrm>
            <a:off x="644525" y="4941888"/>
            <a:ext cx="5943600" cy="549275"/>
            <a:chOff x="0" y="0"/>
            <a:chExt cx="3744" cy="346"/>
          </a:xfrm>
        </p:grpSpPr>
        <p:pic>
          <p:nvPicPr>
            <p:cNvPr id="66576" name="Picture 26" descr="dian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96"/>
              <a:ext cx="217"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7" name="Text Box 27"/>
            <p:cNvSpPr txBox="1">
              <a:spLocks noChangeArrowheads="1"/>
            </p:cNvSpPr>
            <p:nvPr/>
          </p:nvSpPr>
          <p:spPr bwMode="auto">
            <a:xfrm>
              <a:off x="240" y="0"/>
              <a:ext cx="350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Clr>
                  <a:schemeClr val="accent2"/>
                </a:buClr>
                <a:buSzPct val="75000"/>
                <a:buFont typeface="Monotype Sorts" pitchFamily="2" charset="2"/>
                <a:buNone/>
              </a:pPr>
              <a:r>
                <a:rPr lang="en-US" altLang="zh-CN" sz="3000"/>
                <a:t>……</a:t>
              </a:r>
            </a:p>
          </p:txBody>
        </p:sp>
      </p:grpSp>
      <p:grpSp>
        <p:nvGrpSpPr>
          <p:cNvPr id="83974" name="Group 39"/>
          <p:cNvGrpSpPr>
            <a:grpSpLocks/>
          </p:cNvGrpSpPr>
          <p:nvPr/>
        </p:nvGrpSpPr>
        <p:grpSpPr bwMode="auto">
          <a:xfrm>
            <a:off x="755650" y="1412875"/>
            <a:ext cx="5943600" cy="1096963"/>
            <a:chOff x="0" y="0"/>
            <a:chExt cx="3744" cy="691"/>
          </a:xfrm>
        </p:grpSpPr>
        <p:pic>
          <p:nvPicPr>
            <p:cNvPr id="66574" name="Picture 14" descr="dian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96"/>
              <a:ext cx="217"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5" name="Text Box 15"/>
            <p:cNvSpPr txBox="1">
              <a:spLocks noChangeArrowheads="1"/>
            </p:cNvSpPr>
            <p:nvPr/>
          </p:nvSpPr>
          <p:spPr bwMode="auto">
            <a:xfrm>
              <a:off x="240" y="0"/>
              <a:ext cx="3504"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3000"/>
                <a:t>互联网上的应用</a:t>
              </a:r>
            </a:p>
            <a:p>
              <a:pPr>
                <a:spcBef>
                  <a:spcPct val="50000"/>
                </a:spcBef>
                <a:buFontTx/>
                <a:buNone/>
              </a:pPr>
              <a:r>
                <a:rPr lang="zh-CN" altLang="en-US" sz="2400"/>
                <a:t>电子邮件、网上购物、资料检索等</a:t>
              </a:r>
            </a:p>
          </p:txBody>
        </p:sp>
      </p:grpSp>
      <p:grpSp>
        <p:nvGrpSpPr>
          <p:cNvPr id="66565" name="Group 30"/>
          <p:cNvGrpSpPr>
            <a:grpSpLocks/>
          </p:cNvGrpSpPr>
          <p:nvPr/>
        </p:nvGrpSpPr>
        <p:grpSpPr bwMode="auto">
          <a:xfrm>
            <a:off x="6588125" y="1557338"/>
            <a:ext cx="936625" cy="863600"/>
            <a:chOff x="0" y="0"/>
            <a:chExt cx="1248" cy="1248"/>
          </a:xfrm>
        </p:grpSpPr>
        <p:pic>
          <p:nvPicPr>
            <p:cNvPr id="66572" name="Picture 31" descr="地球"/>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48" cy="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3" name="WordArt 32"/>
            <p:cNvSpPr>
              <a:spLocks noChangeArrowheads="1" noChangeShapeType="1" noTextEdit="1"/>
            </p:cNvSpPr>
            <p:nvPr/>
          </p:nvSpPr>
          <p:spPr bwMode="auto">
            <a:xfrm>
              <a:off x="48" y="494"/>
              <a:ext cx="1152" cy="39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CanDown">
                <a:avLst>
                  <a:gd name="adj" fmla="val 33333"/>
                </a:avLst>
              </a:prstTxWarp>
            </a:bodyPr>
            <a:lstStyle/>
            <a:p>
              <a:pPr algn="ctr"/>
              <a:r>
                <a:rPr lang="en-US" altLang="zh-CN" sz="3600" kern="10">
                  <a:solidFill>
                    <a:srgbClr val="FFFFCC"/>
                  </a:solidFill>
                  <a:effectLst>
                    <a:outerShdw dist="35921" dir="2700000" algn="ctr" rotWithShape="0">
                      <a:schemeClr val="tx1"/>
                    </a:outerShdw>
                  </a:effectLst>
                  <a:latin typeface="Arial" panose="020B0604020202020204" pitchFamily="34" charset="0"/>
                  <a:cs typeface="Arial" panose="020B0604020202020204" pitchFamily="34" charset="0"/>
                </a:rPr>
                <a:t>Internet</a:t>
              </a:r>
              <a:endParaRPr lang="zh-CN" altLang="en-US" sz="3600" kern="10">
                <a:solidFill>
                  <a:srgbClr val="FFFFCC"/>
                </a:solidFill>
                <a:effectLst>
                  <a:outerShdw dist="35921" dir="2700000" algn="ctr" rotWithShape="0">
                    <a:schemeClr val="tx1"/>
                  </a:outerShdw>
                </a:effectLst>
                <a:latin typeface="Arial" panose="020B0604020202020204" pitchFamily="34" charset="0"/>
                <a:cs typeface="Arial" panose="020B0604020202020204" pitchFamily="34" charset="0"/>
              </a:endParaRPr>
            </a:p>
          </p:txBody>
        </p:sp>
      </p:grpSp>
      <p:grpSp>
        <p:nvGrpSpPr>
          <p:cNvPr id="83980" name="Group 36"/>
          <p:cNvGrpSpPr>
            <a:grpSpLocks/>
          </p:cNvGrpSpPr>
          <p:nvPr/>
        </p:nvGrpSpPr>
        <p:grpSpPr bwMode="auto">
          <a:xfrm>
            <a:off x="684213" y="2997200"/>
            <a:ext cx="7239000" cy="2711451"/>
            <a:chOff x="0" y="0"/>
            <a:chExt cx="4560" cy="1708"/>
          </a:xfrm>
        </p:grpSpPr>
        <p:grpSp>
          <p:nvGrpSpPr>
            <p:cNvPr id="66568" name="Group 22"/>
            <p:cNvGrpSpPr>
              <a:grpSpLocks/>
            </p:cNvGrpSpPr>
            <p:nvPr/>
          </p:nvGrpSpPr>
          <p:grpSpPr bwMode="auto">
            <a:xfrm>
              <a:off x="0" y="0"/>
              <a:ext cx="4560" cy="1012"/>
              <a:chOff x="0" y="0"/>
              <a:chExt cx="4560" cy="1012"/>
            </a:xfrm>
          </p:grpSpPr>
          <p:pic>
            <p:nvPicPr>
              <p:cNvPr id="66570" name="Picture 23" descr="dian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96"/>
                <a:ext cx="217"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1" name="Text Box 24"/>
              <p:cNvSpPr txBox="1">
                <a:spLocks noChangeArrowheads="1"/>
              </p:cNvSpPr>
              <p:nvPr/>
            </p:nvSpPr>
            <p:spPr bwMode="auto">
              <a:xfrm>
                <a:off x="240" y="0"/>
                <a:ext cx="4320" cy="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Clr>
                    <a:schemeClr val="accent2"/>
                  </a:buClr>
                  <a:buSzPct val="75000"/>
                  <a:buFont typeface="Monotype Sorts" pitchFamily="2" charset="2"/>
                  <a:buNone/>
                </a:pPr>
                <a:r>
                  <a:rPr lang="zh-CN" altLang="en-US" sz="3000" dirty="0">
                    <a:latin typeface="宋体" panose="02010600030101010101" pitchFamily="2" charset="-122"/>
                  </a:rPr>
                  <a:t>办公自动化（</a:t>
                </a:r>
                <a:r>
                  <a:rPr lang="en-US" altLang="zh-CN" sz="3000" dirty="0"/>
                  <a:t>OA</a:t>
                </a:r>
                <a:r>
                  <a:rPr lang="en-US" altLang="zh-CN" sz="3000" dirty="0">
                    <a:latin typeface="宋体" panose="02010600030101010101" pitchFamily="2" charset="-122"/>
                  </a:rPr>
                  <a:t>）、</a:t>
                </a:r>
                <a:r>
                  <a:rPr lang="zh-CN" altLang="en-US" sz="3000" dirty="0"/>
                  <a:t>  计算机辅助设计</a:t>
                </a:r>
                <a:r>
                  <a:rPr lang="en-US" altLang="zh-CN" sz="3000" dirty="0"/>
                  <a:t>（</a:t>
                </a:r>
                <a:r>
                  <a:rPr lang="zh-CN" altLang="en-US" sz="3000" dirty="0"/>
                  <a:t> </a:t>
                </a:r>
                <a:r>
                  <a:rPr lang="en-US" altLang="zh-CN" sz="3000" dirty="0"/>
                  <a:t>CAD</a:t>
                </a:r>
                <a:r>
                  <a:rPr lang="zh-CN" altLang="en-US" sz="3000" dirty="0"/>
                  <a:t>）、计算机辅助教学（</a:t>
                </a:r>
                <a:r>
                  <a:rPr lang="en-US" altLang="zh-CN" sz="3000" dirty="0"/>
                  <a:t>CAI）</a:t>
                </a:r>
              </a:p>
              <a:p>
                <a:pPr eaLnBrk="1" hangingPunct="1">
                  <a:buClr>
                    <a:schemeClr val="accent2"/>
                  </a:buClr>
                  <a:buSzPct val="75000"/>
                  <a:buFont typeface="Monotype Sorts" pitchFamily="2" charset="2"/>
                  <a:buNone/>
                </a:pPr>
                <a:endParaRPr lang="zh-CN" altLang="en-US" sz="3200" dirty="0"/>
              </a:p>
            </p:txBody>
          </p:sp>
        </p:grpSp>
        <p:pic>
          <p:nvPicPr>
            <p:cNvPr id="66569" name="Picture 33" descr="man-comp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6" y="763"/>
              <a:ext cx="1063"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6567" name="Rectangle 38"/>
          <p:cNvSpPr>
            <a:spLocks noGrp="1" noChangeArrowheads="1"/>
          </p:cNvSpPr>
          <p:nvPr>
            <p:ph type="title" idx="4294967295"/>
          </p:nvPr>
        </p:nvSpPr>
        <p:spPr>
          <a:xfrm>
            <a:off x="444137" y="159543"/>
            <a:ext cx="7886700" cy="1325563"/>
          </a:xfrm>
          <a:noFill/>
        </p:spPr>
        <p:txBody>
          <a:bodyPr/>
          <a:lstStyle/>
          <a:p>
            <a:pPr eaLnBrk="1" hangingPunct="1"/>
            <a:r>
              <a:rPr lang="en-US" altLang="zh-CN" b="1" dirty="0"/>
              <a:t>1.3  </a:t>
            </a:r>
            <a:r>
              <a:rPr lang="zh-CN" altLang="en-US" b="1" dirty="0"/>
              <a:t>计算机应用</a:t>
            </a:r>
          </a:p>
        </p:txBody>
      </p:sp>
    </p:spTree>
    <p:extLst>
      <p:ext uri="{BB962C8B-B14F-4D97-AF65-F5344CB8AC3E}">
        <p14:creationId xmlns:p14="http://schemas.microsoft.com/office/powerpoint/2010/main" val="1185677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3974"/>
                                        </p:tgtEl>
                                        <p:attrNameLst>
                                          <p:attrName>style.visibility</p:attrName>
                                        </p:attrNameLst>
                                      </p:cBhvr>
                                      <p:to>
                                        <p:strVal val="visible"/>
                                      </p:to>
                                    </p:set>
                                    <p:animEffect transition="in" filter="dissolve">
                                      <p:cBhvr>
                                        <p:cTn id="7" dur="500"/>
                                        <p:tgtEl>
                                          <p:spTgt spid="839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3980"/>
                                        </p:tgtEl>
                                        <p:attrNameLst>
                                          <p:attrName>style.visibility</p:attrName>
                                        </p:attrNameLst>
                                      </p:cBhvr>
                                      <p:to>
                                        <p:strVal val="visible"/>
                                      </p:to>
                                    </p:set>
                                    <p:animEffect transition="in" filter="dissolve">
                                      <p:cBhvr>
                                        <p:cTn id="12" dur="500"/>
                                        <p:tgtEl>
                                          <p:spTgt spid="839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3971"/>
                                        </p:tgtEl>
                                        <p:attrNameLst>
                                          <p:attrName>style.visibility</p:attrName>
                                        </p:attrNameLst>
                                      </p:cBhvr>
                                      <p:to>
                                        <p:strVal val="visible"/>
                                      </p:to>
                                    </p:set>
                                    <p:animEffect transition="in" filter="dissolve">
                                      <p:cBhvr>
                                        <p:cTn id="17" dur="500"/>
                                        <p:tgtEl>
                                          <p:spTgt spid="83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1710C891-4021-4BCA-B5F2-D96F1E19EC91}" type="slidenum">
              <a:rPr lang="zh-CN" altLang="en-US" sz="1400"/>
              <a:pPr algn="r" eaLnBrk="1" hangingPunct="1">
                <a:spcBef>
                  <a:spcPct val="50000"/>
                </a:spcBef>
                <a:buFontTx/>
                <a:buNone/>
              </a:pPr>
              <a:t>58</a:t>
            </a:fld>
            <a:endParaRPr lang="en-US" altLang="zh-CN" sz="1400"/>
          </a:p>
        </p:txBody>
      </p:sp>
      <p:sp>
        <p:nvSpPr>
          <p:cNvPr id="67587" name="Rectangle 2"/>
          <p:cNvSpPr>
            <a:spLocks noGrp="1" noChangeArrowheads="1"/>
          </p:cNvSpPr>
          <p:nvPr>
            <p:ph type="title" idx="4294967295"/>
          </p:nvPr>
        </p:nvSpPr>
        <p:spPr>
          <a:xfrm>
            <a:off x="565944" y="247650"/>
            <a:ext cx="7886700" cy="1325563"/>
          </a:xfrm>
        </p:spPr>
        <p:txBody>
          <a:bodyPr/>
          <a:lstStyle/>
          <a:p>
            <a:pPr eaLnBrk="1" hangingPunct="1"/>
            <a:r>
              <a:rPr lang="en-US" altLang="zh-CN" b="1" dirty="0"/>
              <a:t>1.3  </a:t>
            </a:r>
            <a:r>
              <a:rPr lang="zh-CN" altLang="en-US" b="1" dirty="0"/>
              <a:t>计算机应用</a:t>
            </a:r>
          </a:p>
        </p:txBody>
      </p:sp>
      <p:sp>
        <p:nvSpPr>
          <p:cNvPr id="67588" name="Rectangle 3"/>
          <p:cNvSpPr>
            <a:spLocks noGrp="1" noChangeArrowheads="1"/>
          </p:cNvSpPr>
          <p:nvPr>
            <p:ph type="body" idx="4294967295"/>
          </p:nvPr>
        </p:nvSpPr>
        <p:spPr>
          <a:xfrm>
            <a:off x="731520" y="1355362"/>
            <a:ext cx="7886700" cy="3996127"/>
          </a:xfrm>
        </p:spPr>
        <p:txBody>
          <a:bodyPr/>
          <a:lstStyle/>
          <a:p>
            <a:pPr eaLnBrk="1" hangingPunct="1"/>
            <a:endParaRPr lang="en-US" altLang="zh-CN" b="1" dirty="0"/>
          </a:p>
          <a:p>
            <a:pPr eaLnBrk="1" hangingPunct="1">
              <a:buFontTx/>
              <a:buNone/>
            </a:pPr>
            <a:r>
              <a:rPr lang="en-US" altLang="zh-CN" b="1" dirty="0"/>
              <a:t>  </a:t>
            </a:r>
            <a:r>
              <a:rPr lang="zh-CN" altLang="en-US" b="1" dirty="0"/>
              <a:t>思考：未来计算机还将有哪些重要应用？</a:t>
            </a:r>
            <a:endParaRPr lang="zh-CN" altLang="en-US" dirty="0">
              <a:solidFill>
                <a:srgbClr val="008080"/>
              </a:solidFill>
            </a:endParaRPr>
          </a:p>
        </p:txBody>
      </p:sp>
      <p:pic>
        <p:nvPicPr>
          <p:cNvPr id="67589" name="Picture 4" descr="BD00028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905000"/>
            <a:ext cx="52228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7590" name="Object 5"/>
          <p:cNvGraphicFramePr>
            <a:graphicFrameLocks noChangeAspect="1"/>
          </p:cNvGraphicFramePr>
          <p:nvPr/>
        </p:nvGraphicFramePr>
        <p:xfrm>
          <a:off x="2051050" y="2708275"/>
          <a:ext cx="2305050" cy="2146300"/>
        </p:xfrm>
        <a:graphic>
          <a:graphicData uri="http://schemas.openxmlformats.org/presentationml/2006/ole">
            <mc:AlternateContent xmlns:mc="http://schemas.openxmlformats.org/markup-compatibility/2006">
              <mc:Choice xmlns:v="urn:schemas-microsoft-com:vml" Requires="v">
                <p:oleObj r:id="rId3" imgW="1132027" imgH="1054303" progId="">
                  <p:embed/>
                </p:oleObj>
              </mc:Choice>
              <mc:Fallback>
                <p:oleObj r:id="rId3" imgW="1132027" imgH="1054303" progId="">
                  <p:embed/>
                  <p:pic>
                    <p:nvPicPr>
                      <p:cNvPr id="6759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708275"/>
                        <a:ext cx="2305050" cy="214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1" name="Object 6"/>
          <p:cNvGraphicFramePr>
            <a:graphicFrameLocks noChangeAspect="1"/>
          </p:cNvGraphicFramePr>
          <p:nvPr/>
        </p:nvGraphicFramePr>
        <p:xfrm>
          <a:off x="5364163" y="2646363"/>
          <a:ext cx="2376487" cy="2239962"/>
        </p:xfrm>
        <a:graphic>
          <a:graphicData uri="http://schemas.openxmlformats.org/presentationml/2006/ole">
            <mc:AlternateContent xmlns:mc="http://schemas.openxmlformats.org/markup-compatibility/2006">
              <mc:Choice xmlns:v="urn:schemas-microsoft-com:vml" Requires="v">
                <p:oleObj r:id="rId5" imgW="2530440" imgH="2385720" progId="">
                  <p:embed/>
                </p:oleObj>
              </mc:Choice>
              <mc:Fallback>
                <p:oleObj r:id="rId5" imgW="2530440" imgH="2385720" progId="">
                  <p:embed/>
                  <p:pic>
                    <p:nvPicPr>
                      <p:cNvPr id="67591"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163" y="2646363"/>
                        <a:ext cx="2376487" cy="223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69677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txBox="1">
            <a:spLocks noGrp="1" noChangeArrowheads="1"/>
          </p:cNvSpPr>
          <p:nvPr/>
        </p:nvSpPr>
        <p:spPr bwMode="auto">
          <a:xfrm>
            <a:off x="6934200" y="63246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8FCFF38D-CDF3-4BC4-81ED-9A7EC6099787}" type="slidenum">
              <a:rPr lang="zh-CN" altLang="en-US" sz="1400"/>
              <a:pPr algn="r" eaLnBrk="1" hangingPunct="1">
                <a:spcBef>
                  <a:spcPct val="50000"/>
                </a:spcBef>
                <a:buFontTx/>
                <a:buNone/>
              </a:pPr>
              <a:t>6</a:t>
            </a:fld>
            <a:endParaRPr lang="en-US" altLang="zh-CN" sz="1400"/>
          </a:p>
        </p:txBody>
      </p:sp>
      <p:sp>
        <p:nvSpPr>
          <p:cNvPr id="8195" name="Rectangle 4"/>
          <p:cNvSpPr>
            <a:spLocks noGrp="1" noChangeArrowheads="1"/>
          </p:cNvSpPr>
          <p:nvPr>
            <p:ph type="title"/>
          </p:nvPr>
        </p:nvSpPr>
        <p:spPr>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r>
              <a:rPr lang="en-US" altLang="zh-CN" b="1"/>
              <a:t>1.1     </a:t>
            </a:r>
            <a:r>
              <a:rPr lang="zh-CN" altLang="en-US" b="1"/>
              <a:t>计算与计算工具</a:t>
            </a:r>
          </a:p>
        </p:txBody>
      </p:sp>
      <p:sp>
        <p:nvSpPr>
          <p:cNvPr id="8196" name="Rectangle 5"/>
          <p:cNvSpPr>
            <a:spLocks noGrp="1" noChangeArrowheads="1"/>
          </p:cNvSpPr>
          <p:nvPr>
            <p:ph idx="1"/>
          </p:nvPr>
        </p:nvSpPr>
        <p:spPr>
          <a:xfrm>
            <a:off x="685800" y="1319213"/>
            <a:ext cx="8278813" cy="46116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533400" indent="-533400" eaLnBrk="1" hangingPunct="1">
              <a:buFontTx/>
              <a:buNone/>
            </a:pPr>
            <a:r>
              <a:rPr lang="zh-CN" altLang="en-US" sz="3200" b="1" dirty="0"/>
              <a:t>二、计算工具的发展历程</a:t>
            </a:r>
          </a:p>
          <a:p>
            <a:pPr marL="533400" indent="-533400" eaLnBrk="1" hangingPunct="1">
              <a:buFontTx/>
              <a:buNone/>
            </a:pPr>
            <a:r>
              <a:rPr lang="zh-CN" altLang="en-US" sz="3200" b="1" dirty="0"/>
              <a:t>      </a:t>
            </a:r>
            <a:r>
              <a:rPr lang="zh-CN" altLang="en-US" b="1" dirty="0"/>
              <a:t>算筹</a:t>
            </a:r>
            <a:r>
              <a:rPr lang="zh-CN" altLang="en-US" sz="3200" b="1" dirty="0"/>
              <a:t> </a:t>
            </a:r>
            <a:r>
              <a:rPr lang="en-US" altLang="zh-CN" sz="2400" b="1" dirty="0"/>
              <a:t>(</a:t>
            </a:r>
            <a:r>
              <a:rPr lang="zh-CN" altLang="en-US" sz="2400" b="1" dirty="0"/>
              <a:t>中国，春秋战国时代 ，最早 </a:t>
            </a:r>
            <a:r>
              <a:rPr lang="en-US" altLang="zh-CN" sz="2400" b="1" dirty="0"/>
              <a:t>)</a:t>
            </a:r>
            <a:endParaRPr lang="zh-CN" altLang="en-US" sz="2400" b="1" dirty="0"/>
          </a:p>
          <a:p>
            <a:pPr marL="533400" indent="-533400" eaLnBrk="1" hangingPunct="1">
              <a:buFontTx/>
              <a:buNone/>
            </a:pPr>
            <a:r>
              <a:rPr lang="zh-CN" altLang="en-US" sz="3200" b="1" dirty="0"/>
              <a:t>		</a:t>
            </a:r>
            <a:endParaRPr lang="en-US" altLang="zh-CN" sz="3200" b="1" dirty="0"/>
          </a:p>
        </p:txBody>
      </p:sp>
      <p:pic>
        <p:nvPicPr>
          <p:cNvPr id="8197" name="Picture 6" descr="算筹"/>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854325"/>
            <a:ext cx="941387"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198" name="Picture 7" descr="珠算"/>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5661025"/>
            <a:ext cx="1038225" cy="73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199" name="Picture 10" descr="dian2"/>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1550" y="4294188"/>
            <a:ext cx="234950" cy="22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00" name="Picture 14" descr="Shuanchou"/>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3000" y="2493963"/>
            <a:ext cx="3959225" cy="1487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201" name="Text Box 9"/>
          <p:cNvSpPr txBox="1">
            <a:spLocks noChangeArrowheads="1"/>
          </p:cNvSpPr>
          <p:nvPr/>
        </p:nvSpPr>
        <p:spPr bwMode="auto">
          <a:xfrm>
            <a:off x="1187450" y="4149725"/>
            <a:ext cx="71818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a:sym typeface="Arial" panose="020B0604020202020204" pitchFamily="34" charset="0"/>
              </a:rPr>
              <a:t>算盘 </a:t>
            </a:r>
            <a:r>
              <a:rPr lang="en-US" altLang="zh-CN" sz="2400"/>
              <a:t>(</a:t>
            </a:r>
            <a:r>
              <a:rPr lang="zh-CN" altLang="en-US" sz="2400"/>
              <a:t>中国，六、七百年前，流传广泛，轻巧灵便）</a:t>
            </a:r>
            <a:endParaRPr lang="zh-CN" altLang="en-US" sz="1800"/>
          </a:p>
        </p:txBody>
      </p:sp>
      <p:pic>
        <p:nvPicPr>
          <p:cNvPr id="8202" name="Picture 10" descr="dian2"/>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44575" y="2060575"/>
            <a:ext cx="233363" cy="22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203" name="Text Box 11"/>
          <p:cNvSpPr txBox="1">
            <a:spLocks noChangeArrowheads="1"/>
          </p:cNvSpPr>
          <p:nvPr/>
        </p:nvSpPr>
        <p:spPr bwMode="auto">
          <a:xfrm>
            <a:off x="276225" y="4606925"/>
            <a:ext cx="658336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3200"/>
              <a:t>	</a:t>
            </a:r>
            <a:r>
              <a:rPr lang="zh-CN" altLang="en-US">
                <a:sym typeface="Arial" panose="020B0604020202020204" pitchFamily="34" charset="0"/>
              </a:rPr>
              <a:t>计算尺（英国，</a:t>
            </a:r>
            <a:r>
              <a:rPr lang="en-US" altLang="zh-CN">
                <a:sym typeface="Arial" panose="020B0604020202020204" pitchFamily="34" charset="0"/>
              </a:rPr>
              <a:t>1614</a:t>
            </a:r>
            <a:r>
              <a:rPr lang="zh-CN" altLang="en-US">
                <a:sym typeface="Arial" panose="020B0604020202020204" pitchFamily="34" charset="0"/>
              </a:rPr>
              <a:t>年）</a:t>
            </a:r>
          </a:p>
          <a:p>
            <a:pPr eaLnBrk="1" hangingPunct="1">
              <a:spcBef>
                <a:spcPct val="0"/>
              </a:spcBef>
              <a:buFontTx/>
              <a:buNone/>
            </a:pPr>
            <a:r>
              <a:rPr lang="zh-CN" altLang="en-US">
                <a:sym typeface="Arial" panose="020B0604020202020204" pitchFamily="34" charset="0"/>
              </a:rPr>
              <a:t>	</a:t>
            </a:r>
            <a:r>
              <a:rPr lang="zh-CN" altLang="en-US" sz="2400">
                <a:sym typeface="Arial" panose="020B0604020202020204" pitchFamily="34" charset="0"/>
              </a:rPr>
              <a:t>根据对数原理，简单的推拉实现复杂乘除</a:t>
            </a:r>
          </a:p>
        </p:txBody>
      </p:sp>
      <p:pic>
        <p:nvPicPr>
          <p:cNvPr id="8204" name="Picture 10" descr="dian2"/>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9013" y="4851400"/>
            <a:ext cx="233362" cy="22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05" name="Picture 12" descr="jisuanchi"/>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8038" y="5661025"/>
            <a:ext cx="4521200"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278352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blinds(horizontal)">
                                      <p:cBhvr>
                                        <p:cTn id="7" dur="500"/>
                                        <p:tgtEl>
                                          <p:spTgt spid="819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201"/>
                                        </p:tgtEl>
                                        <p:attrNameLst>
                                          <p:attrName>style.visibility</p:attrName>
                                        </p:attrNameLst>
                                      </p:cBhvr>
                                      <p:to>
                                        <p:strVal val="visible"/>
                                      </p:to>
                                    </p:set>
                                    <p:animEffect transition="in" filter="blinds(horizontal)">
                                      <p:cBhvr>
                                        <p:cTn id="10" dur="500"/>
                                        <p:tgtEl>
                                          <p:spTgt spid="8201"/>
                                        </p:tgtEl>
                                      </p:cBhvr>
                                    </p:animEffect>
                                  </p:childTnLst>
                                </p:cTn>
                              </p:par>
                              <p:par>
                                <p:cTn id="11" presetID="3" presetClass="entr" presetSubtype="10" fill="hold" nodeType="withEffect">
                                  <p:stCondLst>
                                    <p:cond delay="0"/>
                                  </p:stCondLst>
                                  <p:childTnLst>
                                    <p:set>
                                      <p:cBhvr>
                                        <p:cTn id="12" dur="1" fill="hold">
                                          <p:stCondLst>
                                            <p:cond delay="0"/>
                                          </p:stCondLst>
                                        </p:cTn>
                                        <p:tgtEl>
                                          <p:spTgt spid="8198"/>
                                        </p:tgtEl>
                                        <p:attrNameLst>
                                          <p:attrName>style.visibility</p:attrName>
                                        </p:attrNameLst>
                                      </p:cBhvr>
                                      <p:to>
                                        <p:strVal val="visible"/>
                                      </p:to>
                                    </p:set>
                                    <p:animEffect transition="in" filter="blinds(horizontal)">
                                      <p:cBhvr>
                                        <p:cTn id="13" dur="500"/>
                                        <p:tgtEl>
                                          <p:spTgt spid="819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8204"/>
                                        </p:tgtEl>
                                        <p:attrNameLst>
                                          <p:attrName>style.visibility</p:attrName>
                                        </p:attrNameLst>
                                      </p:cBhvr>
                                      <p:to>
                                        <p:strVal val="visible"/>
                                      </p:to>
                                    </p:set>
                                    <p:animEffect transition="in" filter="blinds(horizontal)">
                                      <p:cBhvr>
                                        <p:cTn id="18" dur="500"/>
                                        <p:tgtEl>
                                          <p:spTgt spid="820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203"/>
                                        </p:tgtEl>
                                        <p:attrNameLst>
                                          <p:attrName>style.visibility</p:attrName>
                                        </p:attrNameLst>
                                      </p:cBhvr>
                                      <p:to>
                                        <p:strVal val="visible"/>
                                      </p:to>
                                    </p:set>
                                    <p:animEffect transition="in" filter="blinds(horizontal)">
                                      <p:cBhvr>
                                        <p:cTn id="21" dur="500"/>
                                        <p:tgtEl>
                                          <p:spTgt spid="8203"/>
                                        </p:tgtEl>
                                      </p:cBhvr>
                                    </p:animEffect>
                                  </p:childTnLst>
                                </p:cTn>
                              </p:par>
                              <p:par>
                                <p:cTn id="22" presetID="3" presetClass="entr" presetSubtype="10" fill="hold" nodeType="withEffect">
                                  <p:stCondLst>
                                    <p:cond delay="0"/>
                                  </p:stCondLst>
                                  <p:childTnLst>
                                    <p:set>
                                      <p:cBhvr>
                                        <p:cTn id="23" dur="1" fill="hold">
                                          <p:stCondLst>
                                            <p:cond delay="0"/>
                                          </p:stCondLst>
                                        </p:cTn>
                                        <p:tgtEl>
                                          <p:spTgt spid="8205"/>
                                        </p:tgtEl>
                                        <p:attrNameLst>
                                          <p:attrName>style.visibility</p:attrName>
                                        </p:attrNameLst>
                                      </p:cBhvr>
                                      <p:to>
                                        <p:strVal val="visible"/>
                                      </p:to>
                                    </p:set>
                                    <p:animEffect transition="in" filter="blinds(horizontal)">
                                      <p:cBhvr>
                                        <p:cTn id="24" dur="500"/>
                                        <p:tgtEl>
                                          <p:spTgt spid="8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1" grpId="0" bldLvl="0" autoUpdateAnimBg="0"/>
      <p:bldP spid="8203"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A063BCCB-CD00-4515-AAE7-9BC4A7418570}" type="slidenum">
              <a:rPr lang="zh-CN" altLang="en-US" sz="1400"/>
              <a:pPr algn="r" eaLnBrk="1" hangingPunct="1">
                <a:spcBef>
                  <a:spcPct val="50000"/>
                </a:spcBef>
                <a:buFontTx/>
                <a:buNone/>
              </a:pPr>
              <a:t>7</a:t>
            </a:fld>
            <a:endParaRPr lang="en-US" altLang="zh-CN" sz="1400"/>
          </a:p>
        </p:txBody>
      </p:sp>
      <p:sp>
        <p:nvSpPr>
          <p:cNvPr id="9219" name="Rectangle 2"/>
          <p:cNvSpPr>
            <a:spLocks noGrp="1" noChangeArrowheads="1"/>
          </p:cNvSpPr>
          <p:nvPr>
            <p:ph type="title" idx="4294967295"/>
          </p:nvPr>
        </p:nvSpPr>
        <p:spPr>
          <a:xfrm>
            <a:off x="619919" y="15874"/>
            <a:ext cx="7886700" cy="1325563"/>
          </a:xfrm>
        </p:spPr>
        <p:txBody>
          <a:bodyPr/>
          <a:lstStyle/>
          <a:p>
            <a:pPr eaLnBrk="1" hangingPunct="1"/>
            <a:r>
              <a:rPr lang="en-US" altLang="zh-CN" b="1" dirty="0"/>
              <a:t>1.1     </a:t>
            </a:r>
            <a:r>
              <a:rPr lang="zh-CN" altLang="en-US" b="1" dirty="0"/>
              <a:t>计算与计算工具</a:t>
            </a:r>
          </a:p>
        </p:txBody>
      </p:sp>
      <p:sp>
        <p:nvSpPr>
          <p:cNvPr id="9220" name="Rectangle 3"/>
          <p:cNvSpPr>
            <a:spLocks noGrp="1" noChangeArrowheads="1"/>
          </p:cNvSpPr>
          <p:nvPr>
            <p:ph type="body" idx="4294967295"/>
          </p:nvPr>
        </p:nvSpPr>
        <p:spPr>
          <a:xfrm>
            <a:off x="1081088" y="1319213"/>
            <a:ext cx="8062912" cy="4611687"/>
          </a:xfrm>
        </p:spPr>
        <p:txBody>
          <a:bodyPr>
            <a:normAutofit/>
          </a:bodyPr>
          <a:lstStyle/>
          <a:p>
            <a:pPr eaLnBrk="1" hangingPunct="1">
              <a:lnSpc>
                <a:spcPct val="90000"/>
              </a:lnSpc>
              <a:buFontTx/>
              <a:buNone/>
            </a:pPr>
            <a:r>
              <a:rPr lang="zh-CN" altLang="en-US" b="1" dirty="0"/>
              <a:t>   机械式计算器</a:t>
            </a:r>
            <a:r>
              <a:rPr lang="zh-CN" altLang="en-US" sz="2000" b="1" dirty="0"/>
              <a:t>（</a:t>
            </a:r>
            <a:r>
              <a:rPr lang="zh-CN" altLang="en-US" sz="2400" b="1" dirty="0"/>
              <a:t>复杂计算使传统计算工具无法胜任</a:t>
            </a:r>
            <a:r>
              <a:rPr lang="zh-CN" altLang="en-US" sz="2000" b="1" dirty="0"/>
              <a:t>）</a:t>
            </a:r>
          </a:p>
          <a:p>
            <a:pPr eaLnBrk="1" hangingPunct="1">
              <a:lnSpc>
                <a:spcPct val="90000"/>
              </a:lnSpc>
              <a:buFontTx/>
              <a:buNone/>
            </a:pPr>
            <a:r>
              <a:rPr lang="zh-CN" altLang="en-US" b="1" dirty="0"/>
              <a:t>	</a:t>
            </a:r>
            <a:r>
              <a:rPr lang="zh-CN" altLang="en-US" sz="2000" b="1" dirty="0"/>
              <a:t>	</a:t>
            </a:r>
            <a:r>
              <a:rPr lang="en-US" altLang="zh-CN" sz="2000" b="1" dirty="0"/>
              <a:t>- </a:t>
            </a:r>
            <a:r>
              <a:rPr lang="en-US" altLang="zh-CN" sz="2400" b="1" dirty="0"/>
              <a:t>1642</a:t>
            </a:r>
            <a:r>
              <a:rPr lang="zh-CN" altLang="en-US" sz="2400" b="1" dirty="0"/>
              <a:t>年，法国数学家</a:t>
            </a:r>
            <a:r>
              <a:rPr lang="zh-CN" altLang="en-US" sz="2400" b="1" i="1" dirty="0">
                <a:solidFill>
                  <a:schemeClr val="accent2"/>
                </a:solidFill>
              </a:rPr>
              <a:t>布莱斯</a:t>
            </a:r>
            <a:r>
              <a:rPr lang="en-US" altLang="zh-CN" sz="2400" b="1" i="1" dirty="0">
                <a:solidFill>
                  <a:schemeClr val="accent2"/>
                </a:solidFill>
              </a:rPr>
              <a:t>-</a:t>
            </a:r>
            <a:r>
              <a:rPr lang="zh-CN" altLang="en-US" sz="2400" b="1" i="1" dirty="0">
                <a:solidFill>
                  <a:schemeClr val="accent2"/>
                </a:solidFill>
              </a:rPr>
              <a:t>帕斯卡</a:t>
            </a:r>
            <a:r>
              <a:rPr lang="zh-CN" altLang="en-US" sz="2400" b="1" dirty="0"/>
              <a:t>设计出史上第一台机械计算器</a:t>
            </a:r>
            <a:r>
              <a:rPr lang="en-US" altLang="zh-CN" sz="2400" b="1" dirty="0"/>
              <a:t>,</a:t>
            </a:r>
            <a:r>
              <a:rPr lang="zh-CN" altLang="en-US" sz="2400" b="1" dirty="0"/>
              <a:t>可进行加减法计算</a:t>
            </a:r>
            <a:r>
              <a:rPr lang="en-US" altLang="zh-CN" sz="2400" b="1" dirty="0"/>
              <a:t>(</a:t>
            </a:r>
            <a:r>
              <a:rPr lang="zh-CN" altLang="en-US" sz="2400" b="1" dirty="0"/>
              <a:t>当时他</a:t>
            </a:r>
            <a:r>
              <a:rPr lang="en-US" altLang="zh-CN" sz="2400" b="1" dirty="0"/>
              <a:t>19</a:t>
            </a:r>
            <a:r>
              <a:rPr lang="zh-CN" altLang="en-US" sz="2400" b="1" dirty="0"/>
              <a:t>岁</a:t>
            </a:r>
            <a:r>
              <a:rPr lang="en-US" altLang="zh-CN" sz="2400" b="1" dirty="0"/>
              <a:t>);</a:t>
            </a:r>
          </a:p>
          <a:p>
            <a:pPr eaLnBrk="1" hangingPunct="1">
              <a:lnSpc>
                <a:spcPct val="90000"/>
              </a:lnSpc>
              <a:buFontTx/>
              <a:buNone/>
            </a:pPr>
            <a:r>
              <a:rPr lang="zh-CN" altLang="en-US" sz="2400" b="1" dirty="0"/>
              <a:t>		  向人们证明</a:t>
            </a:r>
            <a:r>
              <a:rPr lang="en-US" altLang="zh-CN" sz="2400" b="1" dirty="0"/>
              <a:t>:</a:t>
            </a:r>
            <a:r>
              <a:rPr lang="zh-CN" altLang="en-US" sz="2400" b="1" dirty="0"/>
              <a:t>用一种纯粹机械的装置去代替人们的思考和记忆，是完全可以做到的。</a:t>
            </a:r>
            <a:endParaRPr lang="en-US" altLang="zh-CN" sz="2400" b="1" dirty="0"/>
          </a:p>
          <a:p>
            <a:pPr eaLnBrk="1" hangingPunct="1">
              <a:lnSpc>
                <a:spcPct val="90000"/>
              </a:lnSpc>
              <a:buFontTx/>
              <a:buNone/>
            </a:pPr>
            <a:r>
              <a:rPr lang="zh-CN" altLang="en-US" sz="2400" b="1" dirty="0"/>
              <a:t>		</a:t>
            </a:r>
            <a:r>
              <a:rPr lang="en-US" altLang="zh-CN" sz="2400" b="1" dirty="0"/>
              <a:t>- </a:t>
            </a:r>
            <a:r>
              <a:rPr lang="zh-CN" altLang="en-US" sz="2400" b="1" dirty="0"/>
              <a:t>德国数学家、物理学家和哲学家</a:t>
            </a:r>
            <a:r>
              <a:rPr lang="zh-CN" altLang="en-US" sz="2400" b="1" i="1" dirty="0">
                <a:solidFill>
                  <a:schemeClr val="accent2"/>
                </a:solidFill>
              </a:rPr>
              <a:t>莱布尼茨</a:t>
            </a:r>
            <a:r>
              <a:rPr lang="zh-CN" altLang="en-US" sz="2400" b="1" dirty="0"/>
              <a:t>对上述机器加以改进， </a:t>
            </a:r>
            <a:r>
              <a:rPr lang="en-US" altLang="zh-CN" sz="2400" b="1" dirty="0"/>
              <a:t>1673</a:t>
            </a:r>
            <a:r>
              <a:rPr lang="zh-CN" altLang="en-US" sz="2400" b="1" dirty="0"/>
              <a:t>年研制成能进行加减乘除及开平方功能的通用计算器；</a:t>
            </a:r>
          </a:p>
          <a:p>
            <a:pPr eaLnBrk="1" hangingPunct="1">
              <a:lnSpc>
                <a:spcPct val="90000"/>
              </a:lnSpc>
              <a:buFontTx/>
              <a:buNone/>
            </a:pPr>
            <a:r>
              <a:rPr lang="zh-CN" altLang="en-US" sz="2400" b="1" dirty="0"/>
              <a:t>		莱布尼兹是第一个认识到</a:t>
            </a:r>
            <a:r>
              <a:rPr lang="zh-CN" altLang="en-US" sz="2400" b="1" dirty="0">
                <a:solidFill>
                  <a:srgbClr val="2D35D3"/>
                </a:solidFill>
              </a:rPr>
              <a:t>二进制</a:t>
            </a:r>
            <a:r>
              <a:rPr lang="zh-CN" altLang="en-US" sz="2400" b="1" dirty="0"/>
              <a:t>记数法重要性的人，</a:t>
            </a:r>
            <a:r>
              <a:rPr lang="en-US" altLang="zh-CN" sz="2400" b="1" dirty="0"/>
              <a:t>1716</a:t>
            </a:r>
            <a:r>
              <a:rPr lang="zh-CN" altLang="en-US" sz="2400" b="1" dirty="0"/>
              <a:t>年发表了</a:t>
            </a:r>
            <a:r>
              <a:rPr lang="en-US" altLang="zh-CN" sz="2400" b="1" dirty="0"/>
              <a:t>《</a:t>
            </a:r>
            <a:r>
              <a:rPr lang="zh-CN" altLang="en-US" sz="2400" b="1" dirty="0"/>
              <a:t>论中国的哲学</a:t>
            </a:r>
            <a:r>
              <a:rPr lang="en-US" altLang="zh-CN" sz="2400" b="1" dirty="0"/>
              <a:t>》</a:t>
            </a:r>
            <a:r>
              <a:rPr lang="zh-CN" altLang="en-US" sz="2400" b="1" dirty="0"/>
              <a:t>一文，专门讨论八卦与二进制，指出二进制与八卦有共同之处，并系统地提出了二进制数的运算法则。</a:t>
            </a:r>
            <a:endParaRPr lang="en-US" altLang="zh-CN" sz="2400" b="1" dirty="0"/>
          </a:p>
          <a:p>
            <a:pPr eaLnBrk="1" hangingPunct="1">
              <a:lnSpc>
                <a:spcPct val="90000"/>
              </a:lnSpc>
            </a:pPr>
            <a:endParaRPr lang="zh-CN" altLang="en-US" sz="2400" b="1" dirty="0"/>
          </a:p>
        </p:txBody>
      </p:sp>
      <p:pic>
        <p:nvPicPr>
          <p:cNvPr id="9221" name="Picture 4" descr="dian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5650" y="1484313"/>
            <a:ext cx="23336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10" descr="Blaise_pasca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25" y="1917700"/>
            <a:ext cx="1169988" cy="122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3" name="Picture 12" descr="4e83cb622e0f22f7e7113ac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294188"/>
            <a:ext cx="1323975" cy="167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4" name="Picture 14" descr="399a337a0ec8cab12f73b3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7550" y="5445125"/>
            <a:ext cx="1905000" cy="117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68143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20">
                                            <p:txEl>
                                              <p:pRg st="3" end="3"/>
                                            </p:txEl>
                                          </p:spTgt>
                                        </p:tgtEl>
                                        <p:attrNameLst>
                                          <p:attrName>style.visibility</p:attrName>
                                        </p:attrNameLst>
                                      </p:cBhvr>
                                      <p:to>
                                        <p:strVal val="visible"/>
                                      </p:to>
                                    </p:set>
                                    <p:animEffect transition="in" filter="blinds(horizontal)">
                                      <p:cBhvr>
                                        <p:cTn id="7" dur="500"/>
                                        <p:tgtEl>
                                          <p:spTgt spid="9220">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23"/>
                                        </p:tgtEl>
                                        <p:attrNameLst>
                                          <p:attrName>style.visibility</p:attrName>
                                        </p:attrNameLst>
                                      </p:cBhvr>
                                      <p:to>
                                        <p:strVal val="visible"/>
                                      </p:to>
                                    </p:set>
                                    <p:animEffect transition="in" filter="blinds(horizontal)">
                                      <p:cBhvr>
                                        <p:cTn id="12" dur="500"/>
                                        <p:tgtEl>
                                          <p:spTgt spid="9223"/>
                                        </p:tgtEl>
                                      </p:cBhvr>
                                    </p:animEffect>
                                  </p:childTnLst>
                                </p:cTn>
                              </p:par>
                              <p:par>
                                <p:cTn id="13" presetID="3" presetClass="entr" presetSubtype="10" fill="hold" nodeType="withEffect">
                                  <p:stCondLst>
                                    <p:cond delay="0"/>
                                  </p:stCondLst>
                                  <p:childTnLst>
                                    <p:set>
                                      <p:cBhvr>
                                        <p:cTn id="14" dur="1" fill="hold">
                                          <p:stCondLst>
                                            <p:cond delay="0"/>
                                          </p:stCondLst>
                                        </p:cTn>
                                        <p:tgtEl>
                                          <p:spTgt spid="9224"/>
                                        </p:tgtEl>
                                        <p:attrNameLst>
                                          <p:attrName>style.visibility</p:attrName>
                                        </p:attrNameLst>
                                      </p:cBhvr>
                                      <p:to>
                                        <p:strVal val="visible"/>
                                      </p:to>
                                    </p:set>
                                    <p:animEffect transition="in" filter="blinds(horizontal)">
                                      <p:cBhvr>
                                        <p:cTn id="15" dur="500"/>
                                        <p:tgtEl>
                                          <p:spTgt spid="922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9220">
                                            <p:txEl>
                                              <p:pRg st="4" end="4"/>
                                            </p:txEl>
                                          </p:spTgt>
                                        </p:tgtEl>
                                        <p:attrNameLst>
                                          <p:attrName>style.visibility</p:attrName>
                                        </p:attrNameLst>
                                      </p:cBhvr>
                                      <p:to>
                                        <p:strVal val="visible"/>
                                      </p:to>
                                    </p:set>
                                    <p:animEffect transition="in" filter="blinds(horizontal)">
                                      <p:cBhvr>
                                        <p:cTn id="20" dur="500"/>
                                        <p:tgtEl>
                                          <p:spTgt spid="92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7"/>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751F7DC8-336F-4029-BA4E-8D510BCAF954}" type="slidenum">
              <a:rPr lang="zh-CN" altLang="en-US" sz="1400"/>
              <a:pPr algn="r" eaLnBrk="1" hangingPunct="1">
                <a:spcBef>
                  <a:spcPct val="50000"/>
                </a:spcBef>
                <a:buFontTx/>
                <a:buNone/>
              </a:pPr>
              <a:t>8</a:t>
            </a:fld>
            <a:endParaRPr lang="en-US" altLang="zh-CN" sz="1400"/>
          </a:p>
        </p:txBody>
      </p:sp>
      <p:sp>
        <p:nvSpPr>
          <p:cNvPr id="10243" name="Rectangle 4"/>
          <p:cNvSpPr>
            <a:spLocks noGrp="1" noChangeArrowheads="1"/>
          </p:cNvSpPr>
          <p:nvPr>
            <p:ph type="title" idx="4294967295"/>
          </p:nvPr>
        </p:nvSpPr>
        <p:spPr>
          <a:xfrm>
            <a:off x="640080" y="68262"/>
            <a:ext cx="8199120" cy="1325563"/>
          </a:xfrm>
          <a:noFill/>
        </p:spPr>
        <p:txBody>
          <a:bodyPr/>
          <a:lstStyle/>
          <a:p>
            <a:pPr eaLnBrk="1" hangingPunct="1"/>
            <a:r>
              <a:rPr lang="en-US" altLang="zh-CN" b="1" dirty="0"/>
              <a:t>1.1 </a:t>
            </a:r>
            <a:r>
              <a:rPr lang="zh-CN" altLang="en-US" b="1" dirty="0"/>
              <a:t>计算与计算工具</a:t>
            </a:r>
            <a:r>
              <a:rPr lang="en-US" altLang="zh-CN" b="1" dirty="0"/>
              <a:t>-</a:t>
            </a:r>
            <a:r>
              <a:rPr lang="zh-CN" altLang="en-US" b="1" dirty="0"/>
              <a:t>巴贝奇分析机</a:t>
            </a:r>
          </a:p>
        </p:txBody>
      </p:sp>
      <p:sp>
        <p:nvSpPr>
          <p:cNvPr id="11268" name="Rectangle 5"/>
          <p:cNvSpPr>
            <a:spLocks noGrp="1" noChangeArrowheads="1"/>
          </p:cNvSpPr>
          <p:nvPr>
            <p:ph type="body" sz="half" idx="4294967295"/>
          </p:nvPr>
        </p:nvSpPr>
        <p:spPr>
          <a:xfrm>
            <a:off x="463868" y="1366722"/>
            <a:ext cx="8062912" cy="4611687"/>
          </a:xfrm>
          <a:noFill/>
        </p:spPr>
        <p:txBody>
          <a:bodyPr/>
          <a:lstStyle/>
          <a:p>
            <a:pPr eaLnBrk="1" hangingPunct="1">
              <a:lnSpc>
                <a:spcPct val="90000"/>
              </a:lnSpc>
              <a:buFontTx/>
              <a:buNone/>
            </a:pPr>
            <a:r>
              <a:rPr lang="zh-CN" altLang="en-US" b="1" dirty="0"/>
              <a:t>巴贝奇分析机</a:t>
            </a:r>
            <a:r>
              <a:rPr lang="en-US" altLang="zh-CN" sz="2400" b="1" dirty="0"/>
              <a:t>(</a:t>
            </a:r>
            <a:r>
              <a:rPr lang="zh-CN" altLang="en-US" sz="2400" b="1" dirty="0"/>
              <a:t>齿轮式</a:t>
            </a:r>
            <a:r>
              <a:rPr lang="en-US" altLang="zh-CN" sz="2400" b="1" dirty="0"/>
              <a:t>)</a:t>
            </a:r>
            <a:endParaRPr lang="zh-CN" altLang="en-US" b="1" dirty="0"/>
          </a:p>
          <a:p>
            <a:pPr eaLnBrk="1" hangingPunct="1">
              <a:lnSpc>
                <a:spcPct val="90000"/>
              </a:lnSpc>
              <a:buFontTx/>
              <a:buNone/>
            </a:pPr>
            <a:r>
              <a:rPr lang="zh-CN" altLang="en-US" sz="2400" b="1" dirty="0"/>
              <a:t>		</a:t>
            </a:r>
            <a:r>
              <a:rPr lang="en-US" altLang="zh-CN" sz="2400" b="1" dirty="0"/>
              <a:t>-</a:t>
            </a:r>
            <a:r>
              <a:rPr lang="zh-CN" altLang="en-US" sz="2400" b="1" dirty="0"/>
              <a:t>英国</a:t>
            </a:r>
            <a:r>
              <a:rPr lang="zh-CN" altLang="en-US" sz="2400" b="1" dirty="0">
                <a:solidFill>
                  <a:srgbClr val="000000"/>
                </a:solidFill>
                <a:latin typeface="宋体" panose="02010600030101010101" pitchFamily="2" charset="-122"/>
                <a:cs typeface="Times New Roman" panose="02020603050405020304" pitchFamily="18" charset="0"/>
              </a:rPr>
              <a:t>数学家</a:t>
            </a:r>
            <a:r>
              <a:rPr lang="zh-CN" altLang="en-US" sz="2400" b="1" dirty="0">
                <a:solidFill>
                  <a:srgbClr val="2D35D3"/>
                </a:solidFill>
              </a:rPr>
              <a:t>查尔斯</a:t>
            </a:r>
            <a:r>
              <a:rPr lang="en-US" altLang="zh-CN" sz="2400" b="1" dirty="0">
                <a:solidFill>
                  <a:srgbClr val="2D35D3"/>
                </a:solidFill>
              </a:rPr>
              <a:t>-</a:t>
            </a:r>
            <a:r>
              <a:rPr lang="zh-CN" altLang="en-US" sz="2400" b="1" dirty="0">
                <a:solidFill>
                  <a:srgbClr val="2D35D3"/>
                </a:solidFill>
              </a:rPr>
              <a:t>巴贝奇</a:t>
            </a:r>
            <a:r>
              <a:rPr lang="en-US" altLang="zh-CN" sz="2400" b="1" dirty="0">
                <a:solidFill>
                  <a:srgbClr val="2D35D3"/>
                </a:solidFill>
              </a:rPr>
              <a:t>(</a:t>
            </a:r>
            <a:r>
              <a:rPr lang="en-US" altLang="zh-CN" sz="2400" dirty="0">
                <a:solidFill>
                  <a:srgbClr val="0000FF"/>
                </a:solidFill>
                <a:latin typeface="宋体" panose="02010600030101010101" pitchFamily="2" charset="-122"/>
                <a:cs typeface="Times New Roman" panose="02020603050405020304" pitchFamily="18" charset="0"/>
              </a:rPr>
              <a:t>1791-1871</a:t>
            </a:r>
            <a:r>
              <a:rPr lang="en-US" altLang="zh-CN" sz="2400" b="1" dirty="0">
                <a:solidFill>
                  <a:srgbClr val="2D35D3"/>
                </a:solidFill>
              </a:rPr>
              <a:t>)</a:t>
            </a:r>
          </a:p>
          <a:p>
            <a:pPr eaLnBrk="1" hangingPunct="1">
              <a:lnSpc>
                <a:spcPct val="150000"/>
              </a:lnSpc>
              <a:buFontTx/>
              <a:buNone/>
            </a:pPr>
            <a:r>
              <a:rPr lang="en-US" altLang="zh-CN" sz="2400" b="1" dirty="0"/>
              <a:t>		-</a:t>
            </a:r>
            <a:r>
              <a:rPr lang="zh-CN" altLang="en-US" sz="2400" b="1" dirty="0"/>
              <a:t>历经</a:t>
            </a:r>
            <a:r>
              <a:rPr lang="en-US" altLang="zh-CN" sz="2400" b="1" dirty="0"/>
              <a:t>10</a:t>
            </a:r>
            <a:r>
              <a:rPr lang="zh-CN" altLang="en-US" sz="2400" b="1" dirty="0"/>
              <a:t>年于</a:t>
            </a:r>
            <a:r>
              <a:rPr lang="en-US" altLang="zh-CN" sz="2400" b="1" dirty="0"/>
              <a:t>1822</a:t>
            </a:r>
            <a:r>
              <a:rPr lang="zh-CN" altLang="en-US" sz="2400" b="1" dirty="0"/>
              <a:t>年设计出</a:t>
            </a:r>
            <a:r>
              <a:rPr lang="zh-CN" altLang="en-US" sz="2400" b="1" dirty="0">
                <a:solidFill>
                  <a:srgbClr val="FF3300"/>
                </a:solidFill>
              </a:rPr>
              <a:t>差分机</a:t>
            </a:r>
            <a:r>
              <a:rPr lang="zh-CN" altLang="en-US" sz="2400" b="1" dirty="0"/>
              <a:t>，能进行加减计算并完成数表编制，</a:t>
            </a:r>
            <a:r>
              <a:rPr lang="zh-CN" altLang="en-US" sz="2400" b="1" dirty="0">
                <a:solidFill>
                  <a:srgbClr val="FF0000"/>
                </a:solidFill>
              </a:rPr>
              <a:t>能按照设计者的控制自动完成一连串的运算</a:t>
            </a:r>
            <a:r>
              <a:rPr lang="zh-CN" altLang="en-US" sz="2400" b="1" dirty="0"/>
              <a:t>，体现了计算机最早的</a:t>
            </a:r>
            <a:r>
              <a:rPr lang="zh-CN" altLang="en-US" sz="2400" b="1" dirty="0">
                <a:solidFill>
                  <a:srgbClr val="2D35D3"/>
                </a:solidFill>
              </a:rPr>
              <a:t>程序设计思想</a:t>
            </a:r>
            <a:r>
              <a:rPr lang="zh-CN" altLang="en-US" sz="2400" dirty="0"/>
              <a:t> ；</a:t>
            </a:r>
          </a:p>
          <a:p>
            <a:pPr eaLnBrk="1" hangingPunct="1">
              <a:lnSpc>
                <a:spcPct val="150000"/>
              </a:lnSpc>
              <a:buNone/>
            </a:pPr>
            <a:r>
              <a:rPr lang="zh-CN" altLang="en-US" sz="2400" b="1" dirty="0"/>
              <a:t>           </a:t>
            </a:r>
            <a:r>
              <a:rPr lang="en-US" altLang="zh-CN" sz="2400" b="1" dirty="0"/>
              <a:t>-1834</a:t>
            </a:r>
            <a:r>
              <a:rPr lang="zh-CN" altLang="en-US" sz="2400" b="1" dirty="0"/>
              <a:t>年提出分析机构想</a:t>
            </a:r>
            <a:r>
              <a:rPr lang="en-US" altLang="zh-CN" sz="2400" b="1" dirty="0"/>
              <a:t>:</a:t>
            </a:r>
            <a:r>
              <a:rPr lang="zh-CN" altLang="en-US" sz="2400" b="1" dirty="0"/>
              <a:t>一台通用的数学计算机，不仅可以进行数字运算，而且还能进行逻辑运算（进行逻辑判断的非数值运算 ）。</a:t>
            </a:r>
          </a:p>
          <a:p>
            <a:pPr eaLnBrk="1" hangingPunct="1">
              <a:lnSpc>
                <a:spcPct val="90000"/>
              </a:lnSpc>
              <a:buFontTx/>
              <a:buNone/>
            </a:pPr>
            <a:endParaRPr lang="zh-CN" altLang="en-US" sz="2400" b="1" dirty="0"/>
          </a:p>
          <a:p>
            <a:pPr eaLnBrk="1" hangingPunct="1">
              <a:lnSpc>
                <a:spcPct val="90000"/>
              </a:lnSpc>
              <a:buFontTx/>
              <a:buNone/>
            </a:pPr>
            <a:r>
              <a:rPr lang="en-US" altLang="zh-CN" sz="2400" b="1" dirty="0"/>
              <a:t>          </a:t>
            </a:r>
            <a:endParaRPr lang="zh-CN" altLang="en-US" sz="2400" b="1" dirty="0"/>
          </a:p>
        </p:txBody>
      </p:sp>
      <p:pic>
        <p:nvPicPr>
          <p:cNvPr id="10245" name="Picture 13" descr="dian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1550" y="1982788"/>
            <a:ext cx="23336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6" name="Group 37"/>
          <p:cNvGrpSpPr>
            <a:grpSpLocks/>
          </p:cNvGrpSpPr>
          <p:nvPr/>
        </p:nvGrpSpPr>
        <p:grpSpPr bwMode="auto">
          <a:xfrm>
            <a:off x="4487096" y="5046787"/>
            <a:ext cx="1439863" cy="1763713"/>
            <a:chOff x="0" y="0"/>
            <a:chExt cx="1004" cy="1202"/>
          </a:xfrm>
        </p:grpSpPr>
        <p:sp>
          <p:nvSpPr>
            <p:cNvPr id="10251" name="Rectangle 38"/>
            <p:cNvSpPr>
              <a:spLocks noChangeArrowheads="1"/>
            </p:cNvSpPr>
            <p:nvPr/>
          </p:nvSpPr>
          <p:spPr bwMode="auto">
            <a:xfrm>
              <a:off x="0" y="952"/>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5F5F5F"/>
                  </a:solidFill>
                  <a:latin typeface="幼圆" panose="02010509060101010101" pitchFamily="49" charset="-122"/>
                  <a:ea typeface="幼圆" panose="02010509060101010101" pitchFamily="49" charset="-122"/>
                </a:rPr>
                <a:t>1822 </a:t>
              </a:r>
              <a:r>
                <a:rPr lang="zh-CN" altLang="en-US" sz="2000">
                  <a:solidFill>
                    <a:srgbClr val="5F5F5F"/>
                  </a:solidFill>
                  <a:latin typeface="幼圆" panose="02010509060101010101" pitchFamily="49" charset="-122"/>
                  <a:ea typeface="幼圆" panose="02010509060101010101" pitchFamily="49" charset="-122"/>
                </a:rPr>
                <a:t>差分机</a:t>
              </a:r>
            </a:p>
          </p:txBody>
        </p:sp>
        <p:pic>
          <p:nvPicPr>
            <p:cNvPr id="10252" name="Picture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 y="0"/>
              <a:ext cx="817" cy="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73" name="Group 43"/>
          <p:cNvGrpSpPr>
            <a:grpSpLocks/>
          </p:cNvGrpSpPr>
          <p:nvPr/>
        </p:nvGrpSpPr>
        <p:grpSpPr bwMode="auto">
          <a:xfrm>
            <a:off x="6394550" y="4986814"/>
            <a:ext cx="1800225" cy="1584325"/>
            <a:chOff x="0" y="0"/>
            <a:chExt cx="1224" cy="1181"/>
          </a:xfrm>
        </p:grpSpPr>
        <p:sp>
          <p:nvSpPr>
            <p:cNvPr id="10249" name="Rectangle 41"/>
            <p:cNvSpPr>
              <a:spLocks noChangeArrowheads="1"/>
            </p:cNvSpPr>
            <p:nvPr/>
          </p:nvSpPr>
          <p:spPr bwMode="auto">
            <a:xfrm>
              <a:off x="45" y="931"/>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5F5F5F"/>
                  </a:solidFill>
                  <a:latin typeface="幼圆" panose="02010509060101010101" pitchFamily="49" charset="-122"/>
                  <a:ea typeface="幼圆" panose="02010509060101010101" pitchFamily="49" charset="-122"/>
                </a:rPr>
                <a:t>1834 </a:t>
              </a:r>
              <a:r>
                <a:rPr lang="zh-CN" altLang="en-US" sz="2000">
                  <a:solidFill>
                    <a:srgbClr val="5F5F5F"/>
                  </a:solidFill>
                  <a:latin typeface="幼圆" panose="02010509060101010101" pitchFamily="49" charset="-122"/>
                  <a:ea typeface="幼圆" panose="02010509060101010101" pitchFamily="49" charset="-122"/>
                </a:rPr>
                <a:t>分析机</a:t>
              </a:r>
            </a:p>
          </p:txBody>
        </p:sp>
        <p:pic>
          <p:nvPicPr>
            <p:cNvPr id="10250" name="Picture 42" descr="巴贝奇分析机"/>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24" cy="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248" name="Picture 15" descr="6f470395b1fb531b7bf480b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94663" y="1273957"/>
            <a:ext cx="874712" cy="1081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93874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8">
                                            <p:txEl>
                                              <p:pRg st="3" end="3"/>
                                            </p:txEl>
                                          </p:spTgt>
                                        </p:tgtEl>
                                        <p:attrNameLst>
                                          <p:attrName>style.visibility</p:attrName>
                                        </p:attrNameLst>
                                      </p:cBhvr>
                                      <p:to>
                                        <p:strVal val="visible"/>
                                      </p:to>
                                    </p:set>
                                    <p:animEffect transition="in" filter="blinds(horizontal)">
                                      <p:cBhvr>
                                        <p:cTn id="7" dur="500"/>
                                        <p:tgtEl>
                                          <p:spTgt spid="11268">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273"/>
                                        </p:tgtEl>
                                        <p:attrNameLst>
                                          <p:attrName>style.visibility</p:attrName>
                                        </p:attrNameLst>
                                      </p:cBhvr>
                                      <p:to>
                                        <p:strVal val="visible"/>
                                      </p:to>
                                    </p:set>
                                    <p:animEffect transition="in" filter="blinds(horizontal)">
                                      <p:cBhvr>
                                        <p:cTn id="12" dur="500"/>
                                        <p:tgtEl>
                                          <p:spTgt spid="11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灯片编号占位符 6"/>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87901552-888F-4CB5-B6D5-B0D4C1F65D98}" type="slidenum">
              <a:rPr lang="zh-CN" altLang="en-US" sz="1400"/>
              <a:pPr algn="r" eaLnBrk="1" hangingPunct="1">
                <a:spcBef>
                  <a:spcPct val="50000"/>
                </a:spcBef>
                <a:buFontTx/>
                <a:buNone/>
              </a:pPr>
              <a:t>9</a:t>
            </a:fld>
            <a:endParaRPr lang="en-US" altLang="zh-CN" sz="1400"/>
          </a:p>
        </p:txBody>
      </p:sp>
      <p:sp>
        <p:nvSpPr>
          <p:cNvPr id="12291" name="Rectangle 2"/>
          <p:cNvSpPr>
            <a:spLocks noGrp="1" noChangeArrowheads="1"/>
          </p:cNvSpPr>
          <p:nvPr>
            <p:ph type="title" idx="4294967295"/>
          </p:nvPr>
        </p:nvSpPr>
        <p:spPr>
          <a:xfrm>
            <a:off x="640080" y="39688"/>
            <a:ext cx="7886700" cy="1325563"/>
          </a:xfrm>
        </p:spPr>
        <p:txBody>
          <a:bodyPr/>
          <a:lstStyle/>
          <a:p>
            <a:pPr eaLnBrk="1" hangingPunct="1"/>
            <a:r>
              <a:rPr lang="zh-CN" altLang="en-US" b="1" dirty="0"/>
              <a:t>巴贝奇分析机</a:t>
            </a:r>
          </a:p>
        </p:txBody>
      </p:sp>
      <p:sp>
        <p:nvSpPr>
          <p:cNvPr id="14340" name="Rectangle 3"/>
          <p:cNvSpPr>
            <a:spLocks noGrp="1" noChangeArrowheads="1"/>
          </p:cNvSpPr>
          <p:nvPr>
            <p:ph type="body" sz="half" idx="4294967295"/>
          </p:nvPr>
        </p:nvSpPr>
        <p:spPr>
          <a:xfrm>
            <a:off x="459151" y="1408907"/>
            <a:ext cx="8305800" cy="3200400"/>
          </a:xfrm>
        </p:spPr>
        <p:txBody>
          <a:bodyPr>
            <a:normAutofit/>
          </a:bodyPr>
          <a:lstStyle/>
          <a:p>
            <a:pPr eaLnBrk="1" hangingPunct="1">
              <a:buFontTx/>
              <a:buNone/>
            </a:pPr>
            <a:r>
              <a:rPr lang="zh-CN" altLang="en-US" sz="2600" b="1" dirty="0">
                <a:latin typeface="微软雅黑" panose="020B0503020204020204" pitchFamily="34" charset="-122"/>
                <a:ea typeface="微软雅黑" panose="020B0503020204020204" pitchFamily="34" charset="-122"/>
              </a:rPr>
              <a:t>巴贝奇的分析机由四部分构成：</a:t>
            </a:r>
          </a:p>
          <a:p>
            <a:pPr eaLnBrk="1" hangingPunct="1">
              <a:buFontTx/>
              <a:buNone/>
            </a:pPr>
            <a:r>
              <a:rPr lang="zh-CN" altLang="en-US" sz="2400" b="1" dirty="0">
                <a:latin typeface="宋体" panose="02010600030101010101" pitchFamily="2" charset="-122"/>
              </a:rPr>
              <a:t>  	第一部分：保存数据的齿轮式“</a:t>
            </a:r>
            <a:r>
              <a:rPr lang="zh-CN" altLang="en-US" sz="2400" b="1" dirty="0">
                <a:solidFill>
                  <a:srgbClr val="2D35D3"/>
                </a:solidFill>
              </a:rPr>
              <a:t>存贮仓库</a:t>
            </a:r>
            <a:r>
              <a:rPr lang="zh-CN" altLang="en-US" sz="2400" b="1" dirty="0">
                <a:latin typeface="宋体" panose="02010600030101010101" pitchFamily="2" charset="-122"/>
              </a:rPr>
              <a:t>”</a:t>
            </a:r>
            <a:r>
              <a:rPr lang="zh-CN" altLang="en-US" sz="2400" b="1" dirty="0"/>
              <a:t>(</a:t>
            </a:r>
            <a:r>
              <a:rPr lang="en-US" altLang="zh-CN" sz="2400" b="1" dirty="0"/>
              <a:t>Sto</a:t>
            </a:r>
            <a:r>
              <a:rPr lang="en-US" altLang="zh-CN" sz="2400" b="1" dirty="0">
                <a:latin typeface="宋体" panose="02010600030101010101" pitchFamily="2" charset="-122"/>
              </a:rPr>
              <a:t>re)</a:t>
            </a:r>
            <a:r>
              <a:rPr lang="zh-CN" altLang="en-US" sz="2400" b="1" dirty="0">
                <a:latin typeface="宋体" panose="02010600030101010101" pitchFamily="2" charset="-122"/>
              </a:rPr>
              <a:t>；</a:t>
            </a:r>
          </a:p>
          <a:p>
            <a:pPr eaLnBrk="1" hangingPunct="1">
              <a:buFontTx/>
              <a:buNone/>
            </a:pPr>
            <a:r>
              <a:rPr lang="zh-CN" altLang="en-US" sz="2400" b="1" dirty="0">
                <a:latin typeface="宋体" panose="02010600030101010101" pitchFamily="2" charset="-122"/>
              </a:rPr>
              <a:t>	第二部分：对数据进行各种运算的装置</a:t>
            </a:r>
            <a:r>
              <a:rPr lang="en-US" altLang="zh-CN" sz="2400" b="1" dirty="0">
                <a:latin typeface="宋体" panose="02010600030101010101" pitchFamily="2" charset="-122"/>
              </a:rPr>
              <a:t>(“</a:t>
            </a:r>
            <a:r>
              <a:rPr lang="zh-CN" altLang="en-US" sz="2400" b="1" dirty="0">
                <a:solidFill>
                  <a:srgbClr val="2D35D3"/>
                </a:solidFill>
                <a:latin typeface="宋体" panose="02010600030101010101" pitchFamily="2" charset="-122"/>
              </a:rPr>
              <a:t>作坊</a:t>
            </a:r>
            <a:r>
              <a:rPr lang="zh-CN" altLang="en-US" sz="2400" b="1" dirty="0">
                <a:latin typeface="宋体" panose="02010600030101010101" pitchFamily="2" charset="-122"/>
              </a:rPr>
              <a:t>”</a:t>
            </a:r>
            <a:r>
              <a:rPr lang="en-US" altLang="zh-CN" sz="2400" b="1" dirty="0">
                <a:latin typeface="宋体" panose="02010600030101010101" pitchFamily="2" charset="-122"/>
              </a:rPr>
              <a:t>)</a:t>
            </a:r>
            <a:r>
              <a:rPr lang="zh-CN" altLang="en-US" sz="2400" b="1" dirty="0">
                <a:latin typeface="宋体" panose="02010600030101010101" pitchFamily="2" charset="-122"/>
              </a:rPr>
              <a:t>；</a:t>
            </a:r>
          </a:p>
          <a:p>
            <a:pPr eaLnBrk="1" hangingPunct="1">
              <a:buFontTx/>
              <a:buNone/>
            </a:pPr>
            <a:r>
              <a:rPr lang="zh-CN" altLang="en-US" sz="2400" b="1" dirty="0">
                <a:latin typeface="宋体" panose="02010600030101010101" pitchFamily="2" charset="-122"/>
              </a:rPr>
              <a:t>	第三部分：对操作顺序进行</a:t>
            </a:r>
            <a:r>
              <a:rPr lang="zh-CN" altLang="en-US" sz="2400" b="1" dirty="0">
                <a:solidFill>
                  <a:srgbClr val="2D35D3"/>
                </a:solidFill>
                <a:latin typeface="宋体" panose="02010600030101010101" pitchFamily="2" charset="-122"/>
              </a:rPr>
              <a:t>控制</a:t>
            </a:r>
            <a:r>
              <a:rPr lang="zh-CN" altLang="en-US" sz="2400" b="1" dirty="0">
                <a:latin typeface="宋体" panose="02010600030101010101" pitchFamily="2" charset="-122"/>
              </a:rPr>
              <a:t>、并对所要处理的数据及输出结果加以选择的装置；</a:t>
            </a:r>
            <a:endParaRPr lang="en-US" altLang="zh-CN" sz="2400" b="1" dirty="0">
              <a:solidFill>
                <a:srgbClr val="6600FF"/>
              </a:solidFill>
              <a:latin typeface="宋体" panose="02010600030101010101" pitchFamily="2" charset="-122"/>
            </a:endParaRPr>
          </a:p>
          <a:p>
            <a:pPr eaLnBrk="1" hangingPunct="1">
              <a:buFontTx/>
              <a:buNone/>
            </a:pPr>
            <a:r>
              <a:rPr lang="zh-CN" altLang="en-US" sz="2400" b="1" dirty="0">
                <a:latin typeface="宋体" panose="02010600030101010101" pitchFamily="2" charset="-122"/>
              </a:rPr>
              <a:t>	第四部分：送入和取出数据、以及</a:t>
            </a:r>
            <a:r>
              <a:rPr lang="zh-CN" altLang="en-US" sz="2400" b="1" dirty="0"/>
              <a:t>在</a:t>
            </a:r>
            <a:r>
              <a:rPr lang="zh-CN" altLang="en-US" sz="2400" b="1" dirty="0">
                <a:latin typeface="宋体" panose="02010600030101010101" pitchFamily="2" charset="-122"/>
              </a:rPr>
              <a:t>“</a:t>
            </a:r>
            <a:r>
              <a:rPr lang="zh-CN" altLang="en-US" sz="2400" b="1" dirty="0"/>
              <a:t>存贮仓库</a:t>
            </a:r>
            <a:r>
              <a:rPr lang="zh-CN" altLang="en-US" sz="2400" b="1" dirty="0">
                <a:latin typeface="宋体" panose="02010600030101010101" pitchFamily="2" charset="-122"/>
              </a:rPr>
              <a:t>”</a:t>
            </a:r>
            <a:r>
              <a:rPr lang="zh-CN" altLang="en-US" sz="2400" b="1" dirty="0"/>
              <a:t>和</a:t>
            </a:r>
            <a:r>
              <a:rPr lang="zh-CN" altLang="en-US" sz="2400" b="1" dirty="0">
                <a:latin typeface="宋体" panose="02010600030101010101" pitchFamily="2" charset="-122"/>
              </a:rPr>
              <a:t>“</a:t>
            </a:r>
            <a:r>
              <a:rPr lang="zh-CN" altLang="en-US" sz="2400" b="1" dirty="0"/>
              <a:t>作坊</a:t>
            </a:r>
            <a:r>
              <a:rPr lang="zh-CN" altLang="en-US" sz="2400" b="1" dirty="0">
                <a:latin typeface="宋体" panose="02010600030101010101" pitchFamily="2" charset="-122"/>
              </a:rPr>
              <a:t>”</a:t>
            </a:r>
            <a:r>
              <a:rPr lang="zh-CN" altLang="en-US" sz="2400" b="1" dirty="0"/>
              <a:t>之间运输数据的</a:t>
            </a:r>
            <a:r>
              <a:rPr lang="zh-CN" altLang="en-US" sz="2400" b="1" dirty="0">
                <a:solidFill>
                  <a:srgbClr val="2D35D3"/>
                </a:solidFill>
              </a:rPr>
              <a:t>输入输出部件</a:t>
            </a:r>
            <a:r>
              <a:rPr lang="zh-CN" altLang="en-US" sz="2400" b="1" dirty="0"/>
              <a:t>。</a:t>
            </a:r>
          </a:p>
        </p:txBody>
      </p:sp>
      <p:sp>
        <p:nvSpPr>
          <p:cNvPr id="14341" name="Text Box 12"/>
          <p:cNvSpPr txBox="1">
            <a:spLocks noChangeArrowheads="1"/>
          </p:cNvSpPr>
          <p:nvPr/>
        </p:nvSpPr>
        <p:spPr bwMode="auto">
          <a:xfrm>
            <a:off x="755650" y="4652963"/>
            <a:ext cx="7920038" cy="15525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a:solidFill>
                  <a:srgbClr val="6600FF"/>
                </a:solidFill>
              </a:rPr>
              <a:t>分析机工作过程</a:t>
            </a:r>
            <a:r>
              <a:rPr lang="zh-CN" altLang="en-US" sz="2400"/>
              <a:t>：通过</a:t>
            </a:r>
            <a:r>
              <a:rPr lang="zh-CN" altLang="en-US" sz="2400">
                <a:solidFill>
                  <a:srgbClr val="FF3300"/>
                </a:solidFill>
              </a:rPr>
              <a:t>输入部件</a:t>
            </a:r>
            <a:r>
              <a:rPr lang="zh-CN" altLang="en-US" sz="2400"/>
              <a:t>将要处理的数据输入并存储到“</a:t>
            </a:r>
            <a:r>
              <a:rPr lang="zh-CN" altLang="en-US" sz="2400">
                <a:solidFill>
                  <a:srgbClr val="FF3300"/>
                </a:solidFill>
              </a:rPr>
              <a:t>存储仓库“</a:t>
            </a:r>
            <a:r>
              <a:rPr lang="zh-CN" altLang="en-US" sz="2400"/>
              <a:t>中，在</a:t>
            </a:r>
            <a:r>
              <a:rPr lang="zh-CN" altLang="en-US" sz="2400">
                <a:solidFill>
                  <a:srgbClr val="FF3300"/>
                </a:solidFill>
              </a:rPr>
              <a:t>控制装置</a:t>
            </a:r>
            <a:r>
              <a:rPr lang="zh-CN" altLang="en-US" sz="2400"/>
              <a:t>控制下，从存储仓库依次取出数据运输到</a:t>
            </a:r>
            <a:r>
              <a:rPr lang="zh-CN" altLang="en-US" sz="2400">
                <a:solidFill>
                  <a:srgbClr val="FF3300"/>
                </a:solidFill>
              </a:rPr>
              <a:t>运算装置</a:t>
            </a:r>
            <a:r>
              <a:rPr lang="zh-CN" altLang="en-US" sz="2400"/>
              <a:t>进行运算，最终运算结果由</a:t>
            </a:r>
            <a:r>
              <a:rPr lang="zh-CN" altLang="en-US" sz="2400">
                <a:solidFill>
                  <a:srgbClr val="FF3300"/>
                </a:solidFill>
              </a:rPr>
              <a:t>输出部件</a:t>
            </a:r>
            <a:r>
              <a:rPr lang="zh-CN" altLang="en-US" sz="2400"/>
              <a:t>进行输出。</a:t>
            </a:r>
          </a:p>
        </p:txBody>
      </p:sp>
    </p:spTree>
    <p:extLst>
      <p:ext uri="{BB962C8B-B14F-4D97-AF65-F5344CB8AC3E}">
        <p14:creationId xmlns:p14="http://schemas.microsoft.com/office/powerpoint/2010/main" val="14969374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dissolve">
                                      <p:cBhvr>
                                        <p:cTn id="7" dur="500"/>
                                        <p:tgtEl>
                                          <p:spTgt spid="143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340">
                                            <p:txEl>
                                              <p:pRg st="1" end="1"/>
                                            </p:txEl>
                                          </p:spTgt>
                                        </p:tgtEl>
                                        <p:attrNameLst>
                                          <p:attrName>style.visibility</p:attrName>
                                        </p:attrNameLst>
                                      </p:cBhvr>
                                      <p:to>
                                        <p:strVal val="visible"/>
                                      </p:to>
                                    </p:set>
                                    <p:animEffect transition="in" filter="dissolve">
                                      <p:cBhvr>
                                        <p:cTn id="12" dur="500"/>
                                        <p:tgtEl>
                                          <p:spTgt spid="1434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340">
                                            <p:txEl>
                                              <p:pRg st="2" end="2"/>
                                            </p:txEl>
                                          </p:spTgt>
                                        </p:tgtEl>
                                        <p:attrNameLst>
                                          <p:attrName>style.visibility</p:attrName>
                                        </p:attrNameLst>
                                      </p:cBhvr>
                                      <p:to>
                                        <p:strVal val="visible"/>
                                      </p:to>
                                    </p:set>
                                    <p:animEffect transition="in" filter="dissolve">
                                      <p:cBhvr>
                                        <p:cTn id="17" dur="500"/>
                                        <p:tgtEl>
                                          <p:spTgt spid="1434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340">
                                            <p:txEl>
                                              <p:pRg st="3" end="3"/>
                                            </p:txEl>
                                          </p:spTgt>
                                        </p:tgtEl>
                                        <p:attrNameLst>
                                          <p:attrName>style.visibility</p:attrName>
                                        </p:attrNameLst>
                                      </p:cBhvr>
                                      <p:to>
                                        <p:strVal val="visible"/>
                                      </p:to>
                                    </p:set>
                                    <p:animEffect transition="in" filter="dissolve">
                                      <p:cBhvr>
                                        <p:cTn id="22" dur="500"/>
                                        <p:tgtEl>
                                          <p:spTgt spid="1434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340">
                                            <p:txEl>
                                              <p:pRg st="4" end="4"/>
                                            </p:txEl>
                                          </p:spTgt>
                                        </p:tgtEl>
                                        <p:attrNameLst>
                                          <p:attrName>style.visibility</p:attrName>
                                        </p:attrNameLst>
                                      </p:cBhvr>
                                      <p:to>
                                        <p:strVal val="visible"/>
                                      </p:to>
                                    </p:set>
                                    <p:animEffect transition="in" filter="dissolve">
                                      <p:cBhvr>
                                        <p:cTn id="27" dur="500"/>
                                        <p:tgtEl>
                                          <p:spTgt spid="1434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341"/>
                                        </p:tgtEl>
                                        <p:attrNameLst>
                                          <p:attrName>style.visibility</p:attrName>
                                        </p:attrNameLst>
                                      </p:cBhvr>
                                      <p:to>
                                        <p:strVal val="visible"/>
                                      </p:to>
                                    </p:set>
                                    <p:animEffect transition="in" filter="dissolve">
                                      <p:cBhvr>
                                        <p:cTn id="32" dur="500"/>
                                        <p:tgtEl>
                                          <p:spTgt spid="1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autoUpdateAnimBg="0"/>
      <p:bldP spid="14341" grpId="0" autoUpdateAnimBg="0"/>
    </p:bldLst>
  </p:timing>
</p:sld>
</file>

<file path=ppt/theme/theme1.xml><?xml version="1.0" encoding="utf-8"?>
<a:theme xmlns:a="http://schemas.openxmlformats.org/drawingml/2006/main" name="计算导论与程序设计">
  <a:themeElements>
    <a:clrScheme name="计算导论与程序设计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计算导论与程序设计">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C27C00"/>
            </a:gs>
            <a:gs pos="50000">
              <a:srgbClr val="412900"/>
            </a:gs>
            <a:gs pos="100000">
              <a:srgbClr val="C27C00"/>
            </a:gs>
          </a:gsLst>
          <a:lin ang="18900000" scaled="1"/>
        </a:gradFill>
        <a:ln w="28575" cap="flat" cmpd="sng" algn="ctr">
          <a:solidFill>
            <a:srgbClr val="FFB735"/>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1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gradFill rotWithShape="0">
          <a:gsLst>
            <a:gs pos="0">
              <a:srgbClr val="C27C00"/>
            </a:gs>
            <a:gs pos="50000">
              <a:srgbClr val="412900"/>
            </a:gs>
            <a:gs pos="100000">
              <a:srgbClr val="C27C00"/>
            </a:gs>
          </a:gsLst>
          <a:lin ang="18900000" scaled="1"/>
        </a:gradFill>
        <a:ln w="28575" cap="flat" cmpd="sng" algn="ctr">
          <a:solidFill>
            <a:srgbClr val="FFB735"/>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1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计算导论与程序设计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计算导论与程序设计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计算导论与程序设计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计算导论与程序设计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计算导论与程序设计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计算导论与程序设计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计算导论与程序设计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2075</TotalTime>
  <Words>17999</Words>
  <Application>Microsoft Office PowerPoint</Application>
  <PresentationFormat>全屏显示(4:3)</PresentationFormat>
  <Paragraphs>709</Paragraphs>
  <Slides>58</Slides>
  <Notes>31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58</vt:i4>
      </vt:variant>
    </vt:vector>
  </HeadingPairs>
  <TitlesOfParts>
    <vt:vector size="75" baseType="lpstr">
      <vt:lpstr>Monotype Sorts</vt:lpstr>
      <vt:lpstr>等线</vt:lpstr>
      <vt:lpstr>黑体</vt:lpstr>
      <vt:lpstr>华文琥珀</vt:lpstr>
      <vt:lpstr>华文中宋</vt:lpstr>
      <vt:lpstr>楷体_GB2312</vt:lpstr>
      <vt:lpstr>宋体</vt:lpstr>
      <vt:lpstr>微软雅黑</vt:lpstr>
      <vt:lpstr>幼圆</vt:lpstr>
      <vt:lpstr>Angsana New</vt:lpstr>
      <vt:lpstr>Arial</vt:lpstr>
      <vt:lpstr>Book Antiqua</vt:lpstr>
      <vt:lpstr>Times New Roman</vt:lpstr>
      <vt:lpstr>Verdana</vt:lpstr>
      <vt:lpstr>Wingdings</vt:lpstr>
      <vt:lpstr>计算导论与程序设计</vt:lpstr>
      <vt:lpstr>PBrush</vt:lpstr>
      <vt:lpstr>PowerPoint 演示文稿</vt:lpstr>
      <vt:lpstr>第一章  计算与计算机 </vt:lpstr>
      <vt:lpstr>1.1     计算与计算工具</vt:lpstr>
      <vt:lpstr>1.1     计算与计算工具</vt:lpstr>
      <vt:lpstr>PowerPoint 演示文稿</vt:lpstr>
      <vt:lpstr>1.1     计算与计算工具</vt:lpstr>
      <vt:lpstr>1.1     计算与计算工具</vt:lpstr>
      <vt:lpstr>1.1 计算与计算工具-巴贝奇分析机</vt:lpstr>
      <vt:lpstr>巴贝奇分析机</vt:lpstr>
      <vt:lpstr>巴贝奇分析机</vt:lpstr>
      <vt:lpstr>PowerPoint 演示文稿</vt:lpstr>
      <vt:lpstr>1.1     计算与计算工具</vt:lpstr>
      <vt:lpstr>1.1     计算与计算工具</vt:lpstr>
      <vt:lpstr>1.1 ENIAC</vt:lpstr>
      <vt:lpstr>1.1 ENIAC</vt:lpstr>
      <vt:lpstr>1.1     计算与计算工具</vt:lpstr>
      <vt:lpstr>PowerPoint 演示文稿</vt:lpstr>
      <vt:lpstr>1.2     计算机发展</vt:lpstr>
      <vt:lpstr>1.2 计算机发展</vt:lpstr>
      <vt:lpstr>1.2 计算机发展</vt:lpstr>
      <vt:lpstr>1.2 计算机发展</vt:lpstr>
      <vt:lpstr>1.2 计算机发展</vt:lpstr>
      <vt:lpstr>  计算机第一定律——摩尔定律</vt:lpstr>
      <vt:lpstr>计算机的发展历程</vt:lpstr>
      <vt:lpstr>计算机的六大分类</vt:lpstr>
      <vt:lpstr>计算机的六大分类</vt:lpstr>
      <vt:lpstr>计算机的六大分类</vt:lpstr>
      <vt:lpstr>计算机的六大分类</vt:lpstr>
      <vt:lpstr>计算机的六大分类</vt:lpstr>
      <vt:lpstr> 计算机发展——巨型化</vt:lpstr>
      <vt:lpstr>  计算机发展——网络化</vt:lpstr>
      <vt:lpstr>  计算机发展——智能化</vt:lpstr>
      <vt:lpstr>*计算机的未来革命</vt:lpstr>
      <vt:lpstr>*计算机的未来革命</vt:lpstr>
      <vt:lpstr>*计算机的未来革命</vt:lpstr>
      <vt:lpstr>PowerPoint 演示文稿</vt:lpstr>
      <vt:lpstr>1.2    计算机发展</vt:lpstr>
      <vt:lpstr>1.2     计算机发展（数学）</vt:lpstr>
      <vt:lpstr>1.2    计算机发展－布尔与布尔逻辑</vt:lpstr>
      <vt:lpstr>1.2    计算机发展－布尔与布尔逻辑</vt:lpstr>
      <vt:lpstr>PowerPoint 演示文稿</vt:lpstr>
      <vt:lpstr>PowerPoint 演示文稿</vt:lpstr>
      <vt:lpstr>1.2    计算机发展简史－仙农和开关电路理论</vt:lpstr>
      <vt:lpstr>PowerPoint 演示文稿</vt:lpstr>
      <vt:lpstr>1.2    计算机发展简史－艾伦.图灵和图灵机</vt:lpstr>
      <vt:lpstr>1.2    计算机发展简史－艾伦.图灵和图灵机</vt:lpstr>
      <vt:lpstr>PowerPoint 演示文稿</vt:lpstr>
      <vt:lpstr>1.2    计算机发展简史</vt:lpstr>
      <vt:lpstr>1.2    计算机发展简史-冯.诺依曼机体系结构</vt:lpstr>
      <vt:lpstr>1.2    计算机发展简史-冯.诺依曼机体系结构</vt:lpstr>
      <vt:lpstr>第一章  计算与计算机 </vt:lpstr>
      <vt:lpstr>1.3  计算机应用</vt:lpstr>
      <vt:lpstr> 1.3  计算机应用-科学计算</vt:lpstr>
      <vt:lpstr> 1.3  计算机应用-数据处理</vt:lpstr>
      <vt:lpstr>1.3  计算机应用-自动控制 </vt:lpstr>
      <vt:lpstr>1.3  计算机应用-人工智能</vt:lpstr>
      <vt:lpstr>1.3  计算机应用</vt:lpstr>
      <vt:lpstr>1.3  计算机应用</vt:lpstr>
    </vt:vector>
  </TitlesOfParts>
  <Company>SDWM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SDWM</dc:creator>
  <cp:lastModifiedBy>xingquan zuo</cp:lastModifiedBy>
  <cp:revision>95</cp:revision>
  <dcterms:created xsi:type="dcterms:W3CDTF">2016-09-23T00:35:10Z</dcterms:created>
  <dcterms:modified xsi:type="dcterms:W3CDTF">2024-12-23T13:16:49Z</dcterms:modified>
</cp:coreProperties>
</file>