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handoutMasterIdLst>
    <p:handoutMasterId r:id="rId114"/>
  </p:handoutMasterIdLst>
  <p:sldIdLst>
    <p:sldId id="256" r:id="rId2"/>
    <p:sldId id="257" r:id="rId3"/>
    <p:sldId id="296" r:id="rId4"/>
    <p:sldId id="286" r:id="rId5"/>
    <p:sldId id="941" r:id="rId6"/>
    <p:sldId id="418" r:id="rId7"/>
    <p:sldId id="417" r:id="rId8"/>
    <p:sldId id="268" r:id="rId9"/>
    <p:sldId id="336" r:id="rId10"/>
    <p:sldId id="337" r:id="rId11"/>
    <p:sldId id="942" r:id="rId12"/>
    <p:sldId id="269" r:id="rId13"/>
    <p:sldId id="672" r:id="rId14"/>
    <p:sldId id="350" r:id="rId15"/>
    <p:sldId id="347" r:id="rId16"/>
    <p:sldId id="348" r:id="rId17"/>
    <p:sldId id="374" r:id="rId18"/>
    <p:sldId id="353" r:id="rId19"/>
    <p:sldId id="768" r:id="rId20"/>
    <p:sldId id="528" r:id="rId21"/>
    <p:sldId id="673" r:id="rId22"/>
    <p:sldId id="674" r:id="rId23"/>
    <p:sldId id="351" r:id="rId24"/>
    <p:sldId id="769" r:id="rId25"/>
    <p:sldId id="770" r:id="rId26"/>
    <p:sldId id="771" r:id="rId27"/>
    <p:sldId id="772" r:id="rId28"/>
    <p:sldId id="773" r:id="rId29"/>
    <p:sldId id="774" r:id="rId30"/>
    <p:sldId id="525" r:id="rId31"/>
    <p:sldId id="675" r:id="rId32"/>
    <p:sldId id="676" r:id="rId33"/>
    <p:sldId id="264" r:id="rId34"/>
    <p:sldId id="943" r:id="rId35"/>
    <p:sldId id="302" r:id="rId36"/>
    <p:sldId id="339" r:id="rId37"/>
    <p:sldId id="303" r:id="rId38"/>
    <p:sldId id="340" r:id="rId39"/>
    <p:sldId id="440" r:id="rId40"/>
    <p:sldId id="305" r:id="rId41"/>
    <p:sldId id="412" r:id="rId42"/>
    <p:sldId id="411" r:id="rId43"/>
    <p:sldId id="413" r:id="rId44"/>
    <p:sldId id="414" r:id="rId45"/>
    <p:sldId id="939" r:id="rId46"/>
    <p:sldId id="862" r:id="rId47"/>
    <p:sldId id="863" r:id="rId48"/>
    <p:sldId id="864" r:id="rId49"/>
    <p:sldId id="865" r:id="rId50"/>
    <p:sldId id="866" r:id="rId51"/>
    <p:sldId id="867" r:id="rId52"/>
    <p:sldId id="868" r:id="rId53"/>
    <p:sldId id="869" r:id="rId54"/>
    <p:sldId id="870" r:id="rId55"/>
    <p:sldId id="871" r:id="rId56"/>
    <p:sldId id="940" r:id="rId57"/>
    <p:sldId id="352" r:id="rId58"/>
    <p:sldId id="472" r:id="rId59"/>
    <p:sldId id="473" r:id="rId60"/>
    <p:sldId id="474" r:id="rId61"/>
    <p:sldId id="872" r:id="rId62"/>
    <p:sldId id="873" r:id="rId63"/>
    <p:sldId id="874" r:id="rId64"/>
    <p:sldId id="875" r:id="rId65"/>
    <p:sldId id="876" r:id="rId66"/>
    <p:sldId id="877" r:id="rId67"/>
    <p:sldId id="944" r:id="rId68"/>
    <p:sldId id="301" r:id="rId69"/>
    <p:sldId id="475" r:id="rId70"/>
    <p:sldId id="415" r:id="rId71"/>
    <p:sldId id="284" r:id="rId72"/>
    <p:sldId id="416" r:id="rId73"/>
    <p:sldId id="677" r:id="rId74"/>
    <p:sldId id="678" r:id="rId75"/>
    <p:sldId id="679" r:id="rId76"/>
    <p:sldId id="680" r:id="rId77"/>
    <p:sldId id="315" r:id="rId78"/>
    <p:sldId id="356" r:id="rId79"/>
    <p:sldId id="480" r:id="rId80"/>
    <p:sldId id="478" r:id="rId81"/>
    <p:sldId id="516" r:id="rId82"/>
    <p:sldId id="518" r:id="rId83"/>
    <p:sldId id="517" r:id="rId84"/>
    <p:sldId id="367" r:id="rId85"/>
    <p:sldId id="945" r:id="rId86"/>
    <p:sldId id="522" r:id="rId87"/>
    <p:sldId id="313" r:id="rId88"/>
    <p:sldId id="401" r:id="rId89"/>
    <p:sldId id="332" r:id="rId90"/>
    <p:sldId id="333" r:id="rId91"/>
    <p:sldId id="523" r:id="rId92"/>
    <p:sldId id="476" r:id="rId93"/>
    <p:sldId id="442" r:id="rId94"/>
    <p:sldId id="524" r:id="rId95"/>
    <p:sldId id="529" r:id="rId96"/>
    <p:sldId id="312" r:id="rId97"/>
    <p:sldId id="325" r:id="rId98"/>
    <p:sldId id="326" r:id="rId99"/>
    <p:sldId id="330" r:id="rId100"/>
    <p:sldId id="446" r:id="rId101"/>
    <p:sldId id="310" r:id="rId102"/>
    <p:sldId id="342" r:id="rId103"/>
    <p:sldId id="946" r:id="rId104"/>
    <p:sldId id="947" r:id="rId105"/>
    <p:sldId id="483" r:id="rId106"/>
    <p:sldId id="484" r:id="rId107"/>
    <p:sldId id="343" r:id="rId108"/>
    <p:sldId id="346" r:id="rId109"/>
    <p:sldId id="485" r:id="rId110"/>
    <p:sldId id="530" r:id="rId111"/>
    <p:sldId id="511" r:id="rId112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har char="•"/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CCFFFF"/>
    <a:srgbClr val="003399"/>
    <a:srgbClr val="FFFF66"/>
    <a:srgbClr val="FF0000"/>
    <a:srgbClr val="FF66CC"/>
    <a:srgbClr val="990099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2625" autoAdjust="0"/>
  </p:normalViewPr>
  <p:slideViewPr>
    <p:cSldViewPr>
      <p:cViewPr varScale="1">
        <p:scale>
          <a:sx n="81" d="100"/>
          <a:sy n="81" d="100"/>
        </p:scale>
        <p:origin x="1292" y="64"/>
      </p:cViewPr>
      <p:guideLst>
        <p:guide orient="horz" pos="217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98"/>
    </p:cViewPr>
  </p:sorterViewPr>
  <p:notesViewPr>
    <p:cSldViewPr>
      <p:cViewPr varScale="1">
        <p:scale>
          <a:sx n="62" d="100"/>
          <a:sy n="62" d="100"/>
        </p:scale>
        <p:origin x="-2436" y="-90"/>
      </p:cViewPr>
      <p:guideLst>
        <p:guide orient="horz" pos="289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3A1D5920-E781-45E2-AC47-9045A780A24A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8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spcBef>
                <a:spcPct val="0"/>
              </a:spcBef>
              <a:buFontTx/>
              <a:buNone/>
              <a:defRPr sz="1200"/>
            </a:lvl1pPr>
          </a:lstStyle>
          <a:p>
            <a:pPr>
              <a:defRPr/>
            </a:pPr>
            <a:fld id="{445D2F3F-009E-4C69-B954-65C8D576346B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6706353-0EDA-4BC7-80C2-5A7BFEFF0BDC}" type="slidenum">
              <a:rPr lang="zh-CN" altLang="en-US" smtClean="0"/>
              <a:t>1</a:t>
            </a:fld>
            <a:endParaRPr lang="en-US" altLang="zh-CN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203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说明：</a:t>
            </a:r>
            <a:endParaRPr lang="en-US" altLang="zh-CN" dirty="0"/>
          </a:p>
          <a:p>
            <a:r>
              <a:rPr lang="en-US" altLang="zh-CN" dirty="0"/>
              <a:t>b[j]</a:t>
            </a:r>
            <a:r>
              <a:rPr lang="zh-CN" altLang="en-US" dirty="0"/>
              <a:t>的内存地址是：</a:t>
            </a:r>
            <a:r>
              <a:rPr lang="en-US" altLang="zh-CN" dirty="0" err="1"/>
              <a:t>b+j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(int)</a:t>
            </a:r>
          </a:p>
          <a:p>
            <a:r>
              <a:rPr lang="en-US" altLang="zh-CN" dirty="0"/>
              <a:t>a[j]</a:t>
            </a:r>
            <a:r>
              <a:rPr lang="zh-CN" altLang="en-US" dirty="0"/>
              <a:t>的内存地址是：</a:t>
            </a:r>
            <a:r>
              <a:rPr lang="en-US" altLang="zh-CN" dirty="0" err="1"/>
              <a:t>a+j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(int)</a:t>
            </a:r>
          </a:p>
          <a:p>
            <a:r>
              <a:rPr lang="zh-CN" altLang="en-US" dirty="0"/>
              <a:t>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的值相等，所以</a:t>
            </a:r>
            <a:r>
              <a:rPr lang="en-US" altLang="zh-CN" dirty="0"/>
              <a:t>a[j]</a:t>
            </a:r>
            <a:r>
              <a:rPr lang="zh-CN" altLang="en-US" dirty="0"/>
              <a:t>和</a:t>
            </a:r>
            <a:r>
              <a:rPr lang="en-US" altLang="zh-CN" dirty="0"/>
              <a:t>b[j] </a:t>
            </a:r>
            <a:r>
              <a:rPr lang="zh-CN" altLang="en-US" dirty="0"/>
              <a:t>是同一个元素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modifyArray</a:t>
            </a:r>
            <a:r>
              <a:rPr lang="en-US" altLang="zh-CN" b="1" dirty="0"/>
              <a:t>(int b[],int size)</a:t>
            </a:r>
            <a:r>
              <a:rPr lang="zh-CN" altLang="en-US" b="1" dirty="0"/>
              <a:t>中实际是：</a:t>
            </a:r>
            <a:endParaRPr lang="en-US" altLang="zh-CN" b="1" dirty="0"/>
          </a:p>
          <a:p>
            <a:r>
              <a:rPr lang="en-US" altLang="zh-CN" b="1" dirty="0"/>
              <a:t>void </a:t>
            </a:r>
            <a:r>
              <a:rPr lang="en-US" altLang="zh-CN" b="1" dirty="0" err="1"/>
              <a:t>modifyArray</a:t>
            </a:r>
            <a:r>
              <a:rPr lang="en-US" altLang="zh-CN" b="1" dirty="0"/>
              <a:t>(int * </a:t>
            </a:r>
            <a:r>
              <a:rPr lang="en-US" altLang="zh-CN" b="1" dirty="0" err="1"/>
              <a:t>b,int</a:t>
            </a:r>
            <a:r>
              <a:rPr lang="en-US" altLang="zh-CN" b="1" dirty="0"/>
              <a:t> size)</a:t>
            </a:r>
          </a:p>
          <a:p>
            <a:endParaRPr lang="en-US" altLang="zh-CN" b="1" dirty="0"/>
          </a:p>
          <a:p>
            <a:endParaRPr lang="zh-CN" altLang="en-US" dirty="0"/>
          </a:p>
        </p:txBody>
      </p:sp>
      <p:sp>
        <p:nvSpPr>
          <p:cNvPr id="17203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FC32154-F6DE-4ACB-B89E-83000B096A3C}" type="slidenum">
              <a:rPr lang="zh-CN" altLang="en-US" smtClean="0"/>
              <a:t>72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逆序。递归结束条件是</a:t>
            </a:r>
            <a:r>
              <a:rPr lang="en-US" altLang="zh-CN" dirty="0"/>
              <a:t>size=0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883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E39D1CF-0F2B-4F64-B478-C37F00A6BCF6}" type="slidenum">
              <a:rPr lang="zh-CN" altLang="en-US" smtClean="0"/>
              <a:t>87</a:t>
            </a:fld>
            <a:endParaRPr lang="en-US" altLang="zh-CN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关键点：找出第</a:t>
            </a:r>
            <a:r>
              <a:rPr lang="en-US" altLang="zh-CN" dirty="0"/>
              <a:t>pass</a:t>
            </a:r>
            <a:r>
              <a:rPr lang="zh-CN" altLang="en-US" dirty="0"/>
              <a:t>趟要赋值的下标</a:t>
            </a:r>
            <a:r>
              <a:rPr lang="en-US" altLang="zh-CN" dirty="0"/>
              <a:t>x</a:t>
            </a:r>
          </a:p>
          <a:p>
            <a:pPr eaLnBrk="1" hangingPunct="1"/>
            <a:r>
              <a:rPr lang="zh-CN" altLang="en-US" dirty="0"/>
              <a:t>第</a:t>
            </a:r>
            <a:r>
              <a:rPr lang="en-US" altLang="zh-CN" dirty="0"/>
              <a:t>pass</a:t>
            </a:r>
            <a:r>
              <a:rPr lang="zh-CN" altLang="en-US" dirty="0"/>
              <a:t>趟下标为</a:t>
            </a:r>
            <a:r>
              <a:rPr lang="en-US" altLang="zh-CN" dirty="0" err="1"/>
              <a:t>elementCount－1</a:t>
            </a:r>
            <a:r>
              <a:rPr lang="zh-CN" altLang="en-US" dirty="0"/>
              <a:t> 和</a:t>
            </a:r>
            <a:r>
              <a:rPr lang="en-US" altLang="zh-CN" dirty="0"/>
              <a:t>x</a:t>
            </a:r>
            <a:r>
              <a:rPr lang="zh-CN" altLang="en-US" dirty="0"/>
              <a:t>的数组元素之间的元素个数是：（</a:t>
            </a:r>
            <a:r>
              <a:rPr lang="en-US" altLang="zh-CN" dirty="0" err="1"/>
              <a:t>elementCount－1</a:t>
            </a:r>
            <a:r>
              <a:rPr lang="en-US" altLang="zh-CN" dirty="0"/>
              <a:t>）－</a:t>
            </a:r>
            <a:r>
              <a:rPr lang="en-US" altLang="zh-CN" dirty="0" err="1"/>
              <a:t>x＋1</a:t>
            </a:r>
            <a:endParaRPr lang="en-US" altLang="zh-CN" dirty="0"/>
          </a:p>
          <a:p>
            <a:pPr eaLnBrk="1" hangingPunct="1"/>
            <a:r>
              <a:rPr lang="zh-CN" altLang="en-US" dirty="0"/>
              <a:t>而下标为</a:t>
            </a:r>
            <a:r>
              <a:rPr lang="en-US" altLang="zh-CN" dirty="0" err="1"/>
              <a:t>elementCount－1</a:t>
            </a:r>
            <a:r>
              <a:rPr lang="zh-CN" altLang="en-US" dirty="0"/>
              <a:t> 和</a:t>
            </a:r>
            <a:r>
              <a:rPr lang="en-US" altLang="zh-CN" dirty="0"/>
              <a:t>x</a:t>
            </a:r>
            <a:r>
              <a:rPr lang="zh-CN" altLang="en-US" dirty="0"/>
              <a:t>的数组元素之间的元素个数是</a:t>
            </a:r>
            <a:r>
              <a:rPr lang="en-US" altLang="zh-CN" dirty="0"/>
              <a:t>pass</a:t>
            </a:r>
            <a:r>
              <a:rPr lang="zh-CN" altLang="en-US" dirty="0"/>
              <a:t>个，由等式（</a:t>
            </a:r>
            <a:r>
              <a:rPr lang="en-US" altLang="zh-CN" dirty="0" err="1"/>
              <a:t>elementCount－1</a:t>
            </a:r>
            <a:r>
              <a:rPr lang="en-US" altLang="zh-CN" dirty="0"/>
              <a:t>）－</a:t>
            </a:r>
            <a:r>
              <a:rPr lang="en-US" altLang="zh-CN" dirty="0" err="1"/>
              <a:t>x＋1</a:t>
            </a:r>
            <a:endParaRPr lang="en-US" altLang="zh-CN" dirty="0"/>
          </a:p>
          <a:p>
            <a:pPr eaLnBrk="1" hangingPunct="1"/>
            <a:r>
              <a:rPr lang="zh-CN" altLang="en-US" dirty="0"/>
              <a:t>＝</a:t>
            </a:r>
            <a:r>
              <a:rPr lang="en-US" altLang="zh-CN" dirty="0"/>
              <a:t>pass</a:t>
            </a:r>
            <a:r>
              <a:rPr lang="zh-CN" altLang="en-US" dirty="0"/>
              <a:t>可得</a:t>
            </a:r>
            <a:r>
              <a:rPr lang="en-US" altLang="zh-CN" dirty="0"/>
              <a:t>x＝ </a:t>
            </a:r>
            <a:r>
              <a:rPr lang="en-US" altLang="zh-CN" dirty="0" err="1"/>
              <a:t>elementCount－pass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71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771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C0A8730-245F-4637-B071-4B29F182BF7C}" type="slidenum">
              <a:rPr lang="zh-CN" altLang="en-US" smtClean="0"/>
              <a:t>94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降序排列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792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gets </a:t>
            </a:r>
            <a:r>
              <a:rPr lang="zh-CN" altLang="en-US" dirty="0"/>
              <a:t>遇到</a:t>
            </a:r>
            <a:r>
              <a:rPr lang="zh-CN" altLang="en-US" baseline="0" dirty="0"/>
              <a:t>换行符结束  加</a:t>
            </a:r>
            <a:r>
              <a:rPr lang="en-US" altLang="zh-CN" baseline="0" dirty="0"/>
              <a:t>\0   </a:t>
            </a:r>
          </a:p>
          <a:p>
            <a:r>
              <a:rPr lang="en-US" altLang="zh-CN" dirty="0" err="1"/>
              <a:t>scanf</a:t>
            </a:r>
            <a:r>
              <a:rPr lang="en-US" altLang="zh-CN" dirty="0"/>
              <a:t> </a:t>
            </a:r>
            <a:r>
              <a:rPr lang="zh-CN" altLang="en-US" dirty="0"/>
              <a:t>遇到空字符结束</a:t>
            </a:r>
            <a:r>
              <a:rPr lang="zh-CN" altLang="en-US" baseline="0" dirty="0"/>
              <a:t> 加</a:t>
            </a:r>
            <a:r>
              <a:rPr lang="en-US" altLang="zh-CN" baseline="0" dirty="0"/>
              <a:t>\0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puts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执行成功返回非负数。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执行失败返回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EOF</a:t>
            </a:r>
          </a:p>
          <a:p>
            <a:r>
              <a:rPr lang="en-US" altLang="zh-CN" baseline="0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968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puts</a:t>
            </a:r>
            <a:r>
              <a:rPr lang="zh-CN" altLang="en-US" dirty="0"/>
              <a:t>遇到回车就结束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3669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忽略起始的空字符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7582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strlwr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()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只能操作字符数组，而不能操作指针字符串，因为指针指向的字符串是作为常量保存在静态存储区的，常量不能被修改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172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en-US" altLang="zh-CN" baseline="0" dirty="0"/>
              <a:t> %c </a:t>
            </a:r>
            <a:r>
              <a:rPr lang="zh-CN" altLang="en-US" baseline="0" dirty="0"/>
              <a:t>读入空字符 </a:t>
            </a:r>
            <a:r>
              <a:rPr lang="en-US" altLang="zh-CN" baseline="0" dirty="0"/>
              <a:t>%s</a:t>
            </a:r>
            <a:r>
              <a:rPr lang="zh-CN" altLang="en-US" baseline="0" dirty="0"/>
              <a:t>忽略空字符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55176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pos</a:t>
            </a:r>
            <a:r>
              <a:rPr lang="zh-CN" altLang="en-US" dirty="0"/>
              <a:t>为字符的个数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8006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word</a:t>
            </a:r>
            <a:r>
              <a:rPr lang="zh-CN" altLang="en-US" dirty="0"/>
              <a:t>是标志位，作用是每个单词</a:t>
            </a:r>
            <a:r>
              <a:rPr lang="en-US" altLang="zh-CN" dirty="0"/>
              <a:t>num</a:t>
            </a:r>
            <a:r>
              <a:rPr lang="zh-CN" altLang="en-US" dirty="0"/>
              <a:t>加一次。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45D2F3F-009E-4C69-B954-65C8D576346B}" type="slidenum">
              <a:rPr lang="zh-CN" altLang="en-US" smtClean="0"/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2540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B21FA4B-8B66-47ED-B86E-D8CC2E354B8F}" type="slidenum">
              <a:rPr lang="zh-CN" altLang="en-US" smtClean="0"/>
              <a:t>71</a:t>
            </a:fld>
            <a:endParaRPr lang="en-US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0CD573-0D49-40E5-93E7-DC3FCED26C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4583B-E286-4AE6-9615-05A90E07B79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2" cy="55260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10288" cy="55260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E0632-ACB6-4DFF-AFB3-6D1FFBB56EB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404813"/>
            <a:ext cx="8350250" cy="55260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118F0-02F8-4E30-94D3-5331A22F9A6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19213"/>
            <a:ext cx="3810000" cy="2228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700463"/>
            <a:ext cx="3810000" cy="2230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265FB-3B64-48F5-8911-E58D7790646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4FB8C4-260F-4946-A15E-45F800611AC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CF81A-63DF-425F-8382-179C6EBDE7B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5B4C6-FA0B-43F5-9B36-C09E90DCCB5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192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816D3-0A73-4BB0-AF78-3AE6E035861B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DCD31-C104-402E-B1B7-C115A793F45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E71CB8-5422-4627-929F-D04EDEDC549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ED743-0921-459D-BB2C-FAFFDF8127E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03091-4486-4721-8A48-5461B5FBD4C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756985-8F54-43AA-9E3F-A0C553F902D7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833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50000"/>
              </a:spcBef>
              <a:buFontTx/>
              <a:buNone/>
              <a:defRPr sz="1400" b="1"/>
            </a:lvl1pPr>
          </a:lstStyle>
          <a:p>
            <a:pPr>
              <a:defRPr/>
            </a:pPr>
            <a:fld id="{528C3BB1-4401-40CC-883B-BDFB3B36ED38}" type="slidenum">
              <a:rPr lang="zh-CN" altLang="en-US"/>
              <a:t>‹#›</a:t>
            </a:fld>
            <a:endParaRPr lang="en-US" altLang="zh-CN"/>
          </a:p>
        </p:txBody>
      </p:sp>
      <p:grpSp>
        <p:nvGrpSpPr>
          <p:cNvPr id="1030" name="Group 7"/>
          <p:cNvGrpSpPr/>
          <p:nvPr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1034" name="Rectangle 8"/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rgbClr val="33CCCC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  <a:defRPr/>
              </a:pPr>
              <a:r>
                <a:rPr lang="zh-CN" altLang="en-US" sz="2400"/>
                <a:t>                  </a:t>
              </a:r>
            </a:p>
          </p:txBody>
        </p:sp>
        <p:sp>
          <p:nvSpPr>
            <p:cNvPr id="1035" name="Line 9"/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Line 10"/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7" name="Line 11"/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8" name="Line 12"/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9" name="Line 13"/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0" name="Line 14"/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1" name="Line 15"/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31" name="Line 16"/>
          <p:cNvSpPr>
            <a:spLocks noChangeShapeType="1"/>
          </p:cNvSpPr>
          <p:nvPr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33CC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1032" name="Text Box 17"/>
          <p:cNvSpPr txBox="1">
            <a:spLocks noChangeArrowheads="1"/>
          </p:cNvSpPr>
          <p:nvPr/>
        </p:nvSpPr>
        <p:spPr bwMode="auto">
          <a:xfrm>
            <a:off x="457200" y="2514600"/>
            <a:ext cx="8305800" cy="3506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zh-CN" altLang="en-US" sz="3200" b="1">
              <a:solidFill>
                <a:srgbClr val="FFFFFF"/>
              </a:solidFill>
            </a:endParaRPr>
          </a:p>
        </p:txBody>
      </p:sp>
      <p:pic>
        <p:nvPicPr>
          <p:cNvPr id="1033" name="Picture 18" descr="bupt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38" y="228600"/>
            <a:ext cx="1970087" cy="661988"/>
          </a:xfrm>
          <a:prstGeom prst="rect">
            <a:avLst/>
          </a:prstGeom>
          <a:solidFill>
            <a:srgbClr val="438AC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kumimoji="1" sz="3200">
          <a:solidFill>
            <a:srgbClr val="FF3300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6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6.png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6.bin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1.png"/><Relationship Id="rId4" Type="http://schemas.openxmlformats.org/officeDocument/2006/relationships/oleObject" Target="../embeddings/oleObject9.bin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4.png"/><Relationship Id="rId4" Type="http://schemas.openxmlformats.org/officeDocument/2006/relationships/oleObject" Target="../embeddings/oleObject12.bin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60564E8-6F9D-4D50-A1EB-C277FCE6E4C9}" type="slidenum">
              <a:rPr lang="zh-CN" altLang="en-US" sz="1400" smtClean="0"/>
              <a:t>1</a:t>
            </a:fld>
            <a:endParaRPr lang="en-US" altLang="zh-CN" sz="1400"/>
          </a:p>
        </p:txBody>
      </p:sp>
      <p:grpSp>
        <p:nvGrpSpPr>
          <p:cNvPr id="2051" name="Group 4"/>
          <p:cNvGrpSpPr/>
          <p:nvPr/>
        </p:nvGrpSpPr>
        <p:grpSpPr bwMode="auto">
          <a:xfrm>
            <a:off x="1619250" y="1917699"/>
            <a:ext cx="5903913" cy="1625159"/>
            <a:chOff x="1488" y="1152"/>
            <a:chExt cx="2736" cy="624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auto">
            <a:xfrm>
              <a:off x="1488" y="1152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2700000" scaled="1"/>
            </a:gradFill>
            <a:ln w="28575">
              <a:solidFill>
                <a:srgbClr val="F68295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2054" name="Text Box 6"/>
            <p:cNvSpPr txBox="1">
              <a:spLocks noChangeArrowheads="1"/>
            </p:cNvSpPr>
            <p:nvPr/>
          </p:nvSpPr>
          <p:spPr bwMode="auto">
            <a:xfrm>
              <a:off x="1536" y="1200"/>
              <a:ext cx="2612" cy="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单元四：数据结构初步</a:t>
              </a:r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第七章  数组</a:t>
              </a:r>
            </a:p>
          </p:txBody>
        </p:sp>
      </p:grpSp>
      <p:pic>
        <p:nvPicPr>
          <p:cNvPr id="2052" name="Picture 7" descr="地球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4940300"/>
            <a:ext cx="15843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9ED1E63-77EB-4FF4-947D-7A5CB9A2A8E8}" type="slidenum">
              <a:rPr lang="zh-CN" altLang="en-US" sz="1400" smtClean="0"/>
              <a:t>10</a:t>
            </a:fld>
            <a:endParaRPr lang="en-US" altLang="zh-CN" sz="140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38002"/>
            <a:ext cx="6538664" cy="398199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</a:rPr>
              <a:t>下标运算符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“</a:t>
            </a:r>
            <a:r>
              <a:rPr lang="zh-CN" altLang="en-US" b="1" dirty="0">
                <a:solidFill>
                  <a:srgbClr val="000099"/>
                </a:solidFill>
              </a:rPr>
              <a:t>[ ]</a:t>
            </a:r>
            <a:r>
              <a:rPr lang="zh-CN" altLang="en-US" b="1" dirty="0">
                <a:solidFill>
                  <a:srgbClr val="000099"/>
                </a:solidFill>
                <a:latin typeface="宋体" pitchFamily="2" charset="-122"/>
              </a:rPr>
              <a:t>”</a:t>
            </a:r>
            <a:r>
              <a:rPr lang="zh-CN" altLang="en-US" b="1" dirty="0"/>
              <a:t>（数组操作）</a:t>
            </a:r>
          </a:p>
          <a:p>
            <a:pPr lvl="1" eaLnBrk="1" hangingPunct="1"/>
            <a:r>
              <a:rPr lang="zh-CN" altLang="en-US" b="1" dirty="0"/>
              <a:t>在赋值语句</a:t>
            </a:r>
            <a:r>
              <a:rPr lang="zh-CN" altLang="en-US" b="1" dirty="0">
                <a:solidFill>
                  <a:schemeClr val="accent2"/>
                </a:solidFill>
              </a:rPr>
              <a:t>右边</a:t>
            </a:r>
            <a:r>
              <a:rPr lang="zh-CN" altLang="en-US" b="1" dirty="0"/>
              <a:t>时，该操作从数组元素中检索数据；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   例：</a:t>
            </a:r>
            <a:r>
              <a:rPr lang="en-US" altLang="zh-CN" b="1" dirty="0"/>
              <a:t>x=c[1]</a:t>
            </a:r>
            <a:r>
              <a:rPr lang="zh-CN" altLang="en-US" b="1" dirty="0"/>
              <a:t>；</a:t>
            </a:r>
            <a:r>
              <a:rPr lang="en-US" altLang="zh-CN" b="1" dirty="0"/>
              <a:t>//</a:t>
            </a:r>
            <a:r>
              <a:rPr lang="zh-CN" altLang="en-US" b="1" dirty="0"/>
              <a:t>读取下标为</a:t>
            </a:r>
            <a:r>
              <a:rPr lang="en-US" altLang="zh-CN" b="1" dirty="0"/>
              <a:t>1</a:t>
            </a:r>
            <a:r>
              <a:rPr lang="zh-CN" altLang="en-US" b="1" dirty="0"/>
              <a:t>的数组		           元素的值，赋给变量</a:t>
            </a:r>
            <a:r>
              <a:rPr lang="en-US" altLang="zh-CN" b="1" dirty="0"/>
              <a:t>x</a:t>
            </a:r>
            <a:r>
              <a:rPr lang="zh-CN" altLang="en-US" b="1" dirty="0"/>
              <a:t>；</a:t>
            </a:r>
          </a:p>
          <a:p>
            <a:pPr lvl="1" eaLnBrk="1" hangingPunct="1"/>
            <a:r>
              <a:rPr lang="zh-CN" altLang="en-US" b="1" dirty="0"/>
              <a:t>在左边时，对数组元素赋值。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	例：</a:t>
            </a:r>
            <a:r>
              <a:rPr lang="en-US" altLang="zh-CN" b="1" dirty="0"/>
              <a:t>c[2]=x*3+5; //</a:t>
            </a:r>
            <a:r>
              <a:rPr lang="zh-CN" altLang="en-US" b="1" dirty="0"/>
              <a:t>将赋值表达式右 边的值赋给下标为</a:t>
            </a:r>
            <a:r>
              <a:rPr lang="en-US" altLang="zh-CN" b="1" dirty="0"/>
              <a:t>2</a:t>
            </a:r>
            <a:r>
              <a:rPr lang="zh-CN" altLang="en-US" b="1" dirty="0"/>
              <a:t>的数组元素。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088" y="1438002"/>
            <a:ext cx="2230877" cy="216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</a:t>
            </a:r>
            <a:r>
              <a:rPr lang="zh-CN" altLang="en-US" b="1" dirty="0"/>
              <a:t>.</a:t>
            </a:r>
            <a:r>
              <a:rPr lang="en-US" altLang="zh-CN" b="1" dirty="0"/>
              <a:t>2  </a:t>
            </a:r>
            <a:r>
              <a:rPr lang="zh-CN" altLang="en-US" b="1" dirty="0"/>
              <a:t>数组</a:t>
            </a:r>
            <a:r>
              <a:rPr lang="en-US" altLang="zh-CN" b="1" dirty="0"/>
              <a:t>--</a:t>
            </a:r>
            <a:r>
              <a:rPr lang="zh-CN" altLang="en-US" b="1" dirty="0"/>
              <a:t>数据存储结构</a:t>
            </a:r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8378841-0625-4063-A6BF-B6D4E9FB3369}" type="slidenum">
              <a:rPr lang="zh-CN" altLang="en-US" sz="1400" smtClean="0"/>
              <a:t>100</a:t>
            </a:fld>
            <a:endParaRPr lang="en-US" altLang="zh-CN" sz="1400"/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选择排序</a:t>
            </a:r>
          </a:p>
        </p:txBody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895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/* </a:t>
            </a:r>
            <a:r>
              <a:rPr lang="zh-CN" altLang="en-US" sz="2200" b="1" dirty="0">
                <a:solidFill>
                  <a:schemeClr val="accent2"/>
                </a:solidFill>
              </a:rPr>
              <a:t>函数功能：选择排序（降序）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200" b="1" dirty="0">
                <a:solidFill>
                  <a:schemeClr val="accent2"/>
                </a:solidFill>
              </a:rPr>
              <a:t>    参数说明：数组，数组中已有元素个数  *</a:t>
            </a:r>
            <a:r>
              <a:rPr lang="en-US" altLang="zh-CN" sz="2200" b="1" dirty="0">
                <a:solidFill>
                  <a:schemeClr val="accent2"/>
                </a:solidFill>
              </a:rPr>
              <a:t>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void </a:t>
            </a:r>
            <a:r>
              <a:rPr lang="en-US" altLang="zh-CN" sz="2200" b="1" dirty="0" err="1"/>
              <a:t>selectSortDown</a:t>
            </a:r>
            <a:r>
              <a:rPr lang="en-US" altLang="zh-CN" sz="2200" b="1" dirty="0"/>
              <a:t>(int data[], int </a:t>
            </a:r>
            <a:r>
              <a:rPr lang="en-US" altLang="zh-CN" sz="2200" b="1" dirty="0" err="1"/>
              <a:t>elementCount</a:t>
            </a:r>
            <a:r>
              <a:rPr lang="en-US" altLang="zh-CN" sz="2200" b="1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int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maxLoc</a:t>
            </a:r>
            <a:r>
              <a:rPr lang="en-US" altLang="zh-CN" sz="2200" b="1" dirty="0"/>
              <a:t>, temp;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1200" b="1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0;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</a:t>
            </a:r>
            <a:r>
              <a:rPr lang="en-US" altLang="zh-CN" sz="2200" b="1" dirty="0" err="1"/>
              <a:t>elementCount</a:t>
            </a:r>
            <a:r>
              <a:rPr lang="en-US" altLang="zh-CN" sz="2200" b="1" dirty="0"/>
              <a:t>-2;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</a:t>
            </a:r>
            <a:r>
              <a:rPr lang="en-US" altLang="zh-CN" sz="2200" b="1" dirty="0" err="1"/>
              <a:t>maxLoc</a:t>
            </a:r>
            <a:r>
              <a:rPr lang="en-US" altLang="zh-CN" sz="2200" b="1" dirty="0"/>
              <a:t> = </a:t>
            </a:r>
            <a:r>
              <a:rPr lang="en-US" altLang="zh-CN" sz="2200" b="1" dirty="0" err="1"/>
              <a:t>findMax</a:t>
            </a:r>
            <a:r>
              <a:rPr lang="en-US" altLang="zh-CN" sz="2200" b="1" dirty="0"/>
              <a:t>(data,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, </a:t>
            </a:r>
            <a:r>
              <a:rPr lang="en-US" altLang="zh-CN" sz="2200" b="1" dirty="0" err="1"/>
              <a:t>elementCount</a:t>
            </a:r>
            <a:r>
              <a:rPr lang="en-US" altLang="zh-CN" sz="2200" b="1" dirty="0"/>
              <a:t>-1);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if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!= </a:t>
            </a:r>
            <a:r>
              <a:rPr lang="en-US" altLang="zh-CN" sz="2200" b="1" dirty="0" err="1"/>
              <a:t>maxLoc</a:t>
            </a:r>
            <a:r>
              <a:rPr lang="en-US" altLang="zh-CN" sz="2200" b="1" dirty="0"/>
              <a:t>) {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  temp = data[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  data[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 = data[</a:t>
            </a:r>
            <a:r>
              <a:rPr lang="en-US" altLang="zh-CN" sz="2200" b="1" dirty="0" err="1"/>
              <a:t>maxLoc</a:t>
            </a:r>
            <a:r>
              <a:rPr lang="en-US" altLang="zh-CN" sz="2200" b="1" dirty="0"/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  data[</a:t>
            </a:r>
            <a:r>
              <a:rPr lang="en-US" altLang="zh-CN" sz="2200" b="1" dirty="0" err="1"/>
              <a:t>maxLoc</a:t>
            </a:r>
            <a:r>
              <a:rPr lang="en-US" altLang="zh-CN" sz="2200" b="1" dirty="0"/>
              <a:t>] =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}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}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200" b="1" dirty="0"/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80A9C52-D712-4977-978B-4563FB441C05}" type="slidenum">
              <a:rPr lang="zh-CN" altLang="en-US" sz="1400" smtClean="0"/>
              <a:t>101</a:t>
            </a:fld>
            <a:endParaRPr lang="en-US" altLang="zh-CN" sz="1400"/>
          </a:p>
        </p:txBody>
      </p:sp>
      <p:sp>
        <p:nvSpPr>
          <p:cNvPr id="152579" name="Rectangle 3"/>
          <p:cNvSpPr>
            <a:spLocks noChangeArrowheads="1"/>
          </p:cNvSpPr>
          <p:nvPr/>
        </p:nvSpPr>
        <p:spPr bwMode="auto">
          <a:xfrm>
            <a:off x="533400" y="1412777"/>
            <a:ext cx="80772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buNone/>
              <a:defRPr/>
            </a:pPr>
            <a:r>
              <a:rPr lang="zh-CN" altLang="en-US" sz="28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查找表中最大元素的下标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zh-CN" altLang="en-US" sz="2800" b="1" i="1" dirty="0">
                <a:solidFill>
                  <a:srgbClr val="003399"/>
                </a:solidFill>
              </a:rPr>
              <a:t>    </a:t>
            </a:r>
            <a:r>
              <a:rPr lang="zh-CN" altLang="en-US" sz="2800" b="1" i="1" u="sng" dirty="0">
                <a:solidFill>
                  <a:srgbClr val="003399"/>
                </a:solidFill>
              </a:rPr>
              <a:t>参数设计</a:t>
            </a:r>
            <a:r>
              <a:rPr lang="zh-CN" altLang="en-US" sz="2800" b="1" dirty="0"/>
              <a:t>：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sz="2800" b="1" dirty="0"/>
              <a:t>数组作为参数传入；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sz="2800" b="1" dirty="0"/>
              <a:t>查找起始位置作为参数传入；</a:t>
            </a:r>
          </a:p>
          <a:p>
            <a:pPr marL="742950" lvl="1" indent="-285750">
              <a:buFont typeface="Wingdings" pitchFamily="2" charset="2"/>
              <a:buChar char="Ø"/>
              <a:defRPr/>
            </a:pPr>
            <a:r>
              <a:rPr lang="zh-CN" altLang="en-US" sz="2800" b="1" dirty="0"/>
              <a:t>查找结束位置作为参数传入；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zh-CN" altLang="en-US" sz="2800" b="1" dirty="0"/>
              <a:t>   </a:t>
            </a:r>
            <a:r>
              <a:rPr lang="zh-CN" altLang="en-US" sz="2800" b="1" i="1" u="sng" dirty="0">
                <a:solidFill>
                  <a:srgbClr val="003399"/>
                </a:solidFill>
              </a:rPr>
              <a:t>返回结果</a:t>
            </a:r>
            <a:r>
              <a:rPr lang="zh-CN" altLang="en-US" sz="2800" b="1" dirty="0"/>
              <a:t>：最大元素的位置（下标）</a:t>
            </a:r>
          </a:p>
          <a:p>
            <a:pPr marL="342900" indent="-342900">
              <a:buFont typeface="Wingdings" pitchFamily="2" charset="2"/>
              <a:buNone/>
              <a:defRPr/>
            </a:pPr>
            <a:r>
              <a:rPr lang="zh-CN" altLang="en-US" sz="2800" b="1" dirty="0"/>
              <a:t>   </a:t>
            </a:r>
            <a:r>
              <a:rPr lang="zh-CN" altLang="en-US" sz="2800" b="1" i="1" u="sng" dirty="0">
                <a:solidFill>
                  <a:srgbClr val="003399"/>
                </a:solidFill>
              </a:rPr>
              <a:t>功能设计</a:t>
            </a:r>
            <a:r>
              <a:rPr lang="zh-CN" altLang="en-US" sz="2800" b="1" dirty="0"/>
              <a:t>：顺序对数组的元素逐个处理（比较）</a:t>
            </a:r>
          </a:p>
          <a:p>
            <a:pPr marL="1143000" lvl="2" indent="-228600">
              <a:buSzPct val="65000"/>
              <a:buFont typeface="Wingdings" pitchFamily="2" charset="2"/>
              <a:buNone/>
              <a:defRPr/>
            </a:pPr>
            <a:endParaRPr lang="zh-CN" altLang="en-US" sz="2800" b="1" dirty="0"/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7.6 </a:t>
            </a:r>
            <a:r>
              <a:rPr lang="zh-CN" altLang="en-US" sz="3200" b="1" dirty="0">
                <a:solidFill>
                  <a:srgbClr val="FF0000"/>
                </a:solidFill>
              </a:rPr>
              <a:t>数组的排序与查找算法</a:t>
            </a:r>
          </a:p>
        </p:txBody>
      </p:sp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2C57B8E-36D6-4CB4-BFE9-DBDF7E2F3CB6}" type="slidenum">
              <a:rPr lang="zh-CN" altLang="en-US" sz="1400" smtClean="0"/>
              <a:t>102</a:t>
            </a:fld>
            <a:endParaRPr lang="en-US" altLang="zh-CN" sz="140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1650" y="1196974"/>
            <a:ext cx="8642350" cy="496832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0070C0"/>
                </a:solidFill>
              </a:rPr>
              <a:t>/* </a:t>
            </a:r>
            <a:r>
              <a:rPr lang="en-US" altLang="zh-CN" sz="2200" b="1" dirty="0" err="1">
                <a:solidFill>
                  <a:srgbClr val="0070C0"/>
                </a:solidFill>
              </a:rPr>
              <a:t>函数功能：找数组中的最大值元素，并返回其下标</a:t>
            </a:r>
            <a:r>
              <a:rPr lang="en-US" altLang="zh-CN" sz="2200" b="1" dirty="0">
                <a:solidFill>
                  <a:srgbClr val="0070C0"/>
                </a:solidFill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200" b="1" dirty="0">
                <a:solidFill>
                  <a:srgbClr val="0070C0"/>
                </a:solidFill>
              </a:rPr>
              <a:t>   </a:t>
            </a:r>
            <a:r>
              <a:rPr lang="en-US" altLang="zh-CN" sz="2200" b="1" dirty="0" err="1">
                <a:solidFill>
                  <a:srgbClr val="0070C0"/>
                </a:solidFill>
              </a:rPr>
              <a:t>参数说明：数组名，查找起始位置下标，查找终止位置下标</a:t>
            </a:r>
            <a:r>
              <a:rPr lang="en-US" altLang="zh-CN" sz="2200" b="1" dirty="0">
                <a:solidFill>
                  <a:srgbClr val="0070C0"/>
                </a:solidFill>
              </a:rPr>
              <a:t>*/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int </a:t>
            </a:r>
            <a:r>
              <a:rPr lang="en-US" altLang="zh-CN" sz="2600" b="1" dirty="0" err="1"/>
              <a:t>findMax</a:t>
            </a:r>
            <a:r>
              <a:rPr lang="en-US" altLang="zh-CN" sz="2600" b="1" dirty="0"/>
              <a:t>(int data[], int </a:t>
            </a:r>
            <a:r>
              <a:rPr lang="en-US" altLang="zh-CN" sz="2600" b="1" dirty="0" err="1"/>
              <a:t>startLoc</a:t>
            </a:r>
            <a:r>
              <a:rPr lang="en-US" altLang="zh-CN" sz="2600" b="1" dirty="0"/>
              <a:t>, int </a:t>
            </a:r>
            <a:r>
              <a:rPr lang="en-US" altLang="zh-CN" sz="2600" b="1" dirty="0" err="1"/>
              <a:t>endLoc</a:t>
            </a:r>
            <a:r>
              <a:rPr lang="en-US" altLang="zh-CN" sz="2600" b="1" dirty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	int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, </a:t>
            </a:r>
            <a:r>
              <a:rPr lang="en-US" altLang="zh-CN" sz="2600" b="1" dirty="0" err="1"/>
              <a:t>maxloc</a:t>
            </a:r>
            <a:r>
              <a:rPr lang="en-US" altLang="zh-CN" sz="26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b="1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	</a:t>
            </a:r>
            <a:r>
              <a:rPr lang="en-US" altLang="zh-CN" sz="2600" b="1" dirty="0" err="1"/>
              <a:t>maxloc</a:t>
            </a:r>
            <a:r>
              <a:rPr lang="en-US" altLang="zh-CN" sz="2600" b="1" dirty="0"/>
              <a:t> = </a:t>
            </a:r>
            <a:r>
              <a:rPr lang="en-US" altLang="zh-CN" sz="2600" b="1" dirty="0" err="1"/>
              <a:t>startLoc</a:t>
            </a:r>
            <a:r>
              <a:rPr lang="en-US" altLang="zh-CN" sz="26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	for (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 = </a:t>
            </a:r>
            <a:r>
              <a:rPr lang="en-US" altLang="zh-CN" sz="2600" b="1" dirty="0" err="1"/>
              <a:t>startLoc+1</a:t>
            </a:r>
            <a:r>
              <a:rPr lang="en-US" altLang="zh-CN" sz="2600" b="1" dirty="0"/>
              <a:t>;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 &lt;= </a:t>
            </a:r>
            <a:r>
              <a:rPr lang="en-US" altLang="zh-CN" sz="2600" b="1" dirty="0" err="1"/>
              <a:t>endLoc</a:t>
            </a:r>
            <a:r>
              <a:rPr lang="en-US" altLang="zh-CN" sz="2600" b="1" dirty="0"/>
              <a:t>;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	    if (data[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] &gt; data[</a:t>
            </a:r>
            <a:r>
              <a:rPr lang="en-US" altLang="zh-CN" sz="2600" b="1" dirty="0" err="1"/>
              <a:t>maxloc</a:t>
            </a:r>
            <a:r>
              <a:rPr lang="en-US" altLang="zh-CN" sz="2600" b="1" dirty="0"/>
              <a:t>])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		    </a:t>
            </a:r>
            <a:r>
              <a:rPr lang="en-US" altLang="zh-CN" sz="2600" b="1" dirty="0" err="1"/>
              <a:t>maxloc</a:t>
            </a:r>
            <a:r>
              <a:rPr lang="en-US" altLang="zh-CN" sz="2600" b="1" dirty="0"/>
              <a:t> = </a:t>
            </a:r>
            <a:r>
              <a:rPr lang="en-US" altLang="zh-CN" sz="2600" b="1" dirty="0" err="1"/>
              <a:t>i</a:t>
            </a:r>
            <a:r>
              <a:rPr lang="en-US" altLang="zh-CN" sz="26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b="1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	return </a:t>
            </a:r>
            <a:r>
              <a:rPr lang="en-US" altLang="zh-CN" sz="2600" b="1" dirty="0" err="1"/>
              <a:t>maxloc</a:t>
            </a:r>
            <a:r>
              <a:rPr lang="en-US" altLang="zh-CN" sz="26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}</a:t>
            </a:r>
            <a:endParaRPr lang="zh-CN" altLang="en-US" sz="2600" b="1" dirty="0"/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7.6 </a:t>
            </a:r>
            <a:r>
              <a:rPr lang="zh-CN" altLang="en-US" sz="3200" b="1" dirty="0">
                <a:solidFill>
                  <a:srgbClr val="FF0000"/>
                </a:solidFill>
              </a:rPr>
              <a:t>数组的排序与查找算法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CA9CFF5-787C-4046-A6CA-67261A9E4CD5}" type="slidenum">
              <a:rPr lang="zh-CN" altLang="en-US" sz="1400" smtClean="0"/>
              <a:t>103</a:t>
            </a:fld>
            <a:endParaRPr lang="en-US" altLang="zh-CN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7.6 </a:t>
            </a:r>
            <a:r>
              <a:rPr lang="zh-CN" altLang="en-US" b="1" dirty="0"/>
              <a:t>数组的排序与查找算法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676" y="1412776"/>
            <a:ext cx="7918648" cy="4486051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查找数组元素</a:t>
            </a:r>
            <a:endParaRPr lang="zh-CN" altLang="en-US" sz="2400" b="1" dirty="0"/>
          </a:p>
          <a:p>
            <a:pPr marL="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/>
              <a:t>设计一个函数，查找某个元素在数组中的下标并返回。若存在多个符合条件的元素，则只返回第一个符合条件元素的下标。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/>
              <a:t>函数设计考虑：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dirty="0"/>
              <a:t>      </a:t>
            </a:r>
            <a:r>
              <a:rPr lang="zh-CN" altLang="en-US" sz="2400" b="1" i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参数设计</a:t>
            </a:r>
            <a:r>
              <a:rPr lang="zh-CN" altLang="en-US" sz="2400" b="1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/>
              <a:t>数组名为参数传入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/>
              <a:t>查找起始位置作为参数传入；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/>
              <a:t>查找结束位置作为参数传入；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zh-CN" altLang="en-US" sz="2400" b="1" dirty="0"/>
              <a:t>要查找的值作为参数传入；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sz="2400" b="1" i="1" u="sng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返回结果</a:t>
            </a:r>
            <a:r>
              <a:rPr lang="zh-CN" altLang="en-US" sz="2400" b="1" dirty="0"/>
              <a:t>：若找到，则返回元素下标，否则返回</a:t>
            </a:r>
            <a:r>
              <a:rPr lang="en-US" altLang="zh-CN" sz="2400" b="1" dirty="0"/>
              <a:t>-1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2038532462"/>
      </p:ext>
    </p:extLst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B4F2914-5614-4D5C-9DFB-59ABE98A9FF2}" type="slidenum">
              <a:rPr lang="zh-CN" altLang="en-US" sz="1400" smtClean="0"/>
              <a:t>104</a:t>
            </a:fld>
            <a:endParaRPr lang="en-US" altLang="zh-CN" sz="1400"/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7.6 </a:t>
            </a:r>
            <a:r>
              <a:rPr lang="zh-CN" altLang="en-US" b="1" dirty="0"/>
              <a:t>数组的排序与查找算法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7772400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</a:rPr>
              <a:t>/*  </a:t>
            </a:r>
            <a:r>
              <a:rPr lang="zh-CN" altLang="en-US" sz="2000" b="1" dirty="0">
                <a:solidFill>
                  <a:srgbClr val="0070C0"/>
                </a:solidFill>
              </a:rPr>
              <a:t>函数功能：在数组的</a:t>
            </a:r>
            <a:r>
              <a:rPr lang="en-US" altLang="zh-CN" sz="2000" b="1" dirty="0">
                <a:solidFill>
                  <a:srgbClr val="0070C0"/>
                </a:solidFill>
              </a:rPr>
              <a:t>data[</a:t>
            </a:r>
            <a:r>
              <a:rPr lang="en-US" altLang="zh-CN" sz="2000" b="1" dirty="0" err="1">
                <a:solidFill>
                  <a:srgbClr val="0070C0"/>
                </a:solidFill>
              </a:rPr>
              <a:t>startLoc</a:t>
            </a:r>
            <a:r>
              <a:rPr lang="en-US" altLang="zh-CN" sz="2000" b="1" dirty="0">
                <a:solidFill>
                  <a:srgbClr val="0070C0"/>
                </a:solidFill>
              </a:rPr>
              <a:t>]~data[</a:t>
            </a:r>
            <a:r>
              <a:rPr lang="en-US" altLang="zh-CN" sz="2000" b="1" dirty="0" err="1">
                <a:solidFill>
                  <a:srgbClr val="0070C0"/>
                </a:solidFill>
              </a:rPr>
              <a:t>endLoc</a:t>
            </a:r>
            <a:r>
              <a:rPr lang="en-US" altLang="zh-CN" sz="2000" b="1" dirty="0">
                <a:solidFill>
                  <a:srgbClr val="0070C0"/>
                </a:solidFill>
              </a:rPr>
              <a:t>]</a:t>
            </a:r>
            <a:r>
              <a:rPr lang="zh-CN" altLang="en-US" sz="2000" b="1" dirty="0">
                <a:solidFill>
                  <a:srgbClr val="0070C0"/>
                </a:solidFill>
              </a:rPr>
              <a:t>元素中查找某个元素 ，如果找到则返回该元素的下标，否则返回</a:t>
            </a:r>
            <a:r>
              <a:rPr lang="en-US" altLang="zh-CN" sz="2000" b="1" dirty="0">
                <a:solidFill>
                  <a:srgbClr val="0070C0"/>
                </a:solidFill>
              </a:rPr>
              <a:t>-1</a:t>
            </a:r>
            <a:r>
              <a:rPr lang="zh-CN" altLang="en-US" sz="2000" b="1" dirty="0">
                <a:solidFill>
                  <a:srgbClr val="0070C0"/>
                </a:solidFill>
              </a:rPr>
              <a:t>。*</a:t>
            </a:r>
            <a:r>
              <a:rPr lang="en-US" altLang="zh-CN" sz="2000" b="1" dirty="0">
                <a:solidFill>
                  <a:srgbClr val="0070C0"/>
                </a:solidFill>
              </a:rPr>
              <a:t>/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int </a:t>
            </a:r>
            <a:r>
              <a:rPr lang="en-US" altLang="zh-CN" sz="2000" b="1" dirty="0" err="1"/>
              <a:t>findElement</a:t>
            </a:r>
            <a:r>
              <a:rPr lang="en-US" altLang="zh-CN" sz="2000" b="1" dirty="0"/>
              <a:t>(const int data[], int </a:t>
            </a:r>
            <a:r>
              <a:rPr lang="en-US" altLang="zh-CN" sz="2000" b="1" dirty="0" err="1"/>
              <a:t>startLoc</a:t>
            </a:r>
            <a:r>
              <a:rPr lang="en-US" altLang="zh-CN" sz="2000" b="1" dirty="0"/>
              <a:t>, int </a:t>
            </a:r>
            <a:r>
              <a:rPr lang="en-US" altLang="zh-CN" sz="2000" b="1" dirty="0" err="1"/>
              <a:t>endLoc</a:t>
            </a:r>
            <a:r>
              <a:rPr lang="en-US" altLang="zh-CN" sz="2000" b="1" dirty="0"/>
              <a:t>, int element)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i</a:t>
            </a:r>
            <a:r>
              <a:rPr lang="zh-CN" altLang="en-US" sz="2000" b="1" dirty="0"/>
              <a:t>；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</a:t>
            </a:r>
            <a:r>
              <a:rPr lang="en-US" altLang="zh-CN" sz="2000" b="1" dirty="0" err="1"/>
              <a:t>startLoc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b="1" dirty="0"/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while (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 &lt;= </a:t>
            </a:r>
            <a:r>
              <a:rPr lang="en-US" altLang="zh-CN" sz="2000" b="1" dirty="0" err="1"/>
              <a:t>endLoc</a:t>
            </a:r>
            <a:r>
              <a:rPr lang="en-US" altLang="zh-CN" sz="2000" b="1" dirty="0"/>
              <a:t> &amp;&amp; data[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 != element)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b="1" dirty="0"/>
              <a:t>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if (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&lt;= </a:t>
            </a:r>
            <a:r>
              <a:rPr lang="en-US" altLang="zh-CN" sz="2000" b="1" dirty="0" err="1"/>
              <a:t>endLoc</a:t>
            </a:r>
            <a:r>
              <a:rPr lang="en-US" altLang="zh-CN" sz="2000" b="1" dirty="0"/>
              <a:t>)    /*</a:t>
            </a:r>
            <a:r>
              <a:rPr lang="zh-CN" altLang="en-US" sz="2000" b="1" dirty="0"/>
              <a:t>若找到 *</a:t>
            </a:r>
            <a:r>
              <a:rPr lang="en-US" altLang="zh-CN" sz="2000" b="1" dirty="0"/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return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else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    return 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grpSp>
        <p:nvGrpSpPr>
          <p:cNvPr id="322565" name="Group 5"/>
          <p:cNvGrpSpPr/>
          <p:nvPr/>
        </p:nvGrpSpPr>
        <p:grpSpPr bwMode="auto">
          <a:xfrm>
            <a:off x="5520029" y="2564606"/>
            <a:ext cx="3600450" cy="1728787"/>
            <a:chOff x="2064" y="2931"/>
            <a:chExt cx="2268" cy="1089"/>
          </a:xfrm>
        </p:grpSpPr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2064" y="3249"/>
              <a:ext cx="2268" cy="771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74759" name="Rectangle 7"/>
            <p:cNvSpPr>
              <a:spLocks noChangeArrowheads="1"/>
            </p:cNvSpPr>
            <p:nvPr/>
          </p:nvSpPr>
          <p:spPr bwMode="auto">
            <a:xfrm>
              <a:off x="2563" y="3702"/>
              <a:ext cx="1769" cy="318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74760" name="Text Box 8"/>
            <p:cNvSpPr txBox="1">
              <a:spLocks noChangeArrowheads="1"/>
            </p:cNvSpPr>
            <p:nvPr/>
          </p:nvSpPr>
          <p:spPr bwMode="auto">
            <a:xfrm>
              <a:off x="2110" y="3385"/>
              <a:ext cx="2177" cy="2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i</a:t>
              </a:r>
              <a:r>
                <a:rPr lang="zh-CN" altLang="en-US" sz="2000" b="1"/>
                <a:t>未越界且</a:t>
              </a:r>
              <a:r>
                <a:rPr lang="en-US" altLang="zh-CN" sz="2000" b="1"/>
                <a:t>a[i]</a:t>
              </a:r>
              <a:r>
                <a:rPr lang="zh-CN" altLang="en-US" sz="2000" b="1"/>
                <a:t>不符合查找要求</a:t>
              </a:r>
            </a:p>
          </p:txBody>
        </p:sp>
        <p:sp>
          <p:nvSpPr>
            <p:cNvPr id="74761" name="Text Box 9"/>
            <p:cNvSpPr txBox="1">
              <a:spLocks noChangeArrowheads="1"/>
            </p:cNvSpPr>
            <p:nvPr/>
          </p:nvSpPr>
          <p:spPr bwMode="auto">
            <a:xfrm>
              <a:off x="2745" y="3755"/>
              <a:ext cx="771" cy="2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i++</a:t>
              </a:r>
            </a:p>
          </p:txBody>
        </p:sp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2064" y="2931"/>
              <a:ext cx="2268" cy="318"/>
            </a:xfrm>
            <a:prstGeom prst="rect">
              <a:avLst/>
            </a:prstGeom>
            <a:solidFill>
              <a:srgbClr val="CCFFFF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endParaRPr lang="zh-CN" altLang="en-US" sz="2000"/>
            </a:p>
          </p:txBody>
        </p:sp>
        <p:sp>
          <p:nvSpPr>
            <p:cNvPr id="74763" name="Text Box 11"/>
            <p:cNvSpPr txBox="1">
              <a:spLocks noChangeArrowheads="1"/>
            </p:cNvSpPr>
            <p:nvPr/>
          </p:nvSpPr>
          <p:spPr bwMode="auto">
            <a:xfrm>
              <a:off x="2246" y="2938"/>
              <a:ext cx="1314" cy="265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i = </a:t>
              </a:r>
              <a:r>
                <a:rPr lang="zh-CN" altLang="en-US" sz="2000" b="1"/>
                <a:t>下标初始值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93091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3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22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22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22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22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22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22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322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322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22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5A49977-AB8C-4885-9280-9C86654F38F5}" type="slidenum">
              <a:rPr lang="zh-CN" altLang="en-US" sz="1400" smtClean="0"/>
              <a:t>105</a:t>
            </a:fld>
            <a:endParaRPr lang="en-US" altLang="zh-CN" sz="1400"/>
          </a:p>
        </p:txBody>
      </p:sp>
      <p:sp>
        <p:nvSpPr>
          <p:cNvPr id="1054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7.6 </a:t>
            </a:r>
            <a:r>
              <a:rPr lang="zh-CN" altLang="en-US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84784"/>
            <a:ext cx="8371656" cy="4536504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0" lang="zh-CN" altLang="en-US" sz="2400" b="1" dirty="0">
                <a:solidFill>
                  <a:schemeClr val="accent2"/>
                </a:solidFill>
              </a:rPr>
              <a:t>线性查找</a:t>
            </a:r>
            <a:r>
              <a:rPr kumimoji="0" lang="zh-CN" altLang="en-US" sz="2400" b="1" dirty="0"/>
              <a:t>（假设数组中元素无序排列）</a:t>
            </a:r>
            <a:endParaRPr kumimoji="0" lang="en-US" altLang="zh-CN" sz="2400" b="1" dirty="0"/>
          </a:p>
          <a:p>
            <a:pPr marL="0" eaLnBrk="1" hangingPunct="1">
              <a:lnSpc>
                <a:spcPct val="80000"/>
              </a:lnSpc>
              <a:buFontTx/>
              <a:buNone/>
            </a:pPr>
            <a:r>
              <a:rPr kumimoji="0" lang="zh-CN" altLang="en-US" sz="2400" dirty="0"/>
              <a:t>找到则返回</a:t>
            </a:r>
            <a:r>
              <a:rPr kumimoji="0" lang="en-US" altLang="zh-CN" sz="2400" dirty="0"/>
              <a:t>1</a:t>
            </a:r>
            <a:r>
              <a:rPr kumimoji="0" lang="zh-CN" altLang="en-US" sz="2400" dirty="0"/>
              <a:t>；</a:t>
            </a:r>
            <a:endParaRPr kumimoji="0" lang="en-US" altLang="zh-CN" sz="2400" dirty="0"/>
          </a:p>
          <a:p>
            <a:pPr marL="0" eaLnBrk="1" hangingPunct="1">
              <a:lnSpc>
                <a:spcPct val="80000"/>
              </a:lnSpc>
              <a:buFontTx/>
              <a:buNone/>
            </a:pPr>
            <a:r>
              <a:rPr kumimoji="0" lang="zh-CN" altLang="en-US" sz="2400" dirty="0"/>
              <a:t>未找到返回</a:t>
            </a:r>
            <a:r>
              <a:rPr kumimoji="0" lang="en-US" altLang="zh-CN" sz="2400" dirty="0"/>
              <a:t>-1</a:t>
            </a:r>
            <a:r>
              <a:rPr kumimoji="0" lang="zh-CN" altLang="en-US" sz="2400" dirty="0"/>
              <a:t>；</a:t>
            </a:r>
            <a:endParaRPr kumimoji="0" lang="en-US" altLang="zh-CN" sz="2400" dirty="0"/>
          </a:p>
          <a:p>
            <a:pPr marL="0" eaLnBrk="1" hangingPunct="1">
              <a:lnSpc>
                <a:spcPct val="80000"/>
              </a:lnSpc>
              <a:buFontTx/>
              <a:buNone/>
            </a:pPr>
            <a:endParaRPr lang="en-US" altLang="zh-CN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linearSearch</a:t>
            </a:r>
            <a:r>
              <a:rPr lang="en-US" altLang="zh-CN" sz="2400" b="1" dirty="0"/>
              <a:t>(int array[], int key, int size)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int n, 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8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for (n = 0, found = -1; n &lt;= size-1 &amp;&amp; found == -1; n++)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if (array[n] == key)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      found =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   return found;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F985DC8-7B3F-49A8-9E9B-FD8C2F4EB92D}" type="slidenum">
              <a:rPr lang="zh-CN" altLang="en-US" sz="1400" smtClean="0"/>
              <a:t>106</a:t>
            </a:fld>
            <a:endParaRPr lang="en-US" altLang="zh-CN" sz="1400"/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7.6 </a:t>
            </a:r>
            <a:r>
              <a:rPr lang="zh-CN" altLang="en-US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40768"/>
            <a:ext cx="8064896" cy="4846091"/>
          </a:xfrm>
        </p:spPr>
        <p:txBody>
          <a:bodyPr/>
          <a:lstStyle/>
          <a:p>
            <a:pPr marL="0" eaLnBrk="1" hangingPunct="1">
              <a:lnSpc>
                <a:spcPct val="80000"/>
              </a:lnSpc>
              <a:buFontTx/>
              <a:buNone/>
            </a:pPr>
            <a:r>
              <a:rPr kumimoji="0" lang="zh-CN" altLang="en-US" sz="2400" dirty="0"/>
              <a:t>找到则返回数组元素下标；</a:t>
            </a:r>
            <a:endParaRPr kumimoji="0" lang="en-US" altLang="zh-CN" sz="2400" dirty="0"/>
          </a:p>
          <a:p>
            <a:pPr marL="0" eaLnBrk="1" hangingPunct="1">
              <a:lnSpc>
                <a:spcPct val="80000"/>
              </a:lnSpc>
              <a:buFontTx/>
              <a:buNone/>
            </a:pPr>
            <a:r>
              <a:rPr kumimoji="0" lang="zh-CN" altLang="en-US" sz="2400" dirty="0"/>
              <a:t>未找到返回</a:t>
            </a:r>
            <a:r>
              <a:rPr kumimoji="0" lang="en-US" altLang="zh-CN" sz="2400" dirty="0"/>
              <a:t>-1</a:t>
            </a:r>
            <a:r>
              <a:rPr kumimoji="0" lang="zh-CN" altLang="en-US" sz="2400" dirty="0"/>
              <a:t>；</a:t>
            </a:r>
            <a:endParaRPr kumimoji="0"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linearSearch</a:t>
            </a:r>
            <a:r>
              <a:rPr lang="en-US" altLang="zh-CN" sz="2400" b="1" dirty="0"/>
              <a:t>(int array[], int key, int size)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int 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for (n = 0; n &lt;= size-1; n++)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if (array[n] == key)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return n;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return -1;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540F66B-B9F9-4E34-AA4F-60FC86F215B6}" type="slidenum">
              <a:rPr lang="zh-CN" altLang="en-US" sz="1400" smtClean="0"/>
              <a:t>107</a:t>
            </a:fld>
            <a:endParaRPr lang="en-US" altLang="zh-CN" sz="1400"/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7.6 </a:t>
            </a:r>
            <a:r>
              <a:rPr lang="zh-CN" altLang="en-US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grpSp>
        <p:nvGrpSpPr>
          <p:cNvPr id="204804" name="Group 4"/>
          <p:cNvGrpSpPr/>
          <p:nvPr/>
        </p:nvGrpSpPr>
        <p:grpSpPr bwMode="auto">
          <a:xfrm>
            <a:off x="1130300" y="2658616"/>
            <a:ext cx="7391400" cy="914400"/>
            <a:chOff x="576" y="1056"/>
            <a:chExt cx="4656" cy="576"/>
          </a:xfrm>
        </p:grpSpPr>
        <p:sp>
          <p:nvSpPr>
            <p:cNvPr id="107561" name="Text Box 5"/>
            <p:cNvSpPr txBox="1">
              <a:spLocks noChangeArrowheads="1"/>
            </p:cNvSpPr>
            <p:nvPr/>
          </p:nvSpPr>
          <p:spPr bwMode="auto">
            <a:xfrm>
              <a:off x="624" y="1056"/>
              <a:ext cx="4320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 b="1"/>
            </a:p>
          </p:txBody>
        </p:sp>
        <p:sp>
          <p:nvSpPr>
            <p:cNvPr id="107562" name="Line 6"/>
            <p:cNvSpPr>
              <a:spLocks noChangeShapeType="1"/>
            </p:cNvSpPr>
            <p:nvPr/>
          </p:nvSpPr>
          <p:spPr bwMode="auto">
            <a:xfrm>
              <a:off x="2496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3" name="Line 7"/>
            <p:cNvSpPr>
              <a:spLocks noChangeShapeType="1"/>
            </p:cNvSpPr>
            <p:nvPr/>
          </p:nvSpPr>
          <p:spPr bwMode="auto">
            <a:xfrm>
              <a:off x="2784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4" name="Line 8"/>
            <p:cNvSpPr>
              <a:spLocks noChangeShapeType="1"/>
            </p:cNvSpPr>
            <p:nvPr/>
          </p:nvSpPr>
          <p:spPr bwMode="auto">
            <a:xfrm>
              <a:off x="912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5" name="Line 9"/>
            <p:cNvSpPr>
              <a:spLocks noChangeShapeType="1"/>
            </p:cNvSpPr>
            <p:nvPr/>
          </p:nvSpPr>
          <p:spPr bwMode="auto">
            <a:xfrm>
              <a:off x="4656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66" name="Text Box 10"/>
            <p:cNvSpPr txBox="1">
              <a:spLocks noChangeArrowheads="1"/>
            </p:cNvSpPr>
            <p:nvPr/>
          </p:nvSpPr>
          <p:spPr bwMode="auto">
            <a:xfrm>
              <a:off x="576" y="134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left</a:t>
              </a:r>
            </a:p>
          </p:txBody>
        </p:sp>
        <p:sp>
          <p:nvSpPr>
            <p:cNvPr id="107567" name="Text Box 11"/>
            <p:cNvSpPr txBox="1">
              <a:spLocks noChangeArrowheads="1"/>
            </p:cNvSpPr>
            <p:nvPr/>
          </p:nvSpPr>
          <p:spPr bwMode="auto">
            <a:xfrm>
              <a:off x="4608" y="13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right</a:t>
              </a:r>
            </a:p>
          </p:txBody>
        </p:sp>
        <p:sp>
          <p:nvSpPr>
            <p:cNvPr id="107568" name="Text Box 12"/>
            <p:cNvSpPr txBox="1">
              <a:spLocks noChangeArrowheads="1"/>
            </p:cNvSpPr>
            <p:nvPr/>
          </p:nvSpPr>
          <p:spPr bwMode="auto">
            <a:xfrm>
              <a:off x="2448" y="1344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mid</a:t>
              </a:r>
            </a:p>
          </p:txBody>
        </p:sp>
      </p:grp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684212" y="1484313"/>
            <a:ext cx="8459787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75000"/>
              <a:buFont typeface="Monotype Sorts" charset="2"/>
              <a:buNone/>
            </a:pPr>
            <a:r>
              <a:rPr kumimoji="0" lang="zh-CN" altLang="en-US" b="1" dirty="0">
                <a:solidFill>
                  <a:schemeClr val="accent2"/>
                </a:solidFill>
              </a:rPr>
              <a:t>折半查找</a:t>
            </a:r>
            <a:r>
              <a:rPr kumimoji="0" lang="zh-CN" altLang="en-US" b="1" dirty="0"/>
              <a:t>（数组元素是已排序的，假设是升序排序）</a:t>
            </a:r>
            <a:endParaRPr lang="zh-CN" altLang="en-US" b="1" dirty="0"/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901700" y="3687763"/>
            <a:ext cx="8001000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在下标为</a:t>
            </a:r>
            <a:r>
              <a:rPr lang="en-US" altLang="zh-CN" sz="2400" b="1" dirty="0" err="1"/>
              <a:t>left～right</a:t>
            </a:r>
            <a:r>
              <a:rPr lang="zh-CN" altLang="en-US" sz="2400" b="1" dirty="0"/>
              <a:t>的元素中查找值为</a:t>
            </a:r>
            <a:r>
              <a:rPr lang="en-US" altLang="zh-CN" sz="2400" b="1" dirty="0"/>
              <a:t>key</a:t>
            </a:r>
            <a:r>
              <a:rPr lang="zh-CN" altLang="en-US" sz="2400" b="1" dirty="0"/>
              <a:t>的元素下标：</a:t>
            </a:r>
            <a:endParaRPr lang="en-US" altLang="zh-CN" sz="2400" b="1" dirty="0"/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先求出</a:t>
            </a:r>
            <a:r>
              <a:rPr lang="en-US" altLang="zh-CN" sz="2400" b="1" dirty="0">
                <a:solidFill>
                  <a:schemeClr val="accent2"/>
                </a:solidFill>
              </a:rPr>
              <a:t>mid＝(</a:t>
            </a:r>
            <a:r>
              <a:rPr lang="en-US" altLang="zh-CN" sz="2400" b="1" dirty="0" err="1">
                <a:solidFill>
                  <a:schemeClr val="accent2"/>
                </a:solidFill>
              </a:rPr>
              <a:t>left+right</a:t>
            </a:r>
            <a:r>
              <a:rPr lang="en-US" altLang="zh-CN" sz="2400" b="1" dirty="0">
                <a:solidFill>
                  <a:schemeClr val="accent2"/>
                </a:solidFill>
              </a:rPr>
              <a:t>)/2; </a:t>
            </a:r>
            <a:r>
              <a:rPr lang="zh-CN" altLang="en-US" sz="2400" b="1" dirty="0">
                <a:solidFill>
                  <a:schemeClr val="accent2"/>
                </a:solidFill>
              </a:rPr>
              <a:t>若</a:t>
            </a:r>
            <a:r>
              <a:rPr lang="en-US" altLang="zh-CN" sz="2400" b="1" dirty="0">
                <a:solidFill>
                  <a:schemeClr val="accent2"/>
                </a:solidFill>
              </a:rPr>
              <a:t>key == a[mid],</a:t>
            </a:r>
            <a:r>
              <a:rPr lang="zh-CN" altLang="en-US" sz="2400" b="1" dirty="0">
                <a:solidFill>
                  <a:schemeClr val="accent2"/>
                </a:solidFill>
              </a:rPr>
              <a:t>说明找到；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若</a:t>
            </a:r>
            <a:r>
              <a:rPr lang="en-US" altLang="zh-CN" sz="2400" b="1" dirty="0">
                <a:solidFill>
                  <a:schemeClr val="accent2"/>
                </a:solidFill>
              </a:rPr>
              <a:t>key &lt; a[mid],</a:t>
            </a:r>
            <a:r>
              <a:rPr lang="zh-CN" altLang="en-US" sz="2400" b="1" dirty="0">
                <a:solidFill>
                  <a:schemeClr val="accent2"/>
                </a:solidFill>
              </a:rPr>
              <a:t>说明</a:t>
            </a:r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  <a:r>
              <a:rPr lang="zh-CN" altLang="en-US" sz="2400" b="1" dirty="0">
                <a:solidFill>
                  <a:schemeClr val="accent2"/>
                </a:solidFill>
              </a:rPr>
              <a:t>在下标为</a:t>
            </a:r>
            <a:r>
              <a:rPr lang="en-US" altLang="zh-CN" sz="2400" b="1" dirty="0" err="1">
                <a:solidFill>
                  <a:schemeClr val="accent2"/>
                </a:solidFill>
              </a:rPr>
              <a:t>left~mid-1</a:t>
            </a:r>
            <a:r>
              <a:rPr lang="zh-CN" altLang="en-US" sz="2400" b="1" dirty="0">
                <a:solidFill>
                  <a:schemeClr val="accent2"/>
                </a:solidFill>
              </a:rPr>
              <a:t>的这段元素中，修正查找范围，继续查找。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若</a:t>
            </a:r>
            <a:r>
              <a:rPr lang="en-US" altLang="zh-CN" sz="2400" b="1" dirty="0">
                <a:solidFill>
                  <a:schemeClr val="accent2"/>
                </a:solidFill>
              </a:rPr>
              <a:t>key &gt; a[mid],</a:t>
            </a:r>
            <a:r>
              <a:rPr lang="zh-CN" altLang="en-US" sz="2400" b="1" dirty="0">
                <a:solidFill>
                  <a:schemeClr val="accent2"/>
                </a:solidFill>
              </a:rPr>
              <a:t>说明</a:t>
            </a:r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  <a:r>
              <a:rPr lang="zh-CN" altLang="en-US" sz="2400" b="1" dirty="0">
                <a:solidFill>
                  <a:schemeClr val="accent2"/>
                </a:solidFill>
              </a:rPr>
              <a:t>在下标为</a:t>
            </a:r>
            <a:r>
              <a:rPr lang="en-US" altLang="zh-CN" sz="2400" b="1" dirty="0" err="1">
                <a:solidFill>
                  <a:schemeClr val="accent2"/>
                </a:solidFill>
              </a:rPr>
              <a:t>mid+1~right</a:t>
            </a:r>
            <a:r>
              <a:rPr lang="zh-CN" altLang="en-US" sz="2400" b="1" dirty="0">
                <a:solidFill>
                  <a:schemeClr val="accent2"/>
                </a:solidFill>
              </a:rPr>
              <a:t>的这段元素中，修正查找范围，继续查找。通过大范围缩减查找范围来提高有序表的查找速度。</a:t>
            </a:r>
          </a:p>
        </p:txBody>
      </p:sp>
      <p:sp>
        <p:nvSpPr>
          <p:cNvPr id="204816" name="Line 16"/>
          <p:cNvSpPr>
            <a:spLocks noChangeShapeType="1"/>
          </p:cNvSpPr>
          <p:nvPr/>
        </p:nvSpPr>
        <p:spPr bwMode="auto">
          <a:xfrm flipH="1">
            <a:off x="4178300" y="2658616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7" name="Line 17"/>
          <p:cNvSpPr>
            <a:spLocks noChangeShapeType="1"/>
          </p:cNvSpPr>
          <p:nvPr/>
        </p:nvSpPr>
        <p:spPr bwMode="auto">
          <a:xfrm flipH="1">
            <a:off x="4330700" y="2811016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8" name="Line 18"/>
          <p:cNvSpPr>
            <a:spLocks noChangeShapeType="1"/>
          </p:cNvSpPr>
          <p:nvPr/>
        </p:nvSpPr>
        <p:spPr bwMode="auto">
          <a:xfrm flipH="1">
            <a:off x="4178300" y="2658616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19" name="AutoShape 19"/>
          <p:cNvSpPr/>
          <p:nvPr/>
        </p:nvSpPr>
        <p:spPr bwMode="auto">
          <a:xfrm rot="-5323588">
            <a:off x="6161087" y="752029"/>
            <a:ext cx="454025" cy="3352800"/>
          </a:xfrm>
          <a:prstGeom prst="rightBrace">
            <a:avLst>
              <a:gd name="adj1" fmla="val 61538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04820" name="AutoShape 20"/>
          <p:cNvSpPr/>
          <p:nvPr/>
        </p:nvSpPr>
        <p:spPr bwMode="auto">
          <a:xfrm rot="-5323588">
            <a:off x="2465387" y="937766"/>
            <a:ext cx="454025" cy="2971800"/>
          </a:xfrm>
          <a:prstGeom prst="rightBrace">
            <a:avLst>
              <a:gd name="adj1" fmla="val 54545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>
            <a:off x="3644900" y="2658616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31877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3" name="Line 23"/>
          <p:cNvSpPr>
            <a:spLocks noChangeShapeType="1"/>
          </p:cNvSpPr>
          <p:nvPr/>
        </p:nvSpPr>
        <p:spPr bwMode="auto">
          <a:xfrm>
            <a:off x="27305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4" name="Line 24"/>
          <p:cNvSpPr>
            <a:spLocks noChangeShapeType="1"/>
          </p:cNvSpPr>
          <p:nvPr/>
        </p:nvSpPr>
        <p:spPr bwMode="auto">
          <a:xfrm>
            <a:off x="34163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29591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6" name="Line 26"/>
          <p:cNvSpPr>
            <a:spLocks noChangeShapeType="1"/>
          </p:cNvSpPr>
          <p:nvPr/>
        </p:nvSpPr>
        <p:spPr bwMode="auto">
          <a:xfrm>
            <a:off x="25019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21971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8" name="Line 28"/>
          <p:cNvSpPr>
            <a:spLocks noChangeShapeType="1"/>
          </p:cNvSpPr>
          <p:nvPr/>
        </p:nvSpPr>
        <p:spPr bwMode="auto">
          <a:xfrm>
            <a:off x="18923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29" name="Line 29"/>
          <p:cNvSpPr>
            <a:spLocks noChangeShapeType="1"/>
          </p:cNvSpPr>
          <p:nvPr/>
        </p:nvSpPr>
        <p:spPr bwMode="auto">
          <a:xfrm>
            <a:off x="16637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0" name="Line 30"/>
          <p:cNvSpPr>
            <a:spLocks noChangeShapeType="1"/>
          </p:cNvSpPr>
          <p:nvPr/>
        </p:nvSpPr>
        <p:spPr bwMode="auto">
          <a:xfrm>
            <a:off x="14351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1" name="Line 31"/>
          <p:cNvSpPr>
            <a:spLocks noChangeShapeType="1"/>
          </p:cNvSpPr>
          <p:nvPr/>
        </p:nvSpPr>
        <p:spPr bwMode="auto">
          <a:xfrm>
            <a:off x="12065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2" name="Line 32"/>
          <p:cNvSpPr>
            <a:spLocks noChangeShapeType="1"/>
          </p:cNvSpPr>
          <p:nvPr/>
        </p:nvSpPr>
        <p:spPr bwMode="auto">
          <a:xfrm>
            <a:off x="1206500" y="288721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3" name="Line 33"/>
          <p:cNvSpPr>
            <a:spLocks noChangeShapeType="1"/>
          </p:cNvSpPr>
          <p:nvPr/>
        </p:nvSpPr>
        <p:spPr bwMode="auto">
          <a:xfrm>
            <a:off x="3873500" y="265861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4" name="Line 34"/>
          <p:cNvSpPr>
            <a:spLocks noChangeShapeType="1"/>
          </p:cNvSpPr>
          <p:nvPr/>
        </p:nvSpPr>
        <p:spPr bwMode="auto">
          <a:xfrm>
            <a:off x="7073900" y="2658616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5" name="Line 35"/>
          <p:cNvSpPr>
            <a:spLocks noChangeShapeType="1"/>
          </p:cNvSpPr>
          <p:nvPr/>
        </p:nvSpPr>
        <p:spPr bwMode="auto">
          <a:xfrm>
            <a:off x="66167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6" name="Line 36"/>
          <p:cNvSpPr>
            <a:spLocks noChangeShapeType="1"/>
          </p:cNvSpPr>
          <p:nvPr/>
        </p:nvSpPr>
        <p:spPr bwMode="auto">
          <a:xfrm>
            <a:off x="61595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7" name="Line 37"/>
          <p:cNvSpPr>
            <a:spLocks noChangeShapeType="1"/>
          </p:cNvSpPr>
          <p:nvPr/>
        </p:nvSpPr>
        <p:spPr bwMode="auto">
          <a:xfrm>
            <a:off x="68453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8" name="Line 38"/>
          <p:cNvSpPr>
            <a:spLocks noChangeShapeType="1"/>
          </p:cNvSpPr>
          <p:nvPr/>
        </p:nvSpPr>
        <p:spPr bwMode="auto">
          <a:xfrm>
            <a:off x="63881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39" name="Line 39"/>
          <p:cNvSpPr>
            <a:spLocks noChangeShapeType="1"/>
          </p:cNvSpPr>
          <p:nvPr/>
        </p:nvSpPr>
        <p:spPr bwMode="auto">
          <a:xfrm>
            <a:off x="59309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0" name="Line 40"/>
          <p:cNvSpPr>
            <a:spLocks noChangeShapeType="1"/>
          </p:cNvSpPr>
          <p:nvPr/>
        </p:nvSpPr>
        <p:spPr bwMode="auto">
          <a:xfrm>
            <a:off x="56261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1" name="Line 41"/>
          <p:cNvSpPr>
            <a:spLocks noChangeShapeType="1"/>
          </p:cNvSpPr>
          <p:nvPr/>
        </p:nvSpPr>
        <p:spPr bwMode="auto">
          <a:xfrm>
            <a:off x="53213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2" name="Line 42"/>
          <p:cNvSpPr>
            <a:spLocks noChangeShapeType="1"/>
          </p:cNvSpPr>
          <p:nvPr/>
        </p:nvSpPr>
        <p:spPr bwMode="auto">
          <a:xfrm>
            <a:off x="50927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3" name="Line 43"/>
          <p:cNvSpPr>
            <a:spLocks noChangeShapeType="1"/>
          </p:cNvSpPr>
          <p:nvPr/>
        </p:nvSpPr>
        <p:spPr bwMode="auto">
          <a:xfrm>
            <a:off x="48641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4" name="Line 44"/>
          <p:cNvSpPr>
            <a:spLocks noChangeShapeType="1"/>
          </p:cNvSpPr>
          <p:nvPr/>
        </p:nvSpPr>
        <p:spPr bwMode="auto">
          <a:xfrm>
            <a:off x="4635500" y="2658616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5" name="Line 45"/>
          <p:cNvSpPr>
            <a:spLocks noChangeShapeType="1"/>
          </p:cNvSpPr>
          <p:nvPr/>
        </p:nvSpPr>
        <p:spPr bwMode="auto">
          <a:xfrm>
            <a:off x="4635500" y="288721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6" name="Line 46"/>
          <p:cNvSpPr>
            <a:spLocks noChangeShapeType="1"/>
          </p:cNvSpPr>
          <p:nvPr/>
        </p:nvSpPr>
        <p:spPr bwMode="auto">
          <a:xfrm>
            <a:off x="7302500" y="2658616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7" name="Line 47"/>
          <p:cNvSpPr>
            <a:spLocks noChangeShapeType="1"/>
          </p:cNvSpPr>
          <p:nvPr/>
        </p:nvSpPr>
        <p:spPr bwMode="auto">
          <a:xfrm>
            <a:off x="7454900" y="2658616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8" name="Line 48"/>
          <p:cNvSpPr>
            <a:spLocks noChangeShapeType="1"/>
          </p:cNvSpPr>
          <p:nvPr/>
        </p:nvSpPr>
        <p:spPr bwMode="auto">
          <a:xfrm>
            <a:off x="7607300" y="2658616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49" name="Line 49"/>
          <p:cNvSpPr>
            <a:spLocks noChangeShapeType="1"/>
          </p:cNvSpPr>
          <p:nvPr/>
        </p:nvSpPr>
        <p:spPr bwMode="auto">
          <a:xfrm>
            <a:off x="7759700" y="2658616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0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0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0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0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04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4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04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204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20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20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20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204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20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3" grpId="0" bldLvl="0" animBg="1"/>
      <p:bldP spid="204815" grpId="0"/>
      <p:bldP spid="204816" grpId="0" animBg="1"/>
      <p:bldP spid="204817" grpId="0" animBg="1"/>
      <p:bldP spid="204818" grpId="0" animBg="1"/>
      <p:bldP spid="204819" grpId="0" animBg="1"/>
      <p:bldP spid="204820" grpId="0" animBg="1"/>
      <p:bldP spid="204821" grpId="0" animBg="1"/>
      <p:bldP spid="204822" grpId="0" animBg="1"/>
      <p:bldP spid="204823" grpId="0" animBg="1"/>
      <p:bldP spid="204824" grpId="0" animBg="1"/>
      <p:bldP spid="204825" grpId="0" animBg="1"/>
      <p:bldP spid="204826" grpId="0" animBg="1"/>
      <p:bldP spid="204827" grpId="0" animBg="1"/>
      <p:bldP spid="204828" grpId="0" animBg="1"/>
      <p:bldP spid="204829" grpId="0" animBg="1"/>
      <p:bldP spid="204830" grpId="0" animBg="1"/>
      <p:bldP spid="204831" grpId="0" animBg="1"/>
      <p:bldP spid="204832" grpId="0" animBg="1"/>
      <p:bldP spid="204833" grpId="0" animBg="1"/>
      <p:bldP spid="204834" grpId="0" animBg="1"/>
      <p:bldP spid="204835" grpId="0" animBg="1"/>
      <p:bldP spid="204836" grpId="0" animBg="1"/>
      <p:bldP spid="204837" grpId="0" animBg="1"/>
      <p:bldP spid="204838" grpId="0" animBg="1"/>
      <p:bldP spid="204839" grpId="0" animBg="1"/>
      <p:bldP spid="204840" grpId="0" animBg="1"/>
      <p:bldP spid="204841" grpId="0" animBg="1"/>
      <p:bldP spid="204842" grpId="0" animBg="1"/>
      <p:bldP spid="204843" grpId="0" animBg="1"/>
      <p:bldP spid="204844" grpId="0" animBg="1"/>
      <p:bldP spid="204845" grpId="0" animBg="1"/>
      <p:bldP spid="204846" grpId="0" animBg="1"/>
      <p:bldP spid="204847" grpId="0" animBg="1"/>
      <p:bldP spid="204848" grpId="0" animBg="1"/>
      <p:bldP spid="204849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DF42D98-0DCE-4DD1-832A-269D7FD8875A}" type="slidenum">
              <a:rPr lang="zh-CN" altLang="en-US" sz="1400" smtClean="0"/>
              <a:t>108</a:t>
            </a:fld>
            <a:endParaRPr lang="en-US" altLang="zh-CN" sz="1400"/>
          </a:p>
        </p:txBody>
      </p:sp>
      <p:sp>
        <p:nvSpPr>
          <p:cNvPr id="1085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55763" y="260350"/>
            <a:ext cx="7812087" cy="5334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dirty="0"/>
              <a:t>在下标为</a:t>
            </a:r>
            <a:r>
              <a:rPr lang="en-US" altLang="zh-CN" dirty="0" err="1"/>
              <a:t>left～right</a:t>
            </a:r>
            <a:r>
              <a:rPr lang="zh-CN" altLang="en-US" dirty="0"/>
              <a:t>的元素中查找值为</a:t>
            </a:r>
            <a:r>
              <a:rPr lang="en-US" altLang="zh-CN" dirty="0"/>
              <a:t>key</a:t>
            </a:r>
            <a:r>
              <a:rPr lang="zh-CN" altLang="en-US" dirty="0"/>
              <a:t>的元素下标。例如：查找3 。</a:t>
            </a:r>
            <a:r>
              <a:rPr lang="en-US" altLang="zh-CN" dirty="0"/>
              <a:t>mid＝(</a:t>
            </a:r>
            <a:r>
              <a:rPr lang="en-US" altLang="zh-CN" dirty="0" err="1"/>
              <a:t>left+right</a:t>
            </a:r>
            <a:r>
              <a:rPr lang="en-US" altLang="zh-CN" dirty="0"/>
              <a:t>)/2;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sz="2000" b="1" dirty="0"/>
          </a:p>
        </p:txBody>
      </p:sp>
      <p:grpSp>
        <p:nvGrpSpPr>
          <p:cNvPr id="207877" name="Group 5"/>
          <p:cNvGrpSpPr/>
          <p:nvPr/>
        </p:nvGrpSpPr>
        <p:grpSpPr bwMode="auto">
          <a:xfrm>
            <a:off x="1504950" y="2198688"/>
            <a:ext cx="914400" cy="838200"/>
            <a:chOff x="384" y="2016"/>
            <a:chExt cx="576" cy="528"/>
          </a:xfrm>
        </p:grpSpPr>
        <p:sp>
          <p:nvSpPr>
            <p:cNvPr id="108613" name="Line 6"/>
            <p:cNvSpPr>
              <a:spLocks noChangeShapeType="1"/>
            </p:cNvSpPr>
            <p:nvPr/>
          </p:nvSpPr>
          <p:spPr bwMode="auto">
            <a:xfrm flipV="1">
              <a:off x="576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4" name="Text Box 7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left</a:t>
              </a:r>
            </a:p>
          </p:txBody>
        </p:sp>
      </p:grpSp>
      <p:grpSp>
        <p:nvGrpSpPr>
          <p:cNvPr id="207880" name="Group 8"/>
          <p:cNvGrpSpPr/>
          <p:nvPr/>
        </p:nvGrpSpPr>
        <p:grpSpPr bwMode="auto">
          <a:xfrm>
            <a:off x="3790950" y="2198688"/>
            <a:ext cx="914400" cy="838200"/>
            <a:chOff x="1968" y="2016"/>
            <a:chExt cx="576" cy="528"/>
          </a:xfrm>
        </p:grpSpPr>
        <p:sp>
          <p:nvSpPr>
            <p:cNvPr id="108611" name="Line 9"/>
            <p:cNvSpPr>
              <a:spLocks noChangeShapeType="1"/>
            </p:cNvSpPr>
            <p:nvPr/>
          </p:nvSpPr>
          <p:spPr bwMode="auto">
            <a:xfrm flipV="1">
              <a:off x="216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2" name="Text Box 10"/>
            <p:cNvSpPr txBox="1">
              <a:spLocks noChangeArrowheads="1"/>
            </p:cNvSpPr>
            <p:nvPr/>
          </p:nvSpPr>
          <p:spPr bwMode="auto">
            <a:xfrm>
              <a:off x="1968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right</a:t>
              </a:r>
            </a:p>
          </p:txBody>
        </p:sp>
      </p:grpSp>
      <p:grpSp>
        <p:nvGrpSpPr>
          <p:cNvPr id="207883" name="Group 11"/>
          <p:cNvGrpSpPr/>
          <p:nvPr/>
        </p:nvGrpSpPr>
        <p:grpSpPr bwMode="auto">
          <a:xfrm>
            <a:off x="2647950" y="2198688"/>
            <a:ext cx="685800" cy="838200"/>
            <a:chOff x="1200" y="2016"/>
            <a:chExt cx="432" cy="528"/>
          </a:xfrm>
        </p:grpSpPr>
        <p:sp>
          <p:nvSpPr>
            <p:cNvPr id="108609" name="Line 12"/>
            <p:cNvSpPr>
              <a:spLocks noChangeShapeType="1"/>
            </p:cNvSpPr>
            <p:nvPr/>
          </p:nvSpPr>
          <p:spPr bwMode="auto">
            <a:xfrm flipV="1">
              <a:off x="1392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10" name="Text Box 13"/>
            <p:cNvSpPr txBox="1">
              <a:spLocks noChangeArrowheads="1"/>
            </p:cNvSpPr>
            <p:nvPr/>
          </p:nvSpPr>
          <p:spPr bwMode="auto">
            <a:xfrm>
              <a:off x="1200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mid</a:t>
              </a:r>
            </a:p>
          </p:txBody>
        </p:sp>
      </p:grpSp>
      <p:grpSp>
        <p:nvGrpSpPr>
          <p:cNvPr id="207886" name="Group 14"/>
          <p:cNvGrpSpPr/>
          <p:nvPr/>
        </p:nvGrpSpPr>
        <p:grpSpPr bwMode="auto">
          <a:xfrm>
            <a:off x="285750" y="1284288"/>
            <a:ext cx="4343400" cy="923925"/>
            <a:chOff x="96" y="1104"/>
            <a:chExt cx="2736" cy="582"/>
          </a:xfrm>
        </p:grpSpPr>
        <p:grpSp>
          <p:nvGrpSpPr>
            <p:cNvPr id="108601" name="Group 15"/>
            <p:cNvGrpSpPr/>
            <p:nvPr/>
          </p:nvGrpSpPr>
          <p:grpSpPr bwMode="auto">
            <a:xfrm>
              <a:off x="864" y="1104"/>
              <a:ext cx="1968" cy="582"/>
              <a:chOff x="864" y="1104"/>
              <a:chExt cx="1968" cy="582"/>
            </a:xfrm>
          </p:grpSpPr>
          <p:sp>
            <p:nvSpPr>
              <p:cNvPr id="108603" name="Text Box 16"/>
              <p:cNvSpPr txBox="1">
                <a:spLocks noChangeArrowheads="1"/>
              </p:cNvSpPr>
              <p:nvPr/>
            </p:nvSpPr>
            <p:spPr bwMode="auto">
              <a:xfrm>
                <a:off x="960" y="1392"/>
                <a:ext cx="1728" cy="294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400"/>
                  <a:t>1     4     5     7      9   </a:t>
                </a:r>
              </a:p>
            </p:txBody>
          </p:sp>
          <p:sp>
            <p:nvSpPr>
              <p:cNvPr id="108604" name="Line 17"/>
              <p:cNvSpPr>
                <a:spLocks noChangeShapeType="1"/>
              </p:cNvSpPr>
              <p:nvPr/>
            </p:nvSpPr>
            <p:spPr bwMode="auto">
              <a:xfrm>
                <a:off x="2304" y="139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5" name="Line 18"/>
              <p:cNvSpPr>
                <a:spLocks noChangeShapeType="1"/>
              </p:cNvSpPr>
              <p:nvPr/>
            </p:nvSpPr>
            <p:spPr bwMode="auto">
              <a:xfrm>
                <a:off x="1920" y="139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6" name="Line 19"/>
              <p:cNvSpPr>
                <a:spLocks noChangeShapeType="1"/>
              </p:cNvSpPr>
              <p:nvPr/>
            </p:nvSpPr>
            <p:spPr bwMode="auto">
              <a:xfrm>
                <a:off x="1584" y="139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7" name="Line 20"/>
              <p:cNvSpPr>
                <a:spLocks noChangeShapeType="1"/>
              </p:cNvSpPr>
              <p:nvPr/>
            </p:nvSpPr>
            <p:spPr bwMode="auto">
              <a:xfrm>
                <a:off x="1248" y="139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8" name="Text Box 21"/>
              <p:cNvSpPr txBox="1">
                <a:spLocks noChangeArrowheads="1"/>
              </p:cNvSpPr>
              <p:nvPr/>
            </p:nvSpPr>
            <p:spPr bwMode="auto">
              <a:xfrm>
                <a:off x="864" y="1104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/>
                  <a:t>a[0] a[1] a[2] a[3] a[4]</a:t>
                </a:r>
              </a:p>
            </p:txBody>
          </p:sp>
        </p:grpSp>
        <p:sp>
          <p:nvSpPr>
            <p:cNvPr id="108602" name="Text Box 22"/>
            <p:cNvSpPr txBox="1">
              <a:spLocks noChangeArrowheads="1"/>
            </p:cNvSpPr>
            <p:nvPr/>
          </p:nvSpPr>
          <p:spPr bwMode="auto">
            <a:xfrm>
              <a:off x="96" y="129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第一趟</a:t>
              </a:r>
            </a:p>
          </p:txBody>
        </p:sp>
      </p:grpSp>
      <p:grpSp>
        <p:nvGrpSpPr>
          <p:cNvPr id="207895" name="Group 23"/>
          <p:cNvGrpSpPr/>
          <p:nvPr/>
        </p:nvGrpSpPr>
        <p:grpSpPr bwMode="auto">
          <a:xfrm>
            <a:off x="1504950" y="4103688"/>
            <a:ext cx="914400" cy="838200"/>
            <a:chOff x="384" y="2016"/>
            <a:chExt cx="576" cy="528"/>
          </a:xfrm>
        </p:grpSpPr>
        <p:sp>
          <p:nvSpPr>
            <p:cNvPr id="108599" name="Line 24"/>
            <p:cNvSpPr>
              <a:spLocks noChangeShapeType="1"/>
            </p:cNvSpPr>
            <p:nvPr/>
          </p:nvSpPr>
          <p:spPr bwMode="auto">
            <a:xfrm flipV="1">
              <a:off x="576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600" name="Text Box 25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left</a:t>
              </a:r>
            </a:p>
          </p:txBody>
        </p:sp>
      </p:grpSp>
      <p:grpSp>
        <p:nvGrpSpPr>
          <p:cNvPr id="207898" name="Group 26"/>
          <p:cNvGrpSpPr/>
          <p:nvPr/>
        </p:nvGrpSpPr>
        <p:grpSpPr bwMode="auto">
          <a:xfrm>
            <a:off x="2114550" y="4103688"/>
            <a:ext cx="914400" cy="838200"/>
            <a:chOff x="1968" y="2016"/>
            <a:chExt cx="576" cy="528"/>
          </a:xfrm>
        </p:grpSpPr>
        <p:sp>
          <p:nvSpPr>
            <p:cNvPr id="108597" name="Line 27"/>
            <p:cNvSpPr>
              <a:spLocks noChangeShapeType="1"/>
            </p:cNvSpPr>
            <p:nvPr/>
          </p:nvSpPr>
          <p:spPr bwMode="auto">
            <a:xfrm flipV="1">
              <a:off x="216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8" name="Text Box 28"/>
            <p:cNvSpPr txBox="1">
              <a:spLocks noChangeArrowheads="1"/>
            </p:cNvSpPr>
            <p:nvPr/>
          </p:nvSpPr>
          <p:spPr bwMode="auto">
            <a:xfrm>
              <a:off x="1968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right</a:t>
              </a:r>
            </a:p>
          </p:txBody>
        </p:sp>
      </p:grpSp>
      <p:grpSp>
        <p:nvGrpSpPr>
          <p:cNvPr id="207901" name="Group 29"/>
          <p:cNvGrpSpPr/>
          <p:nvPr/>
        </p:nvGrpSpPr>
        <p:grpSpPr bwMode="auto">
          <a:xfrm>
            <a:off x="1504950" y="4789488"/>
            <a:ext cx="685800" cy="838200"/>
            <a:chOff x="1200" y="2016"/>
            <a:chExt cx="432" cy="528"/>
          </a:xfrm>
        </p:grpSpPr>
        <p:sp>
          <p:nvSpPr>
            <p:cNvPr id="108595" name="Line 30"/>
            <p:cNvSpPr>
              <a:spLocks noChangeShapeType="1"/>
            </p:cNvSpPr>
            <p:nvPr/>
          </p:nvSpPr>
          <p:spPr bwMode="auto">
            <a:xfrm flipV="1">
              <a:off x="1392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6" name="Text Box 31"/>
            <p:cNvSpPr txBox="1">
              <a:spLocks noChangeArrowheads="1"/>
            </p:cNvSpPr>
            <p:nvPr/>
          </p:nvSpPr>
          <p:spPr bwMode="auto">
            <a:xfrm>
              <a:off x="1200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mid</a:t>
              </a:r>
            </a:p>
          </p:txBody>
        </p:sp>
      </p:grpSp>
      <p:grpSp>
        <p:nvGrpSpPr>
          <p:cNvPr id="207904" name="Group 32"/>
          <p:cNvGrpSpPr/>
          <p:nvPr/>
        </p:nvGrpSpPr>
        <p:grpSpPr bwMode="auto">
          <a:xfrm>
            <a:off x="6762750" y="2198688"/>
            <a:ext cx="914400" cy="838200"/>
            <a:chOff x="384" y="2016"/>
            <a:chExt cx="576" cy="528"/>
          </a:xfrm>
        </p:grpSpPr>
        <p:sp>
          <p:nvSpPr>
            <p:cNvPr id="108593" name="Line 33"/>
            <p:cNvSpPr>
              <a:spLocks noChangeShapeType="1"/>
            </p:cNvSpPr>
            <p:nvPr/>
          </p:nvSpPr>
          <p:spPr bwMode="auto">
            <a:xfrm flipV="1">
              <a:off x="576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4" name="Text Box 34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left</a:t>
              </a:r>
            </a:p>
          </p:txBody>
        </p:sp>
      </p:grpSp>
      <p:grpSp>
        <p:nvGrpSpPr>
          <p:cNvPr id="207907" name="Group 35"/>
          <p:cNvGrpSpPr/>
          <p:nvPr/>
        </p:nvGrpSpPr>
        <p:grpSpPr bwMode="auto">
          <a:xfrm>
            <a:off x="6838950" y="2884488"/>
            <a:ext cx="914400" cy="838200"/>
            <a:chOff x="1968" y="2016"/>
            <a:chExt cx="576" cy="528"/>
          </a:xfrm>
        </p:grpSpPr>
        <p:sp>
          <p:nvSpPr>
            <p:cNvPr id="108591" name="Line 36"/>
            <p:cNvSpPr>
              <a:spLocks noChangeShapeType="1"/>
            </p:cNvSpPr>
            <p:nvPr/>
          </p:nvSpPr>
          <p:spPr bwMode="auto">
            <a:xfrm flipV="1">
              <a:off x="216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2" name="Text Box 37"/>
            <p:cNvSpPr txBox="1">
              <a:spLocks noChangeArrowheads="1"/>
            </p:cNvSpPr>
            <p:nvPr/>
          </p:nvSpPr>
          <p:spPr bwMode="auto">
            <a:xfrm>
              <a:off x="1968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right</a:t>
              </a:r>
            </a:p>
          </p:txBody>
        </p:sp>
      </p:grpSp>
      <p:grpSp>
        <p:nvGrpSpPr>
          <p:cNvPr id="207910" name="Group 38"/>
          <p:cNvGrpSpPr/>
          <p:nvPr/>
        </p:nvGrpSpPr>
        <p:grpSpPr bwMode="auto">
          <a:xfrm>
            <a:off x="6838950" y="3646488"/>
            <a:ext cx="685800" cy="838200"/>
            <a:chOff x="1200" y="2016"/>
            <a:chExt cx="432" cy="528"/>
          </a:xfrm>
        </p:grpSpPr>
        <p:sp>
          <p:nvSpPr>
            <p:cNvPr id="108589" name="Line 39"/>
            <p:cNvSpPr>
              <a:spLocks noChangeShapeType="1"/>
            </p:cNvSpPr>
            <p:nvPr/>
          </p:nvSpPr>
          <p:spPr bwMode="auto">
            <a:xfrm flipV="1">
              <a:off x="1392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0" name="Text Box 40"/>
            <p:cNvSpPr txBox="1">
              <a:spLocks noChangeArrowheads="1"/>
            </p:cNvSpPr>
            <p:nvPr/>
          </p:nvSpPr>
          <p:spPr bwMode="auto">
            <a:xfrm>
              <a:off x="1200" y="22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/>
                <a:t>mid</a:t>
              </a:r>
            </a:p>
          </p:txBody>
        </p:sp>
      </p:grpSp>
      <p:grpSp>
        <p:nvGrpSpPr>
          <p:cNvPr id="207913" name="Group 41"/>
          <p:cNvGrpSpPr/>
          <p:nvPr/>
        </p:nvGrpSpPr>
        <p:grpSpPr bwMode="auto">
          <a:xfrm>
            <a:off x="6076950" y="5399088"/>
            <a:ext cx="914400" cy="838200"/>
            <a:chOff x="1968" y="2016"/>
            <a:chExt cx="576" cy="528"/>
          </a:xfrm>
        </p:grpSpPr>
        <p:sp>
          <p:nvSpPr>
            <p:cNvPr id="108587" name="Line 42"/>
            <p:cNvSpPr>
              <a:spLocks noChangeShapeType="1"/>
            </p:cNvSpPr>
            <p:nvPr/>
          </p:nvSpPr>
          <p:spPr bwMode="auto">
            <a:xfrm flipV="1">
              <a:off x="2160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8" name="Text Box 43"/>
            <p:cNvSpPr txBox="1">
              <a:spLocks noChangeArrowheads="1"/>
            </p:cNvSpPr>
            <p:nvPr/>
          </p:nvSpPr>
          <p:spPr bwMode="auto">
            <a:xfrm>
              <a:off x="1968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right</a:t>
              </a:r>
            </a:p>
          </p:txBody>
        </p:sp>
      </p:grpSp>
      <p:grpSp>
        <p:nvGrpSpPr>
          <p:cNvPr id="207916" name="Group 44"/>
          <p:cNvGrpSpPr/>
          <p:nvPr/>
        </p:nvGrpSpPr>
        <p:grpSpPr bwMode="auto">
          <a:xfrm>
            <a:off x="6762750" y="5399088"/>
            <a:ext cx="914400" cy="838200"/>
            <a:chOff x="384" y="2016"/>
            <a:chExt cx="576" cy="528"/>
          </a:xfrm>
        </p:grpSpPr>
        <p:sp>
          <p:nvSpPr>
            <p:cNvPr id="108585" name="Line 45"/>
            <p:cNvSpPr>
              <a:spLocks noChangeShapeType="1"/>
            </p:cNvSpPr>
            <p:nvPr/>
          </p:nvSpPr>
          <p:spPr bwMode="auto">
            <a:xfrm flipV="1">
              <a:off x="576" y="201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6" name="Text Box 46"/>
            <p:cNvSpPr txBox="1">
              <a:spLocks noChangeArrowheads="1"/>
            </p:cNvSpPr>
            <p:nvPr/>
          </p:nvSpPr>
          <p:spPr bwMode="auto">
            <a:xfrm>
              <a:off x="384" y="2256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left</a:t>
              </a:r>
            </a:p>
          </p:txBody>
        </p:sp>
      </p:grpSp>
      <p:grpSp>
        <p:nvGrpSpPr>
          <p:cNvPr id="207919" name="Group 47"/>
          <p:cNvGrpSpPr/>
          <p:nvPr/>
        </p:nvGrpSpPr>
        <p:grpSpPr bwMode="auto">
          <a:xfrm>
            <a:off x="285750" y="3113088"/>
            <a:ext cx="4267200" cy="923925"/>
            <a:chOff x="96" y="2256"/>
            <a:chExt cx="2688" cy="582"/>
          </a:xfrm>
        </p:grpSpPr>
        <p:sp>
          <p:nvSpPr>
            <p:cNvPr id="108578" name="Text Box 48"/>
            <p:cNvSpPr txBox="1">
              <a:spLocks noChangeArrowheads="1"/>
            </p:cNvSpPr>
            <p:nvPr/>
          </p:nvSpPr>
          <p:spPr bwMode="auto">
            <a:xfrm>
              <a:off x="96" y="249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第二趟</a:t>
              </a:r>
            </a:p>
          </p:txBody>
        </p:sp>
        <p:sp>
          <p:nvSpPr>
            <p:cNvPr id="108579" name="Text Box 49"/>
            <p:cNvSpPr txBox="1">
              <a:spLocks noChangeArrowheads="1"/>
            </p:cNvSpPr>
            <p:nvPr/>
          </p:nvSpPr>
          <p:spPr bwMode="auto">
            <a:xfrm>
              <a:off x="912" y="2544"/>
              <a:ext cx="1728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1     4     </a:t>
              </a:r>
            </a:p>
          </p:txBody>
        </p:sp>
        <p:sp>
          <p:nvSpPr>
            <p:cNvPr id="108580" name="Line 50"/>
            <p:cNvSpPr>
              <a:spLocks noChangeShapeType="1"/>
            </p:cNvSpPr>
            <p:nvPr/>
          </p:nvSpPr>
          <p:spPr bwMode="auto">
            <a:xfrm>
              <a:off x="225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1" name="Line 51"/>
            <p:cNvSpPr>
              <a:spLocks noChangeShapeType="1"/>
            </p:cNvSpPr>
            <p:nvPr/>
          </p:nvSpPr>
          <p:spPr bwMode="auto">
            <a:xfrm>
              <a:off x="1872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2" name="Line 52"/>
            <p:cNvSpPr>
              <a:spLocks noChangeShapeType="1"/>
            </p:cNvSpPr>
            <p:nvPr/>
          </p:nvSpPr>
          <p:spPr bwMode="auto">
            <a:xfrm>
              <a:off x="1536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3" name="Line 53"/>
            <p:cNvSpPr>
              <a:spLocks noChangeShapeType="1"/>
            </p:cNvSpPr>
            <p:nvPr/>
          </p:nvSpPr>
          <p:spPr bwMode="auto">
            <a:xfrm>
              <a:off x="1200" y="254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4" name="Text Box 54"/>
            <p:cNvSpPr txBox="1">
              <a:spLocks noChangeArrowheads="1"/>
            </p:cNvSpPr>
            <p:nvPr/>
          </p:nvSpPr>
          <p:spPr bwMode="auto">
            <a:xfrm>
              <a:off x="816" y="225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a[0] a[1] a[2] a[3] a[4]</a:t>
              </a:r>
            </a:p>
          </p:txBody>
        </p:sp>
      </p:grpSp>
      <p:grpSp>
        <p:nvGrpSpPr>
          <p:cNvPr id="207927" name="Group 55"/>
          <p:cNvGrpSpPr/>
          <p:nvPr/>
        </p:nvGrpSpPr>
        <p:grpSpPr bwMode="auto">
          <a:xfrm>
            <a:off x="5010150" y="1274763"/>
            <a:ext cx="4343400" cy="923925"/>
            <a:chOff x="3072" y="1098"/>
            <a:chExt cx="2736" cy="582"/>
          </a:xfrm>
        </p:grpSpPr>
        <p:sp>
          <p:nvSpPr>
            <p:cNvPr id="108571" name="Text Box 56"/>
            <p:cNvSpPr txBox="1">
              <a:spLocks noChangeArrowheads="1"/>
            </p:cNvSpPr>
            <p:nvPr/>
          </p:nvSpPr>
          <p:spPr bwMode="auto">
            <a:xfrm>
              <a:off x="3072" y="1296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第三趟</a:t>
              </a:r>
            </a:p>
          </p:txBody>
        </p:sp>
        <p:sp>
          <p:nvSpPr>
            <p:cNvPr id="108572" name="Text Box 57"/>
            <p:cNvSpPr txBox="1">
              <a:spLocks noChangeArrowheads="1"/>
            </p:cNvSpPr>
            <p:nvPr/>
          </p:nvSpPr>
          <p:spPr bwMode="auto">
            <a:xfrm>
              <a:off x="3936" y="1386"/>
              <a:ext cx="1728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       4     </a:t>
              </a:r>
            </a:p>
          </p:txBody>
        </p:sp>
        <p:sp>
          <p:nvSpPr>
            <p:cNvPr id="108573" name="Line 58"/>
            <p:cNvSpPr>
              <a:spLocks noChangeShapeType="1"/>
            </p:cNvSpPr>
            <p:nvPr/>
          </p:nvSpPr>
          <p:spPr bwMode="auto">
            <a:xfrm>
              <a:off x="5280" y="138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4" name="Line 59"/>
            <p:cNvSpPr>
              <a:spLocks noChangeShapeType="1"/>
            </p:cNvSpPr>
            <p:nvPr/>
          </p:nvSpPr>
          <p:spPr bwMode="auto">
            <a:xfrm>
              <a:off x="4896" y="138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5" name="Line 60"/>
            <p:cNvSpPr>
              <a:spLocks noChangeShapeType="1"/>
            </p:cNvSpPr>
            <p:nvPr/>
          </p:nvSpPr>
          <p:spPr bwMode="auto">
            <a:xfrm>
              <a:off x="4560" y="138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6" name="Line 61"/>
            <p:cNvSpPr>
              <a:spLocks noChangeShapeType="1"/>
            </p:cNvSpPr>
            <p:nvPr/>
          </p:nvSpPr>
          <p:spPr bwMode="auto">
            <a:xfrm>
              <a:off x="4224" y="138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7" name="Text Box 62"/>
            <p:cNvSpPr txBox="1">
              <a:spLocks noChangeArrowheads="1"/>
            </p:cNvSpPr>
            <p:nvPr/>
          </p:nvSpPr>
          <p:spPr bwMode="auto">
            <a:xfrm>
              <a:off x="3840" y="1098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a[0] a[1] a[2] a[3] a[4]</a:t>
              </a:r>
            </a:p>
          </p:txBody>
        </p:sp>
      </p:grpSp>
      <p:grpSp>
        <p:nvGrpSpPr>
          <p:cNvPr id="207935" name="Group 63"/>
          <p:cNvGrpSpPr/>
          <p:nvPr/>
        </p:nvGrpSpPr>
        <p:grpSpPr bwMode="auto">
          <a:xfrm>
            <a:off x="4933950" y="4398963"/>
            <a:ext cx="4267200" cy="923925"/>
            <a:chOff x="3024" y="3066"/>
            <a:chExt cx="2688" cy="582"/>
          </a:xfrm>
        </p:grpSpPr>
        <p:sp>
          <p:nvSpPr>
            <p:cNvPr id="108564" name="Text Box 64"/>
            <p:cNvSpPr txBox="1">
              <a:spLocks noChangeArrowheads="1"/>
            </p:cNvSpPr>
            <p:nvPr/>
          </p:nvSpPr>
          <p:spPr bwMode="auto">
            <a:xfrm>
              <a:off x="3024" y="3258"/>
              <a:ext cx="7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第四趟</a:t>
              </a:r>
            </a:p>
          </p:txBody>
        </p:sp>
        <p:sp>
          <p:nvSpPr>
            <p:cNvPr id="108565" name="Text Box 65"/>
            <p:cNvSpPr txBox="1">
              <a:spLocks noChangeArrowheads="1"/>
            </p:cNvSpPr>
            <p:nvPr/>
          </p:nvSpPr>
          <p:spPr bwMode="auto">
            <a:xfrm>
              <a:off x="3840" y="3354"/>
              <a:ext cx="1728" cy="294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/>
                <a:t>       4     </a:t>
              </a:r>
            </a:p>
          </p:txBody>
        </p:sp>
        <p:sp>
          <p:nvSpPr>
            <p:cNvPr id="108566" name="Line 66"/>
            <p:cNvSpPr>
              <a:spLocks noChangeShapeType="1"/>
            </p:cNvSpPr>
            <p:nvPr/>
          </p:nvSpPr>
          <p:spPr bwMode="auto">
            <a:xfrm>
              <a:off x="5184" y="33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7" name="Line 67"/>
            <p:cNvSpPr>
              <a:spLocks noChangeShapeType="1"/>
            </p:cNvSpPr>
            <p:nvPr/>
          </p:nvSpPr>
          <p:spPr bwMode="auto">
            <a:xfrm>
              <a:off x="4800" y="33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8" name="Line 68"/>
            <p:cNvSpPr>
              <a:spLocks noChangeShapeType="1"/>
            </p:cNvSpPr>
            <p:nvPr/>
          </p:nvSpPr>
          <p:spPr bwMode="auto">
            <a:xfrm>
              <a:off x="4464" y="33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9" name="Line 69"/>
            <p:cNvSpPr>
              <a:spLocks noChangeShapeType="1"/>
            </p:cNvSpPr>
            <p:nvPr/>
          </p:nvSpPr>
          <p:spPr bwMode="auto">
            <a:xfrm>
              <a:off x="4128" y="335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0" name="Text Box 70"/>
            <p:cNvSpPr txBox="1">
              <a:spLocks noChangeArrowheads="1"/>
            </p:cNvSpPr>
            <p:nvPr/>
          </p:nvSpPr>
          <p:spPr bwMode="auto">
            <a:xfrm>
              <a:off x="3744" y="3066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/>
                <a:t>a[0] a[1] a[2] a[3] a[4]</a:t>
              </a:r>
            </a:p>
          </p:txBody>
        </p:sp>
      </p:grpSp>
      <p:sp>
        <p:nvSpPr>
          <p:cNvPr id="207948" name="Text Box 76"/>
          <p:cNvSpPr txBox="1">
            <a:spLocks noChangeArrowheads="1"/>
          </p:cNvSpPr>
          <p:nvPr/>
        </p:nvSpPr>
        <p:spPr bwMode="auto">
          <a:xfrm>
            <a:off x="1547813" y="5805488"/>
            <a:ext cx="3960812" cy="822325"/>
          </a:xfrm>
          <a:prstGeom prst="rect">
            <a:avLst/>
          </a:prstGeom>
          <a:solidFill>
            <a:schemeClr val="hlink"/>
          </a:solidFill>
          <a:ln>
            <a:noFill/>
          </a:ln>
          <a:effectLst>
            <a:prstShdw prst="shdw18" dist="17961" dir="13500000">
              <a:schemeClr val="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/>
              <a:t>循环结束条件：</a:t>
            </a:r>
            <a:r>
              <a:rPr lang="en-US" altLang="zh-CN" sz="2400" b="1"/>
              <a:t>left&gt;right </a:t>
            </a:r>
            <a:r>
              <a:rPr lang="zh-CN" altLang="en-US" sz="2400" b="1"/>
              <a:t>或者已经找到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7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0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0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7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0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0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7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7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7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0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0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948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15306D4-2158-4632-BE09-8A972E10DB21}" type="slidenum">
              <a:rPr lang="zh-CN" altLang="en-US" sz="1400" smtClean="0"/>
              <a:t>109</a:t>
            </a:fld>
            <a:endParaRPr lang="en-US" altLang="zh-CN" sz="14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404813"/>
            <a:ext cx="7412806" cy="7207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折半查找</a:t>
            </a:r>
          </a:p>
        </p:txBody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binarySearch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a[],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searchKey,int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low,int</a:t>
            </a:r>
            <a:r>
              <a:rPr lang="en-US" altLang="zh-CN" sz="2000" b="1" dirty="0"/>
              <a:t> high)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int</a:t>
            </a:r>
            <a:r>
              <a:rPr lang="en-US" altLang="zh-CN" sz="2000" b="1" dirty="0"/>
              <a:t> middle;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while(low &lt;= high){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middle = (low + high)/2;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if (</a:t>
            </a:r>
            <a:r>
              <a:rPr lang="en-US" altLang="zh-CN" sz="2000" b="1" dirty="0" err="1"/>
              <a:t>searchKey</a:t>
            </a:r>
            <a:r>
              <a:rPr lang="en-US" altLang="zh-CN" sz="2000" b="1" dirty="0"/>
              <a:t> == a[middle])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return middle;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else if(</a:t>
            </a:r>
            <a:r>
              <a:rPr lang="en-US" altLang="zh-CN" sz="2000" b="1" dirty="0" err="1"/>
              <a:t>searchKey</a:t>
            </a:r>
            <a:r>
              <a:rPr lang="en-US" altLang="zh-CN" sz="2000" b="1" dirty="0"/>
              <a:t> &lt; a[middle])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high = middle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    low = middle + 1;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return -1;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ED9E8E-245A-421F-BB9E-97F3F754DD25}" type="slidenum">
              <a:rPr lang="zh-CN" altLang="en-US" sz="1400" smtClean="0"/>
              <a:t>11</a:t>
            </a:fld>
            <a:endParaRPr lang="en-US" altLang="zh-CN" sz="140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517370"/>
            <a:ext cx="7772400" cy="42116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  总结与回顾（数据类型与程序设计）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数组的声明、操作和使用</a:t>
            </a:r>
            <a:endParaRPr lang="en-US" altLang="zh-CN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字符数组（字符串及操作）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数组作为函数参数的处理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数组的排序、查找算法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3077" name="Picture 8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357013"/>
      </p:ext>
    </p:extLst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内容占位符 2"/>
          <p:cNvSpPr>
            <a:spLocks noGrp="1"/>
          </p:cNvSpPr>
          <p:nvPr>
            <p:ph idx="1"/>
          </p:nvPr>
        </p:nvSpPr>
        <p:spPr>
          <a:xfrm>
            <a:off x="611188" y="1268414"/>
            <a:ext cx="7772400" cy="5184774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 dirty="0"/>
              <a:t>int </a:t>
            </a:r>
            <a:r>
              <a:rPr lang="en-US" altLang="zh-CN" sz="2000" b="1" dirty="0" err="1"/>
              <a:t>binarySearch</a:t>
            </a:r>
            <a:r>
              <a:rPr lang="en-US" altLang="zh-CN" sz="2000" b="1" dirty="0"/>
              <a:t>(int a[],int </a:t>
            </a:r>
            <a:r>
              <a:rPr lang="en-US" altLang="zh-CN" sz="2000" b="1" dirty="0" err="1"/>
              <a:t>searchKey,int</a:t>
            </a:r>
            <a:r>
              <a:rPr lang="en-US" altLang="zh-CN" sz="2000" b="1" dirty="0"/>
              <a:t> </a:t>
            </a:r>
            <a:r>
              <a:rPr lang="en-US" altLang="zh-CN" sz="2000" b="1" dirty="0" err="1"/>
              <a:t>low,int</a:t>
            </a:r>
            <a:r>
              <a:rPr lang="en-US" altLang="zh-CN" sz="2000" b="1" dirty="0"/>
              <a:t> high)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{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int middle;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middle = (low + high)/2;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while(low &lt;= high &amp;&amp; a[middle]!=</a:t>
            </a:r>
            <a:r>
              <a:rPr lang="en-US" altLang="zh-CN" sz="2000" b="1" dirty="0" err="1"/>
              <a:t>searchKey</a:t>
            </a:r>
            <a:r>
              <a:rPr lang="en-US" altLang="zh-CN" sz="2000" b="1" dirty="0"/>
              <a:t>){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    if 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searchKey</a:t>
            </a:r>
            <a:r>
              <a:rPr lang="en-US" altLang="zh-CN" sz="2000" b="1" dirty="0"/>
              <a:t> &lt; a[middle])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           high = middle - 1;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    else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          low = middle + 1;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    middle = (low + high)/2;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}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if (low &gt; high)  return -1;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    else  return middle;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826B40-1E07-4B2F-95E4-89DE9D24F2F3}" type="slidenum">
              <a:rPr lang="zh-CN" altLang="en-US" sz="1400" smtClean="0"/>
              <a:t>110</a:t>
            </a:fld>
            <a:endParaRPr lang="en-US" altLang="zh-CN" sz="1400"/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404813"/>
            <a:ext cx="7575550" cy="720725"/>
          </a:xfrm>
        </p:spPr>
        <p:txBody>
          <a:bodyPr/>
          <a:lstStyle/>
          <a:p>
            <a:pPr eaLnBrk="1" hangingPunct="1"/>
            <a:r>
              <a:rPr lang="zh-CN" altLang="en-US" b="1" dirty="0"/>
              <a:t>折半查找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灯片编号占位符 3">
            <a:extLst>
              <a:ext uri="{FF2B5EF4-FFF2-40B4-BE49-F238E27FC236}">
                <a16:creationId xmlns:a16="http://schemas.microsoft.com/office/drawing/2014/main" id="{D5AF49E7-3585-46D7-9F17-B6CDCDFDA2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89016A78-04D0-4144-8364-99E24FA82FC9}" type="slidenum">
              <a:rPr lang="zh-CN" altLang="en-US" sz="1400" smtClean="0"/>
              <a:pPr>
                <a:spcBef>
                  <a:spcPct val="50000"/>
                </a:spcBef>
                <a:buFontTx/>
                <a:buNone/>
              </a:pPr>
              <a:t>111</a:t>
            </a:fld>
            <a:endParaRPr lang="en-US" altLang="zh-CN" sz="1400"/>
          </a:p>
        </p:txBody>
      </p:sp>
      <p:graphicFrame>
        <p:nvGraphicFramePr>
          <p:cNvPr id="72707" name="Object 4">
            <a:extLst>
              <a:ext uri="{FF2B5EF4-FFF2-40B4-BE49-F238E27FC236}">
                <a16:creationId xmlns:a16="http://schemas.microsoft.com/office/drawing/2014/main" id="{734CC93F-BFED-4BC1-89B7-B607796787A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3563938" y="2060575"/>
          <a:ext cx="24384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1132027" imgH="1054303" progId="MS_ClipArt_Gallery.2">
                  <p:embed/>
                </p:oleObj>
              </mc:Choice>
              <mc:Fallback>
                <p:oleObj name="剪辑" r:id="rId2" imgW="1132027" imgH="1054303" progId="MS_ClipArt_Gallery.2">
                  <p:embed/>
                  <p:pic>
                    <p:nvPicPr>
                      <p:cNvPr id="72707" name="Object 4">
                        <a:extLst>
                          <a:ext uri="{FF2B5EF4-FFF2-40B4-BE49-F238E27FC236}">
                            <a16:creationId xmlns:a16="http://schemas.microsoft.com/office/drawing/2014/main" id="{734CC93F-BFED-4BC1-89B7-B607796787A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2060575"/>
                        <a:ext cx="2438400" cy="227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1205CC7-6887-4BA6-996B-1DCA8AFA3730}" type="slidenum">
              <a:rPr lang="zh-CN" altLang="en-US" sz="1400" smtClean="0"/>
              <a:t>12</a:t>
            </a:fld>
            <a:endParaRPr lang="en-US" altLang="zh-CN" sz="1400"/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9388" y="1341438"/>
            <a:ext cx="8964612" cy="17272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zh-CN" altLang="en-US" b="1" dirty="0"/>
              <a:t>     </a:t>
            </a:r>
            <a:r>
              <a:rPr lang="zh-CN" altLang="en-US" b="1" dirty="0">
                <a:solidFill>
                  <a:srgbClr val="FF0000"/>
                </a:solidFill>
              </a:rPr>
              <a:t>数组的声明：</a:t>
            </a:r>
            <a:r>
              <a:rPr lang="zh-CN" altLang="en-US" b="1" dirty="0"/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C99</a:t>
            </a:r>
            <a:r>
              <a:rPr lang="zh-CN" altLang="en-US" b="1" dirty="0">
                <a:solidFill>
                  <a:srgbClr val="FF0000"/>
                </a:solidFill>
              </a:rPr>
              <a:t>标准之前</a:t>
            </a:r>
            <a:r>
              <a:rPr lang="zh-CN" altLang="en-US" b="1" dirty="0"/>
              <a:t>）</a:t>
            </a:r>
          </a:p>
          <a:p>
            <a:pPr lvl="1" eaLnBrk="1" hangingPunct="1">
              <a:buFontTx/>
              <a:buNone/>
            </a:pPr>
            <a:r>
              <a:rPr lang="zh-CN" altLang="en-US" b="1" dirty="0"/>
              <a:t>语法格式：</a:t>
            </a:r>
            <a:r>
              <a:rPr lang="zh-CN" altLang="en-US" b="1" dirty="0">
                <a:solidFill>
                  <a:schemeClr val="accent2"/>
                </a:solidFill>
              </a:rPr>
              <a:t>元素类型名  数组名[</a:t>
            </a:r>
            <a:r>
              <a:rPr lang="zh-CN" altLang="en-US" b="1" dirty="0">
                <a:solidFill>
                  <a:srgbClr val="FF0000"/>
                </a:solidFill>
              </a:rPr>
              <a:t>常量</a:t>
            </a:r>
            <a:r>
              <a:rPr lang="zh-CN" altLang="en-US" b="1" dirty="0">
                <a:solidFill>
                  <a:schemeClr val="accent2"/>
                </a:solidFill>
              </a:rPr>
              <a:t>]；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b="1" dirty="0">
                <a:solidFill>
                  <a:schemeClr val="accent2"/>
                </a:solidFill>
              </a:rPr>
              <a:t>     </a:t>
            </a:r>
            <a:r>
              <a:rPr lang="zh-CN" altLang="en-US" sz="2400" b="1" dirty="0">
                <a:solidFill>
                  <a:schemeClr val="accent2"/>
                </a:solidFill>
              </a:rPr>
              <a:t>元素类型名</a:t>
            </a:r>
            <a:r>
              <a:rPr lang="zh-CN" altLang="en-US" sz="2400" b="1" dirty="0"/>
              <a:t> 可以是整型、字符型、浮点型、结构和指针。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/>
              <a:t>      </a:t>
            </a:r>
            <a:r>
              <a:rPr lang="zh-CN" altLang="en-US" sz="2400" b="1" dirty="0">
                <a:solidFill>
                  <a:srgbClr val="003399"/>
                </a:solidFill>
              </a:rPr>
              <a:t>常量</a:t>
            </a:r>
            <a:r>
              <a:rPr lang="zh-CN" altLang="en-US" sz="2400" b="1" dirty="0"/>
              <a:t>说明数组元素的个数，运算结果必须为整型。</a:t>
            </a:r>
            <a:endParaRPr lang="en-US" altLang="zh-CN" sz="2400" b="1" dirty="0"/>
          </a:p>
          <a:p>
            <a:pPr lvl="1" eaLnBrk="1" hangingPunct="1">
              <a:buFontTx/>
              <a:buNone/>
            </a:pPr>
            <a:r>
              <a:rPr lang="en-US" altLang="zh-CN" dirty="0"/>
              <a:t>	</a:t>
            </a:r>
            <a:endParaRPr lang="en-US" altLang="zh-CN" sz="900" dirty="0"/>
          </a:p>
          <a:p>
            <a:pPr lvl="1" eaLnBrk="1" hangingPunct="1">
              <a:buFontTx/>
              <a:buNone/>
            </a:pPr>
            <a:r>
              <a:rPr lang="en-US" altLang="zh-CN" dirty="0"/>
              <a:t>		       </a:t>
            </a:r>
            <a:endParaRPr lang="zh-CN" altLang="en-US" dirty="0"/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7.3.1</a:t>
            </a:r>
            <a:r>
              <a:rPr lang="zh-CN" altLang="en-US" b="1" dirty="0"/>
              <a:t> 数组的声明</a:t>
            </a:r>
          </a:p>
        </p:txBody>
      </p:sp>
      <p:sp>
        <p:nvSpPr>
          <p:cNvPr id="14341" name="Rectangle 44"/>
          <p:cNvSpPr>
            <a:spLocks noChangeArrowheads="1"/>
          </p:cNvSpPr>
          <p:nvPr/>
        </p:nvSpPr>
        <p:spPr bwMode="auto">
          <a:xfrm>
            <a:off x="8172450" y="3470275"/>
            <a:ext cx="1116013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000000"/>
                </a:solidFill>
              </a:rPr>
              <a:t>2000H</a:t>
            </a:r>
            <a:endParaRPr lang="zh-CN" altLang="en-US" sz="1600" b="1"/>
          </a:p>
        </p:txBody>
      </p:sp>
      <p:grpSp>
        <p:nvGrpSpPr>
          <p:cNvPr id="133200" name="Group 80"/>
          <p:cNvGrpSpPr/>
          <p:nvPr/>
        </p:nvGrpSpPr>
        <p:grpSpPr bwMode="auto">
          <a:xfrm>
            <a:off x="5674510" y="3214064"/>
            <a:ext cx="3065462" cy="2938462"/>
            <a:chOff x="3605" y="1521"/>
            <a:chExt cx="1931" cy="1851"/>
          </a:xfrm>
        </p:grpSpPr>
        <p:sp>
          <p:nvSpPr>
            <p:cNvPr id="14346" name="Rectangle 47"/>
            <p:cNvSpPr>
              <a:spLocks noChangeArrowheads="1"/>
            </p:cNvSpPr>
            <p:nvPr/>
          </p:nvSpPr>
          <p:spPr bwMode="auto">
            <a:xfrm>
              <a:off x="4105" y="1755"/>
              <a:ext cx="996" cy="398"/>
            </a:xfrm>
            <a:prstGeom prst="rect">
              <a:avLst/>
            </a:prstGeom>
            <a:noFill/>
            <a:ln w="158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4347" name="Rectangle 50"/>
            <p:cNvSpPr>
              <a:spLocks noChangeArrowheads="1"/>
            </p:cNvSpPr>
            <p:nvPr/>
          </p:nvSpPr>
          <p:spPr bwMode="auto">
            <a:xfrm>
              <a:off x="5148" y="3022"/>
              <a:ext cx="3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200CH</a:t>
              </a:r>
              <a:endParaRPr lang="en-US" altLang="zh-CN" sz="1600" b="1"/>
            </a:p>
          </p:txBody>
        </p:sp>
        <p:sp>
          <p:nvSpPr>
            <p:cNvPr id="14348" name="Rectangle 53"/>
            <p:cNvSpPr>
              <a:spLocks noChangeArrowheads="1"/>
            </p:cNvSpPr>
            <p:nvPr/>
          </p:nvSpPr>
          <p:spPr bwMode="auto">
            <a:xfrm>
              <a:off x="5152" y="2569"/>
              <a:ext cx="3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2008H</a:t>
              </a:r>
              <a:endParaRPr lang="en-US" altLang="zh-CN" sz="1600" b="1"/>
            </a:p>
          </p:txBody>
        </p:sp>
        <p:sp>
          <p:nvSpPr>
            <p:cNvPr id="14349" name="Rectangle 54"/>
            <p:cNvSpPr>
              <a:spLocks noChangeArrowheads="1"/>
            </p:cNvSpPr>
            <p:nvPr/>
          </p:nvSpPr>
          <p:spPr bwMode="auto">
            <a:xfrm>
              <a:off x="5148" y="2115"/>
              <a:ext cx="35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2004H</a:t>
              </a:r>
              <a:endParaRPr lang="en-US" altLang="zh-CN" sz="1600" b="1"/>
            </a:p>
          </p:txBody>
        </p:sp>
        <p:sp>
          <p:nvSpPr>
            <p:cNvPr id="14350" name="Rectangle 55"/>
            <p:cNvSpPr>
              <a:spLocks noChangeArrowheads="1"/>
            </p:cNvSpPr>
            <p:nvPr/>
          </p:nvSpPr>
          <p:spPr bwMode="auto">
            <a:xfrm>
              <a:off x="3605" y="1769"/>
              <a:ext cx="4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score[0]</a:t>
              </a:r>
              <a:endParaRPr lang="en-US" altLang="zh-CN" sz="1600" b="1"/>
            </a:p>
          </p:txBody>
        </p:sp>
        <p:sp>
          <p:nvSpPr>
            <p:cNvPr id="14351" name="Rectangle 57"/>
            <p:cNvSpPr>
              <a:spLocks noChangeArrowheads="1"/>
            </p:cNvSpPr>
            <p:nvPr/>
          </p:nvSpPr>
          <p:spPr bwMode="auto">
            <a:xfrm>
              <a:off x="4105" y="1755"/>
              <a:ext cx="996" cy="398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</a:gradFill>
            <a:ln w="1587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4352" name="Text Box 60"/>
            <p:cNvSpPr txBox="1">
              <a:spLocks noChangeArrowheads="1"/>
            </p:cNvSpPr>
            <p:nvPr/>
          </p:nvSpPr>
          <p:spPr bwMode="auto">
            <a:xfrm>
              <a:off x="4150" y="1521"/>
              <a:ext cx="13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 b="1">
                  <a:solidFill>
                    <a:srgbClr val="000099"/>
                  </a:solidFill>
                </a:rPr>
                <a:t>存储空间</a:t>
              </a:r>
            </a:p>
          </p:txBody>
        </p:sp>
        <p:sp>
          <p:nvSpPr>
            <p:cNvPr id="14353" name="Rectangle 62"/>
            <p:cNvSpPr>
              <a:spLocks noChangeArrowheads="1"/>
            </p:cNvSpPr>
            <p:nvPr/>
          </p:nvSpPr>
          <p:spPr bwMode="auto">
            <a:xfrm>
              <a:off x="4104" y="2158"/>
              <a:ext cx="996" cy="398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</a:gradFill>
            <a:ln w="1587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4354" name="Rectangle 66"/>
            <p:cNvSpPr>
              <a:spLocks noChangeArrowheads="1"/>
            </p:cNvSpPr>
            <p:nvPr/>
          </p:nvSpPr>
          <p:spPr bwMode="auto">
            <a:xfrm>
              <a:off x="4104" y="2566"/>
              <a:ext cx="996" cy="398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</a:gradFill>
            <a:ln w="1587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4355" name="Rectangle 70"/>
            <p:cNvSpPr>
              <a:spLocks noChangeArrowheads="1"/>
            </p:cNvSpPr>
            <p:nvPr/>
          </p:nvSpPr>
          <p:spPr bwMode="auto">
            <a:xfrm>
              <a:off x="4104" y="2974"/>
              <a:ext cx="996" cy="398"/>
            </a:xfrm>
            <a:prstGeom prst="rect">
              <a:avLst/>
            </a:prstGeom>
            <a:gradFill rotWithShape="1">
              <a:gsLst>
                <a:gs pos="0">
                  <a:srgbClr val="9966FF"/>
                </a:gs>
                <a:gs pos="100000">
                  <a:schemeClr val="bg1"/>
                </a:gs>
              </a:gsLst>
              <a:lin ang="5400000" scaled="1"/>
            </a:gradFill>
            <a:ln w="15875" algn="ctr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14356" name="Rectangle 75"/>
            <p:cNvSpPr>
              <a:spLocks noChangeArrowheads="1"/>
            </p:cNvSpPr>
            <p:nvPr/>
          </p:nvSpPr>
          <p:spPr bwMode="auto">
            <a:xfrm>
              <a:off x="3605" y="2160"/>
              <a:ext cx="4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score[1]</a:t>
              </a:r>
              <a:endParaRPr lang="en-US" altLang="zh-CN" sz="1600" b="1"/>
            </a:p>
          </p:txBody>
        </p:sp>
        <p:sp>
          <p:nvSpPr>
            <p:cNvPr id="14357" name="Rectangle 76"/>
            <p:cNvSpPr>
              <a:spLocks noChangeArrowheads="1"/>
            </p:cNvSpPr>
            <p:nvPr/>
          </p:nvSpPr>
          <p:spPr bwMode="auto">
            <a:xfrm>
              <a:off x="3615" y="2569"/>
              <a:ext cx="4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score[2]</a:t>
              </a:r>
              <a:endParaRPr lang="en-US" altLang="zh-CN" sz="1600" b="1"/>
            </a:p>
          </p:txBody>
        </p:sp>
        <p:sp>
          <p:nvSpPr>
            <p:cNvPr id="14358" name="Rectangle 77"/>
            <p:cNvSpPr>
              <a:spLocks noChangeArrowheads="1"/>
            </p:cNvSpPr>
            <p:nvPr/>
          </p:nvSpPr>
          <p:spPr bwMode="auto">
            <a:xfrm>
              <a:off x="3605" y="3021"/>
              <a:ext cx="43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score[3]</a:t>
              </a:r>
              <a:endParaRPr lang="en-US" altLang="zh-CN" sz="1600" b="1"/>
            </a:p>
          </p:txBody>
        </p:sp>
      </p:grpSp>
      <p:sp>
        <p:nvSpPr>
          <p:cNvPr id="133198" name="Text Box 78"/>
          <p:cNvSpPr txBox="1">
            <a:spLocks noChangeArrowheads="1"/>
          </p:cNvSpPr>
          <p:nvPr/>
        </p:nvSpPr>
        <p:spPr bwMode="auto">
          <a:xfrm>
            <a:off x="611188" y="3402013"/>
            <a:ext cx="2087562" cy="26479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prstShdw prst="shdw18" dist="17961" dir="135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/>
              <a:t>例如：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main()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{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    int score[4];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/>
              <a:t>    </a:t>
            </a:r>
            <a:r>
              <a:rPr lang="en-US" altLang="zh-CN" sz="2400" b="1"/>
              <a:t>……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}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/>
              <a:t>  </a:t>
            </a:r>
          </a:p>
        </p:txBody>
      </p:sp>
      <p:sp>
        <p:nvSpPr>
          <p:cNvPr id="133199" name="Text Box 79"/>
          <p:cNvSpPr txBox="1">
            <a:spLocks noChangeArrowheads="1"/>
          </p:cNvSpPr>
          <p:nvPr/>
        </p:nvSpPr>
        <p:spPr bwMode="auto">
          <a:xfrm>
            <a:off x="2916238" y="3444875"/>
            <a:ext cx="2663825" cy="26479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>
            <a:prstShdw prst="shdw18" dist="17961" dir="13500000">
              <a:schemeClr val="folHlink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400" b="1"/>
              <a:t>或者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#define SIZE 4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main()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{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     int score[SIZE];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     ……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/>
              <a:t> }</a:t>
            </a:r>
            <a:endParaRPr lang="zh-CN" altLang="en-US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ym typeface="+mn-ea"/>
              </a:rPr>
              <a:t>7.3.1</a:t>
            </a:r>
            <a:r>
              <a:rPr lang="zh-CN" altLang="en-US" b="1" dirty="0">
                <a:sym typeface="+mn-ea"/>
              </a:rPr>
              <a:t> 数组的声明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b="1" dirty="0">
                <a:sym typeface="+mn-ea"/>
              </a:rPr>
              <a:t>   数组的声明：</a:t>
            </a:r>
            <a:r>
              <a:rPr lang="zh-CN" altLang="en-US" b="1" dirty="0">
                <a:solidFill>
                  <a:srgbClr val="FF0000"/>
                </a:solidFill>
                <a:sym typeface="+mn-ea"/>
              </a:rPr>
              <a:t>（</a:t>
            </a:r>
            <a:r>
              <a:rPr lang="en-US" altLang="zh-CN" dirty="0" err="1">
                <a:solidFill>
                  <a:srgbClr val="FF0000"/>
                </a:solidFill>
                <a:sym typeface="+mn-ea"/>
              </a:rPr>
              <a:t>C99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标准）</a:t>
            </a:r>
          </a:p>
          <a:p>
            <a:pPr marL="0" indent="0">
              <a:buNone/>
            </a:pPr>
            <a:r>
              <a:rPr lang="zh-CN" altLang="en-US" dirty="0"/>
              <a:t>   允许声明变长数组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2"/>
                </a:solidFill>
                <a:sym typeface="+mn-ea"/>
              </a:rPr>
              <a:t>   元素类型名  数组名[整型表达式]；</a:t>
            </a:r>
          </a:p>
          <a:p>
            <a:pPr marL="457200" lvl="1" indent="0">
              <a:buNone/>
            </a:pPr>
            <a:r>
              <a:rPr lang="zh-CN" altLang="en-US" dirty="0"/>
              <a:t>	int n;</a:t>
            </a:r>
          </a:p>
          <a:p>
            <a:pPr marL="457200" lvl="1" indent="0">
              <a:buNone/>
            </a:pPr>
            <a:r>
              <a:rPr lang="zh-CN" altLang="en-US" dirty="0"/>
              <a:t>	scanf("%d",  &amp;n);</a:t>
            </a:r>
          </a:p>
          <a:p>
            <a:pPr marL="457200" lvl="1" indent="0">
              <a:buNone/>
            </a:pPr>
            <a:r>
              <a:rPr lang="zh-CN" altLang="en-US" dirty="0"/>
              <a:t>	int score[n];  </a:t>
            </a:r>
            <a:r>
              <a:rPr lang="en-US" altLang="zh-CN" dirty="0"/>
              <a:t>//</a:t>
            </a:r>
            <a:r>
              <a:rPr lang="zh-CN" altLang="en-US" dirty="0">
                <a:solidFill>
                  <a:srgbClr val="FF0000"/>
                </a:solidFill>
              </a:rPr>
              <a:t>数组长度为变量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13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05AA101-E0E3-461E-9F21-79ABF83918B0}" type="slidenum">
              <a:rPr lang="zh-CN" altLang="en-US" sz="1400" smtClean="0"/>
              <a:t>14</a:t>
            </a:fld>
            <a:endParaRPr lang="en-US" altLang="zh-CN" sz="1400"/>
          </a:p>
        </p:txBody>
      </p:sp>
      <p:sp>
        <p:nvSpPr>
          <p:cNvPr id="212996" name="Text Box 4"/>
          <p:cNvSpPr txBox="1">
            <a:spLocks noChangeArrowheads="1"/>
          </p:cNvSpPr>
          <p:nvPr/>
        </p:nvSpPr>
        <p:spPr bwMode="auto">
          <a:xfrm>
            <a:off x="331565" y="1412776"/>
            <a:ext cx="8785225" cy="3637919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>
              <a:buNone/>
              <a:defRPr/>
            </a:pPr>
            <a:r>
              <a:rPr lang="en-US" altLang="zh-CN" b="1" dirty="0"/>
              <a:t>1. </a:t>
            </a:r>
            <a:r>
              <a:rPr lang="zh-CN" altLang="en-US" b="1" dirty="0"/>
              <a:t>数组中各元素的类型相同；</a:t>
            </a:r>
            <a:endParaRPr lang="en-US" altLang="zh-CN" b="1" dirty="0"/>
          </a:p>
          <a:p>
            <a:pPr marL="0" indent="0">
              <a:buNone/>
              <a:defRPr/>
            </a:pPr>
            <a:endParaRPr lang="zh-CN" altLang="en-US" b="1" dirty="0"/>
          </a:p>
          <a:p>
            <a:pPr marL="0" indent="0">
              <a:buNone/>
              <a:defRPr/>
            </a:pPr>
            <a:r>
              <a:rPr lang="en-US" altLang="zh-CN" b="1" dirty="0"/>
              <a:t>2. </a:t>
            </a:r>
            <a:r>
              <a:rPr lang="zh-CN" altLang="en-US" b="1" dirty="0"/>
              <a:t>允许在同一个类型说明中，说明多个数组和多个变量。例如：</a:t>
            </a:r>
          </a:p>
          <a:p>
            <a:pPr>
              <a:spcBef>
                <a:spcPct val="20000"/>
              </a:spcBef>
              <a:buFontTx/>
              <a:buNone/>
              <a:defRPr/>
            </a:pPr>
            <a:r>
              <a:rPr lang="en-US" altLang="zh-CN" b="1" dirty="0"/>
              <a:t>      </a:t>
            </a:r>
            <a:r>
              <a:rPr lang="en-US" altLang="zh-CN" b="1" dirty="0">
                <a:solidFill>
                  <a:schemeClr val="accent2"/>
                </a:solidFill>
              </a:rPr>
              <a:t>int num, students[150],  score[4];</a:t>
            </a:r>
          </a:p>
          <a:p>
            <a:pPr>
              <a:spcBef>
                <a:spcPct val="20000"/>
              </a:spcBef>
              <a:buFontTx/>
              <a:buNone/>
              <a:defRPr/>
            </a:pPr>
            <a:r>
              <a:rPr lang="zh-CN" altLang="en-US" b="1" dirty="0"/>
              <a:t>    数组名不能和其他变量名相同。</a:t>
            </a:r>
            <a:endParaRPr lang="en-US" altLang="zh-CN" b="1" dirty="0"/>
          </a:p>
          <a:p>
            <a:pPr>
              <a:spcBef>
                <a:spcPct val="20000"/>
              </a:spcBef>
              <a:buFontTx/>
              <a:buNone/>
              <a:defRPr/>
            </a:pPr>
            <a:endParaRPr lang="en-US" altLang="zh-CN" b="1" dirty="0"/>
          </a:p>
          <a:p>
            <a:pPr marL="0" indent="0">
              <a:buNone/>
              <a:defRPr/>
            </a:pPr>
            <a:r>
              <a:rPr lang="en-US" altLang="zh-CN" b="1" dirty="0"/>
              <a:t>3. </a:t>
            </a:r>
            <a:r>
              <a:rPr lang="zh-CN" altLang="en-US" b="1" dirty="0"/>
              <a:t>数组元素的引用：</a:t>
            </a:r>
          </a:p>
          <a:p>
            <a:pPr marL="0" indent="0">
              <a:buNone/>
              <a:defRPr/>
            </a:pPr>
            <a:r>
              <a:rPr lang="zh-CN" altLang="en-US" b="1" dirty="0"/>
              <a:t>    数组名</a:t>
            </a:r>
            <a:r>
              <a:rPr lang="en-US" altLang="zh-CN" b="1" dirty="0"/>
              <a:t>[</a:t>
            </a:r>
            <a:r>
              <a:rPr lang="zh-CN" altLang="en-US" b="1" dirty="0"/>
              <a:t>下标</a:t>
            </a:r>
            <a:r>
              <a:rPr lang="en-US" altLang="zh-CN" b="1" dirty="0"/>
              <a:t>]</a:t>
            </a:r>
            <a:r>
              <a:rPr lang="zh-CN" altLang="en-US" b="1" dirty="0"/>
              <a:t>，如</a:t>
            </a:r>
            <a:r>
              <a:rPr lang="en-US" altLang="zh-CN" b="1" dirty="0"/>
              <a:t>score[0];</a:t>
            </a:r>
          </a:p>
          <a:p>
            <a:pPr marL="0" indent="0">
              <a:buNone/>
              <a:defRPr/>
            </a:pPr>
            <a:endParaRPr lang="en-US" altLang="zh-CN" b="1" dirty="0"/>
          </a:p>
          <a:p>
            <a:pPr marL="0" indent="0">
              <a:buNone/>
              <a:defRPr/>
            </a:pPr>
            <a:r>
              <a:rPr lang="en-US" altLang="zh-CN" b="1" dirty="0"/>
              <a:t>4.</a:t>
            </a:r>
            <a:r>
              <a:rPr lang="zh-CN" altLang="en-US" b="1" dirty="0"/>
              <a:t>下标必须是整数或者整数表达式。</a:t>
            </a:r>
          </a:p>
        </p:txBody>
      </p:sp>
      <p:sp>
        <p:nvSpPr>
          <p:cNvPr id="15364" name="Rectangle 4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7.3.1</a:t>
            </a:r>
            <a:r>
              <a:rPr lang="zh-CN" altLang="en-US" b="1" dirty="0"/>
              <a:t> 数组的声明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BC22237-575E-4893-9CD4-ACEAD313EA45}" type="slidenum">
              <a:rPr lang="zh-CN" altLang="en-US" sz="1400" smtClean="0"/>
              <a:t>15</a:t>
            </a:fld>
            <a:endParaRPr lang="en-US" altLang="zh-CN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7.3.2</a:t>
            </a:r>
            <a:r>
              <a:rPr lang="zh-CN" altLang="en-US" b="1" dirty="0"/>
              <a:t>数组的操作</a:t>
            </a:r>
            <a:endParaRPr lang="en-US" altLang="zh-CN" b="1" u="sng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49" y="1329011"/>
            <a:ext cx="8658226" cy="4763294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 数组的初始化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b="1" dirty="0"/>
              <a:t> </a:t>
            </a:r>
            <a:r>
              <a:rPr lang="zh-CN" altLang="en-US" b="1" dirty="0"/>
              <a:t>可利用声明语句对数组元素进行初始化：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b="1" dirty="0">
                <a:latin typeface="System" charset="-122"/>
                <a:ea typeface="System" charset="-122"/>
              </a:rPr>
              <a:t>	  </a:t>
            </a:r>
            <a:r>
              <a:rPr lang="zh-CN" altLang="en-US" sz="2600" b="1" dirty="0">
                <a:solidFill>
                  <a:schemeClr val="accent2"/>
                </a:solidFill>
                <a:latin typeface="System" charset="-122"/>
                <a:ea typeface="System" charset="-122"/>
              </a:rPr>
              <a:t>元素类型名 数组名[整型表达式]={值，值</a:t>
            </a:r>
            <a:r>
              <a:rPr lang="zh-CN" altLang="en-US" sz="2600" b="1" dirty="0">
                <a:solidFill>
                  <a:schemeClr val="accent2"/>
                </a:solidFill>
                <a:latin typeface="宋体" pitchFamily="2" charset="-122"/>
                <a:ea typeface="System" charset="-122"/>
              </a:rPr>
              <a:t>……</a:t>
            </a:r>
            <a:r>
              <a:rPr lang="zh-CN" altLang="en-US" sz="2600" b="1" dirty="0">
                <a:solidFill>
                  <a:schemeClr val="accent2"/>
                </a:solidFill>
                <a:latin typeface="System" charset="-122"/>
                <a:ea typeface="System" charset="-122"/>
              </a:rPr>
              <a:t>值}；</a:t>
            </a:r>
            <a:endParaRPr lang="zh-CN" altLang="en-US" sz="2600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zh-CN" altLang="en-US" b="1" dirty="0"/>
              <a:t> 例如：</a:t>
            </a:r>
          </a:p>
          <a:p>
            <a:pPr lvl="1" eaLnBrk="1" hangingPunct="1">
              <a:buFontTx/>
              <a:buNone/>
            </a:pPr>
            <a:r>
              <a:rPr lang="en-US" altLang="zh-CN" b="1" dirty="0"/>
              <a:t>    int score[4]={65, 78, 54, 91};</a:t>
            </a:r>
          </a:p>
          <a:p>
            <a:pPr lvl="1" eaLnBrk="1" hangingPunct="1">
              <a:buFontTx/>
              <a:buNone/>
            </a:pPr>
            <a:endParaRPr lang="en-US" altLang="zh-CN" b="1" dirty="0"/>
          </a:p>
          <a:p>
            <a:pPr lvl="1" eaLnBrk="1" hangingPunct="1">
              <a:buFontTx/>
              <a:buNone/>
            </a:pPr>
            <a:r>
              <a:rPr lang="zh-CN" altLang="en-US" b="1" dirty="0">
                <a:latin typeface="System" charset="-122"/>
                <a:ea typeface="System" charset="-122"/>
              </a:rPr>
              <a:t> </a:t>
            </a:r>
            <a:endParaRPr lang="zh-CN" altLang="en-US" dirty="0"/>
          </a:p>
        </p:txBody>
      </p:sp>
      <p:grpSp>
        <p:nvGrpSpPr>
          <p:cNvPr id="16390" name="Group 46"/>
          <p:cNvGrpSpPr/>
          <p:nvPr/>
        </p:nvGrpSpPr>
        <p:grpSpPr bwMode="auto">
          <a:xfrm>
            <a:off x="5362575" y="3176587"/>
            <a:ext cx="3673475" cy="3148013"/>
            <a:chOff x="3288" y="1752"/>
            <a:chExt cx="2314" cy="1983"/>
          </a:xfrm>
        </p:grpSpPr>
        <p:sp>
          <p:nvSpPr>
            <p:cNvPr id="16391" name="Rectangle 6"/>
            <p:cNvSpPr>
              <a:spLocks noChangeArrowheads="1"/>
            </p:cNvSpPr>
            <p:nvPr/>
          </p:nvSpPr>
          <p:spPr bwMode="auto">
            <a:xfrm>
              <a:off x="4899" y="2140"/>
              <a:ext cx="7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2000H</a:t>
              </a:r>
              <a:endParaRPr lang="zh-CN" altLang="en-US" sz="1600" b="1"/>
            </a:p>
          </p:txBody>
        </p:sp>
        <p:sp>
          <p:nvSpPr>
            <p:cNvPr id="16392" name="Rectangle 11"/>
            <p:cNvSpPr>
              <a:spLocks noChangeArrowheads="1"/>
            </p:cNvSpPr>
            <p:nvPr/>
          </p:nvSpPr>
          <p:spPr bwMode="auto">
            <a:xfrm>
              <a:off x="4887" y="2969"/>
              <a:ext cx="7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2004H</a:t>
              </a:r>
              <a:endParaRPr lang="en-US" altLang="zh-CN" sz="1600" b="1"/>
            </a:p>
          </p:txBody>
        </p:sp>
        <p:grpSp>
          <p:nvGrpSpPr>
            <p:cNvPr id="16393" name="Group 45"/>
            <p:cNvGrpSpPr/>
            <p:nvPr/>
          </p:nvGrpSpPr>
          <p:grpSpPr bwMode="auto">
            <a:xfrm>
              <a:off x="3288" y="1752"/>
              <a:ext cx="1955" cy="1983"/>
              <a:chOff x="3288" y="1752"/>
              <a:chExt cx="1955" cy="1983"/>
            </a:xfrm>
          </p:grpSpPr>
          <p:sp>
            <p:nvSpPr>
              <p:cNvPr id="16394" name="Rectangle 9"/>
              <p:cNvSpPr>
                <a:spLocks noChangeArrowheads="1"/>
              </p:cNvSpPr>
              <p:nvPr/>
            </p:nvSpPr>
            <p:spPr bwMode="auto">
              <a:xfrm>
                <a:off x="3788" y="2118"/>
                <a:ext cx="996" cy="39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16395" name="Rectangle 10"/>
              <p:cNvSpPr>
                <a:spLocks noChangeArrowheads="1"/>
              </p:cNvSpPr>
              <p:nvPr/>
            </p:nvSpPr>
            <p:spPr bwMode="auto">
              <a:xfrm>
                <a:off x="4887" y="2550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2002H</a:t>
                </a:r>
                <a:endParaRPr lang="en-US" altLang="zh-CN" sz="1600" b="1"/>
              </a:p>
            </p:txBody>
          </p:sp>
          <p:sp>
            <p:nvSpPr>
              <p:cNvPr id="16396" name="Rectangle 12"/>
              <p:cNvSpPr>
                <a:spLocks noChangeArrowheads="1"/>
              </p:cNvSpPr>
              <p:nvPr/>
            </p:nvSpPr>
            <p:spPr bwMode="auto">
              <a:xfrm>
                <a:off x="4887" y="3157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2005H</a:t>
                </a:r>
                <a:endParaRPr lang="en-US" altLang="zh-CN" sz="1600" b="1"/>
              </a:p>
            </p:txBody>
          </p:sp>
          <p:sp>
            <p:nvSpPr>
              <p:cNvPr id="16397" name="Rectangle 13"/>
              <p:cNvSpPr>
                <a:spLocks noChangeArrowheads="1"/>
              </p:cNvSpPr>
              <p:nvPr/>
            </p:nvSpPr>
            <p:spPr bwMode="auto">
              <a:xfrm>
                <a:off x="4887" y="3548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2007H</a:t>
                </a:r>
                <a:endParaRPr lang="en-US" altLang="zh-CN" sz="1600" b="1"/>
              </a:p>
            </p:txBody>
          </p:sp>
          <p:sp>
            <p:nvSpPr>
              <p:cNvPr id="16398" name="Rectangle 14"/>
              <p:cNvSpPr>
                <a:spLocks noChangeArrowheads="1"/>
              </p:cNvSpPr>
              <p:nvPr/>
            </p:nvSpPr>
            <p:spPr bwMode="auto">
              <a:xfrm>
                <a:off x="4887" y="3352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2006H</a:t>
                </a:r>
                <a:endParaRPr lang="en-US" altLang="zh-CN" sz="1600" b="1"/>
              </a:p>
            </p:txBody>
          </p:sp>
          <p:sp>
            <p:nvSpPr>
              <p:cNvPr id="16399" name="Rectangle 15"/>
              <p:cNvSpPr>
                <a:spLocks noChangeArrowheads="1"/>
              </p:cNvSpPr>
              <p:nvPr/>
            </p:nvSpPr>
            <p:spPr bwMode="auto">
              <a:xfrm>
                <a:off x="4887" y="2750"/>
                <a:ext cx="35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2003H</a:t>
                </a:r>
                <a:endParaRPr lang="en-US" altLang="zh-CN" sz="1600" b="1"/>
              </a:p>
            </p:txBody>
          </p:sp>
          <p:sp>
            <p:nvSpPr>
              <p:cNvPr id="16400" name="Rectangle 16"/>
              <p:cNvSpPr>
                <a:spLocks noChangeArrowheads="1"/>
              </p:cNvSpPr>
              <p:nvPr/>
            </p:nvSpPr>
            <p:spPr bwMode="auto">
              <a:xfrm>
                <a:off x="4887" y="2341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2001H</a:t>
                </a:r>
                <a:endParaRPr lang="en-US" altLang="zh-CN" sz="1600" b="1"/>
              </a:p>
            </p:txBody>
          </p:sp>
          <p:sp>
            <p:nvSpPr>
              <p:cNvPr id="16401" name="Rectangle 17"/>
              <p:cNvSpPr>
                <a:spLocks noChangeArrowheads="1"/>
              </p:cNvSpPr>
              <p:nvPr/>
            </p:nvSpPr>
            <p:spPr bwMode="auto">
              <a:xfrm>
                <a:off x="3288" y="2132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score[0]</a:t>
                </a:r>
                <a:endParaRPr lang="en-US" altLang="zh-CN" sz="1600" b="1"/>
              </a:p>
            </p:txBody>
          </p:sp>
          <p:grpSp>
            <p:nvGrpSpPr>
              <p:cNvPr id="16402" name="Group 18"/>
              <p:cNvGrpSpPr/>
              <p:nvPr/>
            </p:nvGrpSpPr>
            <p:grpSpPr bwMode="auto">
              <a:xfrm>
                <a:off x="3788" y="2118"/>
                <a:ext cx="996" cy="398"/>
                <a:chOff x="2019" y="1848"/>
                <a:chExt cx="996" cy="398"/>
              </a:xfrm>
            </p:grpSpPr>
            <p:sp>
              <p:nvSpPr>
                <p:cNvPr id="16423" name="Rectangle 19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6424" name="Line 20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5" name="Line 21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3" name="Text Box 22"/>
              <p:cNvSpPr txBox="1">
                <a:spLocks noChangeArrowheads="1"/>
              </p:cNvSpPr>
              <p:nvPr/>
            </p:nvSpPr>
            <p:spPr bwMode="auto">
              <a:xfrm>
                <a:off x="3833" y="1752"/>
                <a:ext cx="1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99"/>
                    </a:solidFill>
                  </a:rPr>
                  <a:t>存储空间</a:t>
                </a:r>
              </a:p>
            </p:txBody>
          </p:sp>
          <p:grpSp>
            <p:nvGrpSpPr>
              <p:cNvPr id="16404" name="Group 23"/>
              <p:cNvGrpSpPr/>
              <p:nvPr/>
            </p:nvGrpSpPr>
            <p:grpSpPr bwMode="auto">
              <a:xfrm>
                <a:off x="3787" y="2521"/>
                <a:ext cx="996" cy="398"/>
                <a:chOff x="2019" y="1848"/>
                <a:chExt cx="996" cy="398"/>
              </a:xfrm>
            </p:grpSpPr>
            <p:sp>
              <p:nvSpPr>
                <p:cNvPr id="16420" name="Rectangle 24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6421" name="Line 25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2" name="Line 26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5" name="Group 27"/>
              <p:cNvGrpSpPr/>
              <p:nvPr/>
            </p:nvGrpSpPr>
            <p:grpSpPr bwMode="auto">
              <a:xfrm>
                <a:off x="3787" y="2929"/>
                <a:ext cx="996" cy="398"/>
                <a:chOff x="2019" y="1848"/>
                <a:chExt cx="996" cy="398"/>
              </a:xfrm>
            </p:grpSpPr>
            <p:sp>
              <p:nvSpPr>
                <p:cNvPr id="16417" name="Rectangle 28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6418" name="Line 29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9" name="Line 30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06" name="Group 31"/>
              <p:cNvGrpSpPr/>
              <p:nvPr/>
            </p:nvGrpSpPr>
            <p:grpSpPr bwMode="auto">
              <a:xfrm>
                <a:off x="3787" y="3337"/>
                <a:ext cx="996" cy="398"/>
                <a:chOff x="2019" y="1848"/>
                <a:chExt cx="996" cy="398"/>
              </a:xfrm>
            </p:grpSpPr>
            <p:sp>
              <p:nvSpPr>
                <p:cNvPr id="16414" name="Rectangle 32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6415" name="Line 33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6" name="Line 34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07" name="Rectangle 37"/>
              <p:cNvSpPr>
                <a:spLocks noChangeArrowheads="1"/>
              </p:cNvSpPr>
              <p:nvPr/>
            </p:nvSpPr>
            <p:spPr bwMode="auto">
              <a:xfrm>
                <a:off x="3288" y="2523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score[1]</a:t>
                </a:r>
                <a:endParaRPr lang="en-US" altLang="zh-CN" sz="1600" b="1"/>
              </a:p>
            </p:txBody>
          </p:sp>
          <p:sp>
            <p:nvSpPr>
              <p:cNvPr id="16408" name="Rectangle 38"/>
              <p:cNvSpPr>
                <a:spLocks noChangeArrowheads="1"/>
              </p:cNvSpPr>
              <p:nvPr/>
            </p:nvSpPr>
            <p:spPr bwMode="auto">
              <a:xfrm>
                <a:off x="3298" y="2932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score[2]</a:t>
                </a:r>
                <a:endParaRPr lang="en-US" altLang="zh-CN" sz="1600" b="1"/>
              </a:p>
            </p:txBody>
          </p:sp>
          <p:sp>
            <p:nvSpPr>
              <p:cNvPr id="16409" name="Rectangle 39"/>
              <p:cNvSpPr>
                <a:spLocks noChangeArrowheads="1"/>
              </p:cNvSpPr>
              <p:nvPr/>
            </p:nvSpPr>
            <p:spPr bwMode="auto">
              <a:xfrm>
                <a:off x="3288" y="3384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score[3]</a:t>
                </a:r>
                <a:endParaRPr lang="en-US" altLang="zh-CN" sz="1600" b="1"/>
              </a:p>
            </p:txBody>
          </p:sp>
          <p:sp>
            <p:nvSpPr>
              <p:cNvPr id="208936" name="Text Box 40"/>
              <p:cNvSpPr txBox="1">
                <a:spLocks noChangeArrowheads="1"/>
              </p:cNvSpPr>
              <p:nvPr/>
            </p:nvSpPr>
            <p:spPr bwMode="auto">
              <a:xfrm>
                <a:off x="4105" y="2160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65</a:t>
                </a:r>
              </a:p>
            </p:txBody>
          </p:sp>
          <p:sp>
            <p:nvSpPr>
              <p:cNvPr id="208937" name="Text Box 41"/>
              <p:cNvSpPr txBox="1">
                <a:spLocks noChangeArrowheads="1"/>
              </p:cNvSpPr>
              <p:nvPr/>
            </p:nvSpPr>
            <p:spPr bwMode="auto">
              <a:xfrm>
                <a:off x="4105" y="2569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78</a:t>
                </a:r>
              </a:p>
            </p:txBody>
          </p:sp>
          <p:sp>
            <p:nvSpPr>
              <p:cNvPr id="208938" name="Text Box 42"/>
              <p:cNvSpPr txBox="1">
                <a:spLocks noChangeArrowheads="1"/>
              </p:cNvSpPr>
              <p:nvPr/>
            </p:nvSpPr>
            <p:spPr bwMode="auto">
              <a:xfrm>
                <a:off x="4105" y="2931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54</a:t>
                </a:r>
              </a:p>
            </p:txBody>
          </p:sp>
          <p:sp>
            <p:nvSpPr>
              <p:cNvPr id="208939" name="Text Box 43"/>
              <p:cNvSpPr txBox="1">
                <a:spLocks noChangeArrowheads="1"/>
              </p:cNvSpPr>
              <p:nvPr/>
            </p:nvSpPr>
            <p:spPr bwMode="auto">
              <a:xfrm>
                <a:off x="4105" y="3385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91</a:t>
                </a:r>
              </a:p>
            </p:txBody>
          </p:sp>
        </p:grp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F12679C-871C-4A3E-B0E2-BB382A571D90}" type="slidenum">
              <a:rPr lang="zh-CN" altLang="en-US" sz="1400" smtClean="0"/>
              <a:t>16</a:t>
            </a:fld>
            <a:endParaRPr lang="en-US" altLang="zh-CN" sz="140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7.3.2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19213"/>
            <a:ext cx="8136904" cy="461168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3000" b="1" dirty="0">
                <a:solidFill>
                  <a:srgbClr val="003399"/>
                </a:solidFill>
              </a:rPr>
              <a:t>1. </a:t>
            </a:r>
            <a:r>
              <a:rPr lang="zh-CN" altLang="en-US" sz="3000" b="1" dirty="0">
                <a:solidFill>
                  <a:srgbClr val="003399"/>
                </a:solidFill>
              </a:rPr>
              <a:t>若在定义一个</a:t>
            </a:r>
            <a:r>
              <a:rPr lang="zh-CN" altLang="en-US" sz="3000" b="1" dirty="0"/>
              <a:t>整型数组</a:t>
            </a:r>
            <a:r>
              <a:rPr lang="zh-CN" altLang="en-US" sz="3000" b="1" dirty="0">
                <a:solidFill>
                  <a:srgbClr val="003399"/>
                </a:solidFill>
              </a:rPr>
              <a:t>的同时赋初值，如果初始化值的个数小于数组元素的个数，剩余的元素被自动初始化为0。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3000" b="1" dirty="0"/>
              <a:t>      </a:t>
            </a:r>
            <a:r>
              <a:rPr lang="zh-CN" altLang="en-US" sz="3000" b="1" dirty="0"/>
              <a:t>例如：</a:t>
            </a:r>
            <a:r>
              <a:rPr lang="en-US" altLang="zh-CN" sz="3000" b="1" dirty="0"/>
              <a:t>int score[4]={80};</a:t>
            </a:r>
          </a:p>
          <a:p>
            <a:pPr eaLnBrk="1" hangingPunct="1">
              <a:buFontTx/>
              <a:buNone/>
              <a:defRPr/>
            </a:pPr>
            <a:r>
              <a:rPr lang="en-US" altLang="zh-CN" sz="800" b="1" i="1" dirty="0"/>
              <a:t>     </a:t>
            </a:r>
          </a:p>
        </p:txBody>
      </p:sp>
      <p:grpSp>
        <p:nvGrpSpPr>
          <p:cNvPr id="17413" name="Group 77"/>
          <p:cNvGrpSpPr/>
          <p:nvPr/>
        </p:nvGrpSpPr>
        <p:grpSpPr bwMode="auto">
          <a:xfrm>
            <a:off x="5362575" y="2782887"/>
            <a:ext cx="3673475" cy="3148013"/>
            <a:chOff x="3288" y="1752"/>
            <a:chExt cx="2314" cy="1983"/>
          </a:xfrm>
        </p:grpSpPr>
        <p:sp>
          <p:nvSpPr>
            <p:cNvPr id="17415" name="Rectangle 78"/>
            <p:cNvSpPr>
              <a:spLocks noChangeArrowheads="1"/>
            </p:cNvSpPr>
            <p:nvPr/>
          </p:nvSpPr>
          <p:spPr bwMode="auto">
            <a:xfrm>
              <a:off x="4899" y="2140"/>
              <a:ext cx="7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2000H</a:t>
              </a:r>
              <a:endParaRPr lang="zh-CN" altLang="en-US" sz="1600" b="1"/>
            </a:p>
          </p:txBody>
        </p:sp>
        <p:sp>
          <p:nvSpPr>
            <p:cNvPr id="17416" name="Rectangle 79"/>
            <p:cNvSpPr>
              <a:spLocks noChangeArrowheads="1"/>
            </p:cNvSpPr>
            <p:nvPr/>
          </p:nvSpPr>
          <p:spPr bwMode="auto">
            <a:xfrm>
              <a:off x="4887" y="2969"/>
              <a:ext cx="7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2004H</a:t>
              </a:r>
              <a:endParaRPr lang="en-US" altLang="zh-CN" sz="1600" b="1"/>
            </a:p>
          </p:txBody>
        </p:sp>
        <p:grpSp>
          <p:nvGrpSpPr>
            <p:cNvPr id="17417" name="Group 80"/>
            <p:cNvGrpSpPr/>
            <p:nvPr/>
          </p:nvGrpSpPr>
          <p:grpSpPr bwMode="auto">
            <a:xfrm>
              <a:off x="3288" y="1752"/>
              <a:ext cx="1955" cy="1983"/>
              <a:chOff x="3288" y="1752"/>
              <a:chExt cx="1955" cy="1983"/>
            </a:xfrm>
          </p:grpSpPr>
          <p:sp>
            <p:nvSpPr>
              <p:cNvPr id="17418" name="Rectangle 81"/>
              <p:cNvSpPr>
                <a:spLocks noChangeArrowheads="1"/>
              </p:cNvSpPr>
              <p:nvPr/>
            </p:nvSpPr>
            <p:spPr bwMode="auto">
              <a:xfrm>
                <a:off x="3788" y="2118"/>
                <a:ext cx="996" cy="39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17419" name="Rectangle 82"/>
              <p:cNvSpPr>
                <a:spLocks noChangeArrowheads="1"/>
              </p:cNvSpPr>
              <p:nvPr/>
            </p:nvSpPr>
            <p:spPr bwMode="auto">
              <a:xfrm>
                <a:off x="4887" y="2550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2002H</a:t>
                </a:r>
                <a:endParaRPr lang="en-US" altLang="zh-CN" sz="1600" b="1"/>
              </a:p>
            </p:txBody>
          </p:sp>
          <p:sp>
            <p:nvSpPr>
              <p:cNvPr id="17420" name="Rectangle 83"/>
              <p:cNvSpPr>
                <a:spLocks noChangeArrowheads="1"/>
              </p:cNvSpPr>
              <p:nvPr/>
            </p:nvSpPr>
            <p:spPr bwMode="auto">
              <a:xfrm>
                <a:off x="4887" y="3157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2005H</a:t>
                </a:r>
                <a:endParaRPr lang="en-US" altLang="zh-CN" sz="1600" b="1"/>
              </a:p>
            </p:txBody>
          </p:sp>
          <p:sp>
            <p:nvSpPr>
              <p:cNvPr id="17421" name="Rectangle 84"/>
              <p:cNvSpPr>
                <a:spLocks noChangeArrowheads="1"/>
              </p:cNvSpPr>
              <p:nvPr/>
            </p:nvSpPr>
            <p:spPr bwMode="auto">
              <a:xfrm>
                <a:off x="4887" y="3548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2007H</a:t>
                </a:r>
                <a:endParaRPr lang="en-US" altLang="zh-CN" sz="1600" b="1"/>
              </a:p>
            </p:txBody>
          </p:sp>
          <p:sp>
            <p:nvSpPr>
              <p:cNvPr id="17422" name="Rectangle 85"/>
              <p:cNvSpPr>
                <a:spLocks noChangeArrowheads="1"/>
              </p:cNvSpPr>
              <p:nvPr/>
            </p:nvSpPr>
            <p:spPr bwMode="auto">
              <a:xfrm>
                <a:off x="4887" y="3352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2006H</a:t>
                </a:r>
                <a:endParaRPr lang="en-US" altLang="zh-CN" sz="1600" b="1"/>
              </a:p>
            </p:txBody>
          </p:sp>
          <p:sp>
            <p:nvSpPr>
              <p:cNvPr id="17423" name="Rectangle 86"/>
              <p:cNvSpPr>
                <a:spLocks noChangeArrowheads="1"/>
              </p:cNvSpPr>
              <p:nvPr/>
            </p:nvSpPr>
            <p:spPr bwMode="auto">
              <a:xfrm>
                <a:off x="4887" y="2750"/>
                <a:ext cx="35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2003H</a:t>
                </a:r>
                <a:endParaRPr lang="en-US" altLang="zh-CN" sz="1600" b="1"/>
              </a:p>
            </p:txBody>
          </p:sp>
          <p:sp>
            <p:nvSpPr>
              <p:cNvPr id="17424" name="Rectangle 87"/>
              <p:cNvSpPr>
                <a:spLocks noChangeArrowheads="1"/>
              </p:cNvSpPr>
              <p:nvPr/>
            </p:nvSpPr>
            <p:spPr bwMode="auto">
              <a:xfrm>
                <a:off x="4887" y="2341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2001H</a:t>
                </a:r>
                <a:endParaRPr lang="en-US" altLang="zh-CN" sz="1600" b="1"/>
              </a:p>
            </p:txBody>
          </p:sp>
          <p:sp>
            <p:nvSpPr>
              <p:cNvPr id="17425" name="Rectangle 88"/>
              <p:cNvSpPr>
                <a:spLocks noChangeArrowheads="1"/>
              </p:cNvSpPr>
              <p:nvPr/>
            </p:nvSpPr>
            <p:spPr bwMode="auto">
              <a:xfrm>
                <a:off x="3288" y="2132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score[0]</a:t>
                </a:r>
                <a:endParaRPr lang="en-US" altLang="zh-CN" sz="1600" b="1"/>
              </a:p>
            </p:txBody>
          </p:sp>
          <p:grpSp>
            <p:nvGrpSpPr>
              <p:cNvPr id="17426" name="Group 89"/>
              <p:cNvGrpSpPr/>
              <p:nvPr/>
            </p:nvGrpSpPr>
            <p:grpSpPr bwMode="auto">
              <a:xfrm>
                <a:off x="3788" y="2118"/>
                <a:ext cx="996" cy="398"/>
                <a:chOff x="2019" y="1848"/>
                <a:chExt cx="996" cy="398"/>
              </a:xfrm>
            </p:grpSpPr>
            <p:sp>
              <p:nvSpPr>
                <p:cNvPr id="17447" name="Rectangle 90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7448" name="Line 91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9" name="Line 92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27" name="Text Box 93"/>
              <p:cNvSpPr txBox="1">
                <a:spLocks noChangeArrowheads="1"/>
              </p:cNvSpPr>
              <p:nvPr/>
            </p:nvSpPr>
            <p:spPr bwMode="auto">
              <a:xfrm>
                <a:off x="3833" y="1752"/>
                <a:ext cx="1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99"/>
                    </a:solidFill>
                  </a:rPr>
                  <a:t>存储空间</a:t>
                </a:r>
              </a:p>
            </p:txBody>
          </p:sp>
          <p:grpSp>
            <p:nvGrpSpPr>
              <p:cNvPr id="17428" name="Group 94"/>
              <p:cNvGrpSpPr/>
              <p:nvPr/>
            </p:nvGrpSpPr>
            <p:grpSpPr bwMode="auto">
              <a:xfrm>
                <a:off x="3787" y="2521"/>
                <a:ext cx="996" cy="398"/>
                <a:chOff x="2019" y="1848"/>
                <a:chExt cx="996" cy="398"/>
              </a:xfrm>
            </p:grpSpPr>
            <p:sp>
              <p:nvSpPr>
                <p:cNvPr id="17444" name="Rectangle 95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7445" name="Line 96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6" name="Line 97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29" name="Group 98"/>
              <p:cNvGrpSpPr/>
              <p:nvPr/>
            </p:nvGrpSpPr>
            <p:grpSpPr bwMode="auto">
              <a:xfrm>
                <a:off x="3787" y="2929"/>
                <a:ext cx="996" cy="398"/>
                <a:chOff x="2019" y="1848"/>
                <a:chExt cx="996" cy="398"/>
              </a:xfrm>
            </p:grpSpPr>
            <p:sp>
              <p:nvSpPr>
                <p:cNvPr id="17441" name="Rectangle 99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7442" name="Line 100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3" name="Line 101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30" name="Group 102"/>
              <p:cNvGrpSpPr/>
              <p:nvPr/>
            </p:nvGrpSpPr>
            <p:grpSpPr bwMode="auto">
              <a:xfrm>
                <a:off x="3787" y="3337"/>
                <a:ext cx="996" cy="398"/>
                <a:chOff x="2019" y="1848"/>
                <a:chExt cx="996" cy="398"/>
              </a:xfrm>
            </p:grpSpPr>
            <p:sp>
              <p:nvSpPr>
                <p:cNvPr id="17438" name="Rectangle 103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17439" name="Line 104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40" name="Line 105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7431" name="Rectangle 106"/>
              <p:cNvSpPr>
                <a:spLocks noChangeArrowheads="1"/>
              </p:cNvSpPr>
              <p:nvPr/>
            </p:nvSpPr>
            <p:spPr bwMode="auto">
              <a:xfrm>
                <a:off x="3288" y="2523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score[1]</a:t>
                </a:r>
                <a:endParaRPr lang="en-US" altLang="zh-CN" sz="1600" b="1"/>
              </a:p>
            </p:txBody>
          </p:sp>
          <p:sp>
            <p:nvSpPr>
              <p:cNvPr id="17432" name="Rectangle 107"/>
              <p:cNvSpPr>
                <a:spLocks noChangeArrowheads="1"/>
              </p:cNvSpPr>
              <p:nvPr/>
            </p:nvSpPr>
            <p:spPr bwMode="auto">
              <a:xfrm>
                <a:off x="3298" y="2932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score[2]</a:t>
                </a:r>
                <a:endParaRPr lang="en-US" altLang="zh-CN" sz="1600" b="1"/>
              </a:p>
            </p:txBody>
          </p:sp>
          <p:sp>
            <p:nvSpPr>
              <p:cNvPr id="17433" name="Rectangle 108"/>
              <p:cNvSpPr>
                <a:spLocks noChangeArrowheads="1"/>
              </p:cNvSpPr>
              <p:nvPr/>
            </p:nvSpPr>
            <p:spPr bwMode="auto">
              <a:xfrm>
                <a:off x="3288" y="3384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score[3]</a:t>
                </a:r>
                <a:endParaRPr lang="en-US" altLang="zh-CN" sz="1600" b="1"/>
              </a:p>
            </p:txBody>
          </p:sp>
          <p:sp>
            <p:nvSpPr>
              <p:cNvPr id="210029" name="Text Box 109"/>
              <p:cNvSpPr txBox="1">
                <a:spLocks noChangeArrowheads="1"/>
              </p:cNvSpPr>
              <p:nvPr/>
            </p:nvSpPr>
            <p:spPr bwMode="auto">
              <a:xfrm>
                <a:off x="4105" y="2160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80</a:t>
                </a:r>
              </a:p>
            </p:txBody>
          </p:sp>
          <p:sp>
            <p:nvSpPr>
              <p:cNvPr id="210030" name="Text Box 110"/>
              <p:cNvSpPr txBox="1">
                <a:spLocks noChangeArrowheads="1"/>
              </p:cNvSpPr>
              <p:nvPr/>
            </p:nvSpPr>
            <p:spPr bwMode="auto">
              <a:xfrm>
                <a:off x="4105" y="2569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10031" name="Text Box 111"/>
              <p:cNvSpPr txBox="1">
                <a:spLocks noChangeArrowheads="1"/>
              </p:cNvSpPr>
              <p:nvPr/>
            </p:nvSpPr>
            <p:spPr bwMode="auto">
              <a:xfrm>
                <a:off x="4105" y="2931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  <p:sp>
            <p:nvSpPr>
              <p:cNvPr id="210032" name="Text Box 112"/>
              <p:cNvSpPr txBox="1">
                <a:spLocks noChangeArrowheads="1"/>
              </p:cNvSpPr>
              <p:nvPr/>
            </p:nvSpPr>
            <p:spPr bwMode="auto">
              <a:xfrm>
                <a:off x="4105" y="3385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0</a:t>
                </a:r>
              </a:p>
            </p:txBody>
          </p:sp>
        </p:grpSp>
      </p:grpSp>
      <p:sp>
        <p:nvSpPr>
          <p:cNvPr id="210033" name="Text Box 113"/>
          <p:cNvSpPr txBox="1">
            <a:spLocks noChangeArrowheads="1"/>
          </p:cNvSpPr>
          <p:nvPr/>
        </p:nvSpPr>
        <p:spPr bwMode="auto">
          <a:xfrm>
            <a:off x="806450" y="3611330"/>
            <a:ext cx="4319587" cy="20313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buFontTx/>
              <a:buNone/>
              <a:defRPr/>
            </a:pPr>
            <a:r>
              <a:rPr lang="zh-CN" altLang="en-US" sz="2800" b="1" dirty="0"/>
              <a:t>整型数组各元素不会自动初始化为0，至少要把第一个数组元素初始化为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，才能使剩下的元素自动初始化为0。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0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5176725-599D-45D6-A948-C1FCC43DD166}" type="slidenum">
              <a:rPr lang="zh-CN" altLang="en-US" sz="1400" smtClean="0"/>
              <a:t>17</a:t>
            </a:fld>
            <a:endParaRPr lang="en-US" altLang="zh-CN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7.3.2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342035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altLang="zh-CN" sz="3000" b="1" dirty="0">
                <a:solidFill>
                  <a:srgbClr val="003399"/>
                </a:solidFill>
              </a:rPr>
              <a:t>2. </a:t>
            </a:r>
            <a:r>
              <a:rPr lang="zh-CN" altLang="en-US" sz="3000" b="1" dirty="0">
                <a:solidFill>
                  <a:srgbClr val="003399"/>
                </a:solidFill>
              </a:rPr>
              <a:t>若在定义一个</a:t>
            </a:r>
            <a:r>
              <a:rPr lang="zh-CN" altLang="en-US" sz="3000" b="1" dirty="0"/>
              <a:t>浮点型数组</a:t>
            </a:r>
            <a:r>
              <a:rPr lang="zh-CN" altLang="en-US" sz="3000" b="1" dirty="0">
                <a:solidFill>
                  <a:srgbClr val="003399"/>
                </a:solidFill>
              </a:rPr>
              <a:t>的同时赋初值，如果初始化值的个数小于数组元素的个数，剩余的元素被自动初始化为0</a:t>
            </a:r>
            <a:r>
              <a:rPr lang="en-US" altLang="zh-CN" sz="3000" b="1" dirty="0">
                <a:solidFill>
                  <a:srgbClr val="003399"/>
                </a:solidFill>
              </a:rPr>
              <a:t>.000000</a:t>
            </a:r>
            <a:r>
              <a:rPr lang="zh-CN" altLang="en-US" sz="3000" b="1" dirty="0">
                <a:solidFill>
                  <a:srgbClr val="003399"/>
                </a:solidFill>
              </a:rPr>
              <a:t>。</a:t>
            </a:r>
          </a:p>
          <a:p>
            <a:pPr eaLnBrk="1" hangingPunct="1">
              <a:buFontTx/>
              <a:buNone/>
              <a:defRPr/>
            </a:pPr>
            <a:r>
              <a:rPr lang="zh-CN" altLang="en-US" sz="3000" b="1" dirty="0">
                <a:solidFill>
                  <a:srgbClr val="003399"/>
                </a:solidFill>
              </a:rPr>
              <a:t>  </a:t>
            </a:r>
            <a:r>
              <a:rPr lang="zh-CN" altLang="en-US" sz="3000" b="1" dirty="0"/>
              <a:t> 如：</a:t>
            </a:r>
            <a:r>
              <a:rPr lang="en-US" altLang="zh-CN" sz="3000" b="1" dirty="0"/>
              <a:t>float score[4]={85.5};</a:t>
            </a:r>
          </a:p>
          <a:p>
            <a:pPr eaLnBrk="1" hangingPunct="1">
              <a:buFontTx/>
              <a:buNone/>
              <a:defRPr/>
            </a:pPr>
            <a:endParaRPr lang="en-US" altLang="zh-CN" sz="3000" b="1" dirty="0"/>
          </a:p>
          <a:p>
            <a:pPr eaLnBrk="1" hangingPunct="1">
              <a:buFontTx/>
              <a:buNone/>
            </a:pPr>
            <a:r>
              <a:rPr lang="en-US" altLang="zh-CN" sz="3200" b="1" dirty="0"/>
              <a:t>3. </a:t>
            </a:r>
            <a:r>
              <a:rPr lang="zh-CN" altLang="en-US" sz="3200" b="1" dirty="0"/>
              <a:t>如果初始化元素个数大于数组长度，则编译会报错，例如：</a:t>
            </a:r>
          </a:p>
          <a:p>
            <a:pPr eaLnBrk="1" hangingPunct="1">
              <a:buFontTx/>
              <a:buNone/>
            </a:pPr>
            <a:r>
              <a:rPr lang="en-US" altLang="zh-CN" sz="3200" b="1" dirty="0"/>
              <a:t>    int score[4]={65, 78, 54, 91, 60};</a:t>
            </a:r>
          </a:p>
          <a:p>
            <a:pPr eaLnBrk="1" hangingPunct="1">
              <a:buFontTx/>
              <a:buNone/>
              <a:defRPr/>
            </a:pPr>
            <a:endParaRPr lang="en-US" altLang="zh-CN" sz="3000" b="1" dirty="0"/>
          </a:p>
          <a:p>
            <a:pPr eaLnBrk="1" hangingPunct="1">
              <a:buFontTx/>
              <a:buNone/>
              <a:defRPr/>
            </a:pPr>
            <a:r>
              <a:rPr lang="en-US" altLang="zh-CN" sz="800" b="1" i="1" dirty="0"/>
              <a:t>     </a:t>
            </a:r>
            <a:endParaRPr lang="zh-CN" altLang="en-US" sz="30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1BE7645-34A4-45EE-8D98-32D3AF324E55}" type="slidenum">
              <a:rPr lang="zh-CN" altLang="en-US" sz="1400" smtClean="0"/>
              <a:t>18</a:t>
            </a:fld>
            <a:endParaRPr lang="en-US" altLang="zh-CN" sz="140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7.3.2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134350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如果在声明带有初始化值列表的数组时省略数组大小，则数组元素的个数就是初始化值列表中的元素个数。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int score[] = {65, 78, 54, 91,60};  //score</a:t>
            </a:r>
            <a:r>
              <a:rPr lang="zh-CN" altLang="en-US" b="1" dirty="0"/>
              <a:t>有</a:t>
            </a:r>
            <a:r>
              <a:rPr lang="en-US" altLang="zh-CN" b="1" dirty="0"/>
              <a:t>5</a:t>
            </a:r>
            <a:r>
              <a:rPr lang="zh-CN" altLang="en-US" b="1" dirty="0"/>
              <a:t>个元素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   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7.3.3</a:t>
            </a:r>
            <a:r>
              <a:rPr lang="zh-CN" altLang="en-US" b="1" dirty="0"/>
              <a:t>数组的操作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数组元素和普通的基本类型变量一样，对基本类型变量的所有操作</a:t>
            </a:r>
            <a:r>
              <a:rPr lang="en-US" altLang="zh-CN" b="1" dirty="0"/>
              <a:t>(</a:t>
            </a:r>
            <a:r>
              <a:rPr lang="zh-CN" altLang="en-US" b="1" dirty="0"/>
              <a:t>读、赋值、取地址等</a:t>
            </a:r>
            <a:r>
              <a:rPr lang="en-US" altLang="zh-CN" b="1" dirty="0"/>
              <a:t>)</a:t>
            </a:r>
            <a:r>
              <a:rPr lang="zh-CN" altLang="en-US" b="1" dirty="0"/>
              <a:t>同样适用于数组元素，基本变量能出现的地方数组元素也可以出现。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zh-CN" altLang="en-US" b="1" dirty="0"/>
              <a:t>数组元素不能整体引用，每次只能引用数组的一个元素。例如，不能用赋值运算对数组进行整体赋值。</a:t>
            </a:r>
            <a:endParaRPr lang="en-US" altLang="zh-CN" b="1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b="1" dirty="0"/>
              <a:t>     </a:t>
            </a:r>
            <a:r>
              <a:rPr lang="en-US" altLang="zh-CN" b="1" dirty="0" err="1"/>
              <a:t>int</a:t>
            </a:r>
            <a:r>
              <a:rPr lang="en-US" altLang="zh-CN" b="1" dirty="0"/>
              <a:t> a[5];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  a = {1,2,3,4,5};  //</a:t>
            </a:r>
            <a:r>
              <a:rPr lang="zh-CN" altLang="en-US" b="1" dirty="0"/>
              <a:t>错误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ED9E8E-245A-421F-BB9E-97F3F754DD25}" type="slidenum">
              <a:rPr lang="zh-CN" altLang="en-US" sz="1400" smtClean="0"/>
              <a:t>2</a:t>
            </a:fld>
            <a:endParaRPr lang="en-US" altLang="zh-CN" sz="140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517370"/>
            <a:ext cx="7772400" cy="4503918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.1  总结与回顾（数据类型与程序设计）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数组的声明、操作和使用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字符数组（字符串及操作）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数组作为函数参数的处理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数组的排序、查找算法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3077" name="Picture 8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数组名实际上是数组的首元素地址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     </a:t>
            </a:r>
            <a:r>
              <a:rPr lang="en-US" altLang="zh-CN" sz="2400" dirty="0"/>
              <a:t>main()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char array[5];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("array = %p &amp;array[0] = %p", array, &amp;array[0]) 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return 0;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}	</a:t>
            </a:r>
            <a:endParaRPr lang="zh-CN" altLang="en-US" sz="2400" b="1" dirty="0">
              <a:latin typeface="System" charset="-122"/>
              <a:ea typeface="System" charset="-122"/>
            </a:endParaRPr>
          </a:p>
          <a:p>
            <a:endParaRPr lang="zh-CN" altLang="en-US" dirty="0"/>
          </a:p>
        </p:txBody>
      </p:sp>
      <p:sp>
        <p:nvSpPr>
          <p:cNvPr id="21508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CB1BE3E-A1D0-4259-B720-5608D5528AEE}" type="slidenum">
              <a:rPr lang="zh-CN" altLang="en-US" sz="1400" smtClean="0"/>
              <a:t>20</a:t>
            </a:fld>
            <a:endParaRPr lang="en-US" altLang="zh-CN" sz="1400"/>
          </a:p>
        </p:txBody>
      </p:sp>
      <p:sp>
        <p:nvSpPr>
          <p:cNvPr id="21509" name="Text Box 7"/>
          <p:cNvSpPr txBox="1">
            <a:spLocks noChangeArrowheads="1"/>
          </p:cNvSpPr>
          <p:nvPr/>
        </p:nvSpPr>
        <p:spPr bwMode="auto">
          <a:xfrm>
            <a:off x="5219700" y="3860800"/>
            <a:ext cx="2303463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array = FFF0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&amp;array[0] = FFF0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2132857"/>
            <a:ext cx="7772400" cy="42670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# include &lt;stdio.h&gt;</a:t>
            </a:r>
          </a:p>
          <a:p>
            <a:pPr marL="0" indent="0">
              <a:buNone/>
            </a:pPr>
            <a:r>
              <a:rPr lang="zh-CN" altLang="en-US" sz="2200" b="1" dirty="0"/>
              <a:t># define SIZE 10</a:t>
            </a:r>
          </a:p>
          <a:p>
            <a:pPr marL="0" indent="0">
              <a:buNone/>
            </a:pPr>
            <a:r>
              <a:rPr lang="zh-CN" altLang="en-US" sz="2200" b="1" dirty="0"/>
              <a:t># define PAR 72</a:t>
            </a:r>
          </a:p>
          <a:p>
            <a:pPr marL="0" indent="0">
              <a:buNone/>
            </a:pPr>
            <a:r>
              <a:rPr lang="zh-CN" altLang="en-US" sz="2200" b="1" dirty="0"/>
              <a:t>int main(void)</a:t>
            </a:r>
          </a:p>
          <a:p>
            <a:pPr marL="0" indent="0">
              <a:buNone/>
            </a:pPr>
            <a:r>
              <a:rPr lang="zh-CN" altLang="en-US" sz="2200" b="1" dirty="0"/>
              <a:t>{  int index, score[SIZE];</a:t>
            </a:r>
          </a:p>
          <a:p>
            <a:pPr marL="0" indent="0">
              <a:buNone/>
            </a:pPr>
            <a:r>
              <a:rPr lang="zh-CN" altLang="en-US" sz="2200" b="1" dirty="0"/>
              <a:t>    int sum = 0;</a:t>
            </a:r>
          </a:p>
          <a:p>
            <a:pPr marL="0" indent="0">
              <a:buNone/>
            </a:pPr>
            <a:r>
              <a:rPr lang="zh-CN" altLang="en-US" sz="2200" b="1" dirty="0"/>
              <a:t>    float average;</a:t>
            </a:r>
          </a:p>
          <a:p>
            <a:pPr marL="0" indent="0">
              <a:buNone/>
            </a:pPr>
            <a:r>
              <a:rPr lang="zh-CN" altLang="en-US" sz="800" b="1" dirty="0"/>
              <a:t>   </a:t>
            </a:r>
          </a:p>
          <a:p>
            <a:pPr marL="0" indent="0">
              <a:buNone/>
            </a:pPr>
            <a:r>
              <a:rPr lang="zh-CN" altLang="en-US" sz="2200" b="1" dirty="0"/>
              <a:t>    printf("Enter %d golf scores:\n", SIZE); </a:t>
            </a:r>
          </a:p>
          <a:p>
            <a:pPr marL="0" indent="0">
              <a:buNone/>
            </a:pPr>
            <a:r>
              <a:rPr lang="zh-CN" altLang="en-US" sz="2200" b="1" dirty="0"/>
              <a:t>    for (index = 0; index &lt; SIZE; index++)</a:t>
            </a:r>
          </a:p>
          <a:p>
            <a:pPr marL="0" indent="0">
              <a:buNone/>
            </a:pPr>
            <a:r>
              <a:rPr lang="zh-CN" altLang="en-US" sz="2200" b="1" dirty="0"/>
              <a:t>        scanf("%d", </a:t>
            </a:r>
            <a:r>
              <a:rPr lang="zh-CN" altLang="en-US" sz="2200" b="1" dirty="0">
                <a:solidFill>
                  <a:srgbClr val="FF0000"/>
                </a:solidFill>
              </a:rPr>
              <a:t>&amp;score[index]</a:t>
            </a:r>
            <a:r>
              <a:rPr lang="zh-CN" altLang="en-US" sz="2200" b="1" dirty="0"/>
              <a:t>);  </a:t>
            </a:r>
            <a:r>
              <a:rPr lang="zh-CN" altLang="en-US" sz="2200" b="1" dirty="0">
                <a:solidFill>
                  <a:srgbClr val="003399"/>
                </a:solidFill>
              </a:rPr>
              <a:t>// read in the ten scores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7131050" y="6224587"/>
            <a:ext cx="1905000" cy="457200"/>
          </a:xfrm>
        </p:spPr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21</a:t>
            </a:fld>
            <a:endParaRPr lang="en-US" altLang="zh-CN" dirty="0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04CED97-859A-4D96-AF10-98946F5F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268761"/>
            <a:ext cx="8568506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Font typeface="Wingdings" panose="05000000000000000000" pitchFamily="2" charset="2"/>
              <a:buChar char="p"/>
              <a:defRPr/>
            </a:pPr>
            <a:r>
              <a:rPr lang="zh-CN" altLang="en-US" b="1" kern="0" dirty="0">
                <a:cs typeface="+mn-cs"/>
              </a:rPr>
              <a:t>一般情况下，无法对数组进行整体操作。要采用循环控制结构对数组的元素逐个进行操作和处理。</a:t>
            </a:r>
            <a:endParaRPr lang="en-US" altLang="zh-CN" b="1" kern="0" dirty="0">
              <a:cs typeface="+mn-cs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zh-CN" altLang="en-US" b="1" i="1" kern="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6435" y="1319530"/>
            <a:ext cx="8038465" cy="46113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    printf("The scores read in are as follows:\n");</a:t>
            </a:r>
          </a:p>
          <a:p>
            <a:pPr marL="0" indent="0">
              <a:buNone/>
            </a:pPr>
            <a:r>
              <a:rPr lang="zh-CN" altLang="en-US" sz="2200" b="1" dirty="0"/>
              <a:t>    for (index = 0; index &lt; SIZE; index++)</a:t>
            </a:r>
          </a:p>
          <a:p>
            <a:pPr marL="0" indent="0">
              <a:buNone/>
            </a:pPr>
            <a:r>
              <a:rPr lang="zh-CN" altLang="en-US" sz="2200" b="1" dirty="0"/>
              <a:t>        printf("%5d", </a:t>
            </a:r>
            <a:r>
              <a:rPr lang="zh-CN" altLang="en-US" sz="2200" b="1" dirty="0">
                <a:solidFill>
                  <a:srgbClr val="FF0000"/>
                </a:solidFill>
              </a:rPr>
              <a:t>score[index]</a:t>
            </a:r>
            <a:r>
              <a:rPr lang="zh-CN" altLang="en-US" sz="2200" b="1" dirty="0"/>
              <a:t>); </a:t>
            </a:r>
            <a:r>
              <a:rPr lang="zh-CN" altLang="en-US" sz="2200" b="1" dirty="0">
                <a:solidFill>
                  <a:srgbClr val="000099"/>
                </a:solidFill>
              </a:rPr>
              <a:t>// verify input</a:t>
            </a:r>
          </a:p>
          <a:p>
            <a:pPr marL="0" indent="0">
              <a:buNone/>
            </a:pPr>
            <a:r>
              <a:rPr lang="zh-CN" altLang="en-US" sz="2200" b="1" dirty="0"/>
              <a:t>    printf("\n");</a:t>
            </a:r>
          </a:p>
          <a:p>
            <a:pPr marL="0" indent="0">
              <a:buNone/>
            </a:pPr>
            <a:endParaRPr lang="zh-CN" altLang="en-US" sz="800" b="1" dirty="0"/>
          </a:p>
          <a:p>
            <a:pPr marL="0" indent="0">
              <a:buNone/>
            </a:pPr>
            <a:r>
              <a:rPr lang="zh-CN" altLang="en-US" sz="2200" b="1" dirty="0"/>
              <a:t>    for (index = 0; index &lt; SIZE; index++)</a:t>
            </a:r>
          </a:p>
          <a:p>
            <a:pPr marL="0" indent="0">
              <a:buNone/>
            </a:pPr>
            <a:r>
              <a:rPr lang="zh-CN" altLang="en-US" sz="2200" b="1" dirty="0"/>
              <a:t>        sum += </a:t>
            </a:r>
            <a:r>
              <a:rPr lang="zh-CN" altLang="en-US" sz="2200" b="1" dirty="0">
                <a:solidFill>
                  <a:srgbClr val="FF0000"/>
                </a:solidFill>
              </a:rPr>
              <a:t>score[index]</a:t>
            </a:r>
            <a:r>
              <a:rPr lang="zh-CN" altLang="en-US" sz="2200" b="1" dirty="0"/>
              <a:t>;              </a:t>
            </a:r>
            <a:r>
              <a:rPr lang="zh-CN" altLang="en-US" sz="2200" b="1" dirty="0">
                <a:solidFill>
                  <a:srgbClr val="000099"/>
                </a:solidFill>
              </a:rPr>
              <a:t> // add them up</a:t>
            </a:r>
          </a:p>
          <a:p>
            <a:pPr marL="0" indent="0">
              <a:buNone/>
            </a:pPr>
            <a:r>
              <a:rPr lang="zh-CN" altLang="en-US" sz="2200" b="1" dirty="0"/>
              <a:t>    average = (float) sum / SIZE;   </a:t>
            </a:r>
            <a:r>
              <a:rPr lang="zh-CN" altLang="en-US" sz="2200" b="1" dirty="0">
                <a:solidFill>
                  <a:srgbClr val="000099"/>
                </a:solidFill>
              </a:rPr>
              <a:t> // time-honored method</a:t>
            </a:r>
          </a:p>
          <a:p>
            <a:pPr marL="0" indent="0">
              <a:buNone/>
            </a:pPr>
            <a:endParaRPr lang="zh-CN" altLang="en-US" sz="800" b="1" dirty="0">
              <a:solidFill>
                <a:srgbClr val="000099"/>
              </a:solidFill>
            </a:endParaRPr>
          </a:p>
          <a:p>
            <a:pPr marL="0" indent="0">
              <a:buNone/>
            </a:pPr>
            <a:r>
              <a:rPr lang="zh-CN" altLang="en-US" sz="2200" b="1" dirty="0"/>
              <a:t>    printf("Sum of scores = %d, average = %.2f\n", sum, average);</a:t>
            </a:r>
          </a:p>
          <a:p>
            <a:pPr marL="0" indent="0">
              <a:buNone/>
            </a:pPr>
            <a:r>
              <a:rPr lang="zh-CN" altLang="en-US" sz="2200" b="1" dirty="0"/>
              <a:t>    printf("That's a handicap of %f.\n", average - PAR);</a:t>
            </a:r>
          </a:p>
          <a:p>
            <a:pPr marL="0" indent="0">
              <a:buNone/>
            </a:pPr>
            <a:r>
              <a:rPr lang="zh-CN" altLang="en-US" sz="800" b="1" dirty="0"/>
              <a:t>  </a:t>
            </a:r>
          </a:p>
          <a:p>
            <a:pPr marL="0" indent="0">
              <a:buNone/>
            </a:pPr>
            <a:r>
              <a:rPr lang="zh-CN" altLang="en-US" sz="2200" b="1" dirty="0"/>
              <a:t>    return 0;</a:t>
            </a:r>
          </a:p>
          <a:p>
            <a:pPr marL="0" indent="0">
              <a:buNone/>
            </a:pPr>
            <a:r>
              <a:rPr lang="zh-CN" altLang="en-US" sz="2200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B6E7B69-FA51-41C3-B478-C254F10C048D}" type="slidenum">
              <a:rPr lang="zh-CN" altLang="en-US" sz="1400" smtClean="0"/>
              <a:t>23</a:t>
            </a:fld>
            <a:endParaRPr lang="en-US" altLang="zh-CN" sz="140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7.3.3</a:t>
            </a:r>
            <a:r>
              <a:rPr lang="zh-CN" altLang="en-US" b="1" dirty="0"/>
              <a:t> 数组的操作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496300" cy="4611688"/>
          </a:xfrm>
        </p:spPr>
        <p:txBody>
          <a:bodyPr/>
          <a:lstStyle/>
          <a:p>
            <a:pPr eaLnBrk="1" hangingPunct="1"/>
            <a:r>
              <a:rPr lang="zh-CN" altLang="en-US" sz="2600" b="1" dirty="0">
                <a:solidFill>
                  <a:srgbClr val="FF0000"/>
                </a:solidFill>
              </a:rPr>
              <a:t> 越界控制</a:t>
            </a:r>
            <a:r>
              <a:rPr lang="zh-CN" altLang="en-US" sz="2600" b="1" dirty="0"/>
              <a:t>：不要引用超出数组范围的数组元素。系统运行时不会检测元素下标是否越界，因此编写程序时要格外小心。由编程人员自己确保对元素的正确引用，以免因下标越界对其他存储单元中数据造成破坏。</a:t>
            </a:r>
          </a:p>
          <a:p>
            <a:pPr eaLnBrk="1" hangingPunct="1"/>
            <a:endParaRPr lang="zh-CN" altLang="en-US" sz="2600" b="1" dirty="0"/>
          </a:p>
        </p:txBody>
      </p:sp>
      <p:sp>
        <p:nvSpPr>
          <p:cNvPr id="214053" name="Text Box 37"/>
          <p:cNvSpPr txBox="1">
            <a:spLocks noChangeArrowheads="1"/>
          </p:cNvSpPr>
          <p:nvPr/>
        </p:nvSpPr>
        <p:spPr bwMode="auto">
          <a:xfrm>
            <a:off x="571500" y="3200110"/>
            <a:ext cx="4824413" cy="2169825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2600" b="1" dirty="0"/>
              <a:t> 例如：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/>
              <a:t> int score[4] = {65, 78, 54, 91}; </a:t>
            </a:r>
            <a:endParaRPr lang="en-US" altLang="zh-CN" sz="2600" dirty="0"/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600" b="1" dirty="0"/>
              <a:t> </a:t>
            </a:r>
            <a:r>
              <a:rPr lang="en-US" altLang="zh-CN" sz="2600" b="1" dirty="0" err="1"/>
              <a:t>printf</a:t>
            </a:r>
            <a:r>
              <a:rPr lang="en-US" altLang="zh-CN" sz="2600" b="1" dirty="0"/>
              <a:t> (“%d”,  </a:t>
            </a:r>
            <a:r>
              <a:rPr lang="en-US" altLang="zh-CN" sz="2400" b="1" dirty="0"/>
              <a:t>score</a:t>
            </a:r>
            <a:r>
              <a:rPr lang="en-US" altLang="zh-CN" sz="2600" b="1" dirty="0"/>
              <a:t>[4]);  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2400" b="1" dirty="0">
                <a:solidFill>
                  <a:srgbClr val="FF0000"/>
                </a:solidFill>
              </a:rPr>
              <a:t> /*</a:t>
            </a:r>
            <a:r>
              <a:rPr lang="zh-CN" altLang="en-US" sz="2400" b="1" dirty="0">
                <a:solidFill>
                  <a:srgbClr val="FF0000"/>
                </a:solidFill>
              </a:rPr>
              <a:t>编译不会报错，但是输出结果是未知的*</a:t>
            </a:r>
            <a:r>
              <a:rPr lang="en-US" altLang="zh-CN" sz="2400" b="1" dirty="0">
                <a:solidFill>
                  <a:srgbClr val="FF0000"/>
                </a:solidFill>
              </a:rPr>
              <a:t>/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grpSp>
        <p:nvGrpSpPr>
          <p:cNvPr id="214098" name="Group 82"/>
          <p:cNvGrpSpPr/>
          <p:nvPr/>
        </p:nvGrpSpPr>
        <p:grpSpPr bwMode="auto">
          <a:xfrm>
            <a:off x="5481638" y="2852738"/>
            <a:ext cx="3662362" cy="3800475"/>
            <a:chOff x="3453" y="1752"/>
            <a:chExt cx="2307" cy="2394"/>
          </a:xfrm>
        </p:grpSpPr>
        <p:sp>
          <p:nvSpPr>
            <p:cNvPr id="27655" name="Rectangle 39"/>
            <p:cNvSpPr>
              <a:spLocks noChangeArrowheads="1"/>
            </p:cNvSpPr>
            <p:nvPr/>
          </p:nvSpPr>
          <p:spPr bwMode="auto">
            <a:xfrm>
              <a:off x="5057" y="2140"/>
              <a:ext cx="7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2000H</a:t>
              </a:r>
              <a:endParaRPr lang="zh-CN" altLang="en-US" sz="1600" b="1"/>
            </a:p>
          </p:txBody>
        </p:sp>
        <p:sp>
          <p:nvSpPr>
            <p:cNvPr id="27656" name="Rectangle 40"/>
            <p:cNvSpPr>
              <a:spLocks noChangeArrowheads="1"/>
            </p:cNvSpPr>
            <p:nvPr/>
          </p:nvSpPr>
          <p:spPr bwMode="auto">
            <a:xfrm>
              <a:off x="5045" y="2969"/>
              <a:ext cx="70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 b="1">
                  <a:solidFill>
                    <a:srgbClr val="000000"/>
                  </a:solidFill>
                </a:rPr>
                <a:t>2004H</a:t>
              </a:r>
              <a:endParaRPr lang="en-US" altLang="zh-CN" sz="1600" b="1"/>
            </a:p>
          </p:txBody>
        </p:sp>
        <p:grpSp>
          <p:nvGrpSpPr>
            <p:cNvPr id="27657" name="Group 81"/>
            <p:cNvGrpSpPr/>
            <p:nvPr/>
          </p:nvGrpSpPr>
          <p:grpSpPr bwMode="auto">
            <a:xfrm>
              <a:off x="3453" y="1752"/>
              <a:ext cx="1967" cy="2394"/>
              <a:chOff x="3446" y="1752"/>
              <a:chExt cx="1967" cy="2394"/>
            </a:xfrm>
          </p:grpSpPr>
          <p:sp>
            <p:nvSpPr>
              <p:cNvPr id="27658" name="Rectangle 42"/>
              <p:cNvSpPr>
                <a:spLocks noChangeArrowheads="1"/>
              </p:cNvSpPr>
              <p:nvPr/>
            </p:nvSpPr>
            <p:spPr bwMode="auto">
              <a:xfrm>
                <a:off x="3946" y="2118"/>
                <a:ext cx="996" cy="398"/>
              </a:xfrm>
              <a:prstGeom prst="rect">
                <a:avLst/>
              </a:prstGeom>
              <a:noFill/>
              <a:ln w="158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/>
                <a:endParaRPr lang="zh-CN" altLang="en-US" sz="2000"/>
              </a:p>
            </p:txBody>
          </p:sp>
          <p:sp>
            <p:nvSpPr>
              <p:cNvPr id="27659" name="Rectangle 43"/>
              <p:cNvSpPr>
                <a:spLocks noChangeArrowheads="1"/>
              </p:cNvSpPr>
              <p:nvPr/>
            </p:nvSpPr>
            <p:spPr bwMode="auto">
              <a:xfrm>
                <a:off x="5045" y="2550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2002H</a:t>
                </a:r>
                <a:endParaRPr lang="en-US" altLang="zh-CN" sz="1600" b="1"/>
              </a:p>
            </p:txBody>
          </p:sp>
          <p:sp>
            <p:nvSpPr>
              <p:cNvPr id="27660" name="Rectangle 44"/>
              <p:cNvSpPr>
                <a:spLocks noChangeArrowheads="1"/>
              </p:cNvSpPr>
              <p:nvPr/>
            </p:nvSpPr>
            <p:spPr bwMode="auto">
              <a:xfrm>
                <a:off x="5045" y="3157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2005H</a:t>
                </a:r>
                <a:endParaRPr lang="en-US" altLang="zh-CN" sz="1600" b="1"/>
              </a:p>
            </p:txBody>
          </p:sp>
          <p:sp>
            <p:nvSpPr>
              <p:cNvPr id="27661" name="Rectangle 45"/>
              <p:cNvSpPr>
                <a:spLocks noChangeArrowheads="1"/>
              </p:cNvSpPr>
              <p:nvPr/>
            </p:nvSpPr>
            <p:spPr bwMode="auto">
              <a:xfrm>
                <a:off x="5045" y="3548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2007H</a:t>
                </a:r>
                <a:endParaRPr lang="en-US" altLang="zh-CN" sz="1600" b="1"/>
              </a:p>
            </p:txBody>
          </p:sp>
          <p:sp>
            <p:nvSpPr>
              <p:cNvPr id="27662" name="Rectangle 46"/>
              <p:cNvSpPr>
                <a:spLocks noChangeArrowheads="1"/>
              </p:cNvSpPr>
              <p:nvPr/>
            </p:nvSpPr>
            <p:spPr bwMode="auto">
              <a:xfrm>
                <a:off x="5045" y="3352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2006H</a:t>
                </a:r>
                <a:endParaRPr lang="en-US" altLang="zh-CN" sz="1600" b="1"/>
              </a:p>
            </p:txBody>
          </p:sp>
          <p:sp>
            <p:nvSpPr>
              <p:cNvPr id="27663" name="Rectangle 47"/>
              <p:cNvSpPr>
                <a:spLocks noChangeArrowheads="1"/>
              </p:cNvSpPr>
              <p:nvPr/>
            </p:nvSpPr>
            <p:spPr bwMode="auto">
              <a:xfrm>
                <a:off x="5045" y="2750"/>
                <a:ext cx="356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2003H</a:t>
                </a:r>
                <a:endParaRPr lang="en-US" altLang="zh-CN" sz="1600" b="1"/>
              </a:p>
            </p:txBody>
          </p:sp>
          <p:sp>
            <p:nvSpPr>
              <p:cNvPr id="27664" name="Rectangle 48"/>
              <p:cNvSpPr>
                <a:spLocks noChangeArrowheads="1"/>
              </p:cNvSpPr>
              <p:nvPr/>
            </p:nvSpPr>
            <p:spPr bwMode="auto">
              <a:xfrm>
                <a:off x="5045" y="2341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2001H</a:t>
                </a:r>
                <a:endParaRPr lang="en-US" altLang="zh-CN" sz="1600" b="1"/>
              </a:p>
            </p:txBody>
          </p:sp>
          <p:sp>
            <p:nvSpPr>
              <p:cNvPr id="27665" name="Rectangle 49"/>
              <p:cNvSpPr>
                <a:spLocks noChangeArrowheads="1"/>
              </p:cNvSpPr>
              <p:nvPr/>
            </p:nvSpPr>
            <p:spPr bwMode="auto">
              <a:xfrm>
                <a:off x="3446" y="2132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score[0]</a:t>
                </a:r>
                <a:endParaRPr lang="en-US" altLang="zh-CN" sz="1600" b="1"/>
              </a:p>
            </p:txBody>
          </p:sp>
          <p:grpSp>
            <p:nvGrpSpPr>
              <p:cNvPr id="27666" name="Group 50"/>
              <p:cNvGrpSpPr/>
              <p:nvPr/>
            </p:nvGrpSpPr>
            <p:grpSpPr bwMode="auto">
              <a:xfrm>
                <a:off x="3946" y="2118"/>
                <a:ext cx="996" cy="398"/>
                <a:chOff x="2019" y="1848"/>
                <a:chExt cx="996" cy="398"/>
              </a:xfrm>
            </p:grpSpPr>
            <p:sp>
              <p:nvSpPr>
                <p:cNvPr id="27694" name="Rectangle 51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27695" name="Line 52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6" name="Line 53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67" name="Text Box 54"/>
              <p:cNvSpPr txBox="1">
                <a:spLocks noChangeArrowheads="1"/>
              </p:cNvSpPr>
              <p:nvPr/>
            </p:nvSpPr>
            <p:spPr bwMode="auto">
              <a:xfrm>
                <a:off x="3991" y="1752"/>
                <a:ext cx="136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zh-CN" altLang="en-US" sz="2000" b="1">
                    <a:solidFill>
                      <a:srgbClr val="000099"/>
                    </a:solidFill>
                  </a:rPr>
                  <a:t>存储空间</a:t>
                </a:r>
              </a:p>
            </p:txBody>
          </p:sp>
          <p:grpSp>
            <p:nvGrpSpPr>
              <p:cNvPr id="27668" name="Group 55"/>
              <p:cNvGrpSpPr/>
              <p:nvPr/>
            </p:nvGrpSpPr>
            <p:grpSpPr bwMode="auto">
              <a:xfrm>
                <a:off x="3945" y="2521"/>
                <a:ext cx="996" cy="398"/>
                <a:chOff x="2019" y="1848"/>
                <a:chExt cx="996" cy="398"/>
              </a:xfrm>
            </p:grpSpPr>
            <p:sp>
              <p:nvSpPr>
                <p:cNvPr id="27691" name="Rectangle 56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27692" name="Line 57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3" name="Line 58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69" name="Group 59"/>
              <p:cNvGrpSpPr/>
              <p:nvPr/>
            </p:nvGrpSpPr>
            <p:grpSpPr bwMode="auto">
              <a:xfrm>
                <a:off x="3945" y="2929"/>
                <a:ext cx="996" cy="398"/>
                <a:chOff x="2019" y="1848"/>
                <a:chExt cx="996" cy="398"/>
              </a:xfrm>
            </p:grpSpPr>
            <p:sp>
              <p:nvSpPr>
                <p:cNvPr id="27688" name="Rectangle 60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27689" name="Line 61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90" name="Line 62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70" name="Group 63"/>
              <p:cNvGrpSpPr/>
              <p:nvPr/>
            </p:nvGrpSpPr>
            <p:grpSpPr bwMode="auto">
              <a:xfrm>
                <a:off x="3945" y="3337"/>
                <a:ext cx="996" cy="398"/>
                <a:chOff x="2019" y="1848"/>
                <a:chExt cx="996" cy="398"/>
              </a:xfrm>
            </p:grpSpPr>
            <p:sp>
              <p:nvSpPr>
                <p:cNvPr id="27685" name="Rectangle 64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27686" name="Line 65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7" name="Line 66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71" name="Rectangle 67"/>
              <p:cNvSpPr>
                <a:spLocks noChangeArrowheads="1"/>
              </p:cNvSpPr>
              <p:nvPr/>
            </p:nvSpPr>
            <p:spPr bwMode="auto">
              <a:xfrm>
                <a:off x="3446" y="2523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score[1]</a:t>
                </a:r>
                <a:endParaRPr lang="en-US" altLang="zh-CN" sz="1600" b="1"/>
              </a:p>
            </p:txBody>
          </p:sp>
          <p:sp>
            <p:nvSpPr>
              <p:cNvPr id="27672" name="Rectangle 68"/>
              <p:cNvSpPr>
                <a:spLocks noChangeArrowheads="1"/>
              </p:cNvSpPr>
              <p:nvPr/>
            </p:nvSpPr>
            <p:spPr bwMode="auto">
              <a:xfrm>
                <a:off x="3456" y="2932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score[2]</a:t>
                </a:r>
                <a:endParaRPr lang="en-US" altLang="zh-CN" sz="1600" b="1"/>
              </a:p>
            </p:txBody>
          </p:sp>
          <p:sp>
            <p:nvSpPr>
              <p:cNvPr id="27673" name="Rectangle 69"/>
              <p:cNvSpPr>
                <a:spLocks noChangeArrowheads="1"/>
              </p:cNvSpPr>
              <p:nvPr/>
            </p:nvSpPr>
            <p:spPr bwMode="auto">
              <a:xfrm>
                <a:off x="3446" y="3384"/>
                <a:ext cx="43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score[3]</a:t>
                </a:r>
                <a:endParaRPr lang="en-US" altLang="zh-CN" sz="1600" b="1"/>
              </a:p>
            </p:txBody>
          </p:sp>
          <p:sp>
            <p:nvSpPr>
              <p:cNvPr id="214086" name="Text Box 70"/>
              <p:cNvSpPr txBox="1">
                <a:spLocks noChangeArrowheads="1"/>
              </p:cNvSpPr>
              <p:nvPr/>
            </p:nvSpPr>
            <p:spPr bwMode="auto">
              <a:xfrm>
                <a:off x="4263" y="2160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 dirty="0">
                    <a:solidFill>
                      <a:srgbClr val="FF0000"/>
                    </a:solidFill>
                  </a:rPr>
                  <a:t>65</a:t>
                </a:r>
              </a:p>
            </p:txBody>
          </p:sp>
          <p:sp>
            <p:nvSpPr>
              <p:cNvPr id="214087" name="Text Box 71"/>
              <p:cNvSpPr txBox="1">
                <a:spLocks noChangeArrowheads="1"/>
              </p:cNvSpPr>
              <p:nvPr/>
            </p:nvSpPr>
            <p:spPr bwMode="auto">
              <a:xfrm>
                <a:off x="4263" y="2569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78</a:t>
                </a:r>
              </a:p>
            </p:txBody>
          </p:sp>
          <p:sp>
            <p:nvSpPr>
              <p:cNvPr id="214088" name="Text Box 72"/>
              <p:cNvSpPr txBox="1">
                <a:spLocks noChangeArrowheads="1"/>
              </p:cNvSpPr>
              <p:nvPr/>
            </p:nvSpPr>
            <p:spPr bwMode="auto">
              <a:xfrm>
                <a:off x="4263" y="2931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54</a:t>
                </a:r>
              </a:p>
            </p:txBody>
          </p:sp>
          <p:sp>
            <p:nvSpPr>
              <p:cNvPr id="214089" name="Text Box 73"/>
              <p:cNvSpPr txBox="1">
                <a:spLocks noChangeArrowheads="1"/>
              </p:cNvSpPr>
              <p:nvPr/>
            </p:nvSpPr>
            <p:spPr bwMode="auto">
              <a:xfrm>
                <a:off x="4263" y="3385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en-US" altLang="zh-CN" sz="2800" b="1">
                    <a:solidFill>
                      <a:srgbClr val="FF0000"/>
                    </a:solidFill>
                  </a:rPr>
                  <a:t>91</a:t>
                </a:r>
              </a:p>
            </p:txBody>
          </p:sp>
          <p:grpSp>
            <p:nvGrpSpPr>
              <p:cNvPr id="27678" name="Group 74"/>
              <p:cNvGrpSpPr/>
              <p:nvPr/>
            </p:nvGrpSpPr>
            <p:grpSpPr bwMode="auto">
              <a:xfrm>
                <a:off x="3943" y="3748"/>
                <a:ext cx="996" cy="398"/>
                <a:chOff x="2019" y="1848"/>
                <a:chExt cx="996" cy="398"/>
              </a:xfrm>
            </p:grpSpPr>
            <p:sp>
              <p:nvSpPr>
                <p:cNvPr id="27682" name="Rectangle 75"/>
                <p:cNvSpPr>
                  <a:spLocks noChangeArrowheads="1"/>
                </p:cNvSpPr>
                <p:nvPr/>
              </p:nvSpPr>
              <p:spPr bwMode="auto">
                <a:xfrm>
                  <a:off x="2019" y="1848"/>
                  <a:ext cx="996" cy="398"/>
                </a:xfrm>
                <a:prstGeom prst="rect">
                  <a:avLst/>
                </a:prstGeom>
                <a:gradFill rotWithShape="1">
                  <a:gsLst>
                    <a:gs pos="0">
                      <a:srgbClr val="9966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5875" algn="ctr">
                  <a:solidFill>
                    <a:srgbClr val="0000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 marL="742950" indent="-28575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 marL="1143000" indent="-228600" eaLnBrk="0" hangingPunct="0">
                    <a:buSzPct val="65000"/>
                    <a:buFont typeface="Wingdings" pitchFamily="2" charset="2"/>
                    <a:buChar char="n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 marL="1600200" indent="-228600" eaLnBrk="0" hangingPunct="0"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 marL="2057400" indent="-228600" eaLnBrk="0" hangingPunct="0"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800">
                      <a:solidFill>
                        <a:schemeClr val="tx1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eaLnBrk="1" hangingPunct="1"/>
                  <a:endParaRPr lang="zh-CN" altLang="en-US" sz="2000"/>
                </a:p>
              </p:txBody>
            </p:sp>
            <p:sp>
              <p:nvSpPr>
                <p:cNvPr id="27683" name="Line 76"/>
                <p:cNvSpPr>
                  <a:spLocks noChangeShapeType="1"/>
                </p:cNvSpPr>
                <p:nvPr/>
              </p:nvSpPr>
              <p:spPr bwMode="auto">
                <a:xfrm>
                  <a:off x="2019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684" name="Line 77"/>
                <p:cNvSpPr>
                  <a:spLocks noChangeShapeType="1"/>
                </p:cNvSpPr>
                <p:nvPr/>
              </p:nvSpPr>
              <p:spPr bwMode="auto">
                <a:xfrm>
                  <a:off x="2844" y="2027"/>
                  <a:ext cx="16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14094" name="Text Box 78"/>
              <p:cNvSpPr txBox="1">
                <a:spLocks noChangeArrowheads="1"/>
              </p:cNvSpPr>
              <p:nvPr/>
            </p:nvSpPr>
            <p:spPr bwMode="auto">
              <a:xfrm>
                <a:off x="4241" y="3793"/>
                <a:ext cx="499" cy="327"/>
              </a:xfrm>
              <a:prstGeom prst="rect">
                <a:avLst/>
              </a:prstGeom>
              <a:noFill/>
              <a:ln>
                <a:noFill/>
              </a:ln>
              <a:effectLst>
                <a:prstShdw prst="shdw18" dist="17961" dir="13500000">
                  <a:schemeClr val="bg1">
                    <a:gamma/>
                    <a:shade val="60000"/>
                    <a:invGamma/>
                  </a:schemeClr>
                </a:prst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  <a:buFontTx/>
                  <a:buNone/>
                  <a:defRPr/>
                </a:pPr>
                <a:r>
                  <a:rPr lang="zh-CN" altLang="en-US" sz="2800" b="1">
                    <a:solidFill>
                      <a:srgbClr val="FF0000"/>
                    </a:solidFill>
                  </a:rPr>
                  <a:t>？</a:t>
                </a:r>
              </a:p>
            </p:txBody>
          </p:sp>
          <p:sp>
            <p:nvSpPr>
              <p:cNvPr id="27680" name="Rectangle 79"/>
              <p:cNvSpPr>
                <a:spLocks noChangeArrowheads="1"/>
              </p:cNvSpPr>
              <p:nvPr/>
            </p:nvSpPr>
            <p:spPr bwMode="auto">
              <a:xfrm>
                <a:off x="5057" y="3956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2009H</a:t>
                </a:r>
                <a:endParaRPr lang="en-US" altLang="zh-CN" sz="1600" b="1"/>
              </a:p>
            </p:txBody>
          </p:sp>
          <p:sp>
            <p:nvSpPr>
              <p:cNvPr id="27681" name="Rectangle 80"/>
              <p:cNvSpPr>
                <a:spLocks noChangeArrowheads="1"/>
              </p:cNvSpPr>
              <p:nvPr/>
            </p:nvSpPr>
            <p:spPr bwMode="auto">
              <a:xfrm>
                <a:off x="5057" y="3760"/>
                <a:ext cx="356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buSzPct val="65000"/>
                  <a:buFont typeface="Wingdings" pitchFamily="2" charset="2"/>
                  <a:buChar char="n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000000"/>
                    </a:solidFill>
                  </a:rPr>
                  <a:t>2008H</a:t>
                </a:r>
                <a:endParaRPr lang="en-US" altLang="zh-CN" sz="1600" b="1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5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F51DDEF-E2E2-4831-9A3A-7399E9921A48}" type="slidenum">
              <a:rPr lang="zh-CN" altLang="en-US" sz="1400" smtClean="0">
                <a:solidFill>
                  <a:srgbClr val="000000"/>
                </a:solidFill>
              </a:rPr>
              <a:t>24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319213"/>
            <a:ext cx="8136904" cy="3621955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/>
              <a:t>练习</a:t>
            </a:r>
            <a:r>
              <a:rPr lang="en-US" altLang="zh-CN" b="1" dirty="0"/>
              <a:t>2.   </a:t>
            </a:r>
            <a:r>
              <a:rPr lang="zh-CN" altLang="en-US" b="1" dirty="0"/>
              <a:t>定义一个能容纳</a:t>
            </a:r>
            <a:r>
              <a:rPr lang="en-US" altLang="zh-CN" b="1" dirty="0"/>
              <a:t>10</a:t>
            </a:r>
            <a:r>
              <a:rPr lang="zh-CN" altLang="en-US" b="1" dirty="0"/>
              <a:t>个元素的整型数组</a:t>
            </a:r>
            <a:r>
              <a:rPr lang="en-US" altLang="zh-CN" b="1" dirty="0"/>
              <a:t>a</a:t>
            </a:r>
            <a:r>
              <a:rPr lang="zh-CN" altLang="en-US" b="1" dirty="0"/>
              <a:t>，从键盘读取</a:t>
            </a:r>
            <a:r>
              <a:rPr lang="en-US" altLang="zh-CN" b="1" dirty="0"/>
              <a:t>9</a:t>
            </a:r>
            <a:r>
              <a:rPr lang="zh-CN" altLang="en-US" b="1" dirty="0"/>
              <a:t>个整数存放到前</a:t>
            </a:r>
            <a:r>
              <a:rPr lang="en-US" altLang="zh-CN" b="1" dirty="0"/>
              <a:t>9</a:t>
            </a:r>
            <a:r>
              <a:rPr lang="zh-CN" altLang="en-US" b="1" dirty="0"/>
              <a:t>个数组元素中。</a:t>
            </a:r>
            <a:endParaRPr lang="en-US" altLang="zh-CN" b="1" dirty="0"/>
          </a:p>
          <a:p>
            <a:pPr marL="0" indent="0" eaLnBrk="1" hangingPunct="1">
              <a:buNone/>
            </a:pPr>
            <a:r>
              <a:rPr lang="en-US" altLang="zh-CN" b="1" dirty="0"/>
              <a:t>1</a:t>
            </a:r>
            <a:r>
              <a:rPr lang="zh-CN" altLang="en-US" b="1" dirty="0"/>
              <a:t>）从键盘读取一个整数</a:t>
            </a:r>
            <a:r>
              <a:rPr lang="en-US" altLang="zh-CN" b="1" dirty="0"/>
              <a:t>n</a:t>
            </a:r>
            <a:r>
              <a:rPr lang="zh-CN" altLang="en-US" b="1" dirty="0"/>
              <a:t>和位置</a:t>
            </a:r>
            <a:r>
              <a:rPr lang="en-US" altLang="zh-CN" b="1" dirty="0"/>
              <a:t>p(0&lt;=p&lt;=8)</a:t>
            </a:r>
            <a:r>
              <a:rPr lang="zh-CN" altLang="en-US" b="1" dirty="0"/>
              <a:t>，插入</a:t>
            </a:r>
            <a:r>
              <a:rPr lang="en-US" altLang="zh-CN" b="1" dirty="0"/>
              <a:t>n</a:t>
            </a:r>
            <a:r>
              <a:rPr lang="zh-CN" altLang="en-US" b="1" dirty="0"/>
              <a:t>到数组</a:t>
            </a:r>
            <a:r>
              <a:rPr lang="en-US" altLang="zh-CN" b="1" dirty="0"/>
              <a:t>a</a:t>
            </a:r>
            <a:r>
              <a:rPr lang="zh-CN" altLang="en-US" b="1" dirty="0"/>
              <a:t>中，插入位置：下标</a:t>
            </a:r>
            <a:r>
              <a:rPr lang="en-US" altLang="zh-CN" b="1" dirty="0"/>
              <a:t>p</a:t>
            </a:r>
            <a:r>
              <a:rPr lang="zh-CN" altLang="en-US" b="1" dirty="0"/>
              <a:t>。要求插入点及后续的数组元素都要后移动。 </a:t>
            </a:r>
            <a:endParaRPr lang="en-US" altLang="zh-CN" b="1" dirty="0"/>
          </a:p>
          <a:p>
            <a:pPr marL="0" eaLnBrk="1" hangingPunct="1">
              <a:buFontTx/>
              <a:buNone/>
            </a:pPr>
            <a:r>
              <a:rPr lang="en-US" altLang="zh-CN" b="1" dirty="0"/>
              <a:t>2</a:t>
            </a:r>
            <a:r>
              <a:rPr lang="zh-CN" altLang="en-US" b="1" dirty="0"/>
              <a:t>）从键盘再次读取位置</a:t>
            </a:r>
            <a:r>
              <a:rPr lang="en-US" altLang="zh-CN" b="1" dirty="0"/>
              <a:t>p(0&lt;=p&lt;=8)</a:t>
            </a:r>
            <a:r>
              <a:rPr lang="zh-CN" altLang="en-US" b="1" dirty="0"/>
              <a:t>，删除数组</a:t>
            </a:r>
            <a:r>
              <a:rPr lang="en-US" altLang="zh-CN" b="1" dirty="0"/>
              <a:t>a</a:t>
            </a:r>
            <a:r>
              <a:rPr lang="zh-CN" altLang="en-US" b="1" dirty="0"/>
              <a:t>中下标为</a:t>
            </a:r>
            <a:r>
              <a:rPr lang="en-US" altLang="zh-CN" b="1" dirty="0"/>
              <a:t>p</a:t>
            </a:r>
            <a:r>
              <a:rPr lang="zh-CN" altLang="en-US" b="1" dirty="0"/>
              <a:t>的元素。要求被删除的数组元素之后的元素都要前移。</a:t>
            </a:r>
            <a:endParaRPr lang="en-US" altLang="zh-CN" b="1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41279F4-69B7-4BD1-B0BA-1E4F13CC4900}" type="slidenum">
              <a:rPr lang="zh-CN" altLang="en-US" sz="1400" smtClean="0">
                <a:solidFill>
                  <a:srgbClr val="000000"/>
                </a:solidFill>
              </a:rPr>
              <a:t>25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pic>
        <p:nvPicPr>
          <p:cNvPr id="337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557338"/>
            <a:ext cx="432117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3068638"/>
            <a:ext cx="4248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9" name="Line 6"/>
          <p:cNvSpPr>
            <a:spLocks noChangeShapeType="1"/>
          </p:cNvSpPr>
          <p:nvPr/>
        </p:nvSpPr>
        <p:spPr bwMode="auto">
          <a:xfrm>
            <a:off x="3716843" y="2293693"/>
            <a:ext cx="719137" cy="762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4356919" y="2293693"/>
            <a:ext cx="719137" cy="77494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0888" name="Text Box 8"/>
          <p:cNvSpPr txBox="1">
            <a:spLocks noChangeArrowheads="1"/>
          </p:cNvSpPr>
          <p:nvPr/>
        </p:nvSpPr>
        <p:spPr bwMode="auto">
          <a:xfrm>
            <a:off x="6372225" y="2133600"/>
            <a:ext cx="2447925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000000"/>
                </a:solidFill>
              </a:rPr>
              <a:t>插入元素</a:t>
            </a:r>
          </a:p>
        </p:txBody>
      </p:sp>
      <p:pic>
        <p:nvPicPr>
          <p:cNvPr id="33802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888" y="4175918"/>
            <a:ext cx="433387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3" name="Line 10"/>
          <p:cNvSpPr>
            <a:spLocks noChangeShapeType="1"/>
          </p:cNvSpPr>
          <p:nvPr/>
        </p:nvSpPr>
        <p:spPr bwMode="auto">
          <a:xfrm>
            <a:off x="3348038" y="4724400"/>
            <a:ext cx="288925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 flipH="1">
            <a:off x="3421063" y="4724400"/>
            <a:ext cx="287337" cy="2174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3805" name="Line 12"/>
          <p:cNvSpPr>
            <a:spLocks noChangeShapeType="1"/>
          </p:cNvSpPr>
          <p:nvPr/>
        </p:nvSpPr>
        <p:spPr bwMode="auto">
          <a:xfrm flipH="1">
            <a:off x="3492500" y="4941888"/>
            <a:ext cx="360363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>
            <a:prstShdw prst="shdw17" dist="17961" dir="135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0893" name="Text Box 13"/>
          <p:cNvSpPr txBox="1">
            <a:spLocks noChangeArrowheads="1"/>
          </p:cNvSpPr>
          <p:nvPr/>
        </p:nvSpPr>
        <p:spPr bwMode="auto">
          <a:xfrm>
            <a:off x="6372225" y="4797425"/>
            <a:ext cx="1800225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>
                <a:solidFill>
                  <a:srgbClr val="000000"/>
                </a:solidFill>
              </a:rPr>
              <a:t>删除元素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A219AD9-F44E-40EC-A767-1BBB6E194BD7}" type="slidenum">
              <a:rPr lang="zh-CN" altLang="en-US" sz="1400" smtClean="0">
                <a:solidFill>
                  <a:srgbClr val="000000"/>
                </a:solidFill>
              </a:rPr>
              <a:t>26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19213"/>
            <a:ext cx="8207375" cy="46116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003399"/>
                </a:solidFill>
              </a:rPr>
              <a:t> </a:t>
            </a:r>
            <a:r>
              <a:rPr lang="en-US" altLang="zh-CN" sz="2400" b="1" dirty="0">
                <a:solidFill>
                  <a:srgbClr val="003399"/>
                </a:solidFill>
              </a:rPr>
              <a:t>// </a:t>
            </a:r>
            <a:r>
              <a:rPr lang="zh-CN" altLang="en-US" sz="2400" b="1" dirty="0">
                <a:solidFill>
                  <a:srgbClr val="003399"/>
                </a:solidFill>
              </a:rPr>
              <a:t>插入</a:t>
            </a:r>
            <a:r>
              <a:rPr lang="en-US" altLang="zh-CN" sz="2400" b="1" dirty="0">
                <a:solidFill>
                  <a:srgbClr val="003399"/>
                </a:solidFill>
              </a:rPr>
              <a:t>num</a:t>
            </a:r>
            <a:r>
              <a:rPr lang="zh-CN" altLang="en-US" sz="2400" b="1" dirty="0">
                <a:solidFill>
                  <a:srgbClr val="003399"/>
                </a:solidFill>
              </a:rPr>
              <a:t>到下标为</a:t>
            </a:r>
            <a:r>
              <a:rPr lang="en-US" altLang="zh-CN" sz="2400" b="1" dirty="0">
                <a:solidFill>
                  <a:srgbClr val="003399"/>
                </a:solidFill>
              </a:rPr>
              <a:t>p</a:t>
            </a:r>
            <a:r>
              <a:rPr lang="zh-CN" altLang="en-US" sz="2400" b="1" dirty="0">
                <a:solidFill>
                  <a:srgbClr val="003399"/>
                </a:solidFill>
              </a:rPr>
              <a:t>的数组元素中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</a:t>
            </a:r>
            <a:r>
              <a:rPr lang="en-US" altLang="zh-CN" sz="2400" b="1" dirty="0"/>
              <a:t>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=SIZE-2;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&gt;=p;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--) </a:t>
            </a:r>
            <a:r>
              <a:rPr lang="en-US" altLang="zh-CN" sz="24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下标为</a:t>
            </a:r>
            <a:r>
              <a:rPr lang="en-US" altLang="zh-CN" sz="2000" b="1" dirty="0">
                <a:solidFill>
                  <a:srgbClr val="003399"/>
                </a:solidFill>
              </a:rPr>
              <a:t>SIZE-2</a:t>
            </a:r>
            <a:r>
              <a:rPr lang="zh-CN" altLang="en-US" sz="2000" b="1" dirty="0">
                <a:solidFill>
                  <a:srgbClr val="003399"/>
                </a:solidFill>
              </a:rPr>
              <a:t>～</a:t>
            </a:r>
            <a:r>
              <a:rPr lang="en-US" altLang="zh-CN" sz="2000" b="1" dirty="0">
                <a:solidFill>
                  <a:srgbClr val="003399"/>
                </a:solidFill>
              </a:rPr>
              <a:t>p</a:t>
            </a:r>
            <a:r>
              <a:rPr lang="zh-CN" altLang="en-US" sz="2000" b="1" dirty="0">
                <a:solidFill>
                  <a:srgbClr val="003399"/>
                </a:solidFill>
              </a:rPr>
              <a:t>的数组元素依次后挪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	   </a:t>
            </a:r>
            <a:r>
              <a:rPr lang="en-US" altLang="zh-CN" sz="2400" b="1" dirty="0"/>
              <a:t>a[</a:t>
            </a:r>
            <a:r>
              <a:rPr lang="en-US" altLang="zh-CN" sz="2400" b="1" dirty="0" err="1"/>
              <a:t>i+1</a:t>
            </a:r>
            <a:r>
              <a:rPr lang="en-US" altLang="zh-CN" sz="2400" b="1" dirty="0"/>
              <a:t>]=a[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a[p]=num;  </a:t>
            </a:r>
            <a:r>
              <a:rPr lang="en-US" altLang="zh-CN" sz="2400" b="1" dirty="0">
                <a:solidFill>
                  <a:srgbClr val="003399"/>
                </a:solidFill>
              </a:rPr>
              <a:t>//</a:t>
            </a:r>
            <a:r>
              <a:rPr lang="zh-CN" altLang="en-US" sz="2400" b="1" dirty="0">
                <a:solidFill>
                  <a:srgbClr val="003399"/>
                </a:solidFill>
              </a:rPr>
              <a:t>插入</a:t>
            </a:r>
            <a:r>
              <a:rPr lang="en-US" altLang="zh-CN" sz="2400" b="1" dirty="0">
                <a:solidFill>
                  <a:srgbClr val="003399"/>
                </a:solidFill>
              </a:rPr>
              <a:t>num</a:t>
            </a:r>
            <a:r>
              <a:rPr lang="zh-CN" altLang="en-US" sz="2400" b="1" dirty="0">
                <a:solidFill>
                  <a:srgbClr val="003399"/>
                </a:solidFill>
              </a:rPr>
              <a:t>到下标为</a:t>
            </a:r>
            <a:r>
              <a:rPr lang="en-US" altLang="zh-CN" sz="2400" b="1" dirty="0">
                <a:solidFill>
                  <a:srgbClr val="003399"/>
                </a:solidFill>
              </a:rPr>
              <a:t>p</a:t>
            </a:r>
            <a:r>
              <a:rPr lang="zh-CN" altLang="en-US" sz="2400" b="1" dirty="0">
                <a:solidFill>
                  <a:srgbClr val="003399"/>
                </a:solidFill>
              </a:rPr>
              <a:t>的数组元素中 </a:t>
            </a:r>
          </a:p>
          <a:p>
            <a:pPr eaLnBrk="1" hangingPunct="1">
              <a:buFontTx/>
              <a:buNone/>
            </a:pPr>
            <a:endParaRPr lang="zh-CN" altLang="en-US" sz="2400" b="1" dirty="0">
              <a:solidFill>
                <a:srgbClr val="003399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rgbClr val="003399"/>
                </a:solidFill>
              </a:rPr>
              <a:t>// </a:t>
            </a:r>
            <a:r>
              <a:rPr lang="zh-CN" altLang="en-US" sz="2400" b="1" dirty="0">
                <a:solidFill>
                  <a:srgbClr val="003399"/>
                </a:solidFill>
              </a:rPr>
              <a:t>删除下标为</a:t>
            </a:r>
            <a:r>
              <a:rPr lang="en-US" altLang="zh-CN" sz="2400" b="1" dirty="0">
                <a:solidFill>
                  <a:srgbClr val="003399"/>
                </a:solidFill>
              </a:rPr>
              <a:t>p</a:t>
            </a:r>
            <a:r>
              <a:rPr lang="zh-CN" altLang="en-US" sz="2400" b="1" dirty="0">
                <a:solidFill>
                  <a:srgbClr val="003399"/>
                </a:solidFill>
              </a:rPr>
              <a:t>的数组元素中内容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</a:t>
            </a:r>
            <a:r>
              <a:rPr lang="en-US" altLang="zh-CN" sz="2400" b="1" dirty="0" err="1"/>
              <a:t>p+1</a:t>
            </a:r>
            <a:r>
              <a:rPr lang="en-US" altLang="zh-CN" sz="2400" b="1" dirty="0"/>
              <a:t>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&lt;=SIZE-1; </a:t>
            </a:r>
            <a:r>
              <a:rPr lang="en-US" altLang="zh-CN" sz="2400" b="1" dirty="0" err="1"/>
              <a:t>i</a:t>
            </a:r>
            <a:r>
              <a:rPr lang="en-US" altLang="zh-CN" sz="2000" b="1" dirty="0"/>
              <a:t>++)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下标为</a:t>
            </a:r>
            <a:r>
              <a:rPr lang="en-US" altLang="zh-CN" sz="2000" b="1" dirty="0" err="1">
                <a:solidFill>
                  <a:srgbClr val="003399"/>
                </a:solidFill>
              </a:rPr>
              <a:t>p+1</a:t>
            </a:r>
            <a:r>
              <a:rPr lang="zh-CN" altLang="en-US" sz="2000" b="1" dirty="0">
                <a:solidFill>
                  <a:srgbClr val="003399"/>
                </a:solidFill>
              </a:rPr>
              <a:t>～</a:t>
            </a:r>
            <a:r>
              <a:rPr lang="en-US" altLang="zh-CN" sz="2000" b="1" dirty="0">
                <a:solidFill>
                  <a:srgbClr val="003399"/>
                </a:solidFill>
              </a:rPr>
              <a:t>SIZE-1</a:t>
            </a:r>
            <a:r>
              <a:rPr lang="zh-CN" altLang="en-US" sz="2000" b="1" dirty="0">
                <a:solidFill>
                  <a:srgbClr val="003399"/>
                </a:solidFill>
              </a:rPr>
              <a:t>数组元素依次前挪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	   </a:t>
            </a:r>
            <a:r>
              <a:rPr lang="en-US" altLang="zh-CN" sz="2400" b="1" dirty="0"/>
              <a:t>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-1]=a[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 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673BE88-2002-4A27-8290-EC9311BD9839}" type="slidenum">
              <a:rPr lang="zh-CN" altLang="en-US" sz="1400" smtClean="0">
                <a:solidFill>
                  <a:srgbClr val="000000"/>
                </a:solidFill>
              </a:rPr>
              <a:t>27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int main(void)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int a[SIZE],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p, num;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char s[10];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003399"/>
                </a:solidFill>
              </a:rPr>
              <a:t>// </a:t>
            </a:r>
            <a:r>
              <a:rPr lang="zh-CN" altLang="en-US" sz="2000" b="1" dirty="0">
                <a:solidFill>
                  <a:srgbClr val="003399"/>
                </a:solidFill>
              </a:rPr>
              <a:t>往数组中前</a:t>
            </a:r>
            <a:r>
              <a:rPr lang="en-US" altLang="zh-CN" sz="2000" b="1" dirty="0">
                <a:solidFill>
                  <a:srgbClr val="003399"/>
                </a:solidFill>
              </a:rPr>
              <a:t>SIZE-1</a:t>
            </a:r>
            <a:r>
              <a:rPr lang="zh-CN" altLang="en-US" sz="2000" b="1" dirty="0">
                <a:solidFill>
                  <a:srgbClr val="003399"/>
                </a:solidFill>
              </a:rPr>
              <a:t>个元素赋值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%d numbers\n", SIZE-1);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&lt;=SIZE-2;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	//</a:t>
            </a:r>
            <a:r>
              <a:rPr lang="zh-CN" altLang="en-US" sz="2000" b="1" dirty="0">
                <a:solidFill>
                  <a:srgbClr val="003399"/>
                </a:solidFill>
              </a:rPr>
              <a:t>输出数组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("before insert, the array is:\n");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&lt;=SIZE-2;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("%d\t",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 </a:t>
            </a:r>
            <a:endParaRPr lang="zh-CN" altLang="en-US" sz="2000" b="1" dirty="0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C9C0D49-7874-4D0C-AD30-C59D87CEEE64}" type="slidenum">
              <a:rPr lang="zh-CN" altLang="en-US" sz="1400" smtClean="0">
                <a:solidFill>
                  <a:srgbClr val="000000"/>
                </a:solidFill>
              </a:rPr>
              <a:t>28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19213"/>
            <a:ext cx="8893175" cy="46116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>
                <a:solidFill>
                  <a:srgbClr val="003399"/>
                </a:solidFill>
              </a:rPr>
              <a:t>  </a:t>
            </a:r>
            <a:r>
              <a:rPr lang="en-US" altLang="zh-CN" sz="2000" b="1" dirty="0">
                <a:solidFill>
                  <a:srgbClr val="003399"/>
                </a:solidFill>
              </a:rPr>
              <a:t>// </a:t>
            </a:r>
            <a:r>
              <a:rPr lang="zh-CN" altLang="en-US" sz="2000" b="1" dirty="0">
                <a:solidFill>
                  <a:srgbClr val="003399"/>
                </a:solidFill>
              </a:rPr>
              <a:t>读入要插入的元素以及位置下标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fflush</a:t>
            </a:r>
            <a:r>
              <a:rPr lang="en-US" altLang="zh-CN" sz="2000" b="1" dirty="0"/>
              <a:t>(stdin);	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清空键盘缓冲区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number to add:\n");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("%d", &amp;num);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("input position(&lt;=%d):\n", SIZE-2);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</a:t>
            </a:r>
            <a:r>
              <a:rPr lang="en-US" altLang="zh-CN" sz="2000" b="1" dirty="0" err="1"/>
              <a:t>d",&amp;p</a:t>
            </a:r>
            <a:r>
              <a:rPr lang="en-US" altLang="zh-CN" sz="2000" b="1" dirty="0"/>
              <a:t>);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   //</a:t>
            </a:r>
            <a:r>
              <a:rPr lang="zh-CN" altLang="en-US" sz="2000" b="1" dirty="0">
                <a:solidFill>
                  <a:srgbClr val="003399"/>
                </a:solidFill>
              </a:rPr>
              <a:t>插入 元素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/>
              <a:t>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=SIZE-2;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&gt;=p;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--)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下标为</a:t>
            </a:r>
            <a:r>
              <a:rPr lang="en-US" altLang="zh-CN" sz="2000" b="1" dirty="0">
                <a:solidFill>
                  <a:srgbClr val="003399"/>
                </a:solidFill>
              </a:rPr>
              <a:t>SIZE-2</a:t>
            </a:r>
            <a:r>
              <a:rPr lang="zh-CN" altLang="en-US" sz="2000" b="1" dirty="0">
                <a:solidFill>
                  <a:srgbClr val="003399"/>
                </a:solidFill>
              </a:rPr>
              <a:t>～</a:t>
            </a:r>
            <a:r>
              <a:rPr lang="en-US" altLang="zh-CN" sz="2000" b="1" dirty="0">
                <a:solidFill>
                  <a:srgbClr val="003399"/>
                </a:solidFill>
              </a:rPr>
              <a:t>p</a:t>
            </a:r>
            <a:r>
              <a:rPr lang="zh-CN" altLang="en-US" sz="2000" b="1" dirty="0">
                <a:solidFill>
                  <a:srgbClr val="003399"/>
                </a:solidFill>
              </a:rPr>
              <a:t>的数组元素依次后挪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	   </a:t>
            </a:r>
            <a:r>
              <a:rPr lang="en-US" altLang="zh-CN" sz="2000" b="1" dirty="0"/>
              <a:t>a[</a:t>
            </a:r>
            <a:r>
              <a:rPr lang="en-US" altLang="zh-CN" sz="2000" b="1" dirty="0" err="1"/>
              <a:t>i+1</a:t>
            </a:r>
            <a:r>
              <a:rPr lang="en-US" altLang="zh-CN" sz="2000" b="1" dirty="0"/>
              <a:t>]=a[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a[p]=num;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插入</a:t>
            </a:r>
            <a:r>
              <a:rPr lang="en-US" altLang="zh-CN" sz="2000" b="1" dirty="0">
                <a:solidFill>
                  <a:srgbClr val="003399"/>
                </a:solidFill>
              </a:rPr>
              <a:t>num</a:t>
            </a:r>
            <a:r>
              <a:rPr lang="zh-CN" altLang="en-US" sz="2000" b="1" dirty="0">
                <a:solidFill>
                  <a:srgbClr val="003399"/>
                </a:solidFill>
              </a:rPr>
              <a:t>到下标为</a:t>
            </a:r>
            <a:r>
              <a:rPr lang="en-US" altLang="zh-CN" sz="2000" b="1" dirty="0">
                <a:solidFill>
                  <a:srgbClr val="003399"/>
                </a:solidFill>
              </a:rPr>
              <a:t>p</a:t>
            </a:r>
            <a:r>
              <a:rPr lang="zh-CN" altLang="en-US" sz="2000" b="1" dirty="0">
                <a:solidFill>
                  <a:srgbClr val="003399"/>
                </a:solidFill>
              </a:rPr>
              <a:t>的数组元素中 </a:t>
            </a:r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C93A12-7236-4B0D-BEBA-2E1365371C8F}" type="slidenum">
              <a:rPr lang="zh-CN" altLang="en-US" sz="1400" smtClean="0">
                <a:solidFill>
                  <a:srgbClr val="000000"/>
                </a:solidFill>
              </a:rPr>
              <a:t>29</a:t>
            </a:fld>
            <a:endParaRPr lang="en-US" altLang="zh-CN" sz="1400">
              <a:solidFill>
                <a:srgbClr val="000000"/>
              </a:solidFill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458200" cy="506253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   // </a:t>
            </a:r>
            <a:r>
              <a:rPr lang="zh-CN" altLang="en-US" sz="2000" b="1" dirty="0">
                <a:solidFill>
                  <a:srgbClr val="003399"/>
                </a:solidFill>
              </a:rPr>
              <a:t>读入要删除的元素下标 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("\</a:t>
            </a:r>
            <a:r>
              <a:rPr lang="en-US" altLang="zh-CN" sz="2000" b="1" dirty="0" err="1"/>
              <a:t>ninput</a:t>
            </a:r>
            <a:r>
              <a:rPr lang="en-US" altLang="zh-CN" sz="2000" b="1" dirty="0"/>
              <a:t> number position to delete:\n");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("%d", &amp;p);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p+1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&lt;=SIZE-1;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下标为</a:t>
            </a:r>
            <a:r>
              <a:rPr lang="en-US" altLang="zh-CN" sz="2000" b="1" dirty="0" err="1">
                <a:solidFill>
                  <a:srgbClr val="003399"/>
                </a:solidFill>
              </a:rPr>
              <a:t>p+1</a:t>
            </a:r>
            <a:r>
              <a:rPr lang="zh-CN" altLang="en-US" sz="2000" b="1" dirty="0">
                <a:solidFill>
                  <a:srgbClr val="003399"/>
                </a:solidFill>
              </a:rPr>
              <a:t>～</a:t>
            </a:r>
            <a:r>
              <a:rPr lang="en-US" altLang="zh-CN" sz="2000" b="1" dirty="0">
                <a:solidFill>
                  <a:srgbClr val="003399"/>
                </a:solidFill>
              </a:rPr>
              <a:t>SIZE-1</a:t>
            </a:r>
            <a:r>
              <a:rPr lang="zh-CN" altLang="en-US" sz="2000" b="1" dirty="0">
                <a:solidFill>
                  <a:srgbClr val="003399"/>
                </a:solidFill>
              </a:rPr>
              <a:t>的数组元素依次前挪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	   </a:t>
            </a:r>
            <a:r>
              <a:rPr lang="en-US" altLang="zh-CN" sz="2000" b="1" dirty="0"/>
              <a:t>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-1]=a[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 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("after delete, the array is:\n"); 	  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&lt;=SIZE-2;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("%d\t",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]);	  </a:t>
            </a:r>
          </a:p>
          <a:p>
            <a:pPr eaLnBrk="1" hangingPunct="1">
              <a:buFontTx/>
              <a:buNone/>
            </a:pPr>
            <a:endParaRPr lang="en-US" altLang="zh-CN" sz="2000" b="1" dirty="0"/>
          </a:p>
          <a:p>
            <a:pPr eaLnBrk="1" hangingPunct="1">
              <a:buFontTx/>
              <a:buNone/>
            </a:pPr>
            <a:r>
              <a:rPr lang="en-US" altLang="zh-CN" sz="2000" b="1" dirty="0"/>
              <a:t>    return 0</a:t>
            </a:r>
            <a:r>
              <a:rPr lang="zh-CN" altLang="en-US" sz="2000" b="1" dirty="0"/>
              <a:t>；						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} </a:t>
            </a:r>
            <a:endParaRPr lang="zh-CN" altLang="en-US" sz="2000" b="1" dirty="0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09CCCE5-B6D5-4A6F-84CB-6E2F80436CAC}" type="slidenum">
              <a:rPr lang="zh-CN" altLang="en-US" sz="1400" smtClean="0"/>
              <a:t>3</a:t>
            </a:fld>
            <a:endParaRPr lang="en-US" altLang="zh-CN" sz="140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95536" y="1319213"/>
            <a:ext cx="8280152" cy="4611687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</a:rPr>
              <a:t>数据类型内涵：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数据定义</a:t>
            </a:r>
          </a:p>
          <a:p>
            <a:pPr marL="1524000" lvl="2" indent="-609600" eaLnBrk="1" hangingPunct="1"/>
            <a:r>
              <a:rPr lang="zh-CN" altLang="en-US" b="1" dirty="0"/>
              <a:t>整数/实数/字符等是对客观世界事物（数据）的抽象，逻辑表达。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数据的存储空间（范围）</a:t>
            </a:r>
          </a:p>
          <a:p>
            <a:pPr marL="1524000" lvl="2" indent="-609600" eaLnBrk="1" hangingPunct="1"/>
            <a:r>
              <a:rPr lang="zh-CN" altLang="en-US" b="1" dirty="0"/>
              <a:t>长整型、短整形、浮点数、字符等数据所分配的存储空间各不相同。</a:t>
            </a:r>
          </a:p>
          <a:p>
            <a:pPr marL="457200" lvl="1" indent="0" eaLnBrk="1" hangingPunct="1">
              <a:buNone/>
            </a:pPr>
            <a:r>
              <a:rPr lang="zh-CN" altLang="en-US" b="1" dirty="0">
                <a:solidFill>
                  <a:srgbClr val="FF0000"/>
                </a:solidFill>
              </a:rPr>
              <a:t>数据的操作</a:t>
            </a:r>
          </a:p>
          <a:p>
            <a:pPr marL="1524000" lvl="2" indent="-609600" eaLnBrk="1" hangingPunct="1"/>
            <a:r>
              <a:rPr lang="zh-CN" altLang="en-US" b="1" dirty="0"/>
              <a:t>算术、逻辑、关系运算。</a:t>
            </a:r>
          </a:p>
        </p:txBody>
      </p:sp>
      <p:sp>
        <p:nvSpPr>
          <p:cNvPr id="5124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7.1 </a:t>
            </a:r>
            <a:r>
              <a:rPr lang="zh-CN" altLang="en-US" b="1" dirty="0"/>
              <a:t>总结与回顾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A1E3432-4B27-4F1C-8A4E-E9798B1E1C30}" type="slidenum">
              <a:rPr lang="zh-CN" altLang="en-US" sz="1400" smtClean="0"/>
              <a:t>30</a:t>
            </a:fld>
            <a:endParaRPr lang="en-US" altLang="zh-CN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  <p:sp>
        <p:nvSpPr>
          <p:cNvPr id="27652" name="Text Box 4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eaLnBrk="1" hangingPunct="1">
              <a:buFontTx/>
              <a:buNone/>
            </a:pPr>
            <a:r>
              <a:rPr lang="en-US" altLang="zh-CN" sz="2600" b="1" dirty="0"/>
              <a:t>40</a:t>
            </a:r>
            <a:r>
              <a:rPr lang="zh-CN" altLang="en-US" sz="2600" b="1" dirty="0"/>
              <a:t>位学生为餐厅打分，分数值分为</a:t>
            </a:r>
            <a:r>
              <a:rPr lang="en-US" altLang="zh-CN" sz="2600" b="1" dirty="0"/>
              <a:t>1~10</a:t>
            </a:r>
            <a:r>
              <a:rPr lang="zh-CN" altLang="en-US" sz="2600" b="1" dirty="0"/>
              <a:t>的</a:t>
            </a:r>
            <a:r>
              <a:rPr lang="en-US" altLang="zh-CN" sz="2600" b="1" dirty="0"/>
              <a:t>10</a:t>
            </a:r>
            <a:r>
              <a:rPr lang="zh-CN" altLang="en-US" sz="2600" b="1" dirty="0"/>
              <a:t>个等级，要求统计出各个分数值的打分人数；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2600" b="1" dirty="0"/>
              <a:t>40</a:t>
            </a:r>
            <a:r>
              <a:rPr lang="zh-CN" altLang="en-US" sz="2600" b="1" dirty="0"/>
              <a:t>个学生的打分分值构成了一个线性表，可以用一个长为</a:t>
            </a:r>
            <a:r>
              <a:rPr lang="en-US" altLang="zh-CN" sz="2600" b="1" dirty="0"/>
              <a:t>40</a:t>
            </a:r>
            <a:r>
              <a:rPr lang="zh-CN" altLang="en-US" sz="2600" b="1" dirty="0"/>
              <a:t>的整型数组来存放；</a:t>
            </a:r>
          </a:p>
          <a:p>
            <a:pPr marL="457200" lvl="1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600" b="1" dirty="0">
                <a:solidFill>
                  <a:srgbClr val="003399"/>
                </a:solidFill>
                <a:sym typeface="+mn-ea"/>
              </a:rPr>
              <a:t>    </a:t>
            </a:r>
            <a:r>
              <a:rPr lang="zh-CN" altLang="en-US" b="1" dirty="0">
                <a:solidFill>
                  <a:srgbClr val="003399"/>
                </a:solidFill>
                <a:sym typeface="+mn-ea"/>
              </a:rPr>
              <a:t>int response[</a:t>
            </a:r>
            <a:r>
              <a:rPr lang="en-US" altLang="zh-CN" b="1" dirty="0">
                <a:solidFill>
                  <a:srgbClr val="003399"/>
                </a:solidFill>
                <a:sym typeface="+mn-ea"/>
              </a:rPr>
              <a:t>40</a:t>
            </a:r>
            <a:r>
              <a:rPr lang="zh-CN" altLang="en-US" b="1" dirty="0">
                <a:solidFill>
                  <a:srgbClr val="003399"/>
                </a:solidFill>
                <a:sym typeface="+mn-ea"/>
              </a:rPr>
              <a:t>]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600" b="1" dirty="0"/>
              <a:t>假设</a:t>
            </a:r>
            <a:r>
              <a:rPr lang="en-US" altLang="zh-CN" sz="2600" b="1" dirty="0" err="1"/>
              <a:t>a</a:t>
            </a:r>
            <a:r>
              <a:rPr lang="en-US" altLang="zh-CN" sz="2600" b="1" baseline="-25000" dirty="0" err="1"/>
              <a:t>i</a:t>
            </a:r>
            <a:r>
              <a:rPr lang="zh-CN" altLang="en-US" sz="2600" b="1" dirty="0"/>
              <a:t>代表分值为</a:t>
            </a:r>
            <a:r>
              <a:rPr lang="en-US" altLang="zh-CN" sz="2600" b="1" dirty="0" err="1"/>
              <a:t>i</a:t>
            </a:r>
            <a:r>
              <a:rPr lang="zh-CN" altLang="en-US" sz="2600" b="1" dirty="0"/>
              <a:t>的票数，则</a:t>
            </a:r>
            <a:r>
              <a:rPr lang="en-US" altLang="zh-CN" sz="2600" b="1" dirty="0"/>
              <a:t>(</a:t>
            </a:r>
            <a:r>
              <a:rPr lang="en-US" altLang="zh-CN" sz="2600" b="1" dirty="0" err="1"/>
              <a:t>a</a:t>
            </a:r>
            <a:r>
              <a:rPr lang="en-US" altLang="zh-CN" sz="2600" b="1" baseline="-25000" dirty="0" err="1"/>
              <a:t>1</a:t>
            </a:r>
            <a:r>
              <a:rPr lang="en-US" altLang="zh-CN" sz="2600" b="1" dirty="0"/>
              <a:t>, </a:t>
            </a:r>
            <a:r>
              <a:rPr lang="en-US" altLang="zh-CN" sz="2600" b="1" dirty="0" err="1"/>
              <a:t>a</a:t>
            </a:r>
            <a:r>
              <a:rPr lang="en-US" altLang="zh-CN" sz="2600" b="1" baseline="-25000" dirty="0" err="1"/>
              <a:t>2</a:t>
            </a:r>
            <a:r>
              <a:rPr lang="en-US" altLang="zh-CN" sz="2600" b="1" dirty="0"/>
              <a:t>, </a:t>
            </a:r>
            <a:r>
              <a:rPr lang="en-US" altLang="zh-CN" sz="2600" b="1" dirty="0">
                <a:latin typeface="宋体" pitchFamily="2" charset="-122"/>
              </a:rPr>
              <a:t>…</a:t>
            </a:r>
            <a:r>
              <a:rPr lang="en-US" altLang="zh-CN" sz="2600" b="1" dirty="0"/>
              <a:t>, </a:t>
            </a:r>
            <a:r>
              <a:rPr lang="en-US" altLang="zh-CN" sz="2600" b="1" dirty="0" err="1"/>
              <a:t>a</a:t>
            </a:r>
            <a:r>
              <a:rPr lang="en-US" altLang="zh-CN" sz="2600" b="1" baseline="-25000" dirty="0" err="1"/>
              <a:t>10</a:t>
            </a:r>
            <a:r>
              <a:rPr lang="en-US" altLang="zh-CN" sz="2600" b="1" dirty="0"/>
              <a:t>)</a:t>
            </a:r>
            <a:r>
              <a:rPr lang="zh-CN" altLang="en-US" sz="2600" b="1" dirty="0"/>
              <a:t>构成一个线性表，可用一个长度为</a:t>
            </a:r>
            <a:r>
              <a:rPr lang="en-US" altLang="zh-CN" sz="2600" b="1" dirty="0"/>
              <a:t>10</a:t>
            </a:r>
            <a:r>
              <a:rPr lang="zh-CN" altLang="en-US" sz="2600" b="1" dirty="0"/>
              <a:t>的整型数组来存放：</a:t>
            </a:r>
            <a:endParaRPr lang="en-US" altLang="zh-CN" sz="2600" b="1" dirty="0"/>
          </a:p>
          <a:p>
            <a:pPr marL="457200" lvl="1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600" b="1" dirty="0">
                <a:solidFill>
                  <a:srgbClr val="003399"/>
                </a:solidFill>
                <a:sym typeface="+mn-ea"/>
              </a:rPr>
              <a:t>    </a:t>
            </a:r>
            <a:r>
              <a:rPr lang="zh-CN" altLang="en-US" b="1" dirty="0">
                <a:solidFill>
                  <a:srgbClr val="003399"/>
                </a:solidFill>
                <a:sym typeface="+mn-ea"/>
              </a:rPr>
              <a:t>int frequency</a:t>
            </a:r>
            <a:r>
              <a:rPr lang="en-US" altLang="zh-CN" b="1" dirty="0">
                <a:solidFill>
                  <a:srgbClr val="003399"/>
                </a:solidFill>
                <a:sym typeface="+mn-ea"/>
              </a:rPr>
              <a:t>[10]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# include &lt;stdio.h&gt;</a:t>
            </a:r>
          </a:p>
          <a:p>
            <a:pPr marL="0" indent="0">
              <a:buNone/>
            </a:pPr>
            <a:r>
              <a:rPr lang="zh-CN" altLang="en-US" sz="2200" b="1" dirty="0"/>
              <a:t># define RESPONSE_SIZE </a:t>
            </a:r>
            <a:r>
              <a:rPr lang="en-US" altLang="zh-CN" sz="2200" b="1" dirty="0"/>
              <a:t>40</a:t>
            </a:r>
          </a:p>
          <a:p>
            <a:pPr marL="0" indent="0">
              <a:buNone/>
            </a:pPr>
            <a:r>
              <a:rPr lang="zh-CN" altLang="en-US" sz="2200" b="1" dirty="0"/>
              <a:t># define FREQUENCY_SIZE 11 </a:t>
            </a:r>
          </a:p>
          <a:p>
            <a:pPr marL="0" indent="0">
              <a:buNone/>
            </a:pPr>
            <a:r>
              <a:rPr lang="zh-CN" altLang="en-US" sz="2200" b="1" dirty="0"/>
              <a:t>int main(void)</a:t>
            </a:r>
          </a:p>
          <a:p>
            <a:pPr marL="0" indent="0">
              <a:buNone/>
            </a:pPr>
            <a:r>
              <a:rPr lang="zh-CN" altLang="en-US" sz="2200" b="1" dirty="0"/>
              <a:t>{ </a:t>
            </a:r>
          </a:p>
          <a:p>
            <a:pPr marL="0" indent="0">
              <a:buNone/>
            </a:pPr>
            <a:r>
              <a:rPr lang="zh-CN" altLang="en-US" sz="2200" b="1" dirty="0"/>
              <a:t>   int response[RESPONSE_SIZE];  </a:t>
            </a:r>
            <a:r>
              <a:rPr lang="en-US" altLang="zh-CN" sz="2200" b="1" dirty="0">
                <a:solidFill>
                  <a:srgbClr val="003399"/>
                </a:solidFill>
              </a:rPr>
              <a:t>//</a:t>
            </a:r>
            <a:r>
              <a:rPr lang="zh-CN" altLang="en-US" sz="2200" b="1" dirty="0">
                <a:solidFill>
                  <a:srgbClr val="003399"/>
                </a:solidFill>
              </a:rPr>
              <a:t>存放学生评分</a:t>
            </a:r>
          </a:p>
          <a:p>
            <a:pPr marL="0" lvl="1" indent="0">
              <a:buNone/>
            </a:pPr>
            <a:r>
              <a:rPr lang="zh-CN" altLang="en-US" sz="2200" b="1" dirty="0"/>
              <a:t>   int frequency[FREQUENCY_SIZE]={0}; </a:t>
            </a:r>
            <a:endParaRPr lang="en-US" altLang="zh-CN" sz="2200" b="1" dirty="0"/>
          </a:p>
          <a:p>
            <a:pPr marL="0" lvl="1" indent="0">
              <a:buNone/>
            </a:pPr>
            <a:r>
              <a:rPr lang="en-US" altLang="zh-CN" sz="2200" b="1" dirty="0"/>
              <a:t>   /*</a:t>
            </a:r>
            <a:r>
              <a:rPr lang="zh-CN" altLang="en-US" sz="2200" b="1" dirty="0">
                <a:solidFill>
                  <a:srgbClr val="003399"/>
                </a:solidFill>
                <a:sym typeface="+mn-ea"/>
              </a:rPr>
              <a:t>存放1～10各分值的统计票数</a:t>
            </a:r>
            <a:r>
              <a:rPr lang="en-US" altLang="zh-CN" sz="2200" b="1" dirty="0">
                <a:solidFill>
                  <a:srgbClr val="003399"/>
                </a:solidFill>
                <a:sym typeface="+mn-ea"/>
              </a:rPr>
              <a:t>*/</a:t>
            </a:r>
            <a:endParaRPr lang="zh-CN" altLang="en-US" sz="2200" b="1" dirty="0">
              <a:solidFill>
                <a:srgbClr val="003399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2200" b="1" dirty="0"/>
              <a:t>   int answer, rating;</a:t>
            </a:r>
          </a:p>
          <a:p>
            <a:pPr marL="0" indent="0">
              <a:buNone/>
            </a:pPr>
            <a:r>
              <a:rPr lang="zh-CN" altLang="en-US" sz="2200" b="1" dirty="0"/>
              <a:t>   for(answer=0; answer&lt;RESPONSE_SIZE; answer++)</a:t>
            </a:r>
          </a:p>
          <a:p>
            <a:pPr marL="0" indent="0">
              <a:buNone/>
            </a:pPr>
            <a:r>
              <a:rPr lang="zh-CN" altLang="en-US" sz="2200" b="1" dirty="0"/>
              <a:t>        </a:t>
            </a:r>
            <a:r>
              <a:rPr lang="en-US" altLang="zh-CN" sz="2200" b="1" dirty="0" err="1"/>
              <a:t>scanf</a:t>
            </a:r>
            <a:r>
              <a:rPr lang="zh-CN" altLang="en-US" sz="2200" b="1" dirty="0"/>
              <a:t> ("%d", &amp;response[answer]);  /</a:t>
            </a:r>
            <a:r>
              <a:rPr lang="zh-CN" altLang="en-US" sz="2200" b="1" dirty="0">
                <a:solidFill>
                  <a:srgbClr val="003399"/>
                </a:solidFill>
              </a:rPr>
              <a:t>/读取打分 </a:t>
            </a:r>
            <a:r>
              <a:rPr lang="zh-CN" altLang="en-US" sz="2200" b="1" dirty="0"/>
              <a:t>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31</a:t>
            </a:fld>
            <a:endParaRPr lang="en-US" altLang="zh-CN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   for(answer=0;answer&lt;RESPONSE_SIZE;answer++)</a:t>
            </a:r>
          </a:p>
          <a:p>
            <a:pPr marL="0" indent="0">
              <a:buNone/>
            </a:pPr>
            <a:r>
              <a:rPr lang="zh-CN" altLang="en-US" sz="2200" b="1" dirty="0"/>
              <a:t>        ++frequency[response[answer]];  </a:t>
            </a:r>
            <a:r>
              <a:rPr lang="zh-CN" altLang="en-US" sz="2200" b="1" dirty="0">
                <a:solidFill>
                  <a:srgbClr val="003399"/>
                </a:solidFill>
              </a:rPr>
              <a:t>//统计</a:t>
            </a:r>
            <a:endParaRPr lang="zh-CN" altLang="en-US" sz="2200" b="1" dirty="0"/>
          </a:p>
          <a:p>
            <a:pPr marL="0" indent="0">
              <a:buNone/>
            </a:pP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b="1" dirty="0"/>
              <a:t>   for(rating=1;rating&lt;FREQUENCY_SIZE;rating++)</a:t>
            </a:r>
          </a:p>
          <a:p>
            <a:pPr marL="0" indent="0">
              <a:buNone/>
            </a:pPr>
            <a:r>
              <a:rPr lang="zh-CN" altLang="en-US" sz="2200" b="1" dirty="0"/>
              <a:t>        printf("%d-%d\n", rating,frequency[rating]); </a:t>
            </a:r>
            <a:r>
              <a:rPr lang="zh-CN" altLang="en-US" sz="2200" b="1" dirty="0">
                <a:solidFill>
                  <a:srgbClr val="003399"/>
                </a:solidFill>
              </a:rPr>
              <a:t>//输出结果 </a:t>
            </a:r>
          </a:p>
          <a:p>
            <a:pPr marL="0" indent="0">
              <a:buNone/>
            </a:pPr>
            <a:r>
              <a:rPr lang="zh-CN" altLang="en-US" sz="2200" b="1" dirty="0"/>
              <a:t>      </a:t>
            </a:r>
          </a:p>
          <a:p>
            <a:pPr marL="0" indent="0">
              <a:buNone/>
            </a:pPr>
            <a:r>
              <a:rPr lang="zh-CN" altLang="en-US" sz="2200" b="1" dirty="0"/>
              <a:t>   return 0;</a:t>
            </a:r>
          </a:p>
          <a:p>
            <a:pPr marL="0" indent="0">
              <a:buNone/>
            </a:pPr>
            <a:r>
              <a:rPr lang="zh-CN" altLang="en-US" sz="2200" b="1" dirty="0"/>
              <a:t>}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32</a:t>
            </a:fld>
            <a:endParaRPr lang="en-US" altLang="zh-CN"/>
          </a:p>
        </p:txBody>
      </p:sp>
      <p:sp>
        <p:nvSpPr>
          <p:cNvPr id="22532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7177772-DAB3-4CFE-9B8E-528B23E54C7C}" type="slidenum">
              <a:rPr lang="zh-CN" altLang="en-US" sz="1400" smtClean="0"/>
              <a:t>33</a:t>
            </a:fld>
            <a:endParaRPr lang="en-US" altLang="zh-CN" sz="140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268413"/>
            <a:ext cx="7993062" cy="4392835"/>
          </a:xfrm>
        </p:spPr>
        <p:txBody>
          <a:bodyPr/>
          <a:lstStyle/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altLang="zh-CN" sz="2400" b="1" dirty="0"/>
              <a:t>int response[</a:t>
            </a:r>
            <a:r>
              <a:rPr lang="en-US" altLang="zh-CN" sz="2400" b="1" dirty="0" err="1"/>
              <a:t>RESPONSE_SIZE</a:t>
            </a:r>
            <a:r>
              <a:rPr lang="en-US" altLang="zh-CN" sz="2400" b="1" dirty="0"/>
              <a:t>] </a:t>
            </a:r>
            <a:r>
              <a:rPr lang="zh-CN" altLang="en-US" sz="2400" b="1" dirty="0"/>
              <a:t>存放40个学生的评分</a:t>
            </a:r>
          </a:p>
          <a:p>
            <a:pPr marL="1066800" lvl="1" indent="-609600" eaLnBrk="1" hangingPunct="1">
              <a:buFontTx/>
              <a:buNone/>
            </a:pPr>
            <a:r>
              <a:rPr lang="en-US" altLang="zh-CN" sz="2400" b="1" dirty="0"/>
              <a:t>  int frequency[</a:t>
            </a:r>
            <a:r>
              <a:rPr lang="en-US" altLang="zh-CN" sz="2400" b="1" dirty="0" err="1"/>
              <a:t>FREQUENCY_SIZE</a:t>
            </a:r>
            <a:r>
              <a:rPr lang="en-US" altLang="zh-CN" sz="2400" b="1" dirty="0"/>
              <a:t>] </a:t>
            </a:r>
            <a:r>
              <a:rPr lang="zh-CN" altLang="en-US" sz="2400" b="1" dirty="0"/>
              <a:t>存放1～10之间各等级分值的统计票数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altLang="zh-CN" sz="2400" b="1" dirty="0"/>
              <a:t>response[answer] </a:t>
            </a:r>
            <a:r>
              <a:rPr lang="zh-CN" altLang="en-US" sz="2400" b="1" dirty="0"/>
              <a:t>某个学生的评分值，取值为1~10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altLang="zh-CN" sz="2400" b="1" dirty="0"/>
              <a:t>frequency[rating] </a:t>
            </a:r>
            <a:r>
              <a:rPr lang="zh-CN" altLang="en-US" sz="2400" b="1" dirty="0"/>
              <a:t>某一分值的统计结果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en-US" altLang="zh-CN" sz="2400" b="1" dirty="0"/>
              <a:t>++frequency[response[answer]] </a:t>
            </a:r>
            <a:r>
              <a:rPr lang="zh-CN" altLang="en-US" sz="2400" b="1" dirty="0"/>
              <a:t>根据某个学生的评分值将该分值的统计结果加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</a:p>
          <a:p>
            <a:pPr marL="609600" indent="-609600" eaLnBrk="1" hangingPunct="1">
              <a:buFont typeface="Monotype Sorts" charset="2"/>
              <a:buAutoNum type="arabicPeriod"/>
            </a:pPr>
            <a:r>
              <a:rPr lang="zh-CN" altLang="en-US" sz="2400" b="1" dirty="0"/>
              <a:t>为什么要将</a:t>
            </a:r>
            <a:r>
              <a:rPr lang="en-US" altLang="zh-CN" sz="2400" b="1" dirty="0" err="1"/>
              <a:t>FREQUENCY_SIZE</a:t>
            </a:r>
            <a:r>
              <a:rPr lang="zh-CN" altLang="en-US" sz="2400" b="1" dirty="0"/>
              <a:t>定义为11呢？</a:t>
            </a:r>
          </a:p>
          <a:p>
            <a:pPr marL="1066800" lvl="1" indent="-609600" eaLnBrk="1" hangingPunct="1">
              <a:buFont typeface="Monotype Sorts" charset="2"/>
              <a:buNone/>
            </a:pPr>
            <a:r>
              <a:rPr lang="zh-CN" altLang="en-US" sz="2400" b="1" dirty="0">
                <a:latin typeface="宋体" pitchFamily="2" charset="-122"/>
              </a:rPr>
              <a:t> </a:t>
            </a:r>
            <a:r>
              <a:rPr lang="zh-CN" altLang="en-US" sz="2400" b="1" dirty="0"/>
              <a:t>将数组的下标值与评分值对应： </a:t>
            </a:r>
            <a:r>
              <a:rPr lang="en-US" altLang="zh-CN" sz="2400" b="1" dirty="0"/>
              <a:t>frequency[1]~frequency[10]</a:t>
            </a:r>
            <a:endParaRPr lang="zh-CN" altLang="en-US" sz="2400" b="1" dirty="0"/>
          </a:p>
        </p:txBody>
      </p:sp>
      <p:sp>
        <p:nvSpPr>
          <p:cNvPr id="29700" name="Rectangle 2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7.3.3 </a:t>
            </a:r>
            <a:r>
              <a:rPr lang="zh-CN" altLang="en-US" b="1" dirty="0"/>
              <a:t>数组的操作</a:t>
            </a:r>
            <a:endParaRPr lang="zh-CN" altLang="en-US" b="1" u="sng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ED9E8E-245A-421F-BB9E-97F3F754DD25}" type="slidenum">
              <a:rPr lang="zh-CN" altLang="en-US" sz="1400" smtClean="0"/>
              <a:t>34</a:t>
            </a:fld>
            <a:endParaRPr lang="en-US" altLang="zh-CN" sz="140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517370"/>
            <a:ext cx="7772400" cy="42116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  总结与回顾（数据类型与程序设计）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数组的声明、操作和使用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字符数组（字符串及操作）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数组作为函数参数的处理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数组的排序、查找算法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3077" name="Picture 8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943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1137E26-C924-4293-9960-E9A492D157AC}" type="slidenum">
              <a:rPr lang="zh-CN" altLang="en-US" sz="1400" smtClean="0"/>
              <a:t>35</a:t>
            </a:fld>
            <a:endParaRPr lang="en-US" altLang="zh-CN" sz="140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467544" y="1295400"/>
            <a:ext cx="8208912" cy="436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600" b="1" dirty="0"/>
              <a:t> </a:t>
            </a:r>
            <a:r>
              <a:rPr lang="zh-CN" altLang="en-US" sz="2600" b="1" dirty="0"/>
              <a:t>四、字符数组（字符串）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  <a:ea typeface="+mn-ea"/>
              </a:rPr>
              <a:t>假设有一个字符串“</a:t>
            </a:r>
            <a:r>
              <a:rPr lang="en-US" altLang="zh-CN" sz="2400" b="1" dirty="0">
                <a:latin typeface="+mn-ea"/>
                <a:ea typeface="+mn-ea"/>
              </a:rPr>
              <a:t>first”</a:t>
            </a:r>
            <a:r>
              <a:rPr lang="zh-CN" altLang="en-US" sz="2400" b="1" dirty="0">
                <a:latin typeface="+mn-ea"/>
                <a:ea typeface="+mn-ea"/>
              </a:rPr>
              <a:t>，能否用一个变量存放？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  <a:ea typeface="+mn-ea"/>
              </a:rPr>
              <a:t>在Ｃ语言中没有专门的字符串变量。通常用一个字符数组来存放一个字符串,并以字符‘</a:t>
            </a:r>
            <a:r>
              <a:rPr lang="en-US" altLang="zh-CN" sz="2400" b="1" dirty="0">
                <a:latin typeface="+mn-ea"/>
                <a:ea typeface="+mn-ea"/>
              </a:rPr>
              <a:t>\0’</a:t>
            </a:r>
            <a:r>
              <a:rPr lang="zh-CN" altLang="en-US" sz="2400" b="1" dirty="0">
                <a:latin typeface="+mn-ea"/>
                <a:ea typeface="+mn-ea"/>
              </a:rPr>
              <a:t>作为字符串的结束符。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  <a:ea typeface="+mn-ea"/>
              </a:rPr>
              <a:t>‘\0’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  <a:ea typeface="+mn-ea"/>
              </a:rPr>
              <a:t>对应的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  <a:ea typeface="+mn-ea"/>
              </a:rPr>
              <a:t>码为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  <a:ea typeface="+mn-ea"/>
              </a:rPr>
              <a:t>0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400" dirty="0">
              <a:latin typeface="System" charset="-122"/>
              <a:ea typeface="System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>
              <a:latin typeface="System" charset="-122"/>
              <a:ea typeface="System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>
              <a:latin typeface="System" charset="-122"/>
              <a:ea typeface="System" charset="-122"/>
            </a:endParaRPr>
          </a:p>
          <a:p>
            <a:pPr eaLnBrk="1" hangingPunct="1">
              <a:buFont typeface="Wingdings" pitchFamily="2" charset="2"/>
              <a:buChar char="Ø"/>
            </a:pPr>
            <a:endParaRPr lang="en-US" altLang="zh-CN" sz="2400" dirty="0">
              <a:latin typeface="System" charset="-122"/>
              <a:ea typeface="System" charset="-122"/>
            </a:endParaRP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b="1" dirty="0">
                <a:latin typeface="+mn-ea"/>
                <a:ea typeface="+mn-ea"/>
              </a:rPr>
              <a:t>在声明一个容纳字符串的字符数组时，</a:t>
            </a:r>
            <a:r>
              <a:rPr lang="zh-CN" altLang="en-US" sz="2400" b="1" dirty="0">
                <a:solidFill>
                  <a:srgbClr val="000099"/>
                </a:solidFill>
                <a:latin typeface="+mn-ea"/>
                <a:ea typeface="+mn-ea"/>
              </a:rPr>
              <a:t>数组的大小应足以容纳字符串中的字符以及字符串结束符‘</a:t>
            </a:r>
            <a:r>
              <a:rPr lang="en-US" altLang="zh-CN" sz="2400" b="1" dirty="0">
                <a:solidFill>
                  <a:srgbClr val="000099"/>
                </a:solidFill>
                <a:latin typeface="+mn-ea"/>
                <a:ea typeface="+mn-ea"/>
              </a:rPr>
              <a:t>\0’</a:t>
            </a:r>
            <a:r>
              <a:rPr lang="zh-CN" altLang="en-US" sz="2400" dirty="0">
                <a:latin typeface="System" charset="-122"/>
                <a:ea typeface="System" charset="-122"/>
              </a:rPr>
              <a:t>。</a:t>
            </a:r>
          </a:p>
          <a:p>
            <a:pPr eaLnBrk="1" hangingPunct="1">
              <a:buFont typeface="Wingdings" pitchFamily="2" charset="2"/>
              <a:buChar char="Ø"/>
            </a:pPr>
            <a:endParaRPr lang="zh-CN" altLang="en-US" sz="2600" b="1" dirty="0">
              <a:latin typeface="System" charset="-122"/>
              <a:ea typeface="System" charset="-122"/>
            </a:endParaRPr>
          </a:p>
        </p:txBody>
      </p:sp>
      <p:graphicFrame>
        <p:nvGraphicFramePr>
          <p:cNvPr id="389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6999312"/>
              </p:ext>
            </p:extLst>
          </p:nvPr>
        </p:nvGraphicFramePr>
        <p:xfrm>
          <a:off x="2700337" y="3573016"/>
          <a:ext cx="374332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1666875" imgH="428625" progId="Paint.Picture">
                  <p:embed/>
                </p:oleObj>
              </mc:Choice>
              <mc:Fallback>
                <p:oleObj name="位图图像" r:id="rId2" imgW="1666875" imgH="428625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7" y="3573016"/>
                        <a:ext cx="374332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7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7.4</a:t>
            </a:r>
            <a:r>
              <a:rPr lang="zh-CN" altLang="en-US" sz="3200" b="1" dirty="0">
                <a:solidFill>
                  <a:srgbClr val="FF3300"/>
                </a:solidFill>
              </a:rPr>
              <a:t> </a:t>
            </a:r>
            <a:r>
              <a:rPr lang="zh-CN" altLang="en-US" sz="3200" b="1" u="sng" dirty="0">
                <a:solidFill>
                  <a:srgbClr val="FF3300"/>
                </a:solidFill>
              </a:rPr>
              <a:t>字符数组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47E5DEC-3818-4493-90E0-0CB88EC69569}" type="slidenum">
              <a:rPr lang="zh-CN" altLang="en-US" sz="1400" smtClean="0"/>
              <a:t>36</a:t>
            </a:fld>
            <a:endParaRPr lang="en-US" altLang="zh-CN" sz="140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8278813" cy="4846091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zh-CN" altLang="en-US" dirty="0">
                <a:latin typeface="System" charset="-122"/>
                <a:ea typeface="System" charset="-122"/>
              </a:rPr>
              <a:t>字符数组初始化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600" dirty="0">
                <a:latin typeface="System" charset="-122"/>
                <a:ea typeface="System" charset="-122"/>
              </a:rPr>
              <a:t>  三种方式：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zh-CN" sz="2600" dirty="0">
                <a:latin typeface="System" charset="-122"/>
                <a:ea typeface="System" charset="-122"/>
              </a:rPr>
              <a:t>   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char a[]={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‘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f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’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, 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‘</a:t>
            </a:r>
            <a:r>
              <a:rPr lang="en-US" altLang="zh-CN" sz="2600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i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’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, 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‘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r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’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, 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‘</a:t>
            </a:r>
            <a:r>
              <a:rPr lang="en-US" altLang="zh-CN" sz="2600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s</a:t>
            </a:r>
            <a:r>
              <a:rPr lang="en-US" altLang="zh-CN" sz="2600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’</a:t>
            </a:r>
            <a:r>
              <a:rPr lang="en-US" altLang="zh-CN" sz="2600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,</a:t>
            </a:r>
            <a:r>
              <a:rPr lang="en-US" altLang="zh-CN" sz="2600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‘</a:t>
            </a:r>
            <a:r>
              <a:rPr lang="en-US" altLang="zh-CN" sz="2600" dirty="0" err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t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’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, 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‘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\0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/>
                <a:ea typeface="System" charset="-122"/>
              </a:rPr>
              <a:t>’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};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600" dirty="0">
                <a:latin typeface="System" charset="-122"/>
                <a:ea typeface="System" charset="-122"/>
              </a:rPr>
              <a:t>  也可写为：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char a[]={"first"};</a:t>
            </a:r>
            <a:r>
              <a:rPr lang="en-US" altLang="zh-CN" sz="2600" dirty="0">
                <a:latin typeface="System" charset="-122"/>
                <a:ea typeface="System" charset="-122"/>
              </a:rPr>
              <a:t>   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600" dirty="0">
                <a:latin typeface="System" charset="-122"/>
                <a:ea typeface="System" charset="-122"/>
              </a:rPr>
              <a:t>  或去掉{}写为：</a:t>
            </a:r>
            <a:r>
              <a:rPr lang="en-US" altLang="zh-CN" sz="2600" dirty="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System" charset="-122"/>
                <a:ea typeface="System" charset="-122"/>
              </a:rPr>
              <a:t>char a[]="first"; 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600" dirty="0">
                <a:latin typeface="System" charset="-122"/>
                <a:ea typeface="System" charset="-122"/>
              </a:rPr>
              <a:t>  内存中存放形式为：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zh-CN" altLang="en-US" sz="2600" dirty="0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600" dirty="0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zh-CN" sz="2600" dirty="0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600" dirty="0">
                <a:latin typeface="System" charset="-122"/>
                <a:ea typeface="System" charset="-122"/>
              </a:rPr>
              <a:t>后两种初始化情况中，</a:t>
            </a:r>
            <a:r>
              <a:rPr lang="zh-CN" altLang="en-US" sz="2600" dirty="0">
                <a:solidFill>
                  <a:srgbClr val="000099"/>
                </a:solidFill>
                <a:latin typeface="宋体"/>
                <a:ea typeface="System" charset="-122"/>
              </a:rPr>
              <a:t>‘</a:t>
            </a:r>
            <a:r>
              <a:rPr lang="en-US" altLang="zh-CN" sz="2600" dirty="0">
                <a:solidFill>
                  <a:srgbClr val="000099"/>
                </a:solidFill>
                <a:latin typeface="System" charset="-122"/>
                <a:ea typeface="System" charset="-122"/>
              </a:rPr>
              <a:t>\0</a:t>
            </a:r>
            <a:r>
              <a:rPr lang="en-US" altLang="zh-CN" sz="2600" dirty="0">
                <a:solidFill>
                  <a:srgbClr val="000099"/>
                </a:solidFill>
                <a:latin typeface="宋体"/>
                <a:ea typeface="System" charset="-122"/>
              </a:rPr>
              <a:t>’</a:t>
            </a:r>
            <a:r>
              <a:rPr lang="zh-CN" altLang="en-US" sz="2600" dirty="0">
                <a:solidFill>
                  <a:srgbClr val="000099"/>
                </a:solidFill>
                <a:latin typeface="System" charset="-122"/>
                <a:ea typeface="System" charset="-122"/>
              </a:rPr>
              <a:t>是系统自动加上的</a:t>
            </a:r>
            <a:r>
              <a:rPr lang="zh-CN" altLang="en-US" sz="2600" dirty="0">
                <a:latin typeface="System" charset="-122"/>
                <a:ea typeface="System" charset="-122"/>
              </a:rPr>
              <a:t>。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zh-CN" altLang="en-US" sz="2600" dirty="0">
                <a:latin typeface="System" charset="-122"/>
                <a:ea typeface="System" charset="-122"/>
              </a:rPr>
              <a:t>上述声明中没有指定数组的长度，编译器会根据字符串的长度来确定数组的长度（字符串长度</a:t>
            </a:r>
            <a:r>
              <a:rPr lang="en-US" altLang="zh-CN" sz="2600" dirty="0">
                <a:latin typeface="System" charset="-122"/>
                <a:ea typeface="System" charset="-122"/>
              </a:rPr>
              <a:t>+1</a:t>
            </a:r>
            <a:r>
              <a:rPr lang="zh-CN" altLang="en-US" sz="2600" dirty="0">
                <a:latin typeface="System" charset="-122"/>
                <a:ea typeface="System" charset="-122"/>
              </a:rPr>
              <a:t>）。</a:t>
            </a:r>
            <a:endParaRPr lang="en-US" altLang="zh-CN" sz="2600" dirty="0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zh-CN" altLang="en-US" sz="2600" dirty="0"/>
          </a:p>
        </p:txBody>
      </p:sp>
      <p:pic>
        <p:nvPicPr>
          <p:cNvPr id="2007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543" y="3813969"/>
            <a:ext cx="3743325" cy="96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Rectangle 6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7.4</a:t>
            </a:r>
            <a:r>
              <a:rPr lang="zh-CN" altLang="en-US" b="1" dirty="0"/>
              <a:t> </a:t>
            </a:r>
            <a:r>
              <a:rPr lang="zh-CN" altLang="en-US" b="1" u="sng" dirty="0"/>
              <a:t>字符数组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73F1F4E-84F7-4C26-95C4-E5AA92269A57}" type="slidenum">
              <a:rPr lang="zh-CN" altLang="en-US" sz="1400" smtClean="0"/>
              <a:t>37</a:t>
            </a:fld>
            <a:endParaRPr lang="en-US" altLang="zh-CN" sz="1400" dirty="0"/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467544" y="1340768"/>
            <a:ext cx="8371656" cy="4357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3100" dirty="0">
                <a:latin typeface="System" charset="-122"/>
                <a:ea typeface="System" charset="-122"/>
              </a:rPr>
              <a:t>注意：对一个字符数组，如果不作初始化赋值，</a:t>
            </a:r>
            <a:endParaRPr lang="en-US" altLang="zh-CN" sz="3100" dirty="0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r>
              <a:rPr lang="zh-CN" altLang="en-US" sz="3100" dirty="0">
                <a:latin typeface="System" charset="-122"/>
                <a:ea typeface="System" charset="-122"/>
              </a:rPr>
              <a:t>则</a:t>
            </a:r>
            <a:r>
              <a:rPr lang="zh-CN" altLang="en-US" sz="3100" dirty="0">
                <a:solidFill>
                  <a:schemeClr val="accent2"/>
                </a:solidFill>
                <a:latin typeface="System" charset="-122"/>
                <a:ea typeface="System" charset="-122"/>
              </a:rPr>
              <a:t>必须</a:t>
            </a:r>
            <a:r>
              <a:rPr lang="zh-CN" altLang="en-US" sz="3100" dirty="0">
                <a:latin typeface="System" charset="-122"/>
                <a:ea typeface="System" charset="-122"/>
              </a:rPr>
              <a:t>说明数组长度, 否则编译出错! </a:t>
            </a:r>
            <a:endParaRPr lang="zh-CN" altLang="en-US" dirty="0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100000"/>
              </a:lnSpc>
              <a:buFontTx/>
              <a:buNone/>
            </a:pPr>
            <a:endParaRPr lang="zh-CN" altLang="en-US" sz="900" dirty="0">
              <a:latin typeface="System" charset="-122"/>
              <a:ea typeface="System" charset="-122"/>
            </a:endParaRPr>
          </a:p>
          <a:p>
            <a:pPr marL="0" eaLnBrk="1" hangingPunct="1">
              <a:lnSpc>
                <a:spcPct val="100000"/>
              </a:lnSpc>
              <a:buFontTx/>
              <a:buNone/>
            </a:pPr>
            <a:r>
              <a:rPr lang="zh-CN" altLang="en-US" dirty="0">
                <a:latin typeface="System" charset="-122"/>
                <a:ea typeface="System" charset="-122"/>
              </a:rPr>
              <a:t>在采用字符串方式后，字符数组的输入输出有以下几种方式：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System" charset="-122"/>
                <a:ea typeface="System" charset="-122"/>
              </a:rPr>
              <a:t>定义字符数组时进行初始化。</a:t>
            </a: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System" charset="-122"/>
                <a:ea typeface="System" charset="-122"/>
              </a:rPr>
              <a:t>使用循环语句逐个地输入、输出每个字符。</a:t>
            </a:r>
            <a:endParaRPr lang="en-US" altLang="zh-CN" dirty="0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System" charset="-122"/>
                <a:ea typeface="System" charset="-122"/>
              </a:rPr>
              <a:t>用</a:t>
            </a:r>
            <a:r>
              <a:rPr lang="en-US" altLang="zh-CN" dirty="0" err="1">
                <a:latin typeface="System" charset="-122"/>
                <a:ea typeface="System" charset="-122"/>
              </a:rPr>
              <a:t>printf</a:t>
            </a:r>
            <a:r>
              <a:rPr lang="zh-CN" altLang="en-US" dirty="0">
                <a:latin typeface="System" charset="-122"/>
                <a:ea typeface="System" charset="-122"/>
              </a:rPr>
              <a:t>函数</a:t>
            </a:r>
            <a:r>
              <a:rPr lang="en-US" altLang="zh-CN" dirty="0">
                <a:latin typeface="System" charset="-122"/>
                <a:ea typeface="System" charset="-122"/>
              </a:rPr>
              <a:t>/</a:t>
            </a:r>
            <a:r>
              <a:rPr lang="en-US" altLang="zh-CN" dirty="0" err="1">
                <a:latin typeface="System" charset="-122"/>
                <a:ea typeface="System" charset="-122"/>
              </a:rPr>
              <a:t>scanf</a:t>
            </a:r>
            <a:r>
              <a:rPr lang="zh-CN" altLang="en-US" dirty="0">
                <a:latin typeface="System" charset="-122"/>
                <a:ea typeface="System" charset="-122"/>
              </a:rPr>
              <a:t>函数、</a:t>
            </a:r>
            <a:r>
              <a:rPr lang="en-US" altLang="zh-CN" dirty="0">
                <a:latin typeface="System" charset="-122"/>
                <a:ea typeface="System" charset="-122"/>
              </a:rPr>
              <a:t>gets</a:t>
            </a:r>
            <a:r>
              <a:rPr lang="zh-CN" altLang="en-US" dirty="0">
                <a:latin typeface="System" charset="-122"/>
                <a:ea typeface="System" charset="-122"/>
              </a:rPr>
              <a:t>函数</a:t>
            </a:r>
            <a:r>
              <a:rPr lang="en-US" altLang="zh-CN" dirty="0">
                <a:latin typeface="System" charset="-122"/>
                <a:ea typeface="System" charset="-122"/>
              </a:rPr>
              <a:t>/puts</a:t>
            </a:r>
            <a:r>
              <a:rPr lang="zh-CN" altLang="en-US" dirty="0">
                <a:latin typeface="System" charset="-122"/>
                <a:ea typeface="System" charset="-122"/>
              </a:rPr>
              <a:t>函数一次性输出、输入一个字符数组中的所有字符。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</a:t>
            </a:r>
            <a:endParaRPr lang="zh-CN" altLang="en-US" b="1" dirty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7.4</a:t>
            </a:r>
            <a:r>
              <a:rPr lang="zh-CN" altLang="en-US" sz="3200" b="1" dirty="0">
                <a:solidFill>
                  <a:srgbClr val="FF3300"/>
                </a:solidFill>
              </a:rPr>
              <a:t> </a:t>
            </a:r>
            <a:r>
              <a:rPr lang="zh-CN" altLang="en-US" sz="3200" b="1" u="sng" dirty="0">
                <a:solidFill>
                  <a:srgbClr val="FF3300"/>
                </a:solidFill>
              </a:rPr>
              <a:t>字符数组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F7A671C-E6B7-4A38-AE0F-EAF10353B87C}" type="slidenum">
              <a:rPr lang="zh-CN" altLang="en-US" sz="1400" smtClean="0"/>
              <a:t>38</a:t>
            </a:fld>
            <a:endParaRPr lang="en-US" altLang="zh-CN" sz="140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627313" y="333375"/>
            <a:ext cx="6188075" cy="720725"/>
          </a:xfrm>
        </p:spPr>
        <p:txBody>
          <a:bodyPr/>
          <a:lstStyle/>
          <a:p>
            <a:pPr algn="l" eaLnBrk="1" hangingPunct="1"/>
            <a:r>
              <a:rPr lang="zh-CN" altLang="en-US" sz="2800" b="1">
                <a:latin typeface="System" charset="-122"/>
                <a:ea typeface="System" charset="-122"/>
              </a:rPr>
              <a:t>用</a:t>
            </a:r>
            <a:r>
              <a:rPr lang="en-US" altLang="zh-CN" sz="2800" b="1">
                <a:latin typeface="System" charset="-122"/>
                <a:ea typeface="System" charset="-122"/>
              </a:rPr>
              <a:t>printf</a:t>
            </a:r>
            <a:r>
              <a:rPr lang="zh-CN" altLang="en-US" sz="2800" b="1">
                <a:latin typeface="System" charset="-122"/>
                <a:ea typeface="System" charset="-122"/>
              </a:rPr>
              <a:t>函数和</a:t>
            </a:r>
            <a:r>
              <a:rPr lang="en-US" altLang="zh-CN" sz="2800" b="1">
                <a:latin typeface="System" charset="-122"/>
                <a:ea typeface="System" charset="-122"/>
              </a:rPr>
              <a:t>scanf</a:t>
            </a:r>
            <a:r>
              <a:rPr lang="zh-CN" altLang="en-US" sz="2800" b="1">
                <a:latin typeface="System" charset="-122"/>
                <a:ea typeface="System" charset="-122"/>
              </a:rPr>
              <a:t>函数一次性输出、输入一个字符数组中的所有字符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989887" cy="5349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void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  char st[200];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  printf("input string:\n");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  scanf(</a:t>
            </a:r>
            <a:r>
              <a:rPr lang="en-US" altLang="zh-CN" sz="2400" b="1">
                <a:latin typeface="宋体" pitchFamily="2" charset="-122"/>
                <a:ea typeface="System" charset="-122"/>
              </a:rPr>
              <a:t>“</a:t>
            </a:r>
            <a:r>
              <a:rPr lang="en-US" altLang="zh-CN" sz="2400" b="1">
                <a:solidFill>
                  <a:srgbClr val="003399"/>
                </a:solidFill>
                <a:latin typeface="System" charset="-122"/>
                <a:ea typeface="System" charset="-122"/>
              </a:rPr>
              <a:t>%s</a:t>
            </a:r>
            <a:r>
              <a:rPr lang="en-US" altLang="zh-CN" sz="2400" b="1">
                <a:latin typeface="宋体" pitchFamily="2" charset="-122"/>
                <a:ea typeface="System" charset="-122"/>
              </a:rPr>
              <a:t>”</a:t>
            </a:r>
            <a:r>
              <a:rPr lang="en-US" altLang="zh-CN" sz="2400" b="1">
                <a:latin typeface="System" charset="-122"/>
                <a:ea typeface="System" charset="-122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st</a:t>
            </a:r>
            <a:r>
              <a:rPr lang="en-US" altLang="zh-CN" sz="2400" b="1">
                <a:latin typeface="System" charset="-122"/>
                <a:ea typeface="System" charset="-122"/>
              </a:rPr>
              <a:t>);  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/*</a:t>
            </a:r>
            <a:r>
              <a:rPr lang="zh-CN" altLang="en-US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注意:是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st</a:t>
            </a:r>
            <a:r>
              <a:rPr lang="zh-CN" altLang="en-US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而不是&amp;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st!</a:t>
            </a:r>
            <a:r>
              <a:rPr lang="zh-CN" altLang="en-US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因为数组				名代表了数组的首地址*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  printf(</a:t>
            </a:r>
            <a:r>
              <a:rPr lang="en-US" altLang="zh-CN" sz="2400" b="1">
                <a:latin typeface="宋体" pitchFamily="2" charset="-122"/>
                <a:ea typeface="System" charset="-122"/>
              </a:rPr>
              <a:t>“</a:t>
            </a:r>
            <a:r>
              <a:rPr lang="en-US" altLang="zh-CN" sz="2400" b="1">
                <a:solidFill>
                  <a:srgbClr val="003399"/>
                </a:solidFill>
                <a:latin typeface="System" charset="-122"/>
                <a:ea typeface="System" charset="-122"/>
              </a:rPr>
              <a:t>%s</a:t>
            </a:r>
            <a:r>
              <a:rPr lang="en-US" altLang="zh-CN" sz="2400" b="1">
                <a:latin typeface="宋体" pitchFamily="2" charset="-122"/>
                <a:ea typeface="System" charset="-122"/>
              </a:rPr>
              <a:t>”</a:t>
            </a:r>
            <a:r>
              <a:rPr lang="en-US" altLang="zh-CN" sz="2400" b="1">
                <a:latin typeface="System" charset="-122"/>
                <a:ea typeface="System" charset="-122"/>
              </a:rPr>
              <a:t>,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st</a:t>
            </a:r>
            <a:r>
              <a:rPr lang="en-US" altLang="zh-CN" sz="2400" b="1">
                <a:latin typeface="System" charset="-122"/>
                <a:ea typeface="System" charset="-122"/>
              </a:rPr>
              <a:t>); 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/*</a:t>
            </a:r>
            <a:r>
              <a:rPr lang="zh-CN" altLang="en-US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注意：转换说明符是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%s*/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}    </a:t>
            </a:r>
            <a:endParaRPr lang="zh-CN" altLang="en-US" sz="2400" b="1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scanf</a:t>
            </a:r>
            <a:r>
              <a:rPr lang="zh-CN" altLang="en-US" sz="2400" b="1">
                <a:latin typeface="System" charset="-122"/>
                <a:ea typeface="System" charset="-122"/>
              </a:rPr>
              <a:t>函数读取用户键入的字符到字符数组，直到遇到</a:t>
            </a:r>
            <a:r>
              <a:rPr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空格、回车、或文件结束符（</a:t>
            </a:r>
            <a:r>
              <a:rPr lang="en-US" altLang="zh-CN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EOF</a:t>
            </a:r>
            <a:r>
              <a:rPr lang="zh-CN" altLang="en-US" sz="2400" b="1">
                <a:solidFill>
                  <a:schemeClr val="accent2"/>
                </a:solidFill>
                <a:latin typeface="System" charset="-122"/>
                <a:ea typeface="System" charset="-122"/>
              </a:rPr>
              <a:t>）</a:t>
            </a:r>
            <a:r>
              <a:rPr lang="zh-CN" altLang="en-US" sz="2400" b="1">
                <a:latin typeface="System" charset="-122"/>
                <a:ea typeface="System" charset="-122"/>
              </a:rPr>
              <a:t>为止。</a:t>
            </a:r>
            <a:r>
              <a:rPr lang="zh-CN" altLang="en-US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空格、回车、或文件结束符被丢弃，最后一个字符读入后往字符数组中写入结束符</a:t>
            </a:r>
            <a:r>
              <a:rPr lang="zh-CN" altLang="en-US" sz="2400" b="1">
                <a:solidFill>
                  <a:srgbClr val="FF0000"/>
                </a:solidFill>
                <a:latin typeface="宋体" pitchFamily="2" charset="-122"/>
                <a:ea typeface="System" charset="-122"/>
              </a:rPr>
              <a:t>‘</a:t>
            </a:r>
            <a:r>
              <a:rPr lang="en-US" altLang="zh-CN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\0</a:t>
            </a:r>
            <a:r>
              <a:rPr lang="en-US" altLang="zh-CN" sz="2400" b="1">
                <a:solidFill>
                  <a:srgbClr val="FF0000"/>
                </a:solidFill>
                <a:latin typeface="宋体" pitchFamily="2" charset="-122"/>
                <a:ea typeface="System" charset="-122"/>
              </a:rPr>
              <a:t>’</a:t>
            </a:r>
            <a:r>
              <a:rPr lang="zh-CN" altLang="en-US" sz="2400" b="1">
                <a:solidFill>
                  <a:srgbClr val="FF0000"/>
                </a:solidFill>
                <a:latin typeface="System" charset="-122"/>
                <a:ea typeface="System" charset="-122"/>
              </a:rPr>
              <a:t>。 </a:t>
            </a:r>
            <a:r>
              <a:rPr lang="en-US" altLang="zh-CN" sz="2400" b="1">
                <a:latin typeface="System" charset="-122"/>
                <a:ea typeface="System" charset="-122"/>
              </a:rPr>
              <a:t>Printf</a:t>
            </a:r>
            <a:r>
              <a:rPr lang="zh-CN" altLang="en-US" sz="2400" b="1">
                <a:latin typeface="System" charset="-122"/>
                <a:ea typeface="System" charset="-122"/>
              </a:rPr>
              <a:t>输出时</a:t>
            </a:r>
            <a:r>
              <a:rPr lang="zh-CN" altLang="en-US" sz="2400" b="1">
                <a:latin typeface="宋体" pitchFamily="2" charset="-122"/>
                <a:ea typeface="System" charset="-122"/>
              </a:rPr>
              <a:t>‘</a:t>
            </a:r>
            <a:r>
              <a:rPr lang="en-US" altLang="zh-CN" sz="2400" b="1">
                <a:latin typeface="System" charset="-122"/>
                <a:ea typeface="System" charset="-122"/>
              </a:rPr>
              <a:t>\0</a:t>
            </a:r>
            <a:r>
              <a:rPr lang="en-US" altLang="zh-CN" sz="2400" b="1">
                <a:latin typeface="宋体" pitchFamily="2" charset="-122"/>
                <a:ea typeface="System" charset="-122"/>
              </a:rPr>
              <a:t>’</a:t>
            </a:r>
            <a:r>
              <a:rPr lang="zh-CN" altLang="en-US" sz="2400" b="1">
                <a:latin typeface="System" charset="-122"/>
                <a:ea typeface="System" charset="-122"/>
              </a:rPr>
              <a:t>不输出。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b="1">
                <a:latin typeface="System" charset="-122"/>
                <a:ea typeface="System" charset="-122"/>
              </a:rPr>
              <a:t>注意：</a:t>
            </a:r>
            <a:r>
              <a:rPr lang="en-US" altLang="zh-CN" sz="2400" b="1">
                <a:latin typeface="System" charset="-122"/>
                <a:ea typeface="System" charset="-122"/>
              </a:rPr>
              <a:t>scanf</a:t>
            </a:r>
            <a:r>
              <a:rPr lang="zh-CN" altLang="en-US" sz="2400" b="1">
                <a:latin typeface="System" charset="-122"/>
                <a:ea typeface="System" charset="-122"/>
              </a:rPr>
              <a:t>不关心字符数组的大小，所以它往数组中写字符时，所写入的字符可能超出数组的范围。程序员必须自己控制。</a:t>
            </a:r>
            <a:endParaRPr lang="en-US" altLang="zh-CN" sz="2400" b="1">
              <a:latin typeface="System" charset="-122"/>
              <a:ea typeface="System" charset="-12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529728F-5769-4BBF-B79D-6635B31E00BE}" type="slidenum">
              <a:rPr lang="zh-CN" altLang="en-US" sz="1400" smtClean="0"/>
              <a:t>39</a:t>
            </a:fld>
            <a:endParaRPr lang="en-US" altLang="zh-CN" sz="1400"/>
          </a:p>
        </p:txBody>
      </p:sp>
      <p:sp>
        <p:nvSpPr>
          <p:cNvPr id="43011" name="Text Box 4"/>
          <p:cNvSpPr txBox="1">
            <a:spLocks noChangeArrowheads="1"/>
          </p:cNvSpPr>
          <p:nvPr/>
        </p:nvSpPr>
        <p:spPr bwMode="auto">
          <a:xfrm>
            <a:off x="1258888" y="1522413"/>
            <a:ext cx="7200900" cy="122396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input string: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aaaaa  aaaaaaaaaaaaaaaaaaaaaaaaaaaaaaaaaaaaaaaaaaaa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aaaaa</a:t>
            </a:r>
            <a:r>
              <a:rPr lang="zh-CN" altLang="en-US" sz="2400">
                <a:solidFill>
                  <a:schemeClr val="bg1"/>
                </a:solidFill>
              </a:rPr>
              <a:t>请按任意键继续</a:t>
            </a:r>
            <a:r>
              <a:rPr lang="en-US" altLang="zh-CN" sz="2400">
                <a:solidFill>
                  <a:schemeClr val="bg1"/>
                </a:solidFill>
              </a:rPr>
              <a:t>. . .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43012" name="Text Box 5"/>
          <p:cNvSpPr txBox="1">
            <a:spLocks noChangeArrowheads="1"/>
          </p:cNvSpPr>
          <p:nvPr/>
        </p:nvSpPr>
        <p:spPr bwMode="auto">
          <a:xfrm>
            <a:off x="-180975" y="1412875"/>
            <a:ext cx="140335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遇空格结束读取</a:t>
            </a:r>
          </a:p>
        </p:txBody>
      </p:sp>
      <p:grpSp>
        <p:nvGrpSpPr>
          <p:cNvPr id="43013" name="Group 6"/>
          <p:cNvGrpSpPr/>
          <p:nvPr/>
        </p:nvGrpSpPr>
        <p:grpSpPr bwMode="auto">
          <a:xfrm>
            <a:off x="1116013" y="3035300"/>
            <a:ext cx="5472112" cy="504825"/>
            <a:chOff x="612" y="3475"/>
            <a:chExt cx="3447" cy="318"/>
          </a:xfrm>
        </p:grpSpPr>
        <p:sp>
          <p:nvSpPr>
            <p:cNvPr id="43019" name="Rectangle 7"/>
            <p:cNvSpPr>
              <a:spLocks noChangeArrowheads="1"/>
            </p:cNvSpPr>
            <p:nvPr/>
          </p:nvSpPr>
          <p:spPr bwMode="auto">
            <a:xfrm>
              <a:off x="703" y="3475"/>
              <a:ext cx="3356" cy="31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43020" name="Line 8"/>
            <p:cNvSpPr>
              <a:spLocks noChangeShapeType="1"/>
            </p:cNvSpPr>
            <p:nvPr/>
          </p:nvSpPr>
          <p:spPr bwMode="auto">
            <a:xfrm>
              <a:off x="1111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9"/>
            <p:cNvSpPr>
              <a:spLocks noChangeShapeType="1"/>
            </p:cNvSpPr>
            <p:nvPr/>
          </p:nvSpPr>
          <p:spPr bwMode="auto">
            <a:xfrm>
              <a:off x="1474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0"/>
            <p:cNvSpPr>
              <a:spLocks noChangeShapeType="1"/>
            </p:cNvSpPr>
            <p:nvPr/>
          </p:nvSpPr>
          <p:spPr bwMode="auto">
            <a:xfrm>
              <a:off x="1837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1"/>
            <p:cNvSpPr>
              <a:spLocks noChangeShapeType="1"/>
            </p:cNvSpPr>
            <p:nvPr/>
          </p:nvSpPr>
          <p:spPr bwMode="auto">
            <a:xfrm>
              <a:off x="2200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2"/>
            <p:cNvSpPr>
              <a:spLocks noChangeShapeType="1"/>
            </p:cNvSpPr>
            <p:nvPr/>
          </p:nvSpPr>
          <p:spPr bwMode="auto">
            <a:xfrm>
              <a:off x="2562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Text Box 13"/>
            <p:cNvSpPr txBox="1">
              <a:spLocks noChangeArrowheads="1"/>
            </p:cNvSpPr>
            <p:nvPr/>
          </p:nvSpPr>
          <p:spPr bwMode="auto">
            <a:xfrm>
              <a:off x="612" y="3475"/>
              <a:ext cx="59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a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3026" name="Text Box 14"/>
            <p:cNvSpPr txBox="1">
              <a:spLocks noChangeArrowheads="1"/>
            </p:cNvSpPr>
            <p:nvPr/>
          </p:nvSpPr>
          <p:spPr bwMode="auto">
            <a:xfrm>
              <a:off x="1020" y="3475"/>
              <a:ext cx="59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a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3027" name="Text Box 15"/>
            <p:cNvSpPr txBox="1">
              <a:spLocks noChangeArrowheads="1"/>
            </p:cNvSpPr>
            <p:nvPr/>
          </p:nvSpPr>
          <p:spPr bwMode="auto">
            <a:xfrm>
              <a:off x="1338" y="3475"/>
              <a:ext cx="59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a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3028" name="Text Box 16"/>
            <p:cNvSpPr txBox="1">
              <a:spLocks noChangeArrowheads="1"/>
            </p:cNvSpPr>
            <p:nvPr/>
          </p:nvSpPr>
          <p:spPr bwMode="auto">
            <a:xfrm>
              <a:off x="1701" y="3483"/>
              <a:ext cx="59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a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3029" name="Text Box 17"/>
            <p:cNvSpPr txBox="1">
              <a:spLocks noChangeArrowheads="1"/>
            </p:cNvSpPr>
            <p:nvPr/>
          </p:nvSpPr>
          <p:spPr bwMode="auto">
            <a:xfrm>
              <a:off x="2109" y="3475"/>
              <a:ext cx="590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a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3030" name="Line 18"/>
            <p:cNvSpPr>
              <a:spLocks noChangeShapeType="1"/>
            </p:cNvSpPr>
            <p:nvPr/>
          </p:nvSpPr>
          <p:spPr bwMode="auto">
            <a:xfrm>
              <a:off x="2880" y="347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1" name="Text Box 19"/>
            <p:cNvSpPr txBox="1">
              <a:spLocks noChangeArrowheads="1"/>
            </p:cNvSpPr>
            <p:nvPr/>
          </p:nvSpPr>
          <p:spPr bwMode="auto">
            <a:xfrm>
              <a:off x="2381" y="3475"/>
              <a:ext cx="681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\0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3032" name="Text Box 20"/>
            <p:cNvSpPr txBox="1">
              <a:spLocks noChangeArrowheads="1"/>
            </p:cNvSpPr>
            <p:nvPr/>
          </p:nvSpPr>
          <p:spPr bwMode="auto">
            <a:xfrm>
              <a:off x="2971" y="3517"/>
              <a:ext cx="77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宋体" pitchFamily="2" charset="-122"/>
                </a:rPr>
                <a:t>……</a:t>
              </a:r>
              <a:endParaRPr lang="en-US" altLang="zh-CN" sz="2000" b="1"/>
            </a:p>
          </p:txBody>
        </p:sp>
      </p:grpSp>
      <p:sp>
        <p:nvSpPr>
          <p:cNvPr id="314389" name="Text Box 21"/>
          <p:cNvSpPr txBox="1">
            <a:spLocks noChangeArrowheads="1"/>
          </p:cNvSpPr>
          <p:nvPr/>
        </p:nvSpPr>
        <p:spPr bwMode="auto">
          <a:xfrm>
            <a:off x="1258888" y="3922713"/>
            <a:ext cx="7200900" cy="20272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input string: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aaaaaaaaaaaaaaaaaaaaaaaaaaaaaaaaaaaaaaaaaaaaaaaaaaaa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aaaaaaaaaaaaa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aaaaaaaaaaaaaaaaaaaaaaaaaaaaaaaaaaaaaaaaaaaaaaaaaaaa</a:t>
            </a:r>
          </a:p>
          <a:p>
            <a:pPr eaLnBrk="1" hangingPunct="1">
              <a:buFontTx/>
              <a:buNone/>
            </a:pPr>
            <a:r>
              <a:rPr lang="en-US" altLang="zh-CN" sz="2400">
                <a:solidFill>
                  <a:schemeClr val="bg1"/>
                </a:solidFill>
              </a:rPr>
              <a:t>aaaaaaaaaaaaa</a:t>
            </a:r>
            <a:r>
              <a:rPr lang="zh-CN" altLang="en-US" sz="2400">
                <a:solidFill>
                  <a:schemeClr val="bg1"/>
                </a:solidFill>
              </a:rPr>
              <a:t>请按任意键继续</a:t>
            </a:r>
            <a:r>
              <a:rPr lang="en-US" altLang="zh-CN" sz="2400">
                <a:solidFill>
                  <a:schemeClr val="bg1"/>
                </a:solidFill>
              </a:rPr>
              <a:t>. . .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314390" name="Text Box 22"/>
          <p:cNvSpPr txBox="1">
            <a:spLocks noChangeArrowheads="1"/>
          </p:cNvSpPr>
          <p:nvPr/>
        </p:nvSpPr>
        <p:spPr bwMode="auto">
          <a:xfrm>
            <a:off x="-179388" y="4067175"/>
            <a:ext cx="1403351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   遇回车结束读取</a:t>
            </a:r>
          </a:p>
        </p:txBody>
      </p:sp>
      <p:sp>
        <p:nvSpPr>
          <p:cNvPr id="43016" name="Rectangle 2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7.4</a:t>
            </a:r>
            <a:r>
              <a:rPr lang="zh-CN" altLang="en-US" b="1" dirty="0"/>
              <a:t> </a:t>
            </a:r>
            <a:r>
              <a:rPr lang="zh-CN" altLang="en-US" b="1" u="sng" dirty="0"/>
              <a:t>字符数组</a:t>
            </a:r>
          </a:p>
        </p:txBody>
      </p:sp>
      <p:sp>
        <p:nvSpPr>
          <p:cNvPr id="43017" name="Line 24"/>
          <p:cNvSpPr>
            <a:spLocks noChangeShapeType="1"/>
          </p:cNvSpPr>
          <p:nvPr/>
        </p:nvSpPr>
        <p:spPr bwMode="auto">
          <a:xfrm flipH="1">
            <a:off x="8172450" y="1989138"/>
            <a:ext cx="144463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4393" name="Line 25"/>
          <p:cNvSpPr>
            <a:spLocks noChangeShapeType="1"/>
          </p:cNvSpPr>
          <p:nvPr/>
        </p:nvSpPr>
        <p:spPr bwMode="auto">
          <a:xfrm flipH="1">
            <a:off x="3132138" y="4797425"/>
            <a:ext cx="144462" cy="288925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89" grpId="0" animBg="1"/>
      <p:bldP spid="314390" grpId="0"/>
      <p:bldP spid="31439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7C00993-4206-4102-8797-6897CCF07C1C}" type="slidenum">
              <a:rPr lang="zh-CN" altLang="en-US" sz="1400" smtClean="0"/>
              <a:t>4</a:t>
            </a:fld>
            <a:endParaRPr lang="en-US" altLang="zh-CN" sz="1400"/>
          </a:p>
        </p:txBody>
      </p:sp>
      <p:sp>
        <p:nvSpPr>
          <p:cNvPr id="6147" name="Rectangle 1034"/>
          <p:cNvSpPr>
            <a:spLocks noGrp="1" noChangeArrowheads="1"/>
          </p:cNvSpPr>
          <p:nvPr>
            <p:ph type="body" idx="1"/>
          </p:nvPr>
        </p:nvSpPr>
        <p:spPr>
          <a:xfrm>
            <a:off x="685800" y="1387475"/>
            <a:ext cx="7772400" cy="498951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1" hangingPunct="1"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</a:rPr>
              <a:t>简单数据类型的局限：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数据抽象的局限</a:t>
            </a:r>
          </a:p>
          <a:p>
            <a:pPr marL="1524000" lvl="2" indent="-609600" eaLnBrk="1" hangingPunct="1"/>
            <a:r>
              <a:rPr lang="zh-CN" altLang="en-US" b="1" dirty="0"/>
              <a:t>很多客观世界的事物很难抽象到简单的数据类型上。比如：数列或级数的抽象。</a:t>
            </a:r>
            <a:endParaRPr lang="en-US" altLang="zh-CN" b="1" dirty="0"/>
          </a:p>
          <a:p>
            <a:pPr marL="514350" lvl="1" indent="0" eaLnBrk="1" hangingPunct="1">
              <a:buNone/>
            </a:pPr>
            <a:r>
              <a:rPr lang="zh-CN" altLang="en-US" b="1" dirty="0"/>
              <a:t>存储能力的局限</a:t>
            </a:r>
          </a:p>
          <a:p>
            <a:pPr marL="457200" lvl="1" indent="0" eaLnBrk="1" hangingPunct="1">
              <a:buNone/>
            </a:pPr>
            <a:r>
              <a:rPr lang="zh-CN" altLang="en-US" b="1" dirty="0"/>
              <a:t> 处理能力的局限</a:t>
            </a:r>
          </a:p>
          <a:p>
            <a:pPr marL="1524000" lvl="2" indent="-609600" eaLnBrk="1" hangingPunct="1"/>
            <a:r>
              <a:rPr lang="zh-CN" altLang="en-US" b="1" dirty="0"/>
              <a:t>比如对任意数列的排序和查找问题，依照目前的能力尚不能够进行处理。</a:t>
            </a:r>
          </a:p>
          <a:p>
            <a:pPr marL="0" lvl="1" indent="-609600" eaLnBrk="1" hangingPunct="1">
              <a:buFontTx/>
              <a:buNone/>
            </a:pPr>
            <a:r>
              <a:rPr lang="zh-CN" altLang="en-US" b="1" dirty="0">
                <a:solidFill>
                  <a:srgbClr val="000099"/>
                </a:solidFill>
              </a:rPr>
              <a:t>增强数据的表达、存储和处理能力</a:t>
            </a:r>
          </a:p>
        </p:txBody>
      </p:sp>
      <p:sp>
        <p:nvSpPr>
          <p:cNvPr id="6148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b="1" dirty="0"/>
              <a:t>7.1 </a:t>
            </a:r>
            <a:r>
              <a:rPr lang="zh-CN" altLang="en-US" b="1" dirty="0"/>
              <a:t>总结与回顾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8C05803-2FCF-4659-BF46-AC25501E096B}" type="slidenum">
              <a:rPr lang="zh-CN" altLang="en-US" sz="1400" smtClean="0"/>
              <a:t>40</a:t>
            </a:fld>
            <a:endParaRPr lang="en-US" altLang="zh-CN" sz="1400"/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-36513" y="1447800"/>
            <a:ext cx="8640763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latin typeface="System" charset="-122"/>
                <a:ea typeface="System" charset="-122"/>
              </a:rPr>
              <a:t>	</a:t>
            </a:r>
            <a:r>
              <a:rPr lang="en-US" altLang="zh-CN" b="1" dirty="0" err="1">
                <a:latin typeface="System" charset="-122"/>
                <a:ea typeface="System" charset="-122"/>
              </a:rPr>
              <a:t>scanf</a:t>
            </a:r>
            <a:r>
              <a:rPr lang="en-US" altLang="zh-CN" b="1" dirty="0">
                <a:latin typeface="System" charset="-122"/>
                <a:ea typeface="System" charset="-122"/>
              </a:rPr>
              <a:t>(</a:t>
            </a:r>
            <a:r>
              <a:rPr lang="en-US" altLang="zh-CN" b="1" dirty="0">
                <a:latin typeface="宋体" pitchFamily="2" charset="-122"/>
                <a:ea typeface="System" charset="-122"/>
              </a:rPr>
              <a:t>“</a:t>
            </a:r>
            <a:r>
              <a:rPr lang="en-US" altLang="zh-CN" b="1" dirty="0">
                <a:latin typeface="System" charset="-122"/>
                <a:ea typeface="System" charset="-122"/>
              </a:rPr>
              <a:t>%s</a:t>
            </a:r>
            <a:r>
              <a:rPr lang="en-US" altLang="zh-CN" b="1" dirty="0">
                <a:latin typeface="宋体" pitchFamily="2" charset="-122"/>
                <a:ea typeface="System" charset="-122"/>
              </a:rPr>
              <a:t>”</a:t>
            </a:r>
            <a:r>
              <a:rPr lang="en-US" altLang="zh-CN" b="1" dirty="0">
                <a:latin typeface="System" charset="-122"/>
                <a:ea typeface="System" charset="-122"/>
              </a:rPr>
              <a:t>,</a:t>
            </a:r>
            <a:r>
              <a:rPr lang="en-US" altLang="zh-CN" b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&amp;</a:t>
            </a:r>
            <a:r>
              <a:rPr lang="en-US" altLang="zh-CN" b="1" dirty="0" err="1">
                <a:solidFill>
                  <a:srgbClr val="003399"/>
                </a:solidFill>
                <a:latin typeface="System" charset="-122"/>
                <a:ea typeface="System" charset="-122"/>
              </a:rPr>
              <a:t>st</a:t>
            </a:r>
            <a:r>
              <a:rPr lang="en-US" altLang="zh-CN" b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[1]</a:t>
            </a:r>
            <a:r>
              <a:rPr lang="en-US" altLang="zh-CN" b="1" dirty="0">
                <a:latin typeface="System" charset="-122"/>
                <a:ea typeface="System" charset="-122"/>
              </a:rPr>
              <a:t>);  /*</a:t>
            </a:r>
            <a:r>
              <a:rPr lang="zh-CN" altLang="en-US" b="1" dirty="0">
                <a:latin typeface="System" charset="-122"/>
                <a:ea typeface="System" charset="-122"/>
              </a:rPr>
              <a:t>将输入存放到字符数组第二个单元起的连续单元中</a:t>
            </a:r>
            <a:r>
              <a:rPr lang="en-US" altLang="zh-CN" b="1" dirty="0">
                <a:latin typeface="System" charset="-122"/>
                <a:ea typeface="System" charset="-122"/>
              </a:rPr>
              <a:t>*/</a:t>
            </a:r>
          </a:p>
          <a:p>
            <a:pPr eaLnBrk="1" hangingPunct="1">
              <a:buFontTx/>
              <a:buNone/>
            </a:pPr>
            <a:r>
              <a:rPr lang="en-US" altLang="zh-CN" b="1" dirty="0">
                <a:latin typeface="System" charset="-122"/>
                <a:ea typeface="System" charset="-122"/>
              </a:rPr>
              <a:t>      </a:t>
            </a:r>
            <a:r>
              <a:rPr lang="en-US" altLang="zh-CN" b="1" dirty="0" err="1">
                <a:latin typeface="System" charset="-122"/>
                <a:ea typeface="System" charset="-122"/>
              </a:rPr>
              <a:t>printf</a:t>
            </a:r>
            <a:r>
              <a:rPr lang="en-US" altLang="zh-CN" b="1" dirty="0">
                <a:latin typeface="System" charset="-122"/>
                <a:ea typeface="System" charset="-122"/>
              </a:rPr>
              <a:t>(</a:t>
            </a:r>
            <a:r>
              <a:rPr lang="en-US" altLang="zh-CN" b="1" dirty="0">
                <a:latin typeface="宋体" pitchFamily="2" charset="-122"/>
                <a:ea typeface="System" charset="-122"/>
              </a:rPr>
              <a:t>“</a:t>
            </a:r>
            <a:r>
              <a:rPr lang="en-US" altLang="zh-CN" b="1" dirty="0">
                <a:latin typeface="System" charset="-122"/>
                <a:ea typeface="System" charset="-122"/>
              </a:rPr>
              <a:t>%s</a:t>
            </a:r>
            <a:r>
              <a:rPr lang="en-US" altLang="zh-CN" b="1" dirty="0">
                <a:latin typeface="宋体" pitchFamily="2" charset="-122"/>
                <a:ea typeface="System" charset="-122"/>
              </a:rPr>
              <a:t>”</a:t>
            </a:r>
            <a:r>
              <a:rPr lang="zh-CN" altLang="en-US" b="1" dirty="0">
                <a:latin typeface="System" charset="-122"/>
                <a:ea typeface="System" charset="-122"/>
              </a:rPr>
              <a:t>，</a:t>
            </a:r>
            <a:r>
              <a:rPr lang="en-US" altLang="zh-CN" b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&amp;</a:t>
            </a:r>
            <a:r>
              <a:rPr lang="en-US" altLang="zh-CN" b="1" dirty="0" err="1">
                <a:solidFill>
                  <a:srgbClr val="003399"/>
                </a:solidFill>
                <a:latin typeface="System" charset="-122"/>
                <a:ea typeface="System" charset="-122"/>
              </a:rPr>
              <a:t>st</a:t>
            </a:r>
            <a:r>
              <a:rPr lang="en-US" altLang="zh-CN" b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[1]</a:t>
            </a:r>
            <a:r>
              <a:rPr lang="en-US" altLang="zh-CN" b="1" dirty="0">
                <a:latin typeface="System" charset="-122"/>
                <a:ea typeface="System" charset="-122"/>
              </a:rPr>
              <a:t>);/*</a:t>
            </a:r>
            <a:r>
              <a:rPr lang="zh-CN" altLang="en-US" b="1" dirty="0">
                <a:latin typeface="System" charset="-122"/>
                <a:ea typeface="System" charset="-122"/>
              </a:rPr>
              <a:t>输出字符数组中从第二个字符开始的所有字符。</a:t>
            </a:r>
            <a:r>
              <a:rPr lang="zh-CN" altLang="en-US" b="1" dirty="0">
                <a:solidFill>
                  <a:srgbClr val="FF0000"/>
                </a:solidFill>
                <a:latin typeface="System" charset="-122"/>
                <a:ea typeface="System" charset="-122"/>
              </a:rPr>
              <a:t>注意必须有&amp;,否则出错!</a:t>
            </a:r>
            <a:r>
              <a:rPr lang="en-US" altLang="zh-CN" b="1" dirty="0">
                <a:latin typeface="System" charset="-122"/>
                <a:ea typeface="System" charset="-122"/>
              </a:rPr>
              <a:t>*/</a:t>
            </a:r>
          </a:p>
          <a:p>
            <a:pPr eaLnBrk="1" hangingPunct="1">
              <a:buFontTx/>
              <a:buNone/>
            </a:pPr>
            <a:endParaRPr lang="zh-CN" altLang="en-US" b="1" dirty="0">
              <a:latin typeface="System" charset="-122"/>
              <a:ea typeface="System" charset="-122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7.4</a:t>
            </a:r>
            <a:r>
              <a:rPr lang="zh-CN" altLang="en-US" sz="3200" b="1" dirty="0">
                <a:solidFill>
                  <a:srgbClr val="FF3300"/>
                </a:solidFill>
              </a:rPr>
              <a:t> </a:t>
            </a:r>
            <a:r>
              <a:rPr lang="zh-CN" altLang="en-US" sz="3200" b="1" u="sng" dirty="0">
                <a:solidFill>
                  <a:srgbClr val="FF3300"/>
                </a:solidFill>
              </a:rPr>
              <a:t>字符数组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94DB1C21-09A1-47B8-B1D6-1B012C737C0B}" type="slidenum">
              <a:rPr lang="zh-CN" altLang="en-US" sz="1400" smtClean="0"/>
              <a:t>41</a:t>
            </a:fld>
            <a:endParaRPr lang="en-US" altLang="zh-CN" sz="140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7.4</a:t>
            </a:r>
            <a:r>
              <a:rPr lang="zh-CN" altLang="en-US" b="1" dirty="0"/>
              <a:t> </a:t>
            </a:r>
            <a:r>
              <a:rPr lang="zh-CN" altLang="en-US" b="1" u="sng" dirty="0"/>
              <a:t>字符数组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19213"/>
            <a:ext cx="7990656" cy="455805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600" b="1" dirty="0"/>
              <a:t>读、写一行字符：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char * gets(char * 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600" b="1" dirty="0"/>
              <a:t>    从标准输入设备（如键盘）读取字符到</a:t>
            </a:r>
            <a:r>
              <a:rPr lang="en-US" altLang="zh-CN" sz="2600" b="1" dirty="0"/>
              <a:t>s</a:t>
            </a:r>
            <a:r>
              <a:rPr lang="zh-CN" altLang="en-US" sz="2600" b="1" dirty="0"/>
              <a:t>所指向的数组中，</a:t>
            </a:r>
            <a:r>
              <a:rPr lang="zh-CN" altLang="en-US" sz="2600" b="1" dirty="0">
                <a:solidFill>
                  <a:srgbClr val="000099"/>
                </a:solidFill>
              </a:rPr>
              <a:t>直到读到文件末尾或者换行符</a:t>
            </a:r>
            <a:r>
              <a:rPr lang="zh-CN" altLang="en-US" sz="2600" b="1" dirty="0">
                <a:solidFill>
                  <a:srgbClr val="000099"/>
                </a:solidFill>
                <a:latin typeface="宋体" pitchFamily="2" charset="-122"/>
              </a:rPr>
              <a:t>‘</a:t>
            </a:r>
            <a:r>
              <a:rPr lang="en-US" altLang="zh-CN" sz="2600" b="1" dirty="0">
                <a:solidFill>
                  <a:srgbClr val="000099"/>
                </a:solidFill>
              </a:rPr>
              <a:t>\n</a:t>
            </a:r>
            <a:r>
              <a:rPr lang="en-US" altLang="zh-CN" sz="2600" b="1" dirty="0">
                <a:solidFill>
                  <a:srgbClr val="000099"/>
                </a:solidFill>
                <a:latin typeface="宋体" pitchFamily="2" charset="-122"/>
              </a:rPr>
              <a:t>’</a:t>
            </a:r>
            <a:r>
              <a:rPr lang="zh-CN" altLang="en-US" sz="2600" b="1" dirty="0"/>
              <a:t>。</a:t>
            </a:r>
            <a:r>
              <a:rPr lang="zh-CN" altLang="en-US" sz="2600" b="1" dirty="0">
                <a:solidFill>
                  <a:srgbClr val="000099"/>
                </a:solidFill>
              </a:rPr>
              <a:t>换行符被丢弃，最后一个字符读入后写入一个 </a:t>
            </a:r>
            <a:r>
              <a:rPr lang="zh-CN" altLang="en-US" sz="2600" b="1" dirty="0">
                <a:solidFill>
                  <a:srgbClr val="000099"/>
                </a:solidFill>
                <a:latin typeface="宋体" pitchFamily="2" charset="-122"/>
              </a:rPr>
              <a:t>‘</a:t>
            </a:r>
            <a:r>
              <a:rPr lang="en-US" altLang="zh-CN" sz="2600" b="1" dirty="0">
                <a:solidFill>
                  <a:srgbClr val="000099"/>
                </a:solidFill>
              </a:rPr>
              <a:t>\0</a:t>
            </a:r>
            <a:r>
              <a:rPr lang="en-US" altLang="zh-CN" sz="2600" b="1" dirty="0">
                <a:solidFill>
                  <a:srgbClr val="000099"/>
                </a:solidFill>
                <a:latin typeface="宋体" pitchFamily="2" charset="-122"/>
              </a:rPr>
              <a:t>’</a:t>
            </a:r>
            <a:r>
              <a:rPr lang="zh-CN" altLang="en-US" sz="2600" b="1" dirty="0"/>
              <a:t>。</a:t>
            </a:r>
            <a:r>
              <a:rPr lang="zh-CN" altLang="en-US" sz="2600" b="1" dirty="0">
                <a:solidFill>
                  <a:srgbClr val="000099"/>
                </a:solidFill>
              </a:rPr>
              <a:t>若成功则返回</a:t>
            </a:r>
            <a:r>
              <a:rPr lang="en-US" altLang="zh-CN" sz="2600" b="1" dirty="0">
                <a:solidFill>
                  <a:srgbClr val="000099"/>
                </a:solidFill>
              </a:rPr>
              <a:t>s</a:t>
            </a:r>
            <a:r>
              <a:rPr lang="zh-CN" altLang="en-US" sz="2600" b="1" dirty="0"/>
              <a:t>，若无字符读入数组或者读取失败返回空指针</a:t>
            </a:r>
            <a:r>
              <a:rPr lang="en-US" altLang="zh-CN" sz="2600" b="1" dirty="0"/>
              <a:t>NULL</a:t>
            </a:r>
            <a:r>
              <a:rPr lang="zh-CN" altLang="en-US" sz="2600" b="1" dirty="0"/>
              <a:t>。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600" b="1" dirty="0" err="1"/>
              <a:t>int</a:t>
            </a:r>
            <a:r>
              <a:rPr lang="en-US" altLang="zh-CN" sz="2600" b="1" dirty="0"/>
              <a:t> puts(</a:t>
            </a:r>
            <a:r>
              <a:rPr lang="en-US" altLang="zh-CN" sz="2600" b="1" dirty="0" err="1"/>
              <a:t>const</a:t>
            </a:r>
            <a:r>
              <a:rPr lang="en-US" altLang="zh-CN" sz="2600" b="1" dirty="0"/>
              <a:t> char * s);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600" b="1" dirty="0"/>
              <a:t>	</a:t>
            </a:r>
            <a:r>
              <a:rPr lang="zh-CN" altLang="en-US" sz="2600" b="1" dirty="0"/>
              <a:t>将</a:t>
            </a:r>
            <a:r>
              <a:rPr lang="en-US" altLang="zh-CN" sz="2600" b="1" dirty="0"/>
              <a:t>s</a:t>
            </a:r>
            <a:r>
              <a:rPr lang="zh-CN" altLang="en-US" sz="2600" b="1" dirty="0"/>
              <a:t>所指向的字符串输出到标准输出设备（如显示器），</a:t>
            </a:r>
            <a:r>
              <a:rPr lang="zh-CN" altLang="en-US" sz="2600" b="1" dirty="0">
                <a:solidFill>
                  <a:srgbClr val="000099"/>
                </a:solidFill>
              </a:rPr>
              <a:t>并在输出中添加一个换行符</a:t>
            </a:r>
            <a:r>
              <a:rPr lang="zh-CN" altLang="en-US" sz="2600" b="1" dirty="0">
                <a:solidFill>
                  <a:srgbClr val="000099"/>
                </a:solidFill>
                <a:latin typeface="宋体" pitchFamily="2" charset="-122"/>
              </a:rPr>
              <a:t>‘</a:t>
            </a:r>
            <a:r>
              <a:rPr lang="en-US" altLang="zh-CN" sz="2600" b="1" dirty="0">
                <a:solidFill>
                  <a:srgbClr val="000099"/>
                </a:solidFill>
              </a:rPr>
              <a:t>\n</a:t>
            </a:r>
            <a:r>
              <a:rPr lang="en-US" altLang="zh-CN" sz="2600" b="1" dirty="0">
                <a:solidFill>
                  <a:srgbClr val="000099"/>
                </a:solidFill>
                <a:latin typeface="宋体" pitchFamily="2" charset="-122"/>
              </a:rPr>
              <a:t>’</a:t>
            </a:r>
            <a:r>
              <a:rPr lang="en-US" altLang="zh-CN" sz="2600" b="1" dirty="0">
                <a:solidFill>
                  <a:srgbClr val="000099"/>
                </a:solidFill>
              </a:rPr>
              <a:t> </a:t>
            </a:r>
            <a:r>
              <a:rPr lang="zh-CN" altLang="en-US" sz="2600" b="1" dirty="0">
                <a:solidFill>
                  <a:srgbClr val="000099"/>
                </a:solidFill>
              </a:rPr>
              <a:t>。终止字符串的 </a:t>
            </a:r>
            <a:r>
              <a:rPr lang="zh-CN" altLang="en-US" sz="2600" b="1" dirty="0">
                <a:solidFill>
                  <a:srgbClr val="000099"/>
                </a:solidFill>
                <a:latin typeface="宋体" pitchFamily="2" charset="-122"/>
              </a:rPr>
              <a:t>‘</a:t>
            </a:r>
            <a:r>
              <a:rPr lang="en-US" altLang="zh-CN" sz="2600" b="1" dirty="0">
                <a:solidFill>
                  <a:srgbClr val="000099"/>
                </a:solidFill>
              </a:rPr>
              <a:t>\0</a:t>
            </a:r>
            <a:r>
              <a:rPr lang="en-US" altLang="zh-CN" sz="2600" b="1" dirty="0">
                <a:solidFill>
                  <a:srgbClr val="000099"/>
                </a:solidFill>
                <a:latin typeface="宋体" pitchFamily="2" charset="-122"/>
              </a:rPr>
              <a:t>’</a:t>
            </a:r>
            <a:r>
              <a:rPr lang="zh-CN" altLang="en-US" sz="2600" b="1" dirty="0">
                <a:solidFill>
                  <a:srgbClr val="000099"/>
                </a:solidFill>
              </a:rPr>
              <a:t>不被输出</a:t>
            </a:r>
            <a:r>
              <a:rPr lang="zh-CN" altLang="en-US" sz="2600" b="1" dirty="0"/>
              <a:t>。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1632031-FE8D-4EDA-9883-D10141126EE9}" type="slidenum">
              <a:rPr lang="zh-CN" altLang="en-US" sz="1400" smtClean="0"/>
              <a:t>42</a:t>
            </a:fld>
            <a:endParaRPr lang="en-US" altLang="zh-CN" sz="140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7.4</a:t>
            </a:r>
            <a:r>
              <a:rPr lang="zh-CN" altLang="en-US" b="1" dirty="0"/>
              <a:t> </a:t>
            </a:r>
            <a:r>
              <a:rPr lang="zh-CN" altLang="en-US" b="1" u="sng" dirty="0"/>
              <a:t>字符数组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895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void 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char st[15];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printf("input string:\n");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gets(st); //</a:t>
            </a:r>
            <a:r>
              <a:rPr lang="zh-CN" altLang="en-US" b="1"/>
              <a:t>读一行字符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    </a:t>
            </a:r>
            <a:r>
              <a:rPr lang="en-US" altLang="zh-CN" b="1"/>
              <a:t>puts(st);//</a:t>
            </a:r>
            <a:r>
              <a:rPr lang="zh-CN" altLang="en-US" b="1"/>
              <a:t>写一行字符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/>
              <a:t>    </a:t>
            </a:r>
            <a:r>
              <a:rPr lang="en-US" altLang="zh-CN" b="1"/>
              <a:t>system("pause");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  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/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/>
              <a:t>   </a:t>
            </a:r>
          </a:p>
        </p:txBody>
      </p:sp>
      <p:sp>
        <p:nvSpPr>
          <p:cNvPr id="46085" name="Text Box 4"/>
          <p:cNvSpPr txBox="1">
            <a:spLocks noChangeArrowheads="1"/>
          </p:cNvSpPr>
          <p:nvPr/>
        </p:nvSpPr>
        <p:spPr bwMode="auto">
          <a:xfrm>
            <a:off x="5508625" y="2492375"/>
            <a:ext cx="3384550" cy="1895475"/>
          </a:xfrm>
          <a:prstGeom prst="rect">
            <a:avLst/>
          </a:prstGeom>
          <a:solidFill>
            <a:schemeClr val="tx1"/>
          </a:solidFill>
          <a:ln w="9525" algn="ctr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input string: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hello</a:t>
            </a:r>
          </a:p>
          <a:p>
            <a:pPr eaLnBrk="1" hangingPunct="1">
              <a:buFontTx/>
              <a:buNone/>
            </a:pPr>
            <a:r>
              <a:rPr lang="en-US" altLang="zh-CN">
                <a:solidFill>
                  <a:schemeClr val="bg1"/>
                </a:solidFill>
              </a:rPr>
              <a:t>hello</a:t>
            </a:r>
          </a:p>
          <a:p>
            <a:pPr eaLnBrk="1" hangingPunct="1">
              <a:buFontTx/>
              <a:buNone/>
            </a:pPr>
            <a:r>
              <a:rPr lang="zh-CN" altLang="en-US">
                <a:solidFill>
                  <a:schemeClr val="bg1"/>
                </a:solidFill>
              </a:rPr>
              <a:t>请按任意键继续</a:t>
            </a:r>
            <a:r>
              <a:rPr lang="en-US" altLang="zh-CN">
                <a:solidFill>
                  <a:schemeClr val="bg1"/>
                </a:solidFill>
              </a:rPr>
              <a:t>. . .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086" name="Line 5"/>
          <p:cNvSpPr>
            <a:spLocks noChangeShapeType="1"/>
          </p:cNvSpPr>
          <p:nvPr/>
        </p:nvSpPr>
        <p:spPr bwMode="auto">
          <a:xfrm flipH="1">
            <a:off x="6372225" y="3068638"/>
            <a:ext cx="144463" cy="288925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6087" name="Group 21"/>
          <p:cNvGrpSpPr/>
          <p:nvPr/>
        </p:nvGrpSpPr>
        <p:grpSpPr bwMode="auto">
          <a:xfrm>
            <a:off x="3670300" y="4724400"/>
            <a:ext cx="5294313" cy="504825"/>
            <a:chOff x="2176" y="2750"/>
            <a:chExt cx="3335" cy="318"/>
          </a:xfrm>
        </p:grpSpPr>
        <p:sp>
          <p:nvSpPr>
            <p:cNvPr id="46088" name="Rectangle 7"/>
            <p:cNvSpPr>
              <a:spLocks noChangeArrowheads="1"/>
            </p:cNvSpPr>
            <p:nvPr/>
          </p:nvSpPr>
          <p:spPr bwMode="auto">
            <a:xfrm>
              <a:off x="2271" y="2750"/>
              <a:ext cx="3240" cy="31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  <p:sp>
          <p:nvSpPr>
            <p:cNvPr id="46089" name="Line 8"/>
            <p:cNvSpPr>
              <a:spLocks noChangeShapeType="1"/>
            </p:cNvSpPr>
            <p:nvPr/>
          </p:nvSpPr>
          <p:spPr bwMode="auto">
            <a:xfrm>
              <a:off x="2695" y="275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Line 9"/>
            <p:cNvSpPr>
              <a:spLocks noChangeShapeType="1"/>
            </p:cNvSpPr>
            <p:nvPr/>
          </p:nvSpPr>
          <p:spPr bwMode="auto">
            <a:xfrm>
              <a:off x="3072" y="275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1" name="Line 10"/>
            <p:cNvSpPr>
              <a:spLocks noChangeShapeType="1"/>
            </p:cNvSpPr>
            <p:nvPr/>
          </p:nvSpPr>
          <p:spPr bwMode="auto">
            <a:xfrm>
              <a:off x="3450" y="275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2" name="Line 11"/>
            <p:cNvSpPr>
              <a:spLocks noChangeShapeType="1"/>
            </p:cNvSpPr>
            <p:nvPr/>
          </p:nvSpPr>
          <p:spPr bwMode="auto">
            <a:xfrm>
              <a:off x="3827" y="275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3" name="Line 12"/>
            <p:cNvSpPr>
              <a:spLocks noChangeShapeType="1"/>
            </p:cNvSpPr>
            <p:nvPr/>
          </p:nvSpPr>
          <p:spPr bwMode="auto">
            <a:xfrm>
              <a:off x="4204" y="275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4" name="Text Box 13"/>
            <p:cNvSpPr txBox="1">
              <a:spLocks noChangeArrowheads="1"/>
            </p:cNvSpPr>
            <p:nvPr/>
          </p:nvSpPr>
          <p:spPr bwMode="auto">
            <a:xfrm>
              <a:off x="2176" y="2750"/>
              <a:ext cx="6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h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6095" name="Text Box 14"/>
            <p:cNvSpPr txBox="1">
              <a:spLocks noChangeArrowheads="1"/>
            </p:cNvSpPr>
            <p:nvPr/>
          </p:nvSpPr>
          <p:spPr bwMode="auto">
            <a:xfrm>
              <a:off x="2600" y="2750"/>
              <a:ext cx="61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e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6096" name="Text Box 15"/>
            <p:cNvSpPr txBox="1">
              <a:spLocks noChangeArrowheads="1"/>
            </p:cNvSpPr>
            <p:nvPr/>
          </p:nvSpPr>
          <p:spPr bwMode="auto">
            <a:xfrm>
              <a:off x="2931" y="2750"/>
              <a:ext cx="613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l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6097" name="Text Box 16"/>
            <p:cNvSpPr txBox="1">
              <a:spLocks noChangeArrowheads="1"/>
            </p:cNvSpPr>
            <p:nvPr/>
          </p:nvSpPr>
          <p:spPr bwMode="auto">
            <a:xfrm>
              <a:off x="3308" y="2758"/>
              <a:ext cx="61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l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6098" name="Text Box 17"/>
            <p:cNvSpPr txBox="1">
              <a:spLocks noChangeArrowheads="1"/>
            </p:cNvSpPr>
            <p:nvPr/>
          </p:nvSpPr>
          <p:spPr bwMode="auto">
            <a:xfrm>
              <a:off x="3732" y="2750"/>
              <a:ext cx="614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o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6099" name="Line 18"/>
            <p:cNvSpPr>
              <a:spLocks noChangeShapeType="1"/>
            </p:cNvSpPr>
            <p:nvPr/>
          </p:nvSpPr>
          <p:spPr bwMode="auto">
            <a:xfrm>
              <a:off x="4534" y="2750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00" name="Text Box 19"/>
            <p:cNvSpPr txBox="1">
              <a:spLocks noChangeArrowheads="1"/>
            </p:cNvSpPr>
            <p:nvPr/>
          </p:nvSpPr>
          <p:spPr bwMode="auto">
            <a:xfrm>
              <a:off x="4032" y="2750"/>
              <a:ext cx="70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latin typeface="宋体" pitchFamily="2" charset="-122"/>
                </a:rPr>
                <a:t>‘</a:t>
              </a:r>
              <a:r>
                <a:rPr lang="en-US" altLang="zh-CN" sz="2400"/>
                <a:t>\0</a:t>
              </a:r>
              <a:r>
                <a:rPr lang="en-US" altLang="zh-CN" sz="2400">
                  <a:latin typeface="宋体" pitchFamily="2" charset="-122"/>
                </a:rPr>
                <a:t>’</a:t>
              </a:r>
              <a:endParaRPr lang="en-US" altLang="zh-CN" sz="2400"/>
            </a:p>
          </p:txBody>
        </p:sp>
        <p:sp>
          <p:nvSpPr>
            <p:cNvPr id="46101" name="Text Box 20"/>
            <p:cNvSpPr txBox="1">
              <a:spLocks noChangeArrowheads="1"/>
            </p:cNvSpPr>
            <p:nvPr/>
          </p:nvSpPr>
          <p:spPr bwMode="auto">
            <a:xfrm>
              <a:off x="4629" y="2792"/>
              <a:ext cx="80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latin typeface="宋体" pitchFamily="2" charset="-122"/>
                </a:rPr>
                <a:t>……</a:t>
              </a:r>
              <a:endParaRPr lang="en-US" altLang="zh-CN" sz="2000" b="1"/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53BC176-6061-4B29-9CAC-33B74816F591}" type="slidenum">
              <a:rPr lang="zh-CN" altLang="en-US" sz="1400" smtClean="0"/>
              <a:t>43</a:t>
            </a:fld>
            <a:endParaRPr lang="en-US" altLang="zh-CN" sz="1400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7.4</a:t>
            </a:r>
            <a:r>
              <a:rPr lang="zh-CN" altLang="en-US" b="1" dirty="0"/>
              <a:t> </a:t>
            </a:r>
            <a:r>
              <a:rPr lang="zh-CN" altLang="en-US" b="1" u="sng" dirty="0"/>
              <a:t>字符数组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9895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>
                <a:latin typeface="System" charset="-122"/>
                <a:ea typeface="System" charset="-122"/>
              </a:rPr>
              <a:t>scanf</a:t>
            </a:r>
            <a:r>
              <a:rPr lang="zh-CN" altLang="en-US" b="1">
                <a:latin typeface="System" charset="-122"/>
                <a:ea typeface="System" charset="-122"/>
              </a:rPr>
              <a:t>和</a:t>
            </a:r>
            <a:r>
              <a:rPr lang="en-US" altLang="zh-CN" b="1">
                <a:latin typeface="System" charset="-122"/>
                <a:ea typeface="System" charset="-122"/>
              </a:rPr>
              <a:t>gets</a:t>
            </a:r>
            <a:r>
              <a:rPr lang="zh-CN" altLang="en-US" b="1">
                <a:latin typeface="System" charset="-122"/>
                <a:ea typeface="System" charset="-122"/>
              </a:rPr>
              <a:t>在读取一行数据时的区别：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main()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latin typeface="System" charset="-122"/>
                <a:ea typeface="System" charset="-122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char str[10];</a:t>
            </a:r>
          </a:p>
          <a:p>
            <a:pPr lvl="1" eaLnBrk="1" hangingPunct="1">
              <a:buFontTx/>
              <a:buNone/>
            </a:pPr>
            <a:r>
              <a:rPr lang="en-US" altLang="zh-CN" sz="2400" b="1">
                <a:solidFill>
                  <a:schemeClr val="accent2"/>
                </a:solidFill>
              </a:rPr>
              <a:t>gets(str);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if (str[0]=='\0')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      printf("is null");   </a:t>
            </a:r>
          </a:p>
          <a:p>
            <a:pPr lvl="1" eaLnBrk="1" hangingPunct="1">
              <a:buFontTx/>
              <a:buNone/>
            </a:pPr>
            <a:r>
              <a:rPr lang="en-US" altLang="zh-CN" sz="2400" b="1"/>
              <a:t>system("pause");</a:t>
            </a:r>
          </a:p>
          <a:p>
            <a:pPr eaLnBrk="1" hangingPunct="1">
              <a:buFontTx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47109" name="Rectangle 4"/>
          <p:cNvSpPr>
            <a:spLocks noChangeArrowheads="1"/>
          </p:cNvSpPr>
          <p:nvPr/>
        </p:nvSpPr>
        <p:spPr bwMode="auto">
          <a:xfrm>
            <a:off x="3924300" y="2636838"/>
            <a:ext cx="4572000" cy="9461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endParaRPr lang="zh-CN" altLang="en-US" b="1">
              <a:solidFill>
                <a:schemeClr val="bg1"/>
              </a:solidFill>
            </a:endParaRPr>
          </a:p>
          <a:p>
            <a:pPr eaLnBrk="1" hangingPunct="1">
              <a:buFontTx/>
              <a:buNone/>
            </a:pPr>
            <a:r>
              <a:rPr lang="en-US" altLang="zh-CN" b="1">
                <a:solidFill>
                  <a:schemeClr val="bg1"/>
                </a:solidFill>
              </a:rPr>
              <a:t>is null</a:t>
            </a:r>
            <a:r>
              <a:rPr lang="zh-CN" altLang="en-US" b="1">
                <a:solidFill>
                  <a:schemeClr val="bg1"/>
                </a:solidFill>
              </a:rPr>
              <a:t>请按任意键继续</a:t>
            </a:r>
            <a:r>
              <a:rPr lang="en-US" altLang="zh-CN" b="1">
                <a:solidFill>
                  <a:schemeClr val="bg1"/>
                </a:solidFill>
              </a:rPr>
              <a:t>. . .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 flipH="1">
            <a:off x="4067175" y="2781300"/>
            <a:ext cx="215900" cy="28733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3995738" y="3789363"/>
            <a:ext cx="4679950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     使用</a:t>
            </a:r>
            <a:r>
              <a:rPr lang="en-US" altLang="zh-CN" sz="2400" b="1" dirty="0"/>
              <a:t>gets</a:t>
            </a:r>
            <a:r>
              <a:rPr lang="zh-CN" altLang="en-US" sz="2400" b="1" dirty="0"/>
              <a:t>，若只是输入回车，则未读取任何字符到数组。</a:t>
            </a:r>
          </a:p>
        </p:txBody>
      </p:sp>
      <p:sp>
        <p:nvSpPr>
          <p:cNvPr id="47112" name="Rectangle 9"/>
          <p:cNvSpPr>
            <a:spLocks noChangeArrowheads="1"/>
          </p:cNvSpPr>
          <p:nvPr/>
        </p:nvSpPr>
        <p:spPr bwMode="auto">
          <a:xfrm>
            <a:off x="4000500" y="4724400"/>
            <a:ext cx="5143500" cy="504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47113" name="Line 10"/>
          <p:cNvSpPr>
            <a:spLocks noChangeShapeType="1"/>
          </p:cNvSpPr>
          <p:nvPr/>
        </p:nvSpPr>
        <p:spPr bwMode="auto">
          <a:xfrm>
            <a:off x="467360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Line 11"/>
          <p:cNvSpPr>
            <a:spLocks noChangeShapeType="1"/>
          </p:cNvSpPr>
          <p:nvPr/>
        </p:nvSpPr>
        <p:spPr bwMode="auto">
          <a:xfrm>
            <a:off x="527208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Line 12"/>
          <p:cNvSpPr>
            <a:spLocks noChangeShapeType="1"/>
          </p:cNvSpPr>
          <p:nvPr/>
        </p:nvSpPr>
        <p:spPr bwMode="auto">
          <a:xfrm>
            <a:off x="5872163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3"/>
          <p:cNvSpPr>
            <a:spLocks noChangeShapeType="1"/>
          </p:cNvSpPr>
          <p:nvPr/>
        </p:nvSpPr>
        <p:spPr bwMode="auto">
          <a:xfrm>
            <a:off x="6470650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4"/>
          <p:cNvSpPr>
            <a:spLocks noChangeShapeType="1"/>
          </p:cNvSpPr>
          <p:nvPr/>
        </p:nvSpPr>
        <p:spPr bwMode="auto">
          <a:xfrm>
            <a:off x="7069138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Text Box 15"/>
          <p:cNvSpPr txBox="1">
            <a:spLocks noChangeArrowheads="1"/>
          </p:cNvSpPr>
          <p:nvPr/>
        </p:nvSpPr>
        <p:spPr bwMode="auto">
          <a:xfrm>
            <a:off x="3816350" y="4724400"/>
            <a:ext cx="11874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宋体" pitchFamily="2" charset="-122"/>
              </a:rPr>
              <a:t>‘</a:t>
            </a:r>
            <a:r>
              <a:rPr lang="en-US" altLang="zh-CN" sz="2400"/>
              <a:t>\0</a:t>
            </a:r>
            <a:r>
              <a:rPr lang="en-US" altLang="zh-CN" sz="2400">
                <a:latin typeface="宋体" pitchFamily="2" charset="-122"/>
              </a:rPr>
              <a:t>’</a:t>
            </a:r>
            <a:endParaRPr lang="en-US" altLang="zh-CN" sz="2400"/>
          </a:p>
        </p:txBody>
      </p:sp>
      <p:sp>
        <p:nvSpPr>
          <p:cNvPr id="47119" name="Line 20"/>
          <p:cNvSpPr>
            <a:spLocks noChangeShapeType="1"/>
          </p:cNvSpPr>
          <p:nvPr/>
        </p:nvSpPr>
        <p:spPr bwMode="auto">
          <a:xfrm>
            <a:off x="7593013" y="4724400"/>
            <a:ext cx="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Text Box 22"/>
          <p:cNvSpPr txBox="1">
            <a:spLocks noChangeArrowheads="1"/>
          </p:cNvSpPr>
          <p:nvPr/>
        </p:nvSpPr>
        <p:spPr bwMode="auto">
          <a:xfrm>
            <a:off x="7743825" y="4791075"/>
            <a:ext cx="12715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宋体" pitchFamily="2" charset="-122"/>
              </a:rPr>
              <a:t>……</a:t>
            </a:r>
            <a:endParaRPr lang="en-US" altLang="zh-CN" sz="2000" b="1"/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5AB0C24-C5AB-4096-95D6-2DE6459D25A8}" type="slidenum">
              <a:rPr lang="zh-CN" altLang="en-US" sz="1400" smtClean="0"/>
              <a:t>44</a:t>
            </a:fld>
            <a:endParaRPr lang="en-US" altLang="zh-CN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7.4</a:t>
            </a:r>
            <a:r>
              <a:rPr lang="zh-CN" altLang="en-US" b="1" dirty="0"/>
              <a:t> </a:t>
            </a:r>
            <a:r>
              <a:rPr lang="zh-CN" altLang="en-US" b="1" u="sng" dirty="0"/>
              <a:t>字符数组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>
                <a:latin typeface="System" charset="-122"/>
                <a:ea typeface="System" charset="-122"/>
              </a:rPr>
              <a:t>main()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System" charset="-122"/>
                <a:ea typeface="System" charset="-122"/>
              </a:rPr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char str[10]; 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</a:t>
            </a:r>
            <a:r>
              <a:rPr lang="en-US" altLang="zh-CN" sz="2400" b="1" dirty="0" err="1">
                <a:solidFill>
                  <a:schemeClr val="accent2"/>
                </a:solidFill>
              </a:rPr>
              <a:t>scanf</a:t>
            </a:r>
            <a:r>
              <a:rPr lang="en-US" altLang="zh-CN" sz="2400" b="1" dirty="0">
                <a:solidFill>
                  <a:schemeClr val="accent2"/>
                </a:solidFill>
              </a:rPr>
              <a:t>("%</a:t>
            </a:r>
            <a:r>
              <a:rPr lang="en-US" altLang="zh-CN" sz="2400" b="1" dirty="0" err="1">
                <a:solidFill>
                  <a:schemeClr val="accent2"/>
                </a:solidFill>
              </a:rPr>
              <a:t>s",str</a:t>
            </a:r>
            <a:r>
              <a:rPr lang="en-US" altLang="zh-CN" sz="2400" b="1" dirty="0">
                <a:solidFill>
                  <a:schemeClr val="accent2"/>
                </a:solidFill>
              </a:rPr>
              <a:t>); 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 if (str[0]=='\n')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("is enter");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 else if (str[0]=='\0')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("is null");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   system("pause");</a:t>
            </a:r>
          </a:p>
          <a:p>
            <a:pPr lvl="1" eaLnBrk="1" hangingPunct="1">
              <a:buFontTx/>
              <a:buNone/>
            </a:pPr>
            <a:r>
              <a:rPr lang="en-US" altLang="zh-CN" sz="2400" b="1" dirty="0"/>
              <a:t>}</a:t>
            </a:r>
          </a:p>
          <a:p>
            <a:pPr eaLnBrk="1" hangingPunct="1"/>
            <a:endParaRPr lang="zh-CN" altLang="en-US" sz="2400" b="1" dirty="0"/>
          </a:p>
        </p:txBody>
      </p:sp>
      <p:sp>
        <p:nvSpPr>
          <p:cNvPr id="48133" name="Text Box 8"/>
          <p:cNvSpPr txBox="1">
            <a:spLocks noChangeArrowheads="1"/>
          </p:cNvSpPr>
          <p:nvPr/>
        </p:nvSpPr>
        <p:spPr bwMode="auto">
          <a:xfrm>
            <a:off x="4355976" y="3641727"/>
            <a:ext cx="457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    使用</a:t>
            </a:r>
            <a:r>
              <a:rPr lang="en-US" altLang="zh-CN" sz="2400" b="1" dirty="0" err="1"/>
              <a:t>scanf</a:t>
            </a:r>
            <a:r>
              <a:rPr lang="zh-CN" altLang="en-US" sz="2400" b="1" dirty="0"/>
              <a:t>，若只是输入回车或者空格，则程序一直在等待，直到输入一个非回车、非空格字符。</a:t>
            </a:r>
            <a:endParaRPr lang="en-US" altLang="zh-CN" sz="2400" b="1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即：</a:t>
            </a:r>
            <a:r>
              <a:rPr lang="en-US" altLang="zh-CN" sz="2400" b="1" dirty="0" err="1"/>
              <a:t>scanf</a:t>
            </a:r>
            <a:r>
              <a:rPr lang="zh-CN" altLang="en-US" sz="2400" b="1" dirty="0"/>
              <a:t>无法实现空行的读取！</a:t>
            </a:r>
          </a:p>
        </p:txBody>
      </p:sp>
      <p:grpSp>
        <p:nvGrpSpPr>
          <p:cNvPr id="48134" name="Group 14"/>
          <p:cNvGrpSpPr/>
          <p:nvPr/>
        </p:nvGrpSpPr>
        <p:grpSpPr bwMode="auto">
          <a:xfrm>
            <a:off x="4932363" y="1484313"/>
            <a:ext cx="3744912" cy="1558925"/>
            <a:chOff x="3107" y="935"/>
            <a:chExt cx="2359" cy="982"/>
          </a:xfrm>
        </p:grpSpPr>
        <p:sp>
          <p:nvSpPr>
            <p:cNvPr id="48135" name="Rectangle 4"/>
            <p:cNvSpPr>
              <a:spLocks noChangeArrowheads="1"/>
            </p:cNvSpPr>
            <p:nvPr/>
          </p:nvSpPr>
          <p:spPr bwMode="auto">
            <a:xfrm>
              <a:off x="3107" y="935"/>
              <a:ext cx="2359" cy="98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  <a:p>
              <a:pPr eaLnBrk="1" hangingPunct="1">
                <a:buFontTx/>
                <a:buNone/>
              </a:pPr>
              <a:endParaRPr lang="zh-CN" altLang="en-US" sz="2400">
                <a:solidFill>
                  <a:schemeClr val="bg1"/>
                </a:solidFill>
              </a:endParaRPr>
            </a:p>
            <a:p>
              <a:pPr eaLnBrk="1" hangingPunct="1">
                <a:buFontTx/>
                <a:buNone/>
              </a:pPr>
              <a:r>
                <a:rPr lang="en-US" altLang="zh-CN" sz="2000">
                  <a:solidFill>
                    <a:schemeClr val="bg1"/>
                  </a:solidFill>
                </a:rPr>
                <a:t>W</a:t>
              </a:r>
            </a:p>
            <a:p>
              <a:pPr eaLnBrk="1" hangingPunct="1">
                <a:buFontTx/>
                <a:buNone/>
              </a:pPr>
              <a:r>
                <a:rPr lang="zh-CN" altLang="en-US" sz="2400">
                  <a:solidFill>
                    <a:schemeClr val="bg1"/>
                  </a:solidFill>
                </a:rPr>
                <a:t>请按任意键继续</a:t>
              </a:r>
              <a:r>
                <a:rPr lang="en-US" altLang="zh-CN" sz="2400">
                  <a:solidFill>
                    <a:schemeClr val="bg1"/>
                  </a:solidFill>
                </a:rPr>
                <a:t>. . .</a:t>
              </a:r>
              <a:endParaRPr lang="zh-CN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8136" name="Line 5"/>
            <p:cNvSpPr>
              <a:spLocks noChangeShapeType="1"/>
            </p:cNvSpPr>
            <p:nvPr/>
          </p:nvSpPr>
          <p:spPr bwMode="auto">
            <a:xfrm flipH="1">
              <a:off x="3288" y="1524"/>
              <a:ext cx="136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7" name="Line 6"/>
            <p:cNvSpPr>
              <a:spLocks noChangeShapeType="1"/>
            </p:cNvSpPr>
            <p:nvPr/>
          </p:nvSpPr>
          <p:spPr bwMode="auto">
            <a:xfrm flipH="1">
              <a:off x="3469" y="1298"/>
              <a:ext cx="136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38" name="Line 7"/>
            <p:cNvSpPr>
              <a:spLocks noChangeShapeType="1"/>
            </p:cNvSpPr>
            <p:nvPr/>
          </p:nvSpPr>
          <p:spPr bwMode="auto">
            <a:xfrm flipH="1">
              <a:off x="3197" y="1025"/>
              <a:ext cx="136" cy="181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39" name="Group 12"/>
            <p:cNvGrpSpPr/>
            <p:nvPr/>
          </p:nvGrpSpPr>
          <p:grpSpPr bwMode="auto">
            <a:xfrm>
              <a:off x="3198" y="1343"/>
              <a:ext cx="181" cy="136"/>
              <a:chOff x="1338" y="3884"/>
              <a:chExt cx="181" cy="136"/>
            </a:xfrm>
          </p:grpSpPr>
          <p:sp>
            <p:nvSpPr>
              <p:cNvPr id="48140" name="Line 9"/>
              <p:cNvSpPr>
                <a:spLocks noChangeShapeType="1"/>
              </p:cNvSpPr>
              <p:nvPr/>
            </p:nvSpPr>
            <p:spPr bwMode="auto">
              <a:xfrm>
                <a:off x="1338" y="388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1" name="Line 10"/>
              <p:cNvSpPr>
                <a:spLocks noChangeShapeType="1"/>
              </p:cNvSpPr>
              <p:nvPr/>
            </p:nvSpPr>
            <p:spPr bwMode="auto">
              <a:xfrm>
                <a:off x="1338" y="4020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2" name="Line 11"/>
              <p:cNvSpPr>
                <a:spLocks noChangeShapeType="1"/>
              </p:cNvSpPr>
              <p:nvPr/>
            </p:nvSpPr>
            <p:spPr bwMode="auto">
              <a:xfrm>
                <a:off x="1519" y="3884"/>
                <a:ext cx="0" cy="136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474" name="文本框 1001473"/>
          <p:cNvSpPr txBox="1"/>
          <p:nvPr/>
        </p:nvSpPr>
        <p:spPr>
          <a:xfrm>
            <a:off x="322898" y="1268730"/>
            <a:ext cx="8077200" cy="4340225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puts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函数输出的字符串中可以包含转义字符。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例如：</a:t>
            </a:r>
          </a:p>
          <a:p>
            <a:pPr lvl="0" algn="l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zh-CN" sz="3200" dirty="0" err="1">
                <a:latin typeface="宋体" pitchFamily="2" charset="-122"/>
                <a:ea typeface="宋体" pitchFamily="2" charset="-122"/>
              </a:rPr>
              <a:t>char str</a:t>
            </a:r>
            <a:r>
              <a:rPr lang="zh-CN" altLang="en-US" sz="3200" dirty="0" err="1">
                <a:latin typeface="宋体" pitchFamily="2" charset="-122"/>
                <a:ea typeface="宋体" pitchFamily="2" charset="-122"/>
              </a:rPr>
              <a:t>［］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={″China\</a:t>
            </a:r>
            <a:r>
              <a:rPr lang="en-US" altLang="zh-CN" sz="3200" dirty="0" err="1">
                <a:latin typeface="宋体" pitchFamily="2" charset="-122"/>
                <a:ea typeface="宋体" pitchFamily="2" charset="-122"/>
              </a:rPr>
              <a:t>nBeijing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″};</a:t>
            </a:r>
          </a:p>
          <a:p>
            <a:pPr lvl="0" algn="l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puts(str);</a:t>
            </a:r>
          </a:p>
          <a:p>
            <a:pPr lvl="0" algn="l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输出结果：</a:t>
            </a:r>
          </a:p>
          <a:p>
            <a:pPr lvl="0" algn="l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China</a:t>
            </a:r>
          </a:p>
          <a:p>
            <a:pPr lvl="0" algn="l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Beijing</a:t>
            </a:r>
            <a:r>
              <a:rPr lang="en-US" altLang="zh-CN" sz="3200" dirty="0">
                <a:solidFill>
                  <a:srgbClr val="006600"/>
                </a:solidFill>
                <a:latin typeface="宋体" pitchFamily="2" charset="-122"/>
                <a:ea typeface="宋体" pitchFamily="2" charset="-122"/>
              </a:rPr>
              <a:t>                  </a:t>
            </a:r>
            <a:endParaRPr lang="en-US" altLang="zh-CN" sz="3200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1475" name="文本框 1001474"/>
          <p:cNvSpPr txBox="1"/>
          <p:nvPr/>
        </p:nvSpPr>
        <p:spPr>
          <a:xfrm>
            <a:off x="3491880" y="3168174"/>
            <a:ext cx="4134465" cy="2350452"/>
          </a:xfrm>
          <a:prstGeom prst="rect">
            <a:avLst/>
          </a:prstGeom>
          <a:solidFill>
            <a:srgbClr val="F3FFF3"/>
          </a:solidFill>
          <a:ln w="38100" cap="flat" cmpd="sng">
            <a:solidFill>
              <a:schemeClr val="bg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>
            <a:spAutoFit/>
          </a:bodyPr>
          <a:lstStyle/>
          <a:p>
            <a:pPr lvl="0" algn="l">
              <a:lnSpc>
                <a:spcPct val="120000"/>
              </a:lnSpc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在输出时，将字符串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结束标志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′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＼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′</a:t>
            </a:r>
          </a:p>
          <a:p>
            <a:pPr lvl="0">
              <a:lnSpc>
                <a:spcPct val="120000"/>
              </a:lnSpc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转换成</a:t>
            </a:r>
            <a:r>
              <a:rPr lang="en-US" altLang="zh-CN" sz="2800" dirty="0">
                <a:latin typeface="宋体" pitchFamily="2" charset="-122"/>
              </a:rPr>
              <a:t>′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＼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n</a:t>
            </a:r>
            <a:r>
              <a:rPr lang="en-US" altLang="zh-CN" sz="2800" dirty="0">
                <a:latin typeface="宋体" pitchFamily="2" charset="-122"/>
                <a:ea typeface="宋体" pitchFamily="2" charset="-122"/>
              </a:rPr>
              <a:t>′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，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即输出完字符串后换行。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1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1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1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1474" grpId="0"/>
      <p:bldP spid="1001475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文本框 1004545"/>
          <p:cNvSpPr txBox="1"/>
          <p:nvPr/>
        </p:nvSpPr>
        <p:spPr>
          <a:xfrm>
            <a:off x="251520" y="1268760"/>
            <a:ext cx="8731696" cy="4622804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3. strcat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函数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lvl="0" algn="l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一般形式为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 dirty="0" err="1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strcat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字符数组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，字符数组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2)</a:t>
            </a:r>
            <a:endParaRPr lang="en-US" altLang="zh-CN" sz="3200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  <a:p>
            <a:pPr lvl="0" algn="l">
              <a:lnSpc>
                <a:spcPct val="14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 err="1">
                <a:latin typeface="宋体" pitchFamily="2" charset="-122"/>
              </a:rPr>
              <a:t>s</a:t>
            </a:r>
            <a:r>
              <a:rPr lang="en-US" altLang="zh-CN" sz="3200" dirty="0" err="1">
                <a:latin typeface="宋体" pitchFamily="2" charset="-122"/>
                <a:ea typeface="宋体" pitchFamily="2" charset="-122"/>
              </a:rPr>
              <a:t>trcat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的作用是连接两个字符数组中的字符串，把字符串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接到字符串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的后面，结果放在字符数组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中，函数调用后得到函数值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——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字符数组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的地址。</a:t>
            </a:r>
            <a:endParaRPr lang="zh-CN" altLang="en-US" sz="3200" dirty="0"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45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570" name="文本框 1005569"/>
          <p:cNvSpPr txBox="1"/>
          <p:nvPr/>
        </p:nvSpPr>
        <p:spPr>
          <a:xfrm>
            <a:off x="179388" y="476250"/>
            <a:ext cx="8839200" cy="461549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例如：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char str1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30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］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={″People′s  Republic  of  ″};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char str2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［］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={″China″};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print(″%s″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3200" b="1" dirty="0" err="1">
                <a:latin typeface="宋体" pitchFamily="2" charset="-122"/>
                <a:ea typeface="宋体" pitchFamily="2" charset="-122"/>
              </a:rPr>
              <a:t>strcat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(str1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str2));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 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输出：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People′s Republic of China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 </a:t>
            </a:r>
            <a:endParaRPr lang="en-US" altLang="zh-CN" sz="32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05571" name="图片 1005570" descr="g1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2475" y="5101645"/>
            <a:ext cx="8991600" cy="992188"/>
          </a:xfrm>
          <a:prstGeom prst="rect">
            <a:avLst/>
          </a:prstGeom>
          <a:noFill/>
          <a:ln w="3810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0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5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557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594" name="文本框 1006593"/>
          <p:cNvSpPr txBox="1"/>
          <p:nvPr/>
        </p:nvSpPr>
        <p:spPr>
          <a:xfrm>
            <a:off x="419100" y="1083607"/>
            <a:ext cx="8305800" cy="4630498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 err="1">
                <a:latin typeface="宋体" pitchFamily="2" charset="-122"/>
                <a:ea typeface="Times New Roman" pitchFamily="18" charset="0"/>
              </a:rPr>
              <a:t>4. strcpy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函数 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lvl="0" algn="l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其一般形式为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 dirty="0" err="1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strcpy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(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字符数组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1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，字符串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2)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  <a:p>
            <a:pPr lvl="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strcpy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是“字符串复制函数”。作用是将字符串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2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复制到字符数组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1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中去。例如：</a:t>
            </a:r>
          </a:p>
          <a:p>
            <a:pPr lvl="0" algn="just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char str1</a:t>
            </a:r>
            <a:r>
              <a:rPr lang="zh-CN" altLang="en-US" sz="3200" b="1" dirty="0">
                <a:latin typeface="宋体" pitchFamily="2" charset="-122"/>
                <a:ea typeface="Courier New" pitchFamily="49" charset="0"/>
              </a:rPr>
              <a:t>［</a:t>
            </a: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10</a:t>
            </a:r>
            <a:r>
              <a:rPr lang="zh-CN" altLang="en-US" sz="3200" b="1" dirty="0">
                <a:latin typeface="宋体" pitchFamily="2" charset="-122"/>
                <a:ea typeface="Courier New" pitchFamily="49" charset="0"/>
              </a:rPr>
              <a:t>］，</a:t>
            </a: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str2</a:t>
            </a:r>
            <a:r>
              <a:rPr lang="zh-CN" altLang="en-US" sz="3200" b="1" dirty="0">
                <a:latin typeface="宋体" pitchFamily="2" charset="-122"/>
                <a:ea typeface="Courier New" pitchFamily="49" charset="0"/>
              </a:rPr>
              <a:t>［］</a:t>
            </a: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={″China″};</a:t>
            </a:r>
          </a:p>
          <a:p>
            <a:pPr lvl="0" algn="l">
              <a:lnSpc>
                <a:spcPct val="130000"/>
              </a:lnSpc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 err="1">
                <a:latin typeface="宋体" pitchFamily="2" charset="-122"/>
                <a:ea typeface="Times New Roman" pitchFamily="18" charset="0"/>
              </a:rPr>
              <a:t>strcpy</a:t>
            </a:r>
            <a:r>
              <a:rPr lang="en-US" altLang="zh-CN" sz="3200" dirty="0">
                <a:latin typeface="宋体" pitchFamily="2" charset="-122"/>
                <a:ea typeface="Times New Roman" pitchFamily="18" charset="0"/>
              </a:rPr>
              <a:t>(str1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3200" dirty="0">
                <a:latin typeface="宋体" pitchFamily="2" charset="-122"/>
                <a:ea typeface="Times New Roman" pitchFamily="18" charset="0"/>
              </a:rPr>
              <a:t>str2);</a:t>
            </a:r>
            <a:r>
              <a:rPr lang="en-US" altLang="zh-CN" sz="32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pic>
        <p:nvPicPr>
          <p:cNvPr id="1006595" name="图片 1006594" descr="g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619672" y="5774393"/>
            <a:ext cx="5638800" cy="681037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659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618" name="标题 1007617"/>
          <p:cNvSpPr>
            <a:spLocks noGrp="1"/>
          </p:cNvSpPr>
          <p:nvPr>
            <p:ph type="title"/>
          </p:nvPr>
        </p:nvSpPr>
        <p:spPr>
          <a:xfrm>
            <a:off x="323851" y="1263228"/>
            <a:ext cx="4896222" cy="561975"/>
          </a:xfrm>
          <a:noFill/>
          <a:ln w="9525">
            <a:miter/>
          </a:ln>
        </p:spPr>
        <p:txBody>
          <a:bodyPr/>
          <a:lstStyle/>
          <a:p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关于</a:t>
            </a:r>
            <a:r>
              <a:rPr lang="en-US" altLang="zh-CN" sz="3200" dirty="0" err="1">
                <a:solidFill>
                  <a:srgbClr val="CC0000"/>
                </a:solidFill>
                <a:latin typeface="Times New Roman" pitchFamily="18" charset="0"/>
                <a:ea typeface="宋体" pitchFamily="2" charset="-122"/>
              </a:rPr>
              <a:t>strcpy</a:t>
            </a: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函数的几点说明</a:t>
            </a:r>
          </a:p>
        </p:txBody>
      </p:sp>
      <p:sp>
        <p:nvSpPr>
          <p:cNvPr id="1007619" name="文本框 1007618"/>
          <p:cNvSpPr txBox="1"/>
          <p:nvPr/>
        </p:nvSpPr>
        <p:spPr>
          <a:xfrm>
            <a:off x="329464" y="1838982"/>
            <a:ext cx="7993063" cy="1992312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l">
              <a:lnSpc>
                <a:spcPct val="130000"/>
              </a:lnSpc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字符数组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必须定义得足够大，以便容纳被复制的字符串。字符数组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的长度不应小于字符串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的长度。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07620" name="文本框 1007619"/>
          <p:cNvSpPr txBox="1"/>
          <p:nvPr/>
        </p:nvSpPr>
        <p:spPr>
          <a:xfrm>
            <a:off x="329464" y="4142444"/>
            <a:ext cx="7920038" cy="2238375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just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“字符数组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1”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必须写成数组名形式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(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如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str1)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，“字符串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2”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可以是字符数组名，也可以是一个字符串常量。如</a:t>
            </a:r>
            <a:r>
              <a:rPr lang="en-US" altLang="zh-CN" sz="3200" dirty="0" err="1">
                <a:latin typeface="Times New Roman" pitchFamily="18" charset="0"/>
                <a:ea typeface="宋体" pitchFamily="2" charset="-122"/>
              </a:rPr>
              <a:t>strcpy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 err="1">
                <a:latin typeface="Times New Roman" pitchFamily="18" charset="0"/>
                <a:ea typeface="宋体" pitchFamily="2" charset="-122"/>
              </a:rPr>
              <a:t>str1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″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China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″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0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7619" grpId="0"/>
      <p:bldP spid="10076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ED9E8E-245A-421F-BB9E-97F3F754DD25}" type="slidenum">
              <a:rPr lang="zh-CN" altLang="en-US" sz="1400" smtClean="0"/>
              <a:t>5</a:t>
            </a:fld>
            <a:endParaRPr lang="en-US" altLang="zh-CN" sz="140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517370"/>
            <a:ext cx="7772400" cy="42116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  总结与回顾（数据类型与程序设计）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数组的声明、操作和使用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字符数组（字符串及操作）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数组作为函数参数的处理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数组的排序、查找算法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3077" name="Picture 8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4863066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642" name="文本框 1008641"/>
          <p:cNvSpPr txBox="1"/>
          <p:nvPr/>
        </p:nvSpPr>
        <p:spPr>
          <a:xfrm>
            <a:off x="682624" y="1073150"/>
            <a:ext cx="7777163" cy="1519262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just">
              <a:lnSpc>
                <a:spcPct val="15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复制时连同字符串后面的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′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＼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0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′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一起复制到字符数组</a:t>
            </a:r>
            <a:r>
              <a:rPr lang="en-US" altLang="zh-CN" sz="3200" dirty="0"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中。</a:t>
            </a:r>
            <a:r>
              <a:rPr lang="zh-CN" altLang="en-US" sz="32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008643" name="文本框 1008642"/>
          <p:cNvSpPr txBox="1"/>
          <p:nvPr/>
        </p:nvSpPr>
        <p:spPr>
          <a:xfrm>
            <a:off x="682625" y="2792413"/>
            <a:ext cx="7777163" cy="2992437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just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可以用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strcpy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函数将字符串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2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中前面若干个字符复制到字符数组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1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中去。例如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: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strcpy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(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str1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，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str2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，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2);</a:t>
            </a:r>
          </a:p>
          <a:p>
            <a:pPr lvl="0" algn="just">
              <a:lnSpc>
                <a:spcPct val="115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作用是将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str2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中前面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个字符复制到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str1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中去，然后再加一个‘＼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0’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。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00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8642" grpId="0"/>
      <p:bldP spid="10086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666" name="文本框 1009665"/>
          <p:cNvSpPr txBox="1"/>
          <p:nvPr/>
        </p:nvSpPr>
        <p:spPr>
          <a:xfrm>
            <a:off x="827584" y="260648"/>
            <a:ext cx="8083550" cy="6454652"/>
          </a:xfrm>
          <a:prstGeom prst="rect">
            <a:avLst/>
          </a:prstGeom>
          <a:noFill/>
          <a:ln w="38100">
            <a:noFill/>
            <a:miter/>
          </a:ln>
        </p:spPr>
        <p:txBody>
          <a:bodyPr wrap="square">
            <a:spAutoFit/>
          </a:bodyPr>
          <a:lstStyle/>
          <a:p>
            <a:pPr lvl="0" algn="just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（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）</a:t>
            </a: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不能用赋值语句将一个字符串常量或字符数组直接给一个字符数组。如：</a:t>
            </a:r>
          </a:p>
          <a:p>
            <a:pPr lvl="0" algn="just">
              <a:lnSpc>
                <a:spcPct val="110000"/>
              </a:lnSpc>
              <a:buNone/>
            </a:pP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b="1" dirty="0" err="1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str1</a:t>
            </a:r>
            <a:r>
              <a:rPr lang="en-US" altLang="zh-CN" sz="2800" b="1" dirty="0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=″China″;  </a:t>
            </a:r>
            <a:r>
              <a:rPr lang="zh-CN" altLang="en-US" sz="2800" dirty="0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不合法</a:t>
            </a:r>
            <a:endParaRPr lang="zh-CN" altLang="en-US" sz="2800" b="1" dirty="0">
              <a:solidFill>
                <a:srgbClr val="669900"/>
              </a:solidFill>
              <a:latin typeface="宋体" pitchFamily="2" charset="-122"/>
              <a:ea typeface="宋体" pitchFamily="2" charset="-122"/>
            </a:endParaRPr>
          </a:p>
          <a:p>
            <a:pPr lvl="0" algn="just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lang="en-US" altLang="zh-CN" sz="2800" b="1" dirty="0" err="1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str1</a:t>
            </a:r>
            <a:r>
              <a:rPr lang="en-US" altLang="zh-CN" sz="2800" b="1" dirty="0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=</a:t>
            </a:r>
            <a:r>
              <a:rPr lang="en-US" altLang="zh-CN" sz="2800" b="1" dirty="0" err="1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str2</a:t>
            </a:r>
            <a:r>
              <a:rPr lang="en-US" altLang="zh-CN" sz="2800" b="1" dirty="0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;       </a:t>
            </a:r>
            <a:r>
              <a:rPr lang="zh-CN" altLang="en-US" sz="2800" dirty="0">
                <a:solidFill>
                  <a:srgbClr val="669900"/>
                </a:solidFill>
                <a:latin typeface="宋体" pitchFamily="2" charset="-122"/>
                <a:ea typeface="宋体" pitchFamily="2" charset="-122"/>
              </a:rPr>
              <a:t>不合法</a:t>
            </a:r>
          </a:p>
          <a:p>
            <a:pPr lvl="0" algn="just">
              <a:lnSpc>
                <a:spcPct val="110000"/>
              </a:lnSpc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</a:t>
            </a:r>
            <a:r>
              <a:rPr lang="en-US" altLang="zh-CN" sz="2800" dirty="0" err="1">
                <a:latin typeface="楷体_GB2312" pitchFamily="49" charset="-122"/>
                <a:ea typeface="楷体_GB2312" pitchFamily="49" charset="-122"/>
              </a:rPr>
              <a:t>strcpy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函数能将一个字符串复制到另一个字符数组中去。</a:t>
            </a:r>
          </a:p>
          <a:p>
            <a:pPr lvl="0" algn="just">
              <a:lnSpc>
                <a:spcPct val="110000"/>
              </a:lnSpc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用赋值语句只能将一个字符赋给一个字符型变量或字符数组元素。下面是合法的使用</a:t>
            </a: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lvl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char 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5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］，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c1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，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c2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;</a:t>
            </a:r>
          </a:p>
          <a:p>
            <a:pPr lvl="0" algn="just">
              <a:lnSpc>
                <a:spcPct val="110000"/>
              </a:lnSpc>
              <a:buNone/>
            </a:pP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c1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=′A′;  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c2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=′B′;</a:t>
            </a:r>
          </a:p>
          <a:p>
            <a:pPr lvl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］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=′C′; 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1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］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=′h′; 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］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=′</a:t>
            </a:r>
            <a:r>
              <a:rPr lang="en-US" altLang="zh-CN" sz="2800" b="1" dirty="0" err="1">
                <a:latin typeface="宋体" pitchFamily="2" charset="-122"/>
                <a:ea typeface="宋体" pitchFamily="2" charset="-122"/>
              </a:rPr>
              <a:t>i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′; </a:t>
            </a:r>
          </a:p>
          <a:p>
            <a:pPr lvl="0" algn="just">
              <a:lnSpc>
                <a:spcPct val="110000"/>
              </a:lnSpc>
              <a:buNone/>
            </a:pP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］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=′n′; a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［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4</a:t>
            </a:r>
            <a:r>
              <a:rPr lang="zh-CN" altLang="en-US" sz="2800" b="1" dirty="0">
                <a:latin typeface="宋体" pitchFamily="2" charset="-122"/>
                <a:ea typeface="宋体" pitchFamily="2" charset="-122"/>
              </a:rPr>
              <a:t>］</a:t>
            </a:r>
            <a:r>
              <a:rPr lang="en-US" altLang="zh-CN" sz="2800" b="1" dirty="0">
                <a:latin typeface="宋体" pitchFamily="2" charset="-122"/>
                <a:ea typeface="宋体" pitchFamily="2" charset="-122"/>
              </a:rPr>
              <a:t>=′a′;</a:t>
            </a:r>
            <a:r>
              <a:rPr lang="en-US" altLang="zh-CN" sz="2800" dirty="0">
                <a:solidFill>
                  <a:srgbClr val="CC3300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0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966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0" name="文本框 1010689"/>
          <p:cNvSpPr txBox="1"/>
          <p:nvPr/>
        </p:nvSpPr>
        <p:spPr>
          <a:xfrm>
            <a:off x="533400" y="1143000"/>
            <a:ext cx="8153400" cy="373640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 err="1">
                <a:latin typeface="Times New Roman" pitchFamily="18" charset="0"/>
                <a:ea typeface="Times New Roman" pitchFamily="18" charset="0"/>
              </a:rPr>
              <a:t>5. strcmp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函数 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其一般形式为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 dirty="0" err="1">
                <a:latin typeface="Times New Roman" pitchFamily="18" charset="0"/>
                <a:ea typeface="Times New Roman" pitchFamily="18" charset="0"/>
              </a:rPr>
              <a:t>strcmp</a:t>
            </a:r>
            <a:r>
              <a:rPr lang="en-US" altLang="zh-CN" sz="3200" b="1" dirty="0">
                <a:latin typeface="Times New Roman" pitchFamily="18" charset="0"/>
                <a:ea typeface="Times New Roman" pitchFamily="18" charset="0"/>
              </a:rPr>
              <a:t>(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字符串</a:t>
            </a:r>
            <a:r>
              <a:rPr lang="en-US" altLang="zh-CN" sz="3200" b="1" dirty="0">
                <a:latin typeface="Times New Roman" pitchFamily="18" charset="0"/>
                <a:ea typeface="Times New Roman" pitchFamily="18" charset="0"/>
              </a:rPr>
              <a:t>1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，字符串</a:t>
            </a:r>
            <a:r>
              <a:rPr lang="en-US" altLang="zh-CN" sz="3200" b="1" dirty="0">
                <a:latin typeface="Times New Roman" pitchFamily="18" charset="0"/>
                <a:ea typeface="Times New Roman" pitchFamily="18" charset="0"/>
              </a:rPr>
              <a:t>2)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strcmp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的作用是比较字符串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1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和字符串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2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。</a:t>
            </a: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Courier New" pitchFamily="49" charset="0"/>
              </a:rPr>
              <a:t>例如：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strcmp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(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str1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，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str2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);</a:t>
            </a: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      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strcmp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(″China″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，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″Korea″);</a:t>
            </a: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      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strcmp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(</a:t>
            </a: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str1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，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″Beijing″);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10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069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文本框 1011713"/>
          <p:cNvSpPr txBox="1"/>
          <p:nvPr/>
        </p:nvSpPr>
        <p:spPr>
          <a:xfrm>
            <a:off x="179387" y="1124744"/>
            <a:ext cx="8964613" cy="5452647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lnSpc>
                <a:spcPct val="120000"/>
              </a:lnSpc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比较的结果由函数值带回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(1)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如果字符串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1=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，函数值为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0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。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(2)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如果字符串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1&gt;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，函数值为一正整数。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(3)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 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如果字符串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1&lt;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字符串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2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，函数值为一负整数。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3200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注意：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对两个字符串比较，不能用以下形式：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if(</a:t>
            </a:r>
            <a:r>
              <a:rPr lang="en-US" altLang="zh-CN" sz="3200" b="1" dirty="0" err="1">
                <a:latin typeface="Times New Roman" pitchFamily="18" charset="0"/>
                <a:ea typeface="宋体" pitchFamily="2" charset="-122"/>
              </a:rPr>
              <a:t>str1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&gt;</a:t>
            </a:r>
            <a:r>
              <a:rPr lang="en-US" altLang="zh-CN" sz="3200" b="1" dirty="0" err="1">
                <a:latin typeface="Times New Roman" pitchFamily="18" charset="0"/>
                <a:ea typeface="宋体" pitchFamily="2" charset="-122"/>
              </a:rPr>
              <a:t>str2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) </a:t>
            </a:r>
            <a:r>
              <a:rPr lang="en-US" altLang="zh-CN" sz="3200" b="1" dirty="0" err="1"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(″yes″);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而只能用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3200" b="1" dirty="0" err="1">
                <a:latin typeface="Times New Roman" pitchFamily="18" charset="0"/>
                <a:ea typeface="宋体" pitchFamily="2" charset="-122"/>
              </a:rPr>
              <a:t>if(strcmp(str1</a:t>
            </a:r>
            <a:r>
              <a:rPr lang="zh-CN" altLang="en-US" sz="3200" b="1" dirty="0" err="1">
                <a:latin typeface="Times New Roman" pitchFamily="18" charset="0"/>
                <a:ea typeface="宋体" pitchFamily="2" charset="-122"/>
              </a:rPr>
              <a:t>，</a:t>
            </a:r>
            <a:r>
              <a:rPr lang="en-US" altLang="zh-CN" sz="3200" b="1" dirty="0" err="1">
                <a:latin typeface="Times New Roman" pitchFamily="18" charset="0"/>
                <a:ea typeface="宋体" pitchFamily="2" charset="-122"/>
              </a:rPr>
              <a:t>str2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)&gt;0) </a:t>
            </a:r>
            <a:r>
              <a:rPr lang="en-US" altLang="zh-CN" sz="3200" b="1" dirty="0" err="1">
                <a:latin typeface="Times New Roman" pitchFamily="18" charset="0"/>
                <a:ea typeface="宋体" pitchFamily="2" charset="-122"/>
              </a:rPr>
              <a:t>printf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(″yes″);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17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文本框 1012737"/>
          <p:cNvSpPr txBox="1"/>
          <p:nvPr/>
        </p:nvSpPr>
        <p:spPr>
          <a:xfrm>
            <a:off x="331788" y="1484784"/>
            <a:ext cx="8812212" cy="462280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 err="1">
                <a:latin typeface="Times New Roman" pitchFamily="18" charset="0"/>
                <a:ea typeface="Times New Roman" pitchFamily="18" charset="0"/>
              </a:rPr>
              <a:t>6. strlen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函数 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其一般形式为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 dirty="0" err="1">
                <a:solidFill>
                  <a:srgbClr val="CC0000"/>
                </a:solidFill>
                <a:latin typeface="Times New Roman" pitchFamily="18" charset="0"/>
                <a:ea typeface="Times New Roman" pitchFamily="18" charset="0"/>
              </a:rPr>
              <a:t>strlen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  <a:ea typeface="Times New Roman" pitchFamily="18" charset="0"/>
              </a:rPr>
              <a:t> (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字符数组</a:t>
            </a:r>
            <a:r>
              <a:rPr lang="en-US" altLang="zh-CN" sz="3200" b="1" dirty="0">
                <a:solidFill>
                  <a:srgbClr val="CC0000"/>
                </a:solidFill>
                <a:latin typeface="Times New Roman" pitchFamily="18" charset="0"/>
                <a:ea typeface="Times New Roman" pitchFamily="18" charset="0"/>
              </a:rPr>
              <a:t>)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en-US" altLang="zh-CN" sz="3200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 err="1">
                <a:latin typeface="宋体" pitchFamily="2" charset="-122"/>
                <a:ea typeface="Courier New" pitchFamily="49" charset="0"/>
              </a:rPr>
              <a:t>strlen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是测试字符串长度的函数。函数的值为字符串中的实际长度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(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不包括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′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＼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0′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在内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)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。</a:t>
            </a: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Courier New" pitchFamily="49" charset="0"/>
              </a:rPr>
              <a:t>例如：</a:t>
            </a:r>
            <a:r>
              <a:rPr lang="en-US" altLang="zh-CN" sz="3200" b="1" dirty="0" err="1">
                <a:latin typeface="宋体" pitchFamily="2" charset="-122"/>
                <a:ea typeface="Courier New" pitchFamily="49" charset="0"/>
              </a:rPr>
              <a:t>char str</a:t>
            </a:r>
            <a:r>
              <a:rPr lang="zh-CN" altLang="en-US" sz="3200" b="1" dirty="0">
                <a:latin typeface="宋体" pitchFamily="2" charset="-122"/>
                <a:ea typeface="Courier New" pitchFamily="49" charset="0"/>
              </a:rPr>
              <a:t>［</a:t>
            </a: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10</a:t>
            </a:r>
            <a:r>
              <a:rPr lang="zh-CN" altLang="en-US" sz="3200" b="1" dirty="0">
                <a:latin typeface="宋体" pitchFamily="2" charset="-122"/>
                <a:ea typeface="Courier New" pitchFamily="49" charset="0"/>
              </a:rPr>
              <a:t>］</a:t>
            </a: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={″China″};</a:t>
            </a: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   </a:t>
            </a:r>
            <a:r>
              <a:rPr lang="en-US" altLang="zh-CN" sz="3200" b="1" dirty="0" err="1">
                <a:latin typeface="宋体" pitchFamily="2" charset="-122"/>
                <a:ea typeface="Courier New" pitchFamily="49" charset="0"/>
              </a:rPr>
              <a:t>printf</a:t>
            </a: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(″%d″</a:t>
            </a:r>
            <a:r>
              <a:rPr lang="zh-CN" altLang="en-US" sz="3200" b="1" dirty="0" err="1">
                <a:latin typeface="宋体" pitchFamily="2" charset="-122"/>
                <a:ea typeface="Courier New" pitchFamily="49" charset="0"/>
              </a:rPr>
              <a:t>，</a:t>
            </a:r>
            <a:r>
              <a:rPr lang="en-US" altLang="zh-CN" sz="3200" b="1" dirty="0" err="1">
                <a:latin typeface="宋体" pitchFamily="2" charset="-122"/>
                <a:ea typeface="Courier New" pitchFamily="49" charset="0"/>
              </a:rPr>
              <a:t>strlen</a:t>
            </a:r>
            <a:r>
              <a:rPr lang="en-US" altLang="zh-CN" sz="3200" b="1" dirty="0">
                <a:latin typeface="宋体" pitchFamily="2" charset="-122"/>
                <a:ea typeface="Courier New" pitchFamily="49" charset="0"/>
              </a:rPr>
              <a:t>(str));</a:t>
            </a: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输出结果不是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10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，也不是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6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，而是</a:t>
            </a:r>
            <a:r>
              <a:rPr lang="en-US" altLang="zh-CN" sz="3200" dirty="0">
                <a:latin typeface="宋体" pitchFamily="2" charset="-122"/>
                <a:ea typeface="Courier New" pitchFamily="49" charset="0"/>
              </a:rPr>
              <a:t>5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。也可以直接测试字符串常量的长度，如</a:t>
            </a:r>
            <a:r>
              <a:rPr lang="en-US" altLang="zh-CN" sz="3200" dirty="0" err="1">
                <a:latin typeface="Times New Roman" pitchFamily="18" charset="0"/>
                <a:ea typeface="Times New Roman" pitchFamily="18" charset="0"/>
              </a:rPr>
              <a:t>strlen</a:t>
            </a:r>
            <a:r>
              <a:rPr lang="en-US" altLang="zh-CN" sz="3200" dirty="0">
                <a:latin typeface="Times New Roman" pitchFamily="18" charset="0"/>
                <a:ea typeface="Times New Roman" pitchFamily="18" charset="0"/>
              </a:rPr>
              <a:t>(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″</a:t>
            </a:r>
            <a:r>
              <a:rPr lang="en-US" altLang="zh-CN" sz="3200" dirty="0">
                <a:latin typeface="Times New Roman" pitchFamily="18" charset="0"/>
                <a:ea typeface="Times New Roman" pitchFamily="18" charset="0"/>
              </a:rPr>
              <a:t>China</a:t>
            </a:r>
            <a:r>
              <a:rPr lang="en-US" altLang="zh-CN" sz="3200" dirty="0">
                <a:latin typeface="宋体" pitchFamily="2" charset="-122"/>
                <a:ea typeface="宋体" pitchFamily="2" charset="-122"/>
              </a:rPr>
              <a:t>″</a:t>
            </a:r>
            <a:r>
              <a:rPr lang="en-US" altLang="zh-CN" sz="3200" dirty="0">
                <a:latin typeface="Times New Roman" pitchFamily="18" charset="0"/>
                <a:ea typeface="Times New Roman" pitchFamily="18" charset="0"/>
              </a:rPr>
              <a:t>)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；</a:t>
            </a:r>
            <a:r>
              <a:rPr lang="zh-CN" altLang="en-US" sz="1800" dirty="0">
                <a:latin typeface="宋体" pitchFamily="2" charset="-122"/>
                <a:ea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62" name="文本框 1013761"/>
          <p:cNvSpPr txBox="1"/>
          <p:nvPr/>
        </p:nvSpPr>
        <p:spPr>
          <a:xfrm>
            <a:off x="484187" y="1413817"/>
            <a:ext cx="8153400" cy="2259080"/>
          </a:xfrm>
          <a:prstGeom prst="rect">
            <a:avLst/>
          </a:prstGeom>
          <a:noFill/>
          <a:ln w="38100">
            <a:noFill/>
            <a:miter/>
          </a:ln>
        </p:spPr>
        <p:txBody>
          <a:bodyPr>
            <a:spAutoFit/>
          </a:bodyPr>
          <a:lstStyle/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>
                <a:latin typeface="宋体" pitchFamily="2" charset="-122"/>
                <a:ea typeface="Times New Roman" pitchFamily="18" charset="0"/>
              </a:rPr>
              <a:t>7. </a:t>
            </a:r>
            <a:r>
              <a:rPr lang="en-US" altLang="zh-CN" sz="3200" b="1" dirty="0" err="1">
                <a:latin typeface="Times New Roman" pitchFamily="18" charset="0"/>
                <a:ea typeface="宋体" pitchFamily="2" charset="-122"/>
              </a:rPr>
              <a:t>strlwr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函数 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其一般形式为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 dirty="0" err="1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strlwr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 (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字符数组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)</a:t>
            </a:r>
            <a:r>
              <a:rPr lang="en-US" altLang="zh-CN" sz="3200" b="1" dirty="0">
                <a:latin typeface="宋体" pitchFamily="2" charset="-122"/>
                <a:ea typeface="宋体" pitchFamily="2" charset="-122"/>
              </a:rPr>
              <a:t> </a:t>
            </a:r>
            <a:endParaRPr lang="en-US" altLang="zh-CN" sz="3200" dirty="0">
              <a:latin typeface="宋体" pitchFamily="2" charset="-122"/>
              <a:ea typeface="宋体" pitchFamily="2" charset="-122"/>
            </a:endParaRP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 err="1">
                <a:latin typeface="宋体" pitchFamily="2" charset="-122"/>
                <a:ea typeface="Times New Roman" pitchFamily="18" charset="0"/>
              </a:rPr>
              <a:t>strlwr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函数的作用是将字符串中大写字母换成小写字母。</a:t>
            </a:r>
            <a:r>
              <a:rPr lang="zh-CN" altLang="en-US" sz="3200" dirty="0">
                <a:latin typeface="宋体" pitchFamily="2" charset="-122"/>
                <a:ea typeface="Courier New" pitchFamily="49" charset="0"/>
              </a:rPr>
              <a:t> </a:t>
            </a:r>
          </a:p>
        </p:txBody>
      </p:sp>
      <p:sp>
        <p:nvSpPr>
          <p:cNvPr id="1013763" name="文本框 1013762"/>
          <p:cNvSpPr txBox="1"/>
          <p:nvPr/>
        </p:nvSpPr>
        <p:spPr>
          <a:xfrm>
            <a:off x="495300" y="4149080"/>
            <a:ext cx="8153400" cy="2259080"/>
          </a:xfrm>
          <a:prstGeom prst="rect">
            <a:avLst/>
          </a:prstGeom>
          <a:noFill/>
          <a:ln w="28575">
            <a:noFill/>
            <a:miter/>
          </a:ln>
        </p:spPr>
        <p:txBody>
          <a:bodyPr>
            <a:spAutoFit/>
          </a:bodyPr>
          <a:lstStyle/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b="1" dirty="0">
                <a:latin typeface="宋体" pitchFamily="2" charset="-122"/>
                <a:ea typeface="Times New Roman" pitchFamily="18" charset="0"/>
              </a:rPr>
              <a:t>8. </a:t>
            </a:r>
            <a:r>
              <a:rPr lang="en-US" altLang="zh-CN" sz="3200" b="1" dirty="0" err="1">
                <a:latin typeface="Times New Roman" pitchFamily="18" charset="0"/>
                <a:ea typeface="Times New Roman" pitchFamily="18" charset="0"/>
              </a:rPr>
              <a:t>strupr</a:t>
            </a: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函数 </a:t>
            </a:r>
            <a:endParaRPr lang="zh-CN" altLang="en-US" sz="3200" dirty="0">
              <a:latin typeface="宋体" pitchFamily="2" charset="-122"/>
              <a:ea typeface="宋体" pitchFamily="2" charset="-122"/>
            </a:endParaRPr>
          </a:p>
          <a:p>
            <a:pPr lvl="0" algn="l">
              <a:spcBef>
                <a:spcPct val="20000"/>
              </a:spcBef>
              <a:spcAft>
                <a:spcPct val="20000"/>
              </a:spcAft>
              <a:buNone/>
            </a:pPr>
            <a:r>
              <a:rPr lang="zh-CN" altLang="en-US" sz="3200" b="1" dirty="0">
                <a:latin typeface="宋体" pitchFamily="2" charset="-122"/>
                <a:ea typeface="宋体" pitchFamily="2" charset="-122"/>
              </a:rPr>
              <a:t>其一般形式为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：</a:t>
            </a:r>
            <a:r>
              <a:rPr lang="en-US" altLang="zh-CN" sz="3200" b="1" dirty="0" err="1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strupr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 (</a:t>
            </a:r>
            <a:r>
              <a:rPr lang="zh-CN" altLang="en-US" sz="3200" b="1" dirty="0">
                <a:solidFill>
                  <a:srgbClr val="CC0000"/>
                </a:solidFill>
                <a:latin typeface="宋体" pitchFamily="2" charset="-122"/>
              </a:rPr>
              <a:t>字符数组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Times New Roman" pitchFamily="18" charset="0"/>
              </a:rPr>
              <a:t>)</a:t>
            </a:r>
            <a:r>
              <a:rPr lang="en-US" altLang="zh-CN" sz="3200" b="1" dirty="0">
                <a:solidFill>
                  <a:srgbClr val="CC0000"/>
                </a:solidFill>
                <a:latin typeface="宋体" pitchFamily="2" charset="-122"/>
                <a:ea typeface="宋体" pitchFamily="2" charset="-122"/>
              </a:rPr>
              <a:t> </a:t>
            </a:r>
            <a:endParaRPr lang="en-US" altLang="zh-CN" sz="3200" dirty="0">
              <a:solidFill>
                <a:srgbClr val="CC0000"/>
              </a:solidFill>
              <a:latin typeface="宋体" pitchFamily="2" charset="-122"/>
              <a:ea typeface="宋体" pitchFamily="2" charset="-122"/>
            </a:endParaRPr>
          </a:p>
          <a:p>
            <a:pPr lvl="0" algn="just">
              <a:spcBef>
                <a:spcPct val="20000"/>
              </a:spcBef>
              <a:spcAft>
                <a:spcPct val="20000"/>
              </a:spcAft>
              <a:buNone/>
            </a:pPr>
            <a:r>
              <a:rPr lang="en-US" altLang="zh-CN" sz="3200" dirty="0" err="1">
                <a:latin typeface="宋体" pitchFamily="2" charset="-122"/>
                <a:ea typeface="Times New Roman" pitchFamily="18" charset="0"/>
              </a:rPr>
              <a:t>strupr</a:t>
            </a:r>
            <a:r>
              <a:rPr lang="zh-CN" altLang="en-US" sz="3200" dirty="0">
                <a:latin typeface="宋体" pitchFamily="2" charset="-122"/>
                <a:ea typeface="宋体" pitchFamily="2" charset="-122"/>
              </a:rPr>
              <a:t>函数的作用是将字符串中小写字母换成大写字母。</a:t>
            </a:r>
            <a:r>
              <a:rPr lang="zh-CN" altLang="en-US" sz="1800" dirty="0">
                <a:latin typeface="宋体" pitchFamily="2" charset="-122"/>
                <a:ea typeface="Courier New" pitchFamily="49" charset="0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62" grpId="0"/>
      <p:bldP spid="101376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8980BD0-A1D2-48EF-82C4-18728CFA55D5}" type="slidenum">
              <a:rPr lang="zh-CN" altLang="en-US" sz="1400" smtClean="0"/>
              <a:t>56</a:t>
            </a:fld>
            <a:endParaRPr lang="en-US" altLang="zh-CN" sz="1400"/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542923" y="1481378"/>
            <a:ext cx="8280400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字符数组的特点总结：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1、字符数组用来存放字符串，以</a:t>
            </a:r>
            <a:r>
              <a:rPr lang="zh-CN" altLang="en-US" sz="2400" b="1" dirty="0">
                <a:solidFill>
                  <a:srgbClr val="FF0000"/>
                </a:solidFill>
              </a:rPr>
              <a:t>‘\0’</a:t>
            </a:r>
            <a:r>
              <a:rPr lang="zh-CN" altLang="en-US" sz="2400" b="1" dirty="0"/>
              <a:t>作为字符串的结束字符。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2、由于‘\0’，字符数组实际能存放的字符个数比数组长度少1；在处理字符数组时，可以用</a:t>
            </a:r>
            <a:r>
              <a:rPr lang="zh-CN" altLang="en-US" sz="2400" b="1" dirty="0">
                <a:solidFill>
                  <a:schemeClr val="accent2"/>
                </a:solidFill>
              </a:rPr>
              <a:t>‘</a:t>
            </a:r>
            <a:r>
              <a:rPr lang="en-US" altLang="zh-CN" sz="2400" b="1" dirty="0">
                <a:solidFill>
                  <a:schemeClr val="accent2"/>
                </a:solidFill>
              </a:rPr>
              <a:t>\0’</a:t>
            </a:r>
            <a:r>
              <a:rPr lang="zh-CN" altLang="en-US" sz="2400" b="1" dirty="0"/>
              <a:t>来判断字符串是否结束。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、对字符数组输入输出时，除了用循环语句逐个地对数组元素进行输入输出之外，还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可用</a:t>
            </a:r>
            <a:r>
              <a:rPr kumimoji="0" lang="en-US" altLang="zh-CN" sz="2400" b="1" dirty="0" err="1">
                <a:latin typeface="System" charset="-122"/>
                <a:ea typeface="System" charset="-122"/>
              </a:rPr>
              <a:t>scanf</a:t>
            </a:r>
            <a:r>
              <a:rPr kumimoji="0" lang="en-US" altLang="zh-CN" sz="2400" b="1" dirty="0">
                <a:latin typeface="System" charset="-122"/>
                <a:ea typeface="System" charset="-122"/>
              </a:rPr>
              <a:t>/</a:t>
            </a:r>
            <a:r>
              <a:rPr kumimoji="0" lang="en-US" altLang="zh-CN" sz="2400" b="1" dirty="0" err="1">
                <a:latin typeface="System" charset="-122"/>
                <a:ea typeface="System" charset="-122"/>
              </a:rPr>
              <a:t>printf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函数、</a:t>
            </a:r>
            <a:r>
              <a:rPr kumimoji="0" lang="en-US" altLang="zh-CN" sz="2400" b="1" dirty="0">
                <a:latin typeface="System" charset="-122"/>
                <a:ea typeface="System" charset="-122"/>
              </a:rPr>
              <a:t>gets/puts</a:t>
            </a:r>
            <a:r>
              <a:rPr kumimoji="0" lang="zh-CN" altLang="en-US" sz="2400" b="1" dirty="0">
                <a:latin typeface="System" charset="-122"/>
                <a:ea typeface="System" charset="-122"/>
              </a:rPr>
              <a:t>函数进行一次性</a:t>
            </a:r>
            <a:r>
              <a:rPr lang="zh-CN" altLang="en-US" sz="2400" b="1" dirty="0"/>
              <a:t>整体输入输出</a:t>
            </a:r>
            <a:r>
              <a:rPr lang="en-US" altLang="zh-CN" sz="2400" b="1" dirty="0"/>
              <a:t>；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 dirty="0"/>
              <a:t>4</a:t>
            </a:r>
            <a:r>
              <a:rPr lang="zh-CN" altLang="en-US" sz="2400" b="1" dirty="0"/>
              <a:t>、使用循环结构逐个对字符数组元素赋值时，当赋值结束时，程序员必须将‘</a:t>
            </a:r>
            <a:r>
              <a:rPr lang="en-US" altLang="zh-CN" sz="2400" b="1" dirty="0"/>
              <a:t>\0’</a:t>
            </a:r>
            <a:r>
              <a:rPr lang="zh-CN" altLang="en-US" sz="2400" b="1" dirty="0"/>
              <a:t>赋值给字符数组。</a:t>
            </a:r>
          </a:p>
        </p:txBody>
      </p:sp>
      <p:sp>
        <p:nvSpPr>
          <p:cNvPr id="50180" name="Rectangle 5"/>
          <p:cNvSpPr>
            <a:spLocks noChangeArrowheads="1"/>
          </p:cNvSpPr>
          <p:nvPr/>
        </p:nvSpPr>
        <p:spPr bwMode="auto">
          <a:xfrm>
            <a:off x="1263650" y="404813"/>
            <a:ext cx="757555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7.4</a:t>
            </a:r>
            <a:r>
              <a:rPr lang="zh-CN" altLang="en-US" sz="3200" b="1" dirty="0">
                <a:solidFill>
                  <a:srgbClr val="FF3300"/>
                </a:solidFill>
              </a:rPr>
              <a:t> </a:t>
            </a:r>
            <a:r>
              <a:rPr lang="zh-CN" altLang="en-US" sz="3200" b="1" u="sng" dirty="0">
                <a:solidFill>
                  <a:srgbClr val="FF3300"/>
                </a:solidFill>
              </a:rPr>
              <a:t>字符数组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D94CCFA-A3F5-48BC-9FF9-28E821DC1660}" type="slidenum">
              <a:rPr lang="zh-CN" altLang="en-US" sz="1400" smtClean="0"/>
              <a:t>57</a:t>
            </a:fld>
            <a:endParaRPr lang="en-US" altLang="zh-CN" sz="1400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404813"/>
            <a:ext cx="7484814" cy="7207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7.4</a:t>
            </a:r>
            <a:r>
              <a:rPr lang="zh-CN" altLang="en-US" b="1" dirty="0"/>
              <a:t> </a:t>
            </a:r>
            <a:r>
              <a:rPr lang="zh-CN" altLang="en-US" b="1" u="sng" dirty="0"/>
              <a:t>字符数组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400" b="1" dirty="0"/>
              <a:t>练习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：从键盘读取一个长度不超过</a:t>
            </a:r>
            <a:r>
              <a:rPr lang="en-US" altLang="zh-CN" sz="2400" b="1" dirty="0"/>
              <a:t>50</a:t>
            </a:r>
            <a:r>
              <a:rPr lang="zh-CN" altLang="en-US" sz="2400" b="1" dirty="0"/>
              <a:t>的字符串（以</a:t>
            </a:r>
            <a:r>
              <a:rPr lang="zh-CN" altLang="en-US" sz="2400" b="1" dirty="0">
                <a:latin typeface="宋体" pitchFamily="2" charset="-122"/>
              </a:rPr>
              <a:t>‘</a:t>
            </a:r>
            <a:r>
              <a:rPr lang="zh-CN" altLang="en-US" sz="2400" b="1" dirty="0"/>
              <a:t>＃</a:t>
            </a:r>
            <a:r>
              <a:rPr lang="zh-CN" altLang="en-US" sz="2400" b="1" dirty="0">
                <a:latin typeface="宋体" pitchFamily="2" charset="-122"/>
              </a:rPr>
              <a:t>’</a:t>
            </a:r>
            <a:r>
              <a:rPr lang="zh-CN" altLang="en-US" sz="2400" b="1" dirty="0"/>
              <a:t>结束）存放到一个字符数组中，然后将字符串逆序，并输出。 如输入为：</a:t>
            </a:r>
            <a:r>
              <a:rPr lang="zh-CN" altLang="en-US" sz="2400" b="1" dirty="0">
                <a:latin typeface="宋体" pitchFamily="2" charset="-122"/>
              </a:rPr>
              <a:t>“</a:t>
            </a:r>
            <a:r>
              <a:rPr lang="en-US" altLang="zh-CN" sz="2400" b="1" dirty="0"/>
              <a:t>hello world</a:t>
            </a:r>
            <a:r>
              <a:rPr lang="zh-CN" altLang="en-US" sz="2400" b="1" dirty="0"/>
              <a:t>＃</a:t>
            </a:r>
            <a:r>
              <a:rPr lang="zh-CN" altLang="en-US" sz="2400" b="1" dirty="0">
                <a:latin typeface="宋体" pitchFamily="2" charset="-122"/>
              </a:rPr>
              <a:t>”</a:t>
            </a:r>
            <a:r>
              <a:rPr lang="zh-CN" altLang="en-US" sz="2400" b="1" dirty="0"/>
              <a:t>，则输出为：</a:t>
            </a:r>
            <a:r>
              <a:rPr lang="en-US" altLang="zh-CN" sz="2400" b="1" dirty="0" err="1"/>
              <a:t>dlrow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olleh</a:t>
            </a:r>
            <a:r>
              <a:rPr lang="en-US" altLang="zh-CN" sz="2400" b="1" dirty="0"/>
              <a:t>.  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问题分析：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实现逆序的手段是第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个元素和倒数第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个元素交换。</a:t>
            </a:r>
          </a:p>
          <a:p>
            <a:pPr eaLnBrk="1" hangingPunct="1">
              <a:buFontTx/>
              <a:buNone/>
            </a:pPr>
            <a:r>
              <a:rPr lang="zh-CN" altLang="en-US" sz="2400" b="1" dirty="0"/>
              <a:t>    交换次数：</a:t>
            </a:r>
            <a:r>
              <a:rPr lang="en-US" altLang="zh-CN" sz="2400" b="1" dirty="0" err="1"/>
              <a:t>len</a:t>
            </a:r>
            <a:r>
              <a:rPr lang="en-US" altLang="zh-CN" sz="2400" b="1" dirty="0"/>
              <a:t>/2</a:t>
            </a:r>
            <a:r>
              <a:rPr lang="zh-CN" altLang="en-US" sz="2400" b="1" dirty="0"/>
              <a:t>次（</a:t>
            </a:r>
            <a:r>
              <a:rPr lang="en-US" altLang="zh-CN" sz="2400" b="1" dirty="0" err="1"/>
              <a:t>len</a:t>
            </a:r>
            <a:r>
              <a:rPr lang="zh-CN" altLang="en-US" sz="2400" b="1" dirty="0"/>
              <a:t>为字符串长度），故 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的变化范围是：</a:t>
            </a:r>
            <a:r>
              <a:rPr lang="en-US" altLang="zh-CN" sz="2400" b="1" dirty="0"/>
              <a:t>0 ~ </a:t>
            </a:r>
            <a:r>
              <a:rPr lang="en-US" altLang="zh-CN" sz="2400" b="1" dirty="0" err="1"/>
              <a:t>len</a:t>
            </a:r>
            <a:r>
              <a:rPr lang="en-US" altLang="zh-CN" sz="2400" b="1" dirty="0"/>
              <a:t>/2-1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与</a:t>
            </a:r>
            <a:r>
              <a:rPr lang="en-US" altLang="zh-CN" sz="2400" b="1" dirty="0"/>
              <a:t>a[x]</a:t>
            </a:r>
            <a:r>
              <a:rPr lang="zh-CN" altLang="en-US" sz="2400" b="1" dirty="0"/>
              <a:t>交换，</a:t>
            </a:r>
            <a:r>
              <a:rPr lang="en-US" altLang="zh-CN" sz="2400" b="1" dirty="0">
                <a:solidFill>
                  <a:srgbClr val="000099"/>
                </a:solidFill>
              </a:rPr>
              <a:t>x=len-1-i</a:t>
            </a:r>
          </a:p>
        </p:txBody>
      </p:sp>
      <p:sp>
        <p:nvSpPr>
          <p:cNvPr id="51205" name="Rectangle 4"/>
          <p:cNvSpPr>
            <a:spLocks noChangeArrowheads="1"/>
          </p:cNvSpPr>
          <p:nvPr/>
        </p:nvSpPr>
        <p:spPr bwMode="auto">
          <a:xfrm>
            <a:off x="2843213" y="5157788"/>
            <a:ext cx="4176712" cy="358775"/>
          </a:xfrm>
          <a:prstGeom prst="rect">
            <a:avLst/>
          </a:prstGeom>
          <a:noFill/>
          <a:ln w="9525" algn="ctr">
            <a:solidFill>
              <a:schemeClr val="tx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51206" name="Line 5"/>
          <p:cNvSpPr>
            <a:spLocks noChangeShapeType="1"/>
          </p:cNvSpPr>
          <p:nvPr/>
        </p:nvSpPr>
        <p:spPr bwMode="auto">
          <a:xfrm>
            <a:off x="3132138" y="5157788"/>
            <a:ext cx="0" cy="358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6"/>
          <p:cNvSpPr>
            <a:spLocks noChangeShapeType="1"/>
          </p:cNvSpPr>
          <p:nvPr/>
        </p:nvSpPr>
        <p:spPr bwMode="auto">
          <a:xfrm>
            <a:off x="3995738" y="5157788"/>
            <a:ext cx="0" cy="358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Line 7"/>
          <p:cNvSpPr>
            <a:spLocks noChangeShapeType="1"/>
          </p:cNvSpPr>
          <p:nvPr/>
        </p:nvSpPr>
        <p:spPr bwMode="auto">
          <a:xfrm>
            <a:off x="4284663" y="5157788"/>
            <a:ext cx="0" cy="358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9" name="Text Box 8"/>
          <p:cNvSpPr txBox="1">
            <a:spLocks noChangeArrowheads="1"/>
          </p:cNvSpPr>
          <p:nvPr/>
        </p:nvSpPr>
        <p:spPr bwMode="auto">
          <a:xfrm>
            <a:off x="2843213" y="5445125"/>
            <a:ext cx="4333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0</a:t>
            </a:r>
          </a:p>
        </p:txBody>
      </p:sp>
      <p:sp>
        <p:nvSpPr>
          <p:cNvPr id="51210" name="Text Box 9"/>
          <p:cNvSpPr txBox="1">
            <a:spLocks noChangeArrowheads="1"/>
          </p:cNvSpPr>
          <p:nvPr/>
        </p:nvSpPr>
        <p:spPr bwMode="auto">
          <a:xfrm>
            <a:off x="3922713" y="5445125"/>
            <a:ext cx="4333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i</a:t>
            </a:r>
          </a:p>
        </p:txBody>
      </p:sp>
      <p:sp>
        <p:nvSpPr>
          <p:cNvPr id="51211" name="Line 10"/>
          <p:cNvSpPr>
            <a:spLocks noChangeShapeType="1"/>
          </p:cNvSpPr>
          <p:nvPr/>
        </p:nvSpPr>
        <p:spPr bwMode="auto">
          <a:xfrm>
            <a:off x="5580063" y="5157788"/>
            <a:ext cx="0" cy="358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2" name="Line 11"/>
          <p:cNvSpPr>
            <a:spLocks noChangeShapeType="1"/>
          </p:cNvSpPr>
          <p:nvPr/>
        </p:nvSpPr>
        <p:spPr bwMode="auto">
          <a:xfrm>
            <a:off x="5867400" y="5157788"/>
            <a:ext cx="0" cy="358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3" name="Line 12"/>
          <p:cNvSpPr>
            <a:spLocks noChangeShapeType="1"/>
          </p:cNvSpPr>
          <p:nvPr/>
        </p:nvSpPr>
        <p:spPr bwMode="auto">
          <a:xfrm>
            <a:off x="6732588" y="5157788"/>
            <a:ext cx="0" cy="358775"/>
          </a:xfrm>
          <a:prstGeom prst="line">
            <a:avLst/>
          </a:prstGeom>
          <a:noFill/>
          <a:ln w="9525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14" name="Text Box 13"/>
          <p:cNvSpPr txBox="1">
            <a:spLocks noChangeArrowheads="1"/>
          </p:cNvSpPr>
          <p:nvPr/>
        </p:nvSpPr>
        <p:spPr bwMode="auto">
          <a:xfrm>
            <a:off x="6588125" y="5516563"/>
            <a:ext cx="11525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len-1</a:t>
            </a:r>
          </a:p>
        </p:txBody>
      </p:sp>
      <p:sp>
        <p:nvSpPr>
          <p:cNvPr id="51215" name="Text Box 14"/>
          <p:cNvSpPr txBox="1">
            <a:spLocks noChangeArrowheads="1"/>
          </p:cNvSpPr>
          <p:nvPr/>
        </p:nvSpPr>
        <p:spPr bwMode="auto">
          <a:xfrm>
            <a:off x="5578475" y="5516563"/>
            <a:ext cx="43338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x</a:t>
            </a:r>
          </a:p>
        </p:txBody>
      </p:sp>
      <p:sp>
        <p:nvSpPr>
          <p:cNvPr id="51216" name="Rectangle 15"/>
          <p:cNvSpPr>
            <a:spLocks noChangeArrowheads="1"/>
          </p:cNvSpPr>
          <p:nvPr/>
        </p:nvSpPr>
        <p:spPr bwMode="auto">
          <a:xfrm>
            <a:off x="2843213" y="5157788"/>
            <a:ext cx="1441450" cy="358775"/>
          </a:xfrm>
          <a:prstGeom prst="rect">
            <a:avLst/>
          </a:prstGeom>
          <a:solidFill>
            <a:srgbClr val="FFFF99">
              <a:alpha val="5294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51217" name="Rectangle 16"/>
          <p:cNvSpPr>
            <a:spLocks noChangeArrowheads="1"/>
          </p:cNvSpPr>
          <p:nvPr/>
        </p:nvSpPr>
        <p:spPr bwMode="auto">
          <a:xfrm>
            <a:off x="5580063" y="5157788"/>
            <a:ext cx="1441450" cy="358775"/>
          </a:xfrm>
          <a:prstGeom prst="rect">
            <a:avLst/>
          </a:prstGeom>
          <a:solidFill>
            <a:srgbClr val="FFFF99">
              <a:alpha val="5294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7315B5A-44CC-42D6-B9A6-803FDED1CEA4}" type="slidenum">
              <a:rPr lang="zh-CN" altLang="en-US" sz="1400" smtClean="0"/>
              <a:t>58</a:t>
            </a:fld>
            <a:endParaRPr lang="en-US" altLang="zh-CN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u="sng"/>
              <a:t>字符数组逆序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8466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# include &lt;</a:t>
            </a:r>
            <a:r>
              <a:rPr lang="en-US" altLang="zh-CN" sz="2000" b="1" dirty="0" err="1"/>
              <a:t>stdio.h</a:t>
            </a:r>
            <a:r>
              <a:rPr lang="en-US" altLang="zh-CN" sz="2000" b="1" dirty="0"/>
              <a:t>&gt;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char string[50], 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int pos,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 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;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从键盘读取字符串到字符数组中，直到结束符</a:t>
            </a:r>
            <a:r>
              <a:rPr lang="en-US" altLang="zh-CN" sz="2000" b="1" dirty="0">
                <a:solidFill>
                  <a:srgbClr val="003399"/>
                </a:solidFill>
              </a:rPr>
              <a:t>'#'</a:t>
            </a:r>
            <a:r>
              <a:rPr lang="zh-CN" altLang="en-US" sz="2000" b="1" dirty="0">
                <a:solidFill>
                  <a:srgbClr val="003399"/>
                </a:solidFill>
              </a:rPr>
              <a:t>，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pos=0;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("%c", 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while(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!='#'){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string[pos]=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pos++;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    </a:t>
            </a:r>
            <a:r>
              <a:rPr lang="en-US" altLang="zh-CN" sz="2000" b="1" dirty="0" err="1"/>
              <a:t>scanf</a:t>
            </a:r>
            <a:r>
              <a:rPr lang="en-US" altLang="zh-CN" sz="2000" b="1" dirty="0"/>
              <a:t>("%c",&amp;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);   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}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 string[pos]=</a:t>
            </a:r>
            <a:r>
              <a:rPr lang="en-US" altLang="zh-CN" sz="2000" b="1" dirty="0">
                <a:latin typeface="宋体" pitchFamily="2" charset="-122"/>
              </a:rPr>
              <a:t>‘</a:t>
            </a:r>
            <a:r>
              <a:rPr lang="en-US" altLang="zh-CN" sz="2000" b="1" dirty="0"/>
              <a:t>\0</a:t>
            </a:r>
            <a:r>
              <a:rPr lang="en-US" altLang="zh-CN" sz="2000" b="1" dirty="0">
                <a:latin typeface="宋体" pitchFamily="2" charset="-122"/>
              </a:rPr>
              <a:t>’</a:t>
            </a:r>
            <a:r>
              <a:rPr lang="en-US" altLang="zh-CN" sz="2000" b="1" dirty="0"/>
              <a:t>;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字符串结束符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 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48A380D-DD5E-49D4-B4FF-E7ED906B3458}" type="slidenum">
              <a:rPr lang="zh-CN" altLang="en-US" sz="1400" smtClean="0"/>
              <a:t>59</a:t>
            </a:fld>
            <a:endParaRPr lang="en-US" altLang="zh-CN" sz="140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u="sng"/>
              <a:t>字符数组逆序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输出字符数组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("the original string is: %s\n", string);</a:t>
            </a:r>
            <a:endParaRPr lang="zh-CN" altLang="en-US" sz="20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将字符数组中的元素逆序，并输出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 = pos;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字符数组中有效字符的个数，不包括</a:t>
            </a:r>
            <a:r>
              <a:rPr lang="zh-CN" altLang="en-US" sz="2000" b="1" dirty="0">
                <a:solidFill>
                  <a:srgbClr val="003399"/>
                </a:solidFill>
                <a:latin typeface="宋体" pitchFamily="2" charset="-122"/>
              </a:rPr>
              <a:t>‘</a:t>
            </a:r>
            <a:r>
              <a:rPr lang="en-US" altLang="zh-CN" sz="2000" b="1" dirty="0">
                <a:solidFill>
                  <a:srgbClr val="003399"/>
                </a:solidFill>
              </a:rPr>
              <a:t>\0</a:t>
            </a:r>
            <a:r>
              <a:rPr lang="en-US" altLang="zh-CN" sz="2000" b="1" dirty="0">
                <a:solidFill>
                  <a:srgbClr val="003399"/>
                </a:solidFill>
                <a:latin typeface="宋体" pitchFamily="2" charset="-122"/>
              </a:rPr>
              <a:t>’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	</a:t>
            </a:r>
            <a:r>
              <a:rPr lang="en-US" altLang="zh-CN" sz="2000" b="1" dirty="0"/>
              <a:t>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=0;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&lt;=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/2-1;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++){ </a:t>
            </a: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交换 </a:t>
            </a:r>
            <a:r>
              <a:rPr lang="en-US" altLang="zh-CN" sz="2000" b="1" dirty="0">
                <a:solidFill>
                  <a:srgbClr val="003399"/>
                </a:solidFill>
              </a:rPr>
              <a:t>string[</a:t>
            </a:r>
            <a:r>
              <a:rPr lang="en-US" altLang="zh-CN" sz="2000" b="1" dirty="0" err="1">
                <a:solidFill>
                  <a:srgbClr val="003399"/>
                </a:solidFill>
              </a:rPr>
              <a:t>i</a:t>
            </a:r>
            <a:r>
              <a:rPr lang="en-US" altLang="zh-CN" sz="2000" b="1" dirty="0">
                <a:solidFill>
                  <a:srgbClr val="003399"/>
                </a:solidFill>
              </a:rPr>
              <a:t>]</a:t>
            </a:r>
            <a:r>
              <a:rPr lang="zh-CN" altLang="en-US" sz="2000" b="1" dirty="0">
                <a:solidFill>
                  <a:srgbClr val="003399"/>
                </a:solidFill>
              </a:rPr>
              <a:t>和 </a:t>
            </a:r>
            <a:r>
              <a:rPr lang="en-US" altLang="zh-CN" sz="2000" b="1" dirty="0">
                <a:solidFill>
                  <a:srgbClr val="003399"/>
                </a:solidFill>
              </a:rPr>
              <a:t>string[</a:t>
            </a:r>
            <a:r>
              <a:rPr lang="en-US" altLang="zh-CN" sz="2000" b="1" dirty="0" err="1">
                <a:solidFill>
                  <a:srgbClr val="003399"/>
                </a:solidFill>
              </a:rPr>
              <a:t>len</a:t>
            </a:r>
            <a:r>
              <a:rPr lang="en-US" altLang="zh-CN" sz="2000" b="1" dirty="0">
                <a:solidFill>
                  <a:srgbClr val="003399"/>
                </a:solidFill>
              </a:rPr>
              <a:t>-1-</a:t>
            </a:r>
            <a:r>
              <a:rPr lang="en-US" altLang="zh-CN" sz="2000" b="1" dirty="0" err="1">
                <a:solidFill>
                  <a:srgbClr val="003399"/>
                </a:solidFill>
              </a:rPr>
              <a:t>i</a:t>
            </a:r>
            <a:r>
              <a:rPr lang="en-US" altLang="zh-CN" sz="2000" b="1" dirty="0">
                <a:solidFill>
                  <a:srgbClr val="003399"/>
                </a:solidFill>
              </a:rPr>
              <a:t>]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	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=string[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	string[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]=string[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-1-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		string[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-1-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]=</a:t>
            </a:r>
            <a:r>
              <a:rPr lang="en-US" altLang="zh-CN" sz="2000" b="1" dirty="0" err="1"/>
              <a:t>ch</a:t>
            </a:r>
            <a:r>
              <a:rPr lang="en-US" altLang="zh-CN" sz="2000" b="1" dirty="0"/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  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   //</a:t>
            </a:r>
            <a:r>
              <a:rPr lang="zh-CN" altLang="en-US" sz="2000" b="1" dirty="0">
                <a:solidFill>
                  <a:srgbClr val="003399"/>
                </a:solidFill>
              </a:rPr>
              <a:t>输出逆序后的字符数组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("the string after converse is:%s\n", string);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F0EB01-FD42-41FB-B464-ABF38D471C4D}" type="slidenum">
              <a:rPr lang="zh-CN" altLang="en-US" sz="1400" smtClean="0"/>
              <a:t>6</a:t>
            </a:fld>
            <a:endParaRPr lang="en-US" altLang="zh-CN" sz="140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404813"/>
            <a:ext cx="7575550" cy="7207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7</a:t>
            </a:r>
            <a:r>
              <a:rPr lang="zh-CN" altLang="en-US" b="1" dirty="0"/>
              <a:t>.</a:t>
            </a:r>
            <a:r>
              <a:rPr lang="en-US" altLang="zh-CN" b="1" dirty="0"/>
              <a:t>2  </a:t>
            </a:r>
            <a:r>
              <a:rPr lang="zh-CN" altLang="en-US" b="1" dirty="0"/>
              <a:t>数组</a:t>
            </a:r>
            <a:r>
              <a:rPr lang="en-US" altLang="zh-CN" b="1" dirty="0"/>
              <a:t>--</a:t>
            </a:r>
            <a:r>
              <a:rPr lang="zh-CN" altLang="en-US" b="1" dirty="0"/>
              <a:t>数据存储结构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1484784"/>
            <a:ext cx="8109148" cy="3384376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Char char="u"/>
            </a:pPr>
            <a:r>
              <a:rPr lang="zh-CN" altLang="en-US" b="1" dirty="0"/>
              <a:t>利用数组可增强复杂数据的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存储能力、操作能力</a:t>
            </a:r>
            <a:r>
              <a:rPr lang="zh-CN" altLang="en-US" b="1" dirty="0"/>
              <a:t>。例如，存储某个班学生的成绩、每天的温度等。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zh-CN" altLang="en-US" b="1" dirty="0"/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Char char="u"/>
            </a:pPr>
            <a:r>
              <a:rPr lang="zh-CN" altLang="en-US" b="1" dirty="0"/>
              <a:t>数组是一种数据的存储结构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/>
              <a:t>表达对象（数据的抽象）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b="1" dirty="0"/>
              <a:t>数组的存储结构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b="1" dirty="0"/>
              <a:t>数组的操作</a:t>
            </a:r>
          </a:p>
          <a:p>
            <a:pPr eaLnBrk="1" hangingPunct="1"/>
            <a:endParaRPr lang="zh-CN" altLang="en-US" b="1" dirty="0"/>
          </a:p>
          <a:p>
            <a:pPr eaLnBrk="1" hangingPunct="1"/>
            <a:endParaRPr lang="zh-CN" altLang="en-US" b="1" dirty="0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94199B2-117B-40DF-81DF-B2751B5EF5C9}" type="slidenum">
              <a:rPr lang="zh-CN" altLang="en-US" sz="1400" smtClean="0"/>
              <a:t>60</a:t>
            </a:fld>
            <a:endParaRPr lang="en-US" altLang="zh-CN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u="sng"/>
              <a:t>字符数组逆序</a:t>
            </a: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 dirty="0">
                <a:solidFill>
                  <a:srgbClr val="003399"/>
                </a:solidFill>
              </a:rPr>
              <a:t>//</a:t>
            </a:r>
            <a:r>
              <a:rPr lang="zh-CN" altLang="en-US" sz="2000" b="1" dirty="0">
                <a:solidFill>
                  <a:srgbClr val="003399"/>
                </a:solidFill>
              </a:rPr>
              <a:t>输出逆序后的字符数组 </a:t>
            </a:r>
            <a:r>
              <a:rPr lang="en-US" altLang="zh-CN" sz="2000" b="1" dirty="0">
                <a:solidFill>
                  <a:srgbClr val="003399"/>
                </a:solidFill>
              </a:rPr>
              <a:t>:</a:t>
            </a:r>
            <a:r>
              <a:rPr lang="zh-CN" altLang="en-US" sz="2000" b="1" dirty="0">
                <a:solidFill>
                  <a:srgbClr val="003399"/>
                </a:solidFill>
              </a:rPr>
              <a:t>逐个字符输出</a:t>
            </a:r>
            <a:r>
              <a:rPr lang="zh-CN" altLang="en-US" sz="2000" b="1" dirty="0"/>
              <a:t> 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("the string after converse is:");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</a:t>
            </a:r>
            <a:r>
              <a:rPr lang="en-US" altLang="zh-CN" sz="2000" b="1" dirty="0" err="1"/>
              <a:t>pos</a:t>
            </a:r>
            <a:r>
              <a:rPr lang="en-US" altLang="zh-CN" sz="2000" b="1" dirty="0"/>
              <a:t> = 0;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while (string[</a:t>
            </a:r>
            <a:r>
              <a:rPr lang="en-US" altLang="zh-CN" sz="2000" b="1" dirty="0" err="1"/>
              <a:t>pos</a:t>
            </a:r>
            <a:r>
              <a:rPr lang="en-US" altLang="zh-CN" sz="2000" b="1" dirty="0"/>
              <a:t>]!='\0'){			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("%c", string[pos]);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   </a:t>
            </a:r>
            <a:r>
              <a:rPr lang="en-US" altLang="zh-CN" sz="2000" b="1" dirty="0" err="1"/>
              <a:t>pos</a:t>
            </a:r>
            <a:r>
              <a:rPr lang="en-US" altLang="zh-CN" sz="2000" b="1" dirty="0"/>
              <a:t>++;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}			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	      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system("pause");	</a:t>
            </a:r>
          </a:p>
          <a:p>
            <a:pPr eaLnBrk="1" hangingPunct="1">
              <a:buFontTx/>
              <a:buNone/>
            </a:pPr>
            <a:r>
              <a:rPr lang="en-US" altLang="zh-CN" sz="2000" b="1" dirty="0"/>
              <a:t>    return 0;</a:t>
            </a:r>
            <a:endParaRPr lang="zh-CN" altLang="en-US" sz="2000" b="1" dirty="0"/>
          </a:p>
          <a:p>
            <a:pPr eaLnBrk="1" hangingPunct="1">
              <a:buFontTx/>
              <a:buNone/>
            </a:pPr>
            <a:r>
              <a:rPr lang="en-US" altLang="zh-CN" sz="2000" b="1" dirty="0"/>
              <a:t>} </a:t>
            </a:r>
            <a:endParaRPr lang="zh-CN" altLang="en-US" sz="2000" b="1" dirty="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文本框 1014785"/>
          <p:cNvSpPr txBox="1"/>
          <p:nvPr/>
        </p:nvSpPr>
        <p:spPr>
          <a:xfrm>
            <a:off x="179388" y="969963"/>
            <a:ext cx="8763000" cy="949960"/>
          </a:xfrm>
          <a:prstGeom prst="rect">
            <a:avLst/>
          </a:prstGeom>
          <a:solidFill>
            <a:srgbClr val="CC0000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8 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输入一行字符，统计其中有多少个单词，单</a:t>
            </a:r>
          </a:p>
          <a:p>
            <a:pPr lvl="0" algn="l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     词之间用空格分隔开。</a:t>
            </a:r>
            <a:endParaRPr lang="zh-CN" altLang="en-US" sz="2800" dirty="0">
              <a:latin typeface="Times New Roman" pitchFamily="18" charset="0"/>
              <a:ea typeface="宋体" pitchFamily="2" charset="-122"/>
            </a:endParaRPr>
          </a:p>
        </p:txBody>
      </p:sp>
      <p:pic>
        <p:nvPicPr>
          <p:cNvPr id="1014788" name="图片 1014787" descr="g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76375" y="1916113"/>
            <a:ext cx="5716588" cy="4551362"/>
          </a:xfrm>
          <a:prstGeom prst="rect">
            <a:avLst/>
          </a:prstGeom>
          <a:noFill/>
          <a:ln w="9525">
            <a:noFill/>
            <a:miter/>
          </a:ln>
        </p:spPr>
      </p:pic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01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86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810" name="文本框 1015809"/>
          <p:cNvSpPr txBox="1"/>
          <p:nvPr/>
        </p:nvSpPr>
        <p:spPr>
          <a:xfrm>
            <a:off x="278289" y="908720"/>
            <a:ext cx="8856910" cy="5435334"/>
          </a:xfrm>
          <a:prstGeom prst="rect">
            <a:avLst/>
          </a:prstGeom>
          <a:solidFill>
            <a:srgbClr val="006699"/>
          </a:solidFill>
          <a:ln w="28575">
            <a:noFill/>
            <a:miter/>
          </a:ln>
        </p:spPr>
        <p:txBody>
          <a:bodyPr wrap="square">
            <a:spAutoFit/>
          </a:bodyPr>
          <a:lstStyle/>
          <a:p>
            <a:pPr lvl="0" algn="l">
              <a:lnSpc>
                <a:spcPct val="120000"/>
              </a:lnSpc>
              <a:buNone/>
            </a:pPr>
            <a:r>
              <a:rPr lang="zh-CN" altLang="en-US" sz="2800" b="1" u="sng" dirty="0">
                <a:solidFill>
                  <a:srgbClr val="66FF33"/>
                </a:solidFill>
                <a:latin typeface="宋体" pitchFamily="2" charset="-122"/>
                <a:ea typeface="宋体" pitchFamily="2" charset="-122"/>
              </a:rPr>
              <a:t>程序如下：</a:t>
            </a:r>
          </a:p>
          <a:p>
            <a:pPr lvl="0" algn="l">
              <a:lnSpc>
                <a:spcPct val="120000"/>
              </a:lnSpc>
              <a:buNone/>
            </a:pPr>
            <a:r>
              <a:rPr lang="zh-CN" altLang="en-US" sz="2800" dirty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# include &lt;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void main()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char string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［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81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］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;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int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，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num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=0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，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word=0;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char c;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gets(string);</a:t>
            </a:r>
          </a:p>
          <a:p>
            <a:pPr lvl="0" algn="l">
              <a:lnSpc>
                <a:spcPct val="120000"/>
              </a:lnSpc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for (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i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=0;(c=string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［</a:t>
            </a:r>
            <a:r>
              <a:rPr lang="en-US" altLang="zh-CN" sz="2800" dirty="0" err="1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i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］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)!=′</a:t>
            </a:r>
            <a:r>
              <a:rPr lang="zh-CN" altLang="en-US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＼  </a:t>
            </a: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0′;i++)       </a:t>
            </a:r>
            <a:endParaRPr lang="en-US" altLang="zh-CN" sz="28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5810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34" name="矩形 1016833"/>
          <p:cNvSpPr/>
          <p:nvPr/>
        </p:nvSpPr>
        <p:spPr>
          <a:xfrm>
            <a:off x="395288" y="476250"/>
            <a:ext cx="8512175" cy="5115246"/>
          </a:xfrm>
          <a:prstGeom prst="rect">
            <a:avLst/>
          </a:prstGeom>
          <a:solidFill>
            <a:srgbClr val="006699"/>
          </a:solidFill>
          <a:ln w="28575">
            <a:noFill/>
            <a:miter/>
          </a:ln>
        </p:spPr>
        <p:txBody>
          <a:bodyPr>
            <a:spAutoFit/>
          </a:bodyPr>
          <a:lstStyle/>
          <a:p>
            <a:pPr lvl="0" algn="l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if(c==′ ′) word=0;</a:t>
            </a:r>
          </a:p>
          <a:p>
            <a:pPr lvl="0" algn="l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else if (word==0)</a:t>
            </a:r>
          </a:p>
          <a:p>
            <a:pPr lvl="0" algn="l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   {  word=1;</a:t>
            </a:r>
          </a:p>
          <a:p>
            <a:pPr lvl="0" algn="l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        num++;</a:t>
            </a:r>
          </a:p>
          <a:p>
            <a:pPr lvl="0" algn="l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     }</a:t>
            </a:r>
          </a:p>
          <a:p>
            <a:pPr lvl="0" algn="l">
              <a:spcBef>
                <a:spcPct val="50000"/>
              </a:spcBef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printf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(″There are %d words in the line.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＼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n″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，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num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Courier New" pitchFamily="49" charset="0"/>
              </a:rPr>
              <a:t>);</a:t>
            </a:r>
          </a:p>
          <a:p>
            <a:pPr lvl="0" algn="l">
              <a:spcBef>
                <a:spcPct val="50000"/>
              </a:spcBef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Times New Roman" pitchFamily="18" charset="0"/>
              </a:rPr>
              <a:t>}</a:t>
            </a:r>
            <a:r>
              <a:rPr lang="en-US" altLang="zh-CN" sz="3200" dirty="0">
                <a:latin typeface="Times New Roman" pitchFamily="18" charset="0"/>
                <a:ea typeface="Times New Roman" pitchFamily="18" charset="0"/>
              </a:rPr>
              <a:t> </a:t>
            </a:r>
          </a:p>
        </p:txBody>
      </p:sp>
      <p:sp>
        <p:nvSpPr>
          <p:cNvPr id="1016835" name="文本框 1016834"/>
          <p:cNvSpPr txBox="1"/>
          <p:nvPr/>
        </p:nvSpPr>
        <p:spPr>
          <a:xfrm>
            <a:off x="5111750" y="908720"/>
            <a:ext cx="3795713" cy="2763834"/>
          </a:xfrm>
          <a:prstGeom prst="rect">
            <a:avLst/>
          </a:prstGeom>
          <a:solidFill>
            <a:srgbClr val="808000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buNone/>
            </a:pPr>
            <a:r>
              <a:rPr lang="zh-CN" altLang="en-US" sz="2800" b="1" u="sng" dirty="0">
                <a:solidFill>
                  <a:srgbClr val="FFFF66"/>
                </a:solidFill>
                <a:latin typeface="宋体" pitchFamily="2" charset="-122"/>
                <a:ea typeface="宋体" pitchFamily="2" charset="-122"/>
              </a:rPr>
              <a:t>运行情况如下：</a:t>
            </a:r>
          </a:p>
          <a:p>
            <a:pPr lvl="0" algn="l"/>
            <a:endParaRPr lang="zh-CN" altLang="en-US" sz="2800" b="1" u="sng" dirty="0">
              <a:solidFill>
                <a:srgbClr val="FFFF66"/>
              </a:solidFill>
              <a:latin typeface="宋体" pitchFamily="2" charset="-122"/>
              <a:ea typeface="宋体" pitchFamily="2" charset="-122"/>
            </a:endParaRPr>
          </a:p>
          <a:p>
            <a:pPr lvl="0" algn="l">
              <a:buNone/>
            </a:pPr>
            <a:r>
              <a:rPr lang="en-US" altLang="zh-CN" sz="2800" u="sng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I am a boy.↙</a:t>
            </a:r>
          </a:p>
          <a:p>
            <a:pPr lvl="0" algn="l"/>
            <a:endParaRPr lang="en-US" altLang="zh-CN" sz="28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lvl="0" algn="l">
              <a:buNone/>
            </a:pPr>
            <a:r>
              <a:rPr lang="en-US" altLang="zh-CN" sz="28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There are 4 words in the line.</a:t>
            </a:r>
            <a:r>
              <a:rPr lang="en-US" altLang="zh-CN" sz="2800" dirty="0"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01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16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6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834" grpId="0" bldLvl="0" animBg="1"/>
      <p:bldP spid="1016835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文本框 1017857"/>
          <p:cNvSpPr txBox="1"/>
          <p:nvPr/>
        </p:nvSpPr>
        <p:spPr>
          <a:xfrm>
            <a:off x="395288" y="404813"/>
            <a:ext cx="7143750" cy="481330"/>
          </a:xfrm>
          <a:prstGeom prst="rect">
            <a:avLst/>
          </a:prstGeom>
          <a:solidFill>
            <a:srgbClr val="CC0000"/>
          </a:solidFill>
          <a:ln w="9525">
            <a:noFill/>
            <a:miter/>
          </a:ln>
        </p:spPr>
        <p:txBody>
          <a:bodyPr>
            <a:spAutoFit/>
          </a:bodyPr>
          <a:lstStyle/>
          <a:p>
            <a:pPr lvl="0" algn="l"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9  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有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个字符串</a:t>
            </a:r>
            <a:r>
              <a:rPr lang="en-US" altLang="zh-CN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要求找出其中最大者</a:t>
            </a:r>
            <a:r>
              <a:rPr lang="zh-CN" altLang="en-US" sz="1800" b="1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</a:p>
        </p:txBody>
      </p:sp>
      <p:sp>
        <p:nvSpPr>
          <p:cNvPr id="1017859" name="文本框 1017858"/>
          <p:cNvSpPr txBox="1"/>
          <p:nvPr/>
        </p:nvSpPr>
        <p:spPr>
          <a:xfrm>
            <a:off x="468313" y="990600"/>
            <a:ext cx="7848103" cy="5410712"/>
          </a:xfrm>
          <a:prstGeom prst="rect">
            <a:avLst/>
          </a:prstGeom>
          <a:solidFill>
            <a:srgbClr val="006699"/>
          </a:solidFill>
          <a:ln w="25400">
            <a:noFill/>
            <a:miter/>
          </a:ln>
        </p:spPr>
        <p:txBody>
          <a:bodyPr wrap="square">
            <a:spAutoFit/>
          </a:bodyPr>
          <a:lstStyle/>
          <a:p>
            <a:pPr lvl="0" algn="l">
              <a:buNone/>
            </a:pPr>
            <a:r>
              <a:rPr lang="zh-CN" altLang="en-US" sz="3200" b="1" u="sng" dirty="0">
                <a:solidFill>
                  <a:srgbClr val="66FF33"/>
                </a:solidFill>
                <a:latin typeface="宋体" pitchFamily="2" charset="-122"/>
                <a:ea typeface="宋体" pitchFamily="2" charset="-122"/>
              </a:rPr>
              <a:t>程序如下</a:t>
            </a:r>
            <a:r>
              <a:rPr lang="en-US" altLang="zh-CN" sz="3200" b="1" u="sng" dirty="0">
                <a:solidFill>
                  <a:srgbClr val="66FF33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#include&lt;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stdio.h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#include&lt;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string.h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&gt;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void main ( ) 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{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char string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20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0" algn="l"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char str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3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20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;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; 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for (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=0;i&lt;3;i++) </a:t>
            </a:r>
          </a:p>
          <a:p>
            <a:pPr lvl="0" algn="l"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    gets (str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60032" y="4149080"/>
            <a:ext cx="31683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二维数组：等价于定义了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个一维数组</a:t>
            </a: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1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8" grpId="0" bldLvl="0" animBg="1"/>
      <p:bldP spid="1017859" grpId="0" bldLvl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882" name="文本框 1018881"/>
          <p:cNvSpPr txBox="1"/>
          <p:nvPr/>
        </p:nvSpPr>
        <p:spPr>
          <a:xfrm>
            <a:off x="721518" y="280446"/>
            <a:ext cx="7700963" cy="6297108"/>
          </a:xfrm>
          <a:prstGeom prst="rect">
            <a:avLst/>
          </a:prstGeom>
          <a:solidFill>
            <a:srgbClr val="006699"/>
          </a:solidFill>
          <a:ln w="38100">
            <a:noFill/>
            <a:miter/>
          </a:ln>
        </p:spPr>
        <p:txBody>
          <a:bodyPr>
            <a:spAutoFit/>
          </a:bodyPr>
          <a:lstStyle/>
          <a:p>
            <a:pPr lvl="0" algn="l">
              <a:lnSpc>
                <a:spcPct val="140000"/>
              </a:lnSpc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if (strcmp(str</a:t>
            </a:r>
            <a:r>
              <a:rPr lang="zh-CN" altLang="en-US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, str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)&gt;0) </a:t>
            </a:r>
          </a:p>
          <a:p>
            <a:pPr lvl="0" algn="l">
              <a:lnSpc>
                <a:spcPct val="140000"/>
              </a:lnSpc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   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strcpy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string,str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0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32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lvl="0" algn="l">
              <a:lnSpc>
                <a:spcPct val="140000"/>
              </a:lnSpc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else 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strcpy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(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string,str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1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；</a:t>
            </a:r>
            <a:endParaRPr lang="en-US" altLang="zh-CN" sz="32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  <a:p>
            <a:pPr lvl="0" algn="l">
              <a:lnSpc>
                <a:spcPct val="140000"/>
              </a:lnSpc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if (strcmp(str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,string)&gt;0) </a:t>
            </a:r>
          </a:p>
          <a:p>
            <a:pPr lvl="0" algn="l">
              <a:lnSpc>
                <a:spcPct val="140000"/>
              </a:lnSpc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    strcpy(string,str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［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2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］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);</a:t>
            </a:r>
          </a:p>
          <a:p>
            <a:pPr lvl="0" algn="l">
              <a:lnSpc>
                <a:spcPct val="140000"/>
              </a:lnSpc>
              <a:buNone/>
            </a:pP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printf(″</a:t>
            </a:r>
            <a:r>
              <a:rPr lang="zh-CN" altLang="en-US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＼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nthe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 largest string is: 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＼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n%s</a:t>
            </a:r>
            <a:r>
              <a:rPr lang="zh-CN" altLang="en-US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＼</a:t>
            </a:r>
            <a:r>
              <a:rPr lang="en-US" altLang="zh-CN" sz="3200" dirty="0" err="1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n″,string</a:t>
            </a: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); </a:t>
            </a:r>
          </a:p>
          <a:p>
            <a:pPr lvl="0" algn="l">
              <a:lnSpc>
                <a:spcPct val="140000"/>
              </a:lnSpc>
              <a:buNone/>
            </a:pPr>
            <a:r>
              <a:rPr lang="en-US" altLang="zh-CN" sz="3200" dirty="0">
                <a:solidFill>
                  <a:schemeClr val="bg1"/>
                </a:solidFill>
                <a:latin typeface="Times New Roman" pitchFamily="18" charset="0"/>
                <a:ea typeface="宋体" pitchFamily="2" charset="-122"/>
              </a:rPr>
              <a:t>}</a:t>
            </a:r>
            <a:endParaRPr lang="en-US" altLang="zh-CN" sz="28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strips dir="r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文本框 1019905"/>
          <p:cNvSpPr txBox="1"/>
          <p:nvPr/>
        </p:nvSpPr>
        <p:spPr>
          <a:xfrm>
            <a:off x="1371600" y="733425"/>
            <a:ext cx="5669280" cy="4208780"/>
          </a:xfrm>
          <a:prstGeom prst="rect">
            <a:avLst/>
          </a:prstGeom>
          <a:solidFill>
            <a:srgbClr val="808000"/>
          </a:solidFill>
          <a:ln w="9525">
            <a:noFill/>
            <a:miter/>
          </a:ln>
        </p:spPr>
        <p:txBody>
          <a:bodyPr wrap="none" anchor="t">
            <a:spAutoFit/>
          </a:bodyPr>
          <a:lstStyle/>
          <a:p>
            <a:pPr lvl="0" algn="l">
              <a:buNone/>
            </a:pPr>
            <a:r>
              <a:rPr lang="zh-CN" altLang="en-US" sz="3600" b="1" u="sng" dirty="0">
                <a:solidFill>
                  <a:srgbClr val="FFFF66"/>
                </a:solidFill>
                <a:latin typeface="宋体" pitchFamily="2" charset="-122"/>
                <a:ea typeface="宋体" pitchFamily="2" charset="-122"/>
              </a:rPr>
              <a:t>运行结果如下</a:t>
            </a:r>
            <a:r>
              <a:rPr lang="en-US" altLang="zh-CN" sz="3600" b="1" u="sng" dirty="0">
                <a:solidFill>
                  <a:srgbClr val="FFFF66"/>
                </a:solidFill>
                <a:latin typeface="宋体" pitchFamily="2" charset="-122"/>
                <a:ea typeface="宋体" pitchFamily="2" charset="-122"/>
              </a:rPr>
              <a:t>:</a:t>
            </a:r>
          </a:p>
          <a:p>
            <a:pPr lvl="0" algn="l">
              <a:buNone/>
            </a:pPr>
            <a:r>
              <a:rPr lang="en-US" altLang="zh-CN" sz="3600" u="sng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CHINA↙</a:t>
            </a:r>
            <a:endParaRPr lang="zh-CN" altLang="en-US" sz="36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lvl="0" algn="l">
              <a:buNone/>
            </a:pPr>
            <a:r>
              <a:rPr lang="en-US" altLang="zh-CN" sz="3600" u="sng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HOLLAND↙</a:t>
            </a:r>
            <a:endParaRPr lang="zh-CN" altLang="en-US" sz="3600" dirty="0">
              <a:solidFill>
                <a:schemeClr val="bg1"/>
              </a:solidFill>
              <a:latin typeface="宋体" pitchFamily="2" charset="-122"/>
              <a:ea typeface="宋体" pitchFamily="2" charset="-122"/>
            </a:endParaRPr>
          </a:p>
          <a:p>
            <a:pPr lvl="0" algn="l">
              <a:buNone/>
            </a:pPr>
            <a:r>
              <a:rPr lang="en-US" altLang="zh-CN" sz="3600" u="sng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AMERICA↙</a:t>
            </a:r>
            <a:r>
              <a:rPr lang="en-US" altLang="zh-CN" sz="36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 </a:t>
            </a:r>
          </a:p>
          <a:p>
            <a:pPr lvl="0" algn="l">
              <a:buNone/>
            </a:pPr>
            <a:r>
              <a:rPr lang="en-US" altLang="zh-CN" sz="36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 </a:t>
            </a:r>
          </a:p>
          <a:p>
            <a:pPr lvl="0" algn="l">
              <a:buNone/>
            </a:pPr>
            <a:r>
              <a:rPr lang="en-US" altLang="zh-CN" sz="36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the largest string is∶</a:t>
            </a:r>
          </a:p>
          <a:p>
            <a:pPr lvl="0" algn="l">
              <a:buNone/>
            </a:pPr>
            <a:r>
              <a:rPr lang="en-US" altLang="zh-CN" sz="3600" dirty="0">
                <a:solidFill>
                  <a:schemeClr val="bg1"/>
                </a:solidFill>
                <a:latin typeface="宋体" pitchFamily="2" charset="-122"/>
                <a:ea typeface="宋体" pitchFamily="2" charset="-122"/>
              </a:rPr>
              <a:t>HOLLAND</a:t>
            </a:r>
            <a:endParaRPr lang="en-US" altLang="zh-CN" sz="3600" dirty="0">
              <a:solidFill>
                <a:schemeClr val="bg1"/>
              </a:solidFill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>
    <p:strips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9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9906" grpId="0" bldLvl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ED9E8E-245A-421F-BB9E-97F3F754DD25}" type="slidenum">
              <a:rPr lang="zh-CN" altLang="en-US" sz="1400" smtClean="0"/>
              <a:t>67</a:t>
            </a:fld>
            <a:endParaRPr lang="en-US" altLang="zh-CN" sz="140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517370"/>
            <a:ext cx="7772400" cy="42116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  总结与回顾（数据类型与程序设计）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数组的声明、操作和使用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字符数组（字符串及操作）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数组作为函数参数的处理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数组的排序、查找算法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3077" name="Picture 8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8158415"/>
      </p:ext>
    </p:ext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02D40D9-1522-46EF-8144-C8A4FDE12698}" type="slidenum">
              <a:rPr lang="zh-CN" altLang="en-US" sz="1400" smtClean="0"/>
              <a:t>68</a:t>
            </a:fld>
            <a:endParaRPr lang="en-US" altLang="zh-CN" sz="1400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03237" y="1397001"/>
            <a:ext cx="8137525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b="1" dirty="0">
                <a:latin typeface="System" charset="-122"/>
                <a:ea typeface="System" charset="-122"/>
              </a:rPr>
              <a:t>数组用作函数参数有两种形式：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System" charset="-122"/>
                <a:ea typeface="System" charset="-122"/>
              </a:rPr>
              <a:t>1、将</a:t>
            </a:r>
            <a:r>
              <a:rPr lang="zh-CN" altLang="en-US" b="1" i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数组元素 </a:t>
            </a:r>
            <a:r>
              <a:rPr lang="zh-CN" altLang="en-US" b="1" dirty="0">
                <a:latin typeface="System" charset="-122"/>
                <a:ea typeface="System" charset="-122"/>
              </a:rPr>
              <a:t>(下标变量) 作为实参传递给函数； </a:t>
            </a:r>
          </a:p>
          <a:p>
            <a:pPr eaLnBrk="1" hangingPunct="1">
              <a:buFontTx/>
              <a:buNone/>
            </a:pPr>
            <a:r>
              <a:rPr lang="zh-CN" altLang="en-US" b="1" dirty="0">
                <a:latin typeface="System" charset="-122"/>
                <a:ea typeface="System" charset="-122"/>
              </a:rPr>
              <a:t>2、将</a:t>
            </a:r>
            <a:r>
              <a:rPr lang="zh-CN" altLang="en-US" b="1" i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数组名</a:t>
            </a:r>
            <a:r>
              <a:rPr lang="zh-CN" altLang="en-US" b="1" dirty="0">
                <a:latin typeface="System" charset="-122"/>
                <a:ea typeface="System" charset="-122"/>
              </a:rPr>
              <a:t>作为实参传递给函数，目的是让被调用函数能访问、操作该数组。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1600" b="1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 数组名实际上是数组的首元素地址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/>
              <a:t>   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dirty="0"/>
              <a:t>main(void)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{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char array[5];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(“array=%p\</a:t>
            </a:r>
            <a:r>
              <a:rPr lang="en-US" altLang="zh-CN" sz="2400" dirty="0" err="1"/>
              <a:t>n&amp;array</a:t>
            </a:r>
            <a:r>
              <a:rPr lang="en-US" altLang="zh-CN" sz="2400" dirty="0"/>
              <a:t>[0] = %p”, array, &amp;array[0]) ;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   return 0;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}	</a:t>
            </a:r>
            <a:endParaRPr lang="zh-CN" altLang="en-US" sz="2400" b="1" dirty="0">
              <a:latin typeface="System" charset="-122"/>
              <a:ea typeface="System" charset="-122"/>
            </a:endParaRPr>
          </a:p>
        </p:txBody>
      </p:sp>
      <p:sp>
        <p:nvSpPr>
          <p:cNvPr id="57348" name="Rectangle 6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7.5 </a:t>
            </a:r>
            <a:r>
              <a:rPr lang="zh-CN" altLang="en-US" sz="3200" b="1" dirty="0">
                <a:solidFill>
                  <a:srgbClr val="FF3300"/>
                </a:solidFill>
              </a:rPr>
              <a:t>数组作为函数参数的处理</a:t>
            </a:r>
          </a:p>
        </p:txBody>
      </p:sp>
      <p:sp>
        <p:nvSpPr>
          <p:cNvPr id="57349" name="Text Box 7"/>
          <p:cNvSpPr txBox="1">
            <a:spLocks noChangeArrowheads="1"/>
          </p:cNvSpPr>
          <p:nvPr/>
        </p:nvSpPr>
        <p:spPr bwMode="auto">
          <a:xfrm>
            <a:off x="5219700" y="3860800"/>
            <a:ext cx="2303463" cy="7937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array = FFF0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bg1"/>
                </a:solidFill>
              </a:rPr>
              <a:t>&amp;array[0] = FFF0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B34820F-0DE2-4DDE-A78B-BFAF3F06E36A}" type="slidenum">
              <a:rPr lang="zh-CN" altLang="en-US" sz="1400" smtClean="0"/>
              <a:t>69</a:t>
            </a:fld>
            <a:endParaRPr lang="en-US" altLang="zh-CN" sz="140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7.5 </a:t>
            </a:r>
            <a:r>
              <a:rPr lang="zh-CN" altLang="en-US" b="1" dirty="0"/>
              <a:t>数组作为函数参数的处理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System" charset="-122"/>
                <a:ea typeface="System" charset="-122"/>
              </a:rPr>
              <a:t>一、数组元素作函数实参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latin typeface="System" charset="-122"/>
                <a:ea typeface="System" charset="-122"/>
              </a:rPr>
              <a:t>   </a:t>
            </a:r>
            <a:r>
              <a:rPr lang="zh-CN" altLang="en-US">
                <a:latin typeface="System" charset="-122"/>
                <a:ea typeface="System" charset="-122"/>
              </a:rPr>
              <a:t>数组</a:t>
            </a:r>
            <a:r>
              <a:rPr lang="zh-CN" altLang="en-US" dirty="0">
                <a:latin typeface="System" charset="-122"/>
                <a:ea typeface="System" charset="-122"/>
              </a:rPr>
              <a:t>元素就是下标变量，它与普通变量并无区别。 因此它作为函数实参使用时与普通变量完全相同，在发生函数调用时，把作为实参的数组元素的</a:t>
            </a:r>
            <a:r>
              <a:rPr lang="zh-CN" altLang="en-US" dirty="0">
                <a:solidFill>
                  <a:srgbClr val="FF3300"/>
                </a:solidFill>
                <a:latin typeface="System" charset="-122"/>
                <a:ea typeface="System" charset="-122"/>
              </a:rPr>
              <a:t>值</a:t>
            </a:r>
            <a:r>
              <a:rPr lang="zh-CN" altLang="en-US" dirty="0">
                <a:latin typeface="System" charset="-122"/>
                <a:ea typeface="System" charset="-122"/>
              </a:rPr>
              <a:t>传送给形参，实现</a:t>
            </a:r>
            <a:r>
              <a:rPr lang="zh-CN" altLang="en-US" dirty="0">
                <a:solidFill>
                  <a:srgbClr val="FF0000"/>
                </a:solidFill>
                <a:latin typeface="System" charset="-122"/>
                <a:ea typeface="System" charset="-122"/>
              </a:rPr>
              <a:t>单向的按值传送</a:t>
            </a:r>
            <a:r>
              <a:rPr lang="zh-CN" altLang="en-US" b="1" dirty="0">
                <a:latin typeface="System" charset="-122"/>
                <a:ea typeface="System" charset="-122"/>
              </a:rPr>
              <a:t>。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C606957-BD5F-45DE-A328-4B664E8D3BEF}" type="slidenum">
              <a:rPr lang="zh-CN" altLang="en-US" sz="1400" smtClean="0"/>
              <a:t>7</a:t>
            </a:fld>
            <a:endParaRPr lang="en-US" altLang="zh-CN" sz="1400"/>
          </a:p>
        </p:txBody>
      </p:sp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>
          <a:xfrm>
            <a:off x="1263650" y="404813"/>
            <a:ext cx="7575550" cy="720725"/>
          </a:xfrm>
          <a:noFill/>
        </p:spPr>
        <p:txBody>
          <a:bodyPr/>
          <a:lstStyle/>
          <a:p>
            <a:pPr eaLnBrk="1" hangingPunct="1"/>
            <a:r>
              <a:rPr lang="en-US" altLang="zh-CN" b="1" dirty="0"/>
              <a:t>7</a:t>
            </a:r>
            <a:r>
              <a:rPr lang="zh-CN" altLang="en-US" b="1" dirty="0"/>
              <a:t>.</a:t>
            </a:r>
            <a:r>
              <a:rPr lang="en-US" altLang="zh-CN" b="1" dirty="0"/>
              <a:t>2  </a:t>
            </a:r>
            <a:r>
              <a:rPr lang="zh-CN" altLang="en-US" b="1" dirty="0"/>
              <a:t>数组</a:t>
            </a:r>
            <a:r>
              <a:rPr lang="en-US" altLang="zh-CN" b="1" dirty="0"/>
              <a:t>--</a:t>
            </a:r>
            <a:r>
              <a:rPr lang="zh-CN" altLang="en-US" b="1" dirty="0"/>
              <a:t>数据存储结构</a:t>
            </a:r>
          </a:p>
        </p:txBody>
      </p:sp>
      <p:sp>
        <p:nvSpPr>
          <p:cNvPr id="289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4270027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1. </a:t>
            </a:r>
            <a:r>
              <a:rPr lang="zh-CN" altLang="en-US" sz="2400" b="1" dirty="0"/>
              <a:t>数组对表达对象的支持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现实世界经常存在这样的数据：某课程一个班级中按学号排列的各个学生考试成绩、一年中各月份的平均温度</a:t>
            </a:r>
            <a:r>
              <a:rPr lang="zh-CN" altLang="en-US" sz="2400" b="1" dirty="0">
                <a:latin typeface="宋体" pitchFamily="2" charset="-122"/>
              </a:rPr>
              <a:t>……</a:t>
            </a:r>
            <a:r>
              <a:rPr lang="zh-CN" altLang="en-US" sz="2400" b="1" dirty="0"/>
              <a:t>其特点是这有限个数据元素的类型相同，且具有先后顺序关系；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/>
              <a:t>上述特征的数据可以抽象为</a:t>
            </a: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线性表、向量</a:t>
            </a:r>
            <a:r>
              <a:rPr lang="zh-CN" altLang="en-US" sz="2400" b="1" dirty="0"/>
              <a:t>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线性表（向量）</a:t>
            </a:r>
            <a:r>
              <a:rPr lang="zh-CN" altLang="en-US" sz="2400" b="1" dirty="0"/>
              <a:t>是具有相同数据类型的</a:t>
            </a:r>
            <a:r>
              <a:rPr lang="en-US" altLang="zh-CN" sz="2400" b="1" dirty="0"/>
              <a:t>n(n&gt;=0)</a:t>
            </a:r>
            <a:r>
              <a:rPr lang="zh-CN" altLang="en-US" sz="2400" b="1" dirty="0"/>
              <a:t>个数据元素的有限序列，通常记为：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（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宋体" pitchFamily="2" charset="-122"/>
              </a:rPr>
              <a:t>…</a:t>
            </a:r>
            <a:r>
              <a:rPr lang="en-US" altLang="zh-CN" sz="2400" b="1" dirty="0"/>
              <a:t> a</a:t>
            </a:r>
            <a:r>
              <a:rPr lang="en-US" altLang="zh-CN" sz="2400" b="1" baseline="-25000" dirty="0"/>
              <a:t>i-1</a:t>
            </a:r>
            <a:r>
              <a:rPr lang="zh-CN" altLang="en-US" sz="2400" b="1" dirty="0"/>
              <a:t>，</a:t>
            </a:r>
            <a:r>
              <a:rPr lang="en-US" altLang="zh-CN" sz="2400" b="1" dirty="0" err="1"/>
              <a:t>a</a:t>
            </a:r>
            <a:r>
              <a:rPr lang="en-US" altLang="zh-CN" sz="2400" b="1" baseline="-25000" dirty="0" err="1"/>
              <a:t>i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a</a:t>
            </a:r>
            <a:r>
              <a:rPr lang="en-US" altLang="zh-CN" sz="2400" b="1" baseline="-25000" dirty="0"/>
              <a:t>i+1</a:t>
            </a:r>
            <a:r>
              <a:rPr lang="zh-CN" altLang="en-US" sz="2400" b="1" dirty="0"/>
              <a:t>，</a:t>
            </a:r>
            <a:r>
              <a:rPr lang="en-US" altLang="zh-CN" sz="2400" b="1" dirty="0">
                <a:latin typeface="宋体" pitchFamily="2" charset="-122"/>
              </a:rPr>
              <a:t>…</a:t>
            </a:r>
            <a:r>
              <a:rPr lang="en-US" altLang="zh-CN" sz="2400" b="1" dirty="0"/>
              <a:t> a</a:t>
            </a:r>
            <a:r>
              <a:rPr lang="en-US" altLang="zh-CN" sz="2400" b="1" baseline="-25000" dirty="0"/>
              <a:t>n</a:t>
            </a:r>
            <a:r>
              <a:rPr lang="zh-CN" altLang="en-US" sz="2400" b="1" dirty="0"/>
              <a:t>）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dirty="0"/>
              <a:t>    其中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为表长，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时称为空表。</a:t>
            </a:r>
            <a:r>
              <a:rPr lang="zh-CN" altLang="en-US" sz="2400" dirty="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数组是对线性表的一种存储结构。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9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89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89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97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A12556DC-5B36-4DFA-AA02-787EA5C11B56}" type="slidenum">
              <a:rPr lang="zh-CN" altLang="en-US" sz="1400" smtClean="0"/>
              <a:t>70</a:t>
            </a:fld>
            <a:endParaRPr lang="en-US" altLang="zh-CN" sz="1400"/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1763713" y="3097213"/>
            <a:ext cx="1295400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 6</a:t>
            </a:r>
          </a:p>
        </p:txBody>
      </p:sp>
      <p:sp>
        <p:nvSpPr>
          <p:cNvPr id="59396" name="Text Box 5"/>
          <p:cNvSpPr txBox="1">
            <a:spLocks noChangeArrowheads="1"/>
          </p:cNvSpPr>
          <p:nvPr/>
        </p:nvSpPr>
        <p:spPr bwMode="auto">
          <a:xfrm>
            <a:off x="1763713" y="3944938"/>
            <a:ext cx="1295400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</a:t>
            </a:r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323850" y="3097213"/>
            <a:ext cx="14398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主调函数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323850" y="3954463"/>
            <a:ext cx="14398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被调函数</a:t>
            </a:r>
          </a:p>
        </p:txBody>
      </p:sp>
      <p:sp>
        <p:nvSpPr>
          <p:cNvPr id="59399" name="Text Box 8"/>
          <p:cNvSpPr txBox="1">
            <a:spLocks noChangeArrowheads="1"/>
          </p:cNvSpPr>
          <p:nvPr/>
        </p:nvSpPr>
        <p:spPr bwMode="auto">
          <a:xfrm>
            <a:off x="1692275" y="2678113"/>
            <a:ext cx="14398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实参</a:t>
            </a:r>
            <a:r>
              <a:rPr lang="en-US" altLang="zh-CN" sz="2400" b="1">
                <a:solidFill>
                  <a:schemeClr val="accent2"/>
                </a:solidFill>
              </a:rPr>
              <a:t>a[3]</a:t>
            </a:r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1906588" y="4405313"/>
            <a:ext cx="11525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形参</a:t>
            </a:r>
            <a:r>
              <a:rPr lang="en-US" altLang="zh-CN" sz="24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1690688" y="4968875"/>
            <a:ext cx="129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调用时</a:t>
            </a:r>
          </a:p>
        </p:txBody>
      </p:sp>
      <p:sp>
        <p:nvSpPr>
          <p:cNvPr id="287755" name="Text Box 11"/>
          <p:cNvSpPr txBox="1">
            <a:spLocks noChangeArrowheads="1"/>
          </p:cNvSpPr>
          <p:nvPr/>
        </p:nvSpPr>
        <p:spPr bwMode="auto">
          <a:xfrm>
            <a:off x="3779838" y="3090863"/>
            <a:ext cx="1368425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   6</a:t>
            </a:r>
          </a:p>
        </p:txBody>
      </p:sp>
      <p:sp>
        <p:nvSpPr>
          <p:cNvPr id="287756" name="Text Box 12"/>
          <p:cNvSpPr txBox="1">
            <a:spLocks noChangeArrowheads="1"/>
          </p:cNvSpPr>
          <p:nvPr/>
        </p:nvSpPr>
        <p:spPr bwMode="auto">
          <a:xfrm>
            <a:off x="3779838" y="3938588"/>
            <a:ext cx="1439862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 12</a:t>
            </a:r>
          </a:p>
        </p:txBody>
      </p:sp>
      <p:sp>
        <p:nvSpPr>
          <p:cNvPr id="287757" name="Text Box 13"/>
          <p:cNvSpPr txBox="1">
            <a:spLocks noChangeArrowheads="1"/>
          </p:cNvSpPr>
          <p:nvPr/>
        </p:nvSpPr>
        <p:spPr bwMode="auto">
          <a:xfrm>
            <a:off x="3924300" y="2671763"/>
            <a:ext cx="15113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实参</a:t>
            </a:r>
            <a:r>
              <a:rPr lang="en-US" altLang="zh-CN" sz="2400" b="1">
                <a:solidFill>
                  <a:schemeClr val="accent2"/>
                </a:solidFill>
              </a:rPr>
              <a:t>a[3]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3922713" y="4398963"/>
            <a:ext cx="1225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形参</a:t>
            </a:r>
            <a:r>
              <a:rPr lang="en-US" altLang="zh-CN" sz="24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3419475" y="4968875"/>
            <a:ext cx="2160588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执行被调函数</a:t>
            </a:r>
          </a:p>
        </p:txBody>
      </p:sp>
      <p:sp>
        <p:nvSpPr>
          <p:cNvPr id="287760" name="Text Box 16"/>
          <p:cNvSpPr txBox="1">
            <a:spLocks noChangeArrowheads="1"/>
          </p:cNvSpPr>
          <p:nvPr/>
        </p:nvSpPr>
        <p:spPr bwMode="auto">
          <a:xfrm>
            <a:off x="6300788" y="3084513"/>
            <a:ext cx="1439862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  6</a:t>
            </a:r>
          </a:p>
        </p:txBody>
      </p:sp>
      <p:sp>
        <p:nvSpPr>
          <p:cNvPr id="287761" name="Text Box 17"/>
          <p:cNvSpPr txBox="1">
            <a:spLocks noChangeArrowheads="1"/>
          </p:cNvSpPr>
          <p:nvPr/>
        </p:nvSpPr>
        <p:spPr bwMode="auto">
          <a:xfrm>
            <a:off x="6300788" y="3932238"/>
            <a:ext cx="1439862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    12</a:t>
            </a:r>
          </a:p>
        </p:txBody>
      </p:sp>
      <p:sp>
        <p:nvSpPr>
          <p:cNvPr id="287762" name="Text Box 18"/>
          <p:cNvSpPr txBox="1">
            <a:spLocks noChangeArrowheads="1"/>
          </p:cNvSpPr>
          <p:nvPr/>
        </p:nvSpPr>
        <p:spPr bwMode="auto">
          <a:xfrm>
            <a:off x="6445250" y="2665413"/>
            <a:ext cx="12954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实参</a:t>
            </a:r>
            <a:r>
              <a:rPr lang="en-US" altLang="zh-CN" sz="2400" b="1">
                <a:solidFill>
                  <a:schemeClr val="accent2"/>
                </a:solidFill>
              </a:rPr>
              <a:t>a[3]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  <p:sp>
        <p:nvSpPr>
          <p:cNvPr id="287763" name="Text Box 19"/>
          <p:cNvSpPr txBox="1">
            <a:spLocks noChangeArrowheads="1"/>
          </p:cNvSpPr>
          <p:nvPr/>
        </p:nvSpPr>
        <p:spPr bwMode="auto">
          <a:xfrm>
            <a:off x="6443663" y="4392613"/>
            <a:ext cx="1296987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形参</a:t>
            </a:r>
            <a:r>
              <a:rPr lang="en-US" altLang="zh-CN" sz="2400" b="1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287764" name="Text Box 20"/>
          <p:cNvSpPr txBox="1">
            <a:spLocks noChangeArrowheads="1"/>
          </p:cNvSpPr>
          <p:nvPr/>
        </p:nvSpPr>
        <p:spPr bwMode="auto">
          <a:xfrm>
            <a:off x="5940425" y="4962525"/>
            <a:ext cx="25193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从被调函数返回</a:t>
            </a:r>
          </a:p>
        </p:txBody>
      </p:sp>
      <p:sp>
        <p:nvSpPr>
          <p:cNvPr id="59412" name="Line 21"/>
          <p:cNvSpPr>
            <a:spLocks noChangeShapeType="1"/>
          </p:cNvSpPr>
          <p:nvPr/>
        </p:nvSpPr>
        <p:spPr bwMode="auto">
          <a:xfrm>
            <a:off x="250825" y="3673475"/>
            <a:ext cx="8497888" cy="0"/>
          </a:xfrm>
          <a:prstGeom prst="line">
            <a:avLst/>
          </a:prstGeom>
          <a:noFill/>
          <a:ln w="28575">
            <a:solidFill>
              <a:srgbClr val="99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>
            <a:off x="3203575" y="2636838"/>
            <a:ext cx="0" cy="2952750"/>
          </a:xfrm>
          <a:prstGeom prst="line">
            <a:avLst/>
          </a:prstGeom>
          <a:noFill/>
          <a:ln w="28575">
            <a:solidFill>
              <a:srgbClr val="99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>
            <a:off x="5867400" y="2636838"/>
            <a:ext cx="0" cy="2952750"/>
          </a:xfrm>
          <a:prstGeom prst="line">
            <a:avLst/>
          </a:prstGeom>
          <a:noFill/>
          <a:ln w="28575">
            <a:solidFill>
              <a:srgbClr val="99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69" name="AutoShape 25"/>
          <p:cNvSpPr>
            <a:spLocks noChangeArrowheads="1"/>
          </p:cNvSpPr>
          <p:nvPr/>
        </p:nvSpPr>
        <p:spPr bwMode="auto">
          <a:xfrm>
            <a:off x="2166938" y="3500438"/>
            <a:ext cx="215900" cy="431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87770" name="AutoShape 26"/>
          <p:cNvSpPr>
            <a:spLocks noChangeArrowheads="1"/>
          </p:cNvSpPr>
          <p:nvPr/>
        </p:nvSpPr>
        <p:spPr bwMode="auto">
          <a:xfrm>
            <a:off x="4859338" y="4537075"/>
            <a:ext cx="863600" cy="360363"/>
          </a:xfrm>
          <a:prstGeom prst="wedgeRoundRectCallout">
            <a:avLst>
              <a:gd name="adj1" fmla="val -47977"/>
              <a:gd name="adj2" fmla="val -107708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 b="1"/>
              <a:t>修改</a:t>
            </a:r>
          </a:p>
        </p:txBody>
      </p:sp>
      <p:sp>
        <p:nvSpPr>
          <p:cNvPr id="287771" name="AutoShape 27"/>
          <p:cNvSpPr>
            <a:spLocks noChangeArrowheads="1"/>
          </p:cNvSpPr>
          <p:nvPr/>
        </p:nvSpPr>
        <p:spPr bwMode="auto">
          <a:xfrm>
            <a:off x="7956550" y="3241675"/>
            <a:ext cx="1042988" cy="360363"/>
          </a:xfrm>
          <a:prstGeom prst="wedgeRoundRectCallout">
            <a:avLst>
              <a:gd name="adj1" fmla="val -74657"/>
              <a:gd name="adj2" fmla="val -55727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 b="1"/>
              <a:t>未变化</a:t>
            </a:r>
          </a:p>
        </p:txBody>
      </p:sp>
      <p:sp>
        <p:nvSpPr>
          <p:cNvPr id="287772" name="Line 28"/>
          <p:cNvSpPr>
            <a:spLocks noChangeShapeType="1"/>
          </p:cNvSpPr>
          <p:nvPr/>
        </p:nvSpPr>
        <p:spPr bwMode="auto">
          <a:xfrm flipH="1">
            <a:off x="6443663" y="3817938"/>
            <a:ext cx="1150937" cy="64928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773" name="Line 29"/>
          <p:cNvSpPr>
            <a:spLocks noChangeShapeType="1"/>
          </p:cNvSpPr>
          <p:nvPr/>
        </p:nvSpPr>
        <p:spPr bwMode="auto">
          <a:xfrm>
            <a:off x="6586538" y="3817938"/>
            <a:ext cx="1154112" cy="71913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0" name="Text Box 30"/>
          <p:cNvSpPr txBox="1">
            <a:spLocks noChangeArrowheads="1"/>
          </p:cNvSpPr>
          <p:nvPr/>
        </p:nvSpPr>
        <p:spPr bwMode="auto">
          <a:xfrm>
            <a:off x="755650" y="5805488"/>
            <a:ext cx="72723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b="1"/>
              <a:t>数组元素作函数实参</a:t>
            </a:r>
          </a:p>
        </p:txBody>
      </p:sp>
      <p:sp>
        <p:nvSpPr>
          <p:cNvPr id="287775" name="Text Box 31"/>
          <p:cNvSpPr txBox="1">
            <a:spLocks noChangeArrowheads="1"/>
          </p:cNvSpPr>
          <p:nvPr/>
        </p:nvSpPr>
        <p:spPr bwMode="auto">
          <a:xfrm>
            <a:off x="1979613" y="3973513"/>
            <a:ext cx="79216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6</a:t>
            </a:r>
            <a:endParaRPr lang="zh-CN" altLang="en-US" sz="2400"/>
          </a:p>
        </p:txBody>
      </p:sp>
      <p:sp>
        <p:nvSpPr>
          <p:cNvPr id="59422" name="Text Box 34"/>
          <p:cNvSpPr txBox="1">
            <a:spLocks noChangeArrowheads="1"/>
          </p:cNvSpPr>
          <p:nvPr/>
        </p:nvSpPr>
        <p:spPr bwMode="auto">
          <a:xfrm>
            <a:off x="395288" y="260350"/>
            <a:ext cx="7848600" cy="2182813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fr-FR" altLang="zh-CN" sz="2400" b="1"/>
              <a:t>void modifyElement(int e)</a:t>
            </a:r>
          </a:p>
          <a:p>
            <a:pPr eaLnBrk="1" hangingPunct="1">
              <a:buFontTx/>
              <a:buNone/>
            </a:pPr>
            <a:r>
              <a:rPr lang="fr-FR" altLang="zh-CN" sz="2400" b="1"/>
              <a:t>{</a:t>
            </a:r>
          </a:p>
          <a:p>
            <a:pPr eaLnBrk="1" hangingPunct="1">
              <a:buFontTx/>
              <a:buNone/>
            </a:pPr>
            <a:r>
              <a:rPr lang="fr-FR" altLang="zh-CN" sz="2400" b="1"/>
              <a:t>   printf("%d",e*=2);</a:t>
            </a:r>
          </a:p>
          <a:p>
            <a:pPr eaLnBrk="1" hangingPunct="1">
              <a:buFontTx/>
              <a:buNone/>
            </a:pPr>
            <a:r>
              <a:rPr lang="fr-FR" altLang="zh-CN" sz="2400" b="1"/>
              <a:t>}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003399"/>
                </a:solidFill>
              </a:rPr>
              <a:t>函数调用</a:t>
            </a:r>
            <a:r>
              <a:rPr lang="zh-CN" altLang="en-US" sz="2400" b="1"/>
              <a:t>：</a:t>
            </a:r>
            <a:r>
              <a:rPr lang="en-US" altLang="zh-CN" sz="2400" b="1"/>
              <a:t>y= modifyElement (a[3])</a:t>
            </a:r>
            <a:r>
              <a:rPr lang="zh-CN" altLang="en-US" sz="2400" b="1"/>
              <a:t>；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87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7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7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7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55" grpId="0" animBg="1"/>
      <p:bldP spid="287756" grpId="0" animBg="1"/>
      <p:bldP spid="287757" grpId="0"/>
      <p:bldP spid="287758" grpId="0"/>
      <p:bldP spid="287759" grpId="0"/>
      <p:bldP spid="287760" grpId="0" animBg="1"/>
      <p:bldP spid="287761" grpId="0" animBg="1"/>
      <p:bldP spid="287762" grpId="0"/>
      <p:bldP spid="287763" grpId="0"/>
      <p:bldP spid="287764" grpId="0"/>
      <p:bldP spid="287769" grpId="0" animBg="1"/>
      <p:bldP spid="287770" grpId="0" animBg="1"/>
      <p:bldP spid="287771" grpId="0" animBg="1"/>
      <p:bldP spid="287772" grpId="0" animBg="1"/>
      <p:bldP spid="287773" grpId="0" animBg="1"/>
      <p:bldP spid="28777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F29A005-2FDF-4DC2-B0F1-B967BAD9EE3A}" type="slidenum">
              <a:rPr lang="zh-CN" altLang="en-US" sz="1400" smtClean="0"/>
              <a:t>71</a:t>
            </a:fld>
            <a:endParaRPr lang="en-US" altLang="zh-CN" sz="140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447800"/>
            <a:ext cx="8126413" cy="457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 dirty="0"/>
              <a:t>二、</a:t>
            </a:r>
            <a:r>
              <a:rPr lang="zh-CN" altLang="en-US" b="1" dirty="0">
                <a:latin typeface="System" charset="-122"/>
                <a:ea typeface="System" charset="-122"/>
              </a:rPr>
              <a:t>将</a:t>
            </a:r>
            <a:r>
              <a:rPr lang="zh-CN" altLang="en-US" b="1" i="1" dirty="0">
                <a:solidFill>
                  <a:srgbClr val="003399"/>
                </a:solidFill>
                <a:latin typeface="System" charset="-122"/>
                <a:ea typeface="System" charset="-122"/>
              </a:rPr>
              <a:t>数组名</a:t>
            </a:r>
            <a:r>
              <a:rPr lang="zh-CN" altLang="en-US" b="1" dirty="0">
                <a:latin typeface="System" charset="-122"/>
                <a:ea typeface="System" charset="-122"/>
              </a:rPr>
              <a:t>作为函数的实参</a:t>
            </a:r>
            <a:endParaRPr lang="zh-CN" altLang="en-US" b="1" dirty="0"/>
          </a:p>
          <a:p>
            <a:pPr eaLnBrk="1" hangingPunct="1">
              <a:buFontTx/>
              <a:buNone/>
            </a:pPr>
            <a:r>
              <a:rPr lang="zh-CN" altLang="en-US" sz="2400" b="1" dirty="0"/>
              <a:t>目的：数组名作为函数的实参时，传递的是数组的首地址（第一个元素的地址）。</a:t>
            </a:r>
            <a:r>
              <a:rPr lang="zh-CN" altLang="en-US" sz="2400" b="1" i="1" dirty="0">
                <a:solidFill>
                  <a:schemeClr val="accent2"/>
                </a:solidFill>
              </a:rPr>
              <a:t>使得被调用函数能够访问、操作原数组！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方法：</a:t>
            </a:r>
            <a:r>
              <a:rPr lang="zh-CN" altLang="en-US" sz="2400" b="1" dirty="0">
                <a:latin typeface="System" charset="-122"/>
              </a:rPr>
              <a:t>要求</a:t>
            </a:r>
            <a:r>
              <a:rPr lang="zh-CN" altLang="en-US" sz="2400" b="1" dirty="0">
                <a:solidFill>
                  <a:srgbClr val="FF0000"/>
                </a:solidFill>
                <a:latin typeface="System" charset="-122"/>
              </a:rPr>
              <a:t>形参和相对应的实参都必须是类型相同的数组</a:t>
            </a:r>
            <a:r>
              <a:rPr lang="zh-CN" altLang="en-US" sz="2400" b="1" dirty="0">
                <a:latin typeface="System" charset="-122"/>
              </a:rPr>
              <a:t>，都必须有明确的数组说明，此时</a:t>
            </a:r>
            <a:r>
              <a:rPr lang="zh-CN" altLang="en-US" sz="2400" b="1" dirty="0"/>
              <a:t>被调函数实际操作的是原数组</a:t>
            </a:r>
            <a:r>
              <a:rPr lang="zh-CN" altLang="en-US" sz="2400" b="1" dirty="0">
                <a:latin typeface="System" charset="-122"/>
              </a:rPr>
              <a:t>。</a:t>
            </a:r>
            <a:endParaRPr lang="en-US" altLang="zh-CN" sz="2400" b="1" dirty="0">
              <a:latin typeface="System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机理：</a:t>
            </a:r>
            <a:r>
              <a:rPr lang="zh-CN" altLang="en-US" sz="2400" b="1" dirty="0"/>
              <a:t>将数组名作为实参传递给函数，函数就获得了数组的首地址，根据首地址能计算出原数组各个元素的内存地址，从而访问这些数组元素。</a:t>
            </a:r>
          </a:p>
          <a:p>
            <a:pPr eaLnBrk="1" hangingPunct="1">
              <a:buFontTx/>
              <a:buNone/>
            </a:pPr>
            <a:endParaRPr lang="zh-CN" altLang="en-US" sz="2400" b="1" dirty="0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7.5 </a:t>
            </a:r>
            <a:r>
              <a:rPr lang="zh-CN" altLang="en-US" sz="3200" b="1" dirty="0">
                <a:solidFill>
                  <a:srgbClr val="FF3300"/>
                </a:solidFill>
              </a:rPr>
              <a:t>数组作为函数参数的处理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DE7C2C3-A9B2-4B1A-A5A4-533F7CAC03B0}" type="slidenum">
              <a:rPr lang="zh-CN" altLang="en-US" sz="1400" smtClean="0"/>
              <a:t>72</a:t>
            </a:fld>
            <a:endParaRPr lang="en-US" altLang="zh-CN" sz="1400"/>
          </a:p>
        </p:txBody>
      </p:sp>
      <p:sp>
        <p:nvSpPr>
          <p:cNvPr id="61443" name="Text Box 5"/>
          <p:cNvSpPr txBox="1">
            <a:spLocks noChangeArrowheads="1"/>
          </p:cNvSpPr>
          <p:nvPr/>
        </p:nvSpPr>
        <p:spPr bwMode="auto">
          <a:xfrm>
            <a:off x="1619250" y="3141663"/>
            <a:ext cx="1295400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首地址</a:t>
            </a:r>
          </a:p>
        </p:txBody>
      </p:sp>
      <p:sp>
        <p:nvSpPr>
          <p:cNvPr id="61444" name="Text Box 6"/>
          <p:cNvSpPr txBox="1">
            <a:spLocks noChangeArrowheads="1"/>
          </p:cNvSpPr>
          <p:nvPr/>
        </p:nvSpPr>
        <p:spPr bwMode="auto">
          <a:xfrm>
            <a:off x="1619250" y="4865688"/>
            <a:ext cx="1295400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 b="1"/>
          </a:p>
        </p:txBody>
      </p:sp>
      <p:sp>
        <p:nvSpPr>
          <p:cNvPr id="61445" name="Text Box 7"/>
          <p:cNvSpPr txBox="1">
            <a:spLocks noChangeArrowheads="1"/>
          </p:cNvSpPr>
          <p:nvPr/>
        </p:nvSpPr>
        <p:spPr bwMode="auto">
          <a:xfrm>
            <a:off x="34925" y="3141663"/>
            <a:ext cx="1439863" cy="4302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主调函数</a:t>
            </a:r>
          </a:p>
        </p:txBody>
      </p:sp>
      <p:sp>
        <p:nvSpPr>
          <p:cNvPr id="61446" name="Text Box 8"/>
          <p:cNvSpPr txBox="1">
            <a:spLocks noChangeArrowheads="1"/>
          </p:cNvSpPr>
          <p:nvPr/>
        </p:nvSpPr>
        <p:spPr bwMode="auto">
          <a:xfrm>
            <a:off x="34925" y="4875213"/>
            <a:ext cx="1439863" cy="43021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被调函数</a:t>
            </a:r>
          </a:p>
        </p:txBody>
      </p:sp>
      <p:sp>
        <p:nvSpPr>
          <p:cNvPr id="61447" name="Text Box 9"/>
          <p:cNvSpPr txBox="1">
            <a:spLocks noChangeArrowheads="1"/>
          </p:cNvSpPr>
          <p:nvPr/>
        </p:nvSpPr>
        <p:spPr bwMode="auto">
          <a:xfrm>
            <a:off x="1187450" y="2722563"/>
            <a:ext cx="30956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实参</a:t>
            </a:r>
            <a:r>
              <a:rPr lang="en-US" altLang="zh-CN" sz="2400" b="1">
                <a:solidFill>
                  <a:schemeClr val="accent2"/>
                </a:solidFill>
              </a:rPr>
              <a:t>a</a:t>
            </a:r>
            <a:r>
              <a:rPr lang="zh-CN" altLang="en-US" sz="2400" b="1">
                <a:solidFill>
                  <a:schemeClr val="accent2"/>
                </a:solidFill>
              </a:rPr>
              <a:t>（数组名）</a:t>
            </a:r>
          </a:p>
        </p:txBody>
      </p:sp>
      <p:sp>
        <p:nvSpPr>
          <p:cNvPr id="61448" name="Text Box 10"/>
          <p:cNvSpPr txBox="1">
            <a:spLocks noChangeArrowheads="1"/>
          </p:cNvSpPr>
          <p:nvPr/>
        </p:nvSpPr>
        <p:spPr bwMode="auto">
          <a:xfrm>
            <a:off x="1762125" y="5326063"/>
            <a:ext cx="115252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形参</a:t>
            </a:r>
            <a:r>
              <a:rPr lang="en-US" altLang="zh-CN" sz="2400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61449" name="Text Box 11"/>
          <p:cNvSpPr txBox="1">
            <a:spLocks noChangeArrowheads="1"/>
          </p:cNvSpPr>
          <p:nvPr/>
        </p:nvSpPr>
        <p:spPr bwMode="auto">
          <a:xfrm>
            <a:off x="1546225" y="5740400"/>
            <a:ext cx="12954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调用时</a:t>
            </a:r>
          </a:p>
        </p:txBody>
      </p:sp>
      <p:sp>
        <p:nvSpPr>
          <p:cNvPr id="288782" name="Text Box 14"/>
          <p:cNvSpPr txBox="1">
            <a:spLocks noChangeArrowheads="1"/>
          </p:cNvSpPr>
          <p:nvPr/>
        </p:nvSpPr>
        <p:spPr bwMode="auto">
          <a:xfrm>
            <a:off x="3924300" y="2716213"/>
            <a:ext cx="12239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实参</a:t>
            </a:r>
            <a:r>
              <a:rPr lang="en-US" altLang="zh-CN" sz="2400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8783" name="Text Box 15"/>
          <p:cNvSpPr txBox="1">
            <a:spLocks noChangeArrowheads="1"/>
          </p:cNvSpPr>
          <p:nvPr/>
        </p:nvSpPr>
        <p:spPr bwMode="auto">
          <a:xfrm>
            <a:off x="3778250" y="5319713"/>
            <a:ext cx="12255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形参</a:t>
            </a:r>
            <a:r>
              <a:rPr lang="en-US" altLang="zh-CN" sz="2400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8784" name="Text Box 16"/>
          <p:cNvSpPr txBox="1">
            <a:spLocks noChangeArrowheads="1"/>
          </p:cNvSpPr>
          <p:nvPr/>
        </p:nvSpPr>
        <p:spPr bwMode="auto">
          <a:xfrm>
            <a:off x="3275013" y="5740400"/>
            <a:ext cx="21605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执行被调函数</a:t>
            </a:r>
          </a:p>
        </p:txBody>
      </p:sp>
      <p:sp>
        <p:nvSpPr>
          <p:cNvPr id="288785" name="Text Box 17"/>
          <p:cNvSpPr txBox="1">
            <a:spLocks noChangeArrowheads="1"/>
          </p:cNvSpPr>
          <p:nvPr/>
        </p:nvSpPr>
        <p:spPr bwMode="auto">
          <a:xfrm>
            <a:off x="6300788" y="3128963"/>
            <a:ext cx="1439862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首地址</a:t>
            </a:r>
          </a:p>
        </p:txBody>
      </p:sp>
      <p:sp>
        <p:nvSpPr>
          <p:cNvPr id="288786" name="Text Box 18"/>
          <p:cNvSpPr txBox="1">
            <a:spLocks noChangeArrowheads="1"/>
          </p:cNvSpPr>
          <p:nvPr/>
        </p:nvSpPr>
        <p:spPr bwMode="auto">
          <a:xfrm>
            <a:off x="6156325" y="4852988"/>
            <a:ext cx="1439863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首地址</a:t>
            </a:r>
          </a:p>
        </p:txBody>
      </p:sp>
      <p:sp>
        <p:nvSpPr>
          <p:cNvPr id="288787" name="Text Box 19"/>
          <p:cNvSpPr txBox="1">
            <a:spLocks noChangeArrowheads="1"/>
          </p:cNvSpPr>
          <p:nvPr/>
        </p:nvSpPr>
        <p:spPr bwMode="auto">
          <a:xfrm>
            <a:off x="6445250" y="2709863"/>
            <a:ext cx="129540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实参</a:t>
            </a:r>
            <a:r>
              <a:rPr lang="en-US" altLang="zh-CN" sz="2400" b="1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288788" name="Text Box 20"/>
          <p:cNvSpPr txBox="1">
            <a:spLocks noChangeArrowheads="1"/>
          </p:cNvSpPr>
          <p:nvPr/>
        </p:nvSpPr>
        <p:spPr bwMode="auto">
          <a:xfrm>
            <a:off x="6299200" y="5313363"/>
            <a:ext cx="1296988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形参</a:t>
            </a:r>
            <a:r>
              <a:rPr lang="en-US" altLang="zh-CN" sz="2400" b="1">
                <a:solidFill>
                  <a:schemeClr val="accent2"/>
                </a:solidFill>
              </a:rPr>
              <a:t>b</a:t>
            </a:r>
          </a:p>
        </p:txBody>
      </p:sp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5940425" y="5734050"/>
            <a:ext cx="2519363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</a:rPr>
              <a:t>从被调函数返回</a:t>
            </a:r>
          </a:p>
        </p:txBody>
      </p:sp>
      <p:sp>
        <p:nvSpPr>
          <p:cNvPr id="61458" name="Line 22"/>
          <p:cNvSpPr>
            <a:spLocks noChangeShapeType="1"/>
          </p:cNvSpPr>
          <p:nvPr/>
        </p:nvSpPr>
        <p:spPr bwMode="auto">
          <a:xfrm>
            <a:off x="250825" y="4581525"/>
            <a:ext cx="8497888" cy="0"/>
          </a:xfrm>
          <a:prstGeom prst="line">
            <a:avLst/>
          </a:prstGeom>
          <a:noFill/>
          <a:ln w="28575">
            <a:solidFill>
              <a:srgbClr val="99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9" name="Line 23"/>
          <p:cNvSpPr>
            <a:spLocks noChangeShapeType="1"/>
          </p:cNvSpPr>
          <p:nvPr/>
        </p:nvSpPr>
        <p:spPr bwMode="auto">
          <a:xfrm>
            <a:off x="3203575" y="3097213"/>
            <a:ext cx="0" cy="3355975"/>
          </a:xfrm>
          <a:prstGeom prst="line">
            <a:avLst/>
          </a:prstGeom>
          <a:noFill/>
          <a:ln w="28575">
            <a:solidFill>
              <a:srgbClr val="99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0" name="Line 24"/>
          <p:cNvSpPr>
            <a:spLocks noChangeShapeType="1"/>
          </p:cNvSpPr>
          <p:nvPr/>
        </p:nvSpPr>
        <p:spPr bwMode="auto">
          <a:xfrm>
            <a:off x="5867400" y="3097213"/>
            <a:ext cx="0" cy="3500437"/>
          </a:xfrm>
          <a:prstGeom prst="line">
            <a:avLst/>
          </a:prstGeom>
          <a:noFill/>
          <a:ln w="28575">
            <a:solidFill>
              <a:srgbClr val="9900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94" name="AutoShape 26"/>
          <p:cNvSpPr>
            <a:spLocks noChangeArrowheads="1"/>
          </p:cNvSpPr>
          <p:nvPr/>
        </p:nvSpPr>
        <p:spPr bwMode="auto">
          <a:xfrm>
            <a:off x="4859338" y="4797425"/>
            <a:ext cx="863600" cy="360363"/>
          </a:xfrm>
          <a:prstGeom prst="wedgeRoundRectCallout">
            <a:avLst>
              <a:gd name="adj1" fmla="val -100185"/>
              <a:gd name="adj2" fmla="val -195815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 b="1"/>
              <a:t>修改</a:t>
            </a:r>
          </a:p>
        </p:txBody>
      </p:sp>
      <p:sp>
        <p:nvSpPr>
          <p:cNvPr id="288795" name="AutoShape 27"/>
          <p:cNvSpPr>
            <a:spLocks noChangeArrowheads="1"/>
          </p:cNvSpPr>
          <p:nvPr/>
        </p:nvSpPr>
        <p:spPr bwMode="auto">
          <a:xfrm>
            <a:off x="7956550" y="3286125"/>
            <a:ext cx="1042988" cy="360363"/>
          </a:xfrm>
          <a:prstGeom prst="wedgeRoundRectCallout">
            <a:avLst>
              <a:gd name="adj1" fmla="val -77398"/>
              <a:gd name="adj2" fmla="val 109472"/>
              <a:gd name="adj3" fmla="val 16667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 b="1"/>
              <a:t>已改变</a:t>
            </a:r>
          </a:p>
        </p:txBody>
      </p:sp>
      <p:sp>
        <p:nvSpPr>
          <p:cNvPr id="288796" name="Line 28"/>
          <p:cNvSpPr>
            <a:spLocks noChangeShapeType="1"/>
          </p:cNvSpPr>
          <p:nvPr/>
        </p:nvSpPr>
        <p:spPr bwMode="auto">
          <a:xfrm flipH="1">
            <a:off x="6299200" y="4738688"/>
            <a:ext cx="1150938" cy="64928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797" name="Line 29"/>
          <p:cNvSpPr>
            <a:spLocks noChangeShapeType="1"/>
          </p:cNvSpPr>
          <p:nvPr/>
        </p:nvSpPr>
        <p:spPr bwMode="auto">
          <a:xfrm>
            <a:off x="6442075" y="4738688"/>
            <a:ext cx="1154113" cy="719137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Rectangle 31"/>
          <p:cNvSpPr>
            <a:spLocks noChangeArrowheads="1"/>
          </p:cNvSpPr>
          <p:nvPr/>
        </p:nvSpPr>
        <p:spPr bwMode="auto">
          <a:xfrm>
            <a:off x="1619250" y="3862388"/>
            <a:ext cx="1439863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61466" name="Line 33"/>
          <p:cNvSpPr>
            <a:spLocks noChangeShapeType="1"/>
          </p:cNvSpPr>
          <p:nvPr/>
        </p:nvSpPr>
        <p:spPr bwMode="auto">
          <a:xfrm>
            <a:off x="1908175" y="3862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34"/>
          <p:cNvSpPr>
            <a:spLocks noChangeShapeType="1"/>
          </p:cNvSpPr>
          <p:nvPr/>
        </p:nvSpPr>
        <p:spPr bwMode="auto">
          <a:xfrm>
            <a:off x="2771775" y="3862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8" name="Text Box 35"/>
          <p:cNvSpPr txBox="1">
            <a:spLocks noChangeArrowheads="1"/>
          </p:cNvSpPr>
          <p:nvPr/>
        </p:nvSpPr>
        <p:spPr bwMode="auto">
          <a:xfrm>
            <a:off x="2122488" y="38623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/>
          </a:p>
        </p:txBody>
      </p:sp>
      <p:sp>
        <p:nvSpPr>
          <p:cNvPr id="61469" name="Line 36"/>
          <p:cNvSpPr>
            <a:spLocks noChangeShapeType="1"/>
          </p:cNvSpPr>
          <p:nvPr/>
        </p:nvSpPr>
        <p:spPr bwMode="auto">
          <a:xfrm>
            <a:off x="1835150" y="35734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05" name="Line 37"/>
          <p:cNvSpPr>
            <a:spLocks noChangeShapeType="1"/>
          </p:cNvSpPr>
          <p:nvPr/>
        </p:nvSpPr>
        <p:spPr bwMode="auto">
          <a:xfrm flipV="1">
            <a:off x="1835150" y="429418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06" name="AutoShape 38"/>
          <p:cNvSpPr>
            <a:spLocks noChangeArrowheads="1"/>
          </p:cNvSpPr>
          <p:nvPr/>
        </p:nvSpPr>
        <p:spPr bwMode="auto">
          <a:xfrm>
            <a:off x="2266950" y="3573463"/>
            <a:ext cx="144463" cy="1296987"/>
          </a:xfrm>
          <a:prstGeom prst="downArrow">
            <a:avLst>
              <a:gd name="adj1" fmla="val 50000"/>
              <a:gd name="adj2" fmla="val 224450"/>
            </a:avLst>
          </a:prstGeom>
          <a:solidFill>
            <a:srgbClr val="FF99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61472" name="Text Box 39"/>
          <p:cNvSpPr txBox="1">
            <a:spLocks noChangeArrowheads="1"/>
          </p:cNvSpPr>
          <p:nvPr/>
        </p:nvSpPr>
        <p:spPr bwMode="auto">
          <a:xfrm>
            <a:off x="611188" y="3789363"/>
            <a:ext cx="1008062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数组</a:t>
            </a:r>
            <a:r>
              <a:rPr lang="en-US" altLang="zh-CN" sz="2400" b="1"/>
              <a:t>a</a:t>
            </a:r>
          </a:p>
        </p:txBody>
      </p:sp>
      <p:sp>
        <p:nvSpPr>
          <p:cNvPr id="61473" name="Line 40"/>
          <p:cNvSpPr>
            <a:spLocks noChangeShapeType="1"/>
          </p:cNvSpPr>
          <p:nvPr/>
        </p:nvSpPr>
        <p:spPr bwMode="auto">
          <a:xfrm>
            <a:off x="2195513" y="3862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09" name="Text Box 41"/>
          <p:cNvSpPr txBox="1">
            <a:spLocks noChangeArrowheads="1"/>
          </p:cNvSpPr>
          <p:nvPr/>
        </p:nvSpPr>
        <p:spPr bwMode="auto">
          <a:xfrm>
            <a:off x="3563938" y="3128963"/>
            <a:ext cx="1295400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首地址</a:t>
            </a:r>
          </a:p>
        </p:txBody>
      </p:sp>
      <p:sp>
        <p:nvSpPr>
          <p:cNvPr id="288810" name="Text Box 42"/>
          <p:cNvSpPr txBox="1">
            <a:spLocks noChangeArrowheads="1"/>
          </p:cNvSpPr>
          <p:nvPr/>
        </p:nvSpPr>
        <p:spPr bwMode="auto">
          <a:xfrm>
            <a:off x="3563938" y="4852988"/>
            <a:ext cx="1295400" cy="43021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首地址</a:t>
            </a:r>
          </a:p>
        </p:txBody>
      </p:sp>
      <p:sp>
        <p:nvSpPr>
          <p:cNvPr id="288812" name="Rectangle 44"/>
          <p:cNvSpPr>
            <a:spLocks noChangeArrowheads="1"/>
          </p:cNvSpPr>
          <p:nvPr/>
        </p:nvSpPr>
        <p:spPr bwMode="auto">
          <a:xfrm>
            <a:off x="3563938" y="3849688"/>
            <a:ext cx="1439862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88813" name="Line 45"/>
          <p:cNvSpPr>
            <a:spLocks noChangeShapeType="1"/>
          </p:cNvSpPr>
          <p:nvPr/>
        </p:nvSpPr>
        <p:spPr bwMode="auto">
          <a:xfrm>
            <a:off x="3852863" y="38496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14" name="Line 46"/>
          <p:cNvSpPr>
            <a:spLocks noChangeShapeType="1"/>
          </p:cNvSpPr>
          <p:nvPr/>
        </p:nvSpPr>
        <p:spPr bwMode="auto">
          <a:xfrm>
            <a:off x="4716463" y="38496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15" name="Text Box 47"/>
          <p:cNvSpPr txBox="1">
            <a:spLocks noChangeArrowheads="1"/>
          </p:cNvSpPr>
          <p:nvPr/>
        </p:nvSpPr>
        <p:spPr bwMode="auto">
          <a:xfrm>
            <a:off x="4067175" y="38496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/>
          </a:p>
        </p:txBody>
      </p:sp>
      <p:sp>
        <p:nvSpPr>
          <p:cNvPr id="288816" name="Line 48"/>
          <p:cNvSpPr>
            <a:spLocks noChangeShapeType="1"/>
          </p:cNvSpPr>
          <p:nvPr/>
        </p:nvSpPr>
        <p:spPr bwMode="auto">
          <a:xfrm>
            <a:off x="3779838" y="35607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17" name="Line 49"/>
          <p:cNvSpPr>
            <a:spLocks noChangeShapeType="1"/>
          </p:cNvSpPr>
          <p:nvPr/>
        </p:nvSpPr>
        <p:spPr bwMode="auto">
          <a:xfrm flipV="1">
            <a:off x="3779838" y="4281488"/>
            <a:ext cx="0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19" name="Line 51"/>
          <p:cNvSpPr>
            <a:spLocks noChangeShapeType="1"/>
          </p:cNvSpPr>
          <p:nvPr/>
        </p:nvSpPr>
        <p:spPr bwMode="auto">
          <a:xfrm>
            <a:off x="4140200" y="38496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20" name="Rectangle 52"/>
          <p:cNvSpPr>
            <a:spLocks noChangeArrowheads="1"/>
          </p:cNvSpPr>
          <p:nvPr/>
        </p:nvSpPr>
        <p:spPr bwMode="auto">
          <a:xfrm>
            <a:off x="6227763" y="3862388"/>
            <a:ext cx="1439862" cy="4318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88821" name="Line 53"/>
          <p:cNvSpPr>
            <a:spLocks noChangeShapeType="1"/>
          </p:cNvSpPr>
          <p:nvPr/>
        </p:nvSpPr>
        <p:spPr bwMode="auto">
          <a:xfrm>
            <a:off x="6516688" y="3862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22" name="Line 54"/>
          <p:cNvSpPr>
            <a:spLocks noChangeShapeType="1"/>
          </p:cNvSpPr>
          <p:nvPr/>
        </p:nvSpPr>
        <p:spPr bwMode="auto">
          <a:xfrm>
            <a:off x="7380288" y="3862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23" name="Text Box 55"/>
          <p:cNvSpPr txBox="1">
            <a:spLocks noChangeArrowheads="1"/>
          </p:cNvSpPr>
          <p:nvPr/>
        </p:nvSpPr>
        <p:spPr bwMode="auto">
          <a:xfrm>
            <a:off x="6731000" y="3862388"/>
            <a:ext cx="5048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latin typeface="宋体" pitchFamily="2" charset="-122"/>
              </a:rPr>
              <a:t>…</a:t>
            </a:r>
            <a:endParaRPr lang="en-US" altLang="zh-CN" sz="2000"/>
          </a:p>
        </p:txBody>
      </p:sp>
      <p:sp>
        <p:nvSpPr>
          <p:cNvPr id="288824" name="Line 56"/>
          <p:cNvSpPr>
            <a:spLocks noChangeShapeType="1"/>
          </p:cNvSpPr>
          <p:nvPr/>
        </p:nvSpPr>
        <p:spPr bwMode="auto">
          <a:xfrm>
            <a:off x="6443663" y="3573463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25" name="Line 57"/>
          <p:cNvSpPr>
            <a:spLocks noChangeShapeType="1"/>
          </p:cNvSpPr>
          <p:nvPr/>
        </p:nvSpPr>
        <p:spPr bwMode="auto">
          <a:xfrm>
            <a:off x="6804025" y="386238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8826" name="Text Box 58"/>
          <p:cNvSpPr txBox="1">
            <a:spLocks noChangeArrowheads="1"/>
          </p:cNvSpPr>
          <p:nvPr/>
        </p:nvSpPr>
        <p:spPr bwMode="auto">
          <a:xfrm>
            <a:off x="1617663" y="4870450"/>
            <a:ext cx="144145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a</a:t>
            </a:r>
            <a:r>
              <a:rPr lang="zh-CN" altLang="en-US" sz="2400" b="1"/>
              <a:t>首地址</a:t>
            </a:r>
          </a:p>
        </p:txBody>
      </p:sp>
      <p:sp>
        <p:nvSpPr>
          <p:cNvPr id="61490" name="Text Box 59"/>
          <p:cNvSpPr txBox="1">
            <a:spLocks noChangeArrowheads="1"/>
          </p:cNvSpPr>
          <p:nvPr/>
        </p:nvSpPr>
        <p:spPr bwMode="auto">
          <a:xfrm>
            <a:off x="1619250" y="386238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1   2</a:t>
            </a:r>
          </a:p>
        </p:txBody>
      </p:sp>
      <p:sp>
        <p:nvSpPr>
          <p:cNvPr id="288828" name="Text Box 60"/>
          <p:cNvSpPr txBox="1">
            <a:spLocks noChangeArrowheads="1"/>
          </p:cNvSpPr>
          <p:nvPr/>
        </p:nvSpPr>
        <p:spPr bwMode="auto">
          <a:xfrm>
            <a:off x="3563938" y="3862388"/>
            <a:ext cx="6477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2   4</a:t>
            </a:r>
          </a:p>
        </p:txBody>
      </p:sp>
      <p:sp>
        <p:nvSpPr>
          <p:cNvPr id="288829" name="Text Box 61"/>
          <p:cNvSpPr txBox="1">
            <a:spLocks noChangeArrowheads="1"/>
          </p:cNvSpPr>
          <p:nvPr/>
        </p:nvSpPr>
        <p:spPr bwMode="auto">
          <a:xfrm>
            <a:off x="6156325" y="3933825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/>
              <a:t>2   4</a:t>
            </a:r>
          </a:p>
        </p:txBody>
      </p:sp>
      <p:sp>
        <p:nvSpPr>
          <p:cNvPr id="61493" name="Text Box 64"/>
          <p:cNvSpPr txBox="1">
            <a:spLocks noChangeArrowheads="1"/>
          </p:cNvSpPr>
          <p:nvPr/>
        </p:nvSpPr>
        <p:spPr bwMode="auto">
          <a:xfrm>
            <a:off x="179388" y="0"/>
            <a:ext cx="4608512" cy="2613025"/>
          </a:xfrm>
          <a:prstGeom prst="rect">
            <a:avLst/>
          </a:prstGeom>
          <a:solidFill>
            <a:srgbClr val="CCFFFF"/>
          </a:solidFill>
          <a:ln w="9525" algn="ctr">
            <a:solidFill>
              <a:srgbClr val="339966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200" b="1"/>
              <a:t>void modifyArray(int b[],int size)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   int j;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   for (j=0;j&lt;=size-1;j++)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        b[j]*=2;</a:t>
            </a:r>
          </a:p>
          <a:p>
            <a:pPr eaLnBrk="1" hangingPunct="1">
              <a:buFontTx/>
              <a:buNone/>
            </a:pPr>
            <a:r>
              <a:rPr lang="en-US" altLang="zh-CN" sz="2200" b="1"/>
              <a:t>}</a:t>
            </a:r>
          </a:p>
          <a:p>
            <a:pPr eaLnBrk="1" hangingPunct="1">
              <a:buFontTx/>
              <a:buNone/>
            </a:pPr>
            <a:r>
              <a:rPr lang="zh-CN" altLang="en-US" sz="2200" b="1"/>
              <a:t>函数调用：</a:t>
            </a:r>
            <a:r>
              <a:rPr lang="en-US" altLang="zh-CN" sz="2200" b="1"/>
              <a:t>y= modify(a, SIZE)</a:t>
            </a:r>
            <a:r>
              <a:rPr lang="zh-CN" altLang="en-US" sz="2200" b="1"/>
              <a:t>；</a:t>
            </a:r>
          </a:p>
        </p:txBody>
      </p:sp>
      <p:sp>
        <p:nvSpPr>
          <p:cNvPr id="61494" name="Text Box 66"/>
          <p:cNvSpPr txBox="1">
            <a:spLocks noChangeArrowheads="1"/>
          </p:cNvSpPr>
          <p:nvPr/>
        </p:nvSpPr>
        <p:spPr bwMode="auto">
          <a:xfrm>
            <a:off x="5003800" y="0"/>
            <a:ext cx="388937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000" b="1" dirty="0"/>
              <a:t>     如果数组作为函数参数，则形参中必须有一个是同类型的数组，如</a:t>
            </a:r>
            <a:r>
              <a:rPr lang="en-US" altLang="zh-CN" sz="2000" b="1" dirty="0"/>
              <a:t>int b[]</a:t>
            </a:r>
            <a:r>
              <a:rPr lang="zh-CN" altLang="en-US" sz="2000" b="1" dirty="0"/>
              <a:t>，用于接收调用函数中数组的首地址。通常还要设计一个形参用于接收数组的大小，如</a:t>
            </a:r>
            <a:r>
              <a:rPr lang="en-US" altLang="zh-CN" sz="2000" b="1" dirty="0"/>
              <a:t>int size</a:t>
            </a:r>
            <a:r>
              <a:rPr lang="zh-CN" altLang="en-US" sz="2000" b="1" dirty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sz="2000" b="1" dirty="0"/>
              <a:t>      </a:t>
            </a:r>
            <a:endParaRPr lang="en-US" altLang="zh-CN" sz="2000" b="1" dirty="0"/>
          </a:p>
          <a:p>
            <a:pPr eaLnBrk="1" hangingPunct="1">
              <a:buFontTx/>
              <a:buNone/>
            </a:pPr>
            <a:r>
              <a:rPr lang="en-US" altLang="zh-CN" sz="2000" b="1" dirty="0"/>
              <a:t>      </a:t>
            </a:r>
            <a:r>
              <a:rPr lang="zh-CN" altLang="en-US" sz="2000" b="1" dirty="0"/>
              <a:t>形参的</a:t>
            </a:r>
            <a:r>
              <a:rPr lang="zh-CN" altLang="en-US" sz="2000" b="1" dirty="0">
                <a:latin typeface="宋体" pitchFamily="2" charset="-122"/>
              </a:rPr>
              <a:t>“</a:t>
            </a:r>
            <a:r>
              <a:rPr lang="zh-CN" altLang="en-US" sz="2000" b="1" dirty="0"/>
              <a:t>[ ]</a:t>
            </a:r>
            <a:r>
              <a:rPr lang="zh-CN" altLang="en-US" sz="2000" b="1" dirty="0">
                <a:latin typeface="宋体" pitchFamily="2" charset="-122"/>
              </a:rPr>
              <a:t>”</a:t>
            </a:r>
            <a:r>
              <a:rPr lang="zh-CN" altLang="en-US" sz="2000" b="1" dirty="0"/>
              <a:t>中不必包含数组大小；如果包括了，编译器会将其忽略掉。</a:t>
            </a:r>
            <a:endParaRPr lang="zh-CN" altLang="en-US" sz="2000" dirty="0"/>
          </a:p>
        </p:txBody>
      </p:sp>
      <p:sp>
        <p:nvSpPr>
          <p:cNvPr id="61495" name="Line 67"/>
          <p:cNvSpPr>
            <a:spLocks noChangeShapeType="1"/>
          </p:cNvSpPr>
          <p:nvPr/>
        </p:nvSpPr>
        <p:spPr bwMode="auto">
          <a:xfrm>
            <a:off x="3276600" y="333375"/>
            <a:ext cx="1800225" cy="360363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5221288" y="1116822"/>
            <a:ext cx="3922712" cy="13239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/>
              <a:t>b[j]</a:t>
            </a:r>
            <a:r>
              <a:rPr lang="zh-CN" altLang="en-US" dirty="0"/>
              <a:t>的内存地址是：</a:t>
            </a:r>
            <a:r>
              <a:rPr lang="en-US" altLang="zh-CN" dirty="0" err="1"/>
              <a:t>b+j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en-US" altLang="zh-CN" dirty="0"/>
              <a:t>a[j]</a:t>
            </a:r>
            <a:r>
              <a:rPr lang="zh-CN" altLang="en-US" dirty="0"/>
              <a:t>的内存地址是：</a:t>
            </a:r>
            <a:r>
              <a:rPr lang="en-US" altLang="zh-CN" dirty="0" err="1"/>
              <a:t>a+j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</a:p>
          <a:p>
            <a:pPr>
              <a:defRPr/>
            </a:pPr>
            <a:r>
              <a:rPr lang="zh-CN" altLang="en-US" dirty="0"/>
              <a:t>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的值相等，所以</a:t>
            </a:r>
            <a:r>
              <a:rPr lang="en-US" altLang="zh-CN" dirty="0"/>
              <a:t>a[j]</a:t>
            </a:r>
            <a:r>
              <a:rPr lang="zh-CN" altLang="en-US" dirty="0"/>
              <a:t>和</a:t>
            </a:r>
            <a:r>
              <a:rPr lang="en-US" altLang="zh-CN" dirty="0"/>
              <a:t>b[j] </a:t>
            </a:r>
            <a:r>
              <a:rPr lang="zh-CN" altLang="en-US" dirty="0"/>
              <a:t>是同一个元素</a:t>
            </a:r>
            <a:endParaRPr lang="en-US" altLang="zh-C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8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8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8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8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8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88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88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88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8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8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8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8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8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88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8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8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8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8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8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288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288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288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288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288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288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8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82" grpId="0"/>
      <p:bldP spid="288783" grpId="0"/>
      <p:bldP spid="288784" grpId="0"/>
      <p:bldP spid="288785" grpId="0" animBg="1"/>
      <p:bldP spid="288786" grpId="0" animBg="1"/>
      <p:bldP spid="288787" grpId="0"/>
      <p:bldP spid="288788" grpId="0"/>
      <p:bldP spid="288789" grpId="0"/>
      <p:bldP spid="288794" grpId="0" animBg="1"/>
      <p:bldP spid="288795" grpId="0" animBg="1"/>
      <p:bldP spid="288796" grpId="0" animBg="1"/>
      <p:bldP spid="288797" grpId="0" animBg="1"/>
      <p:bldP spid="288805" grpId="0" animBg="1"/>
      <p:bldP spid="288806" grpId="0" animBg="1"/>
      <p:bldP spid="288809" grpId="0" animBg="1"/>
      <p:bldP spid="288810" grpId="0" animBg="1"/>
      <p:bldP spid="288812" grpId="0" animBg="1"/>
      <p:bldP spid="288813" grpId="0" animBg="1"/>
      <p:bldP spid="288814" grpId="0" animBg="1"/>
      <p:bldP spid="288815" grpId="0"/>
      <p:bldP spid="288816" grpId="0" animBg="1"/>
      <p:bldP spid="288817" grpId="0" animBg="1"/>
      <p:bldP spid="288819" grpId="0" animBg="1"/>
      <p:bldP spid="288820" grpId="0" animBg="1"/>
      <p:bldP spid="288821" grpId="0" animBg="1"/>
      <p:bldP spid="288822" grpId="0" animBg="1"/>
      <p:bldP spid="288823" grpId="0"/>
      <p:bldP spid="288824" grpId="0" animBg="1"/>
      <p:bldP spid="288825" grpId="0" animBg="1"/>
      <p:bldP spid="288826" grpId="0"/>
      <p:bldP spid="288828" grpId="0"/>
      <p:bldP spid="288829" grpId="0"/>
      <p:bldP spid="2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#include&lt;stdio.h&gt;</a:t>
            </a:r>
          </a:p>
          <a:p>
            <a:pPr marL="0" indent="0">
              <a:buNone/>
            </a:pPr>
            <a:r>
              <a:rPr lang="zh-CN" altLang="en-US" sz="2200" b="1" dirty="0"/>
              <a:t>#define SIZE 5</a:t>
            </a:r>
          </a:p>
          <a:p>
            <a:pPr marL="0" indent="0">
              <a:buNone/>
            </a:pPr>
            <a:endParaRPr lang="zh-CN" altLang="en-US" sz="800" b="1" dirty="0"/>
          </a:p>
          <a:p>
            <a:pPr marL="0" indent="0">
              <a:buNone/>
            </a:pPr>
            <a:r>
              <a:rPr lang="zh-CN" altLang="en-US" sz="2200" b="1" dirty="0"/>
              <a:t>void modifyArray(int [],int);</a:t>
            </a:r>
            <a:r>
              <a:rPr lang="zh-CN" altLang="en-US" sz="2200" b="1" dirty="0">
                <a:solidFill>
                  <a:srgbClr val="FF0000"/>
                </a:solidFill>
              </a:rPr>
              <a:t>/*函数原型中数组类型的参数，[]中不必包含数组的长度*/</a:t>
            </a:r>
          </a:p>
          <a:p>
            <a:pPr marL="0" indent="0">
              <a:buNone/>
            </a:pPr>
            <a:r>
              <a:rPr lang="zh-CN" altLang="en-US" sz="2200" b="1" dirty="0"/>
              <a:t>void modifyElement(int);</a:t>
            </a:r>
          </a:p>
          <a:p>
            <a:pPr marL="0" indent="0">
              <a:buNone/>
            </a:pPr>
            <a:endParaRPr lang="zh-CN" altLang="en-US" sz="800" b="1" dirty="0"/>
          </a:p>
          <a:p>
            <a:pPr marL="0" indent="0">
              <a:buNone/>
            </a:pPr>
            <a:r>
              <a:rPr lang="zh-CN" altLang="en-US" sz="2200" b="1" dirty="0"/>
              <a:t>main()</a:t>
            </a:r>
          </a:p>
          <a:p>
            <a:pPr marL="0" indent="0">
              <a:buNone/>
            </a:pPr>
            <a:r>
              <a:rPr lang="zh-CN" altLang="en-US" sz="2200" b="1" dirty="0"/>
              <a:t>{</a:t>
            </a:r>
          </a:p>
          <a:p>
            <a:pPr marL="0" indent="0">
              <a:buNone/>
            </a:pPr>
            <a:r>
              <a:rPr lang="zh-CN" altLang="en-US" sz="2200" b="1" dirty="0"/>
              <a:t>    int a[SIZE]={0,1,2,3,4};</a:t>
            </a:r>
          </a:p>
          <a:p>
            <a:pPr marL="0" indent="0">
              <a:buNone/>
            </a:pPr>
            <a:r>
              <a:rPr lang="zh-CN" altLang="en-US" sz="2200" b="1" dirty="0"/>
              <a:t>    int i; </a:t>
            </a:r>
          </a:p>
          <a:p>
            <a:pPr marL="0" indent="0">
              <a:buNone/>
            </a:pPr>
            <a:r>
              <a:rPr lang="zh-CN" altLang="en-US" sz="800" b="1" dirty="0"/>
              <a:t>    </a:t>
            </a:r>
          </a:p>
          <a:p>
            <a:pPr marL="0" indent="0">
              <a:buNone/>
            </a:pPr>
            <a:r>
              <a:rPr lang="zh-CN" altLang="en-US" sz="2200" b="1" dirty="0"/>
              <a:t>    printf("The value of the original array are :\n\n");</a:t>
            </a:r>
          </a:p>
          <a:p>
            <a:pPr marL="0" indent="0">
              <a:buNone/>
            </a:pPr>
            <a:r>
              <a:rPr lang="zh-CN" altLang="en-US" sz="2200" b="1" dirty="0"/>
              <a:t>   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73</a:t>
            </a:fld>
            <a:endParaRPr lang="en-US" altLang="zh-CN"/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7.5 </a:t>
            </a:r>
            <a:r>
              <a:rPr lang="zh-CN" altLang="en-US" sz="3200" b="1" dirty="0">
                <a:solidFill>
                  <a:srgbClr val="FF3300"/>
                </a:solidFill>
              </a:rPr>
              <a:t>数组作为函数参数的处理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19530"/>
            <a:ext cx="8379460" cy="461137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/>
              <a:t>    for(i=0; i&lt;=SIZE-1; i++)</a:t>
            </a:r>
          </a:p>
          <a:p>
            <a:pPr marL="0" indent="0">
              <a:buNone/>
            </a:pPr>
            <a:r>
              <a:rPr lang="zh-CN" altLang="en-US" sz="2200" b="1" dirty="0"/>
              <a:t>    	     printf("%3d",a[i]);</a:t>
            </a:r>
          </a:p>
          <a:p>
            <a:pPr marL="0" indent="0">
              <a:buNone/>
            </a:pPr>
            <a:r>
              <a:rPr lang="zh-CN" altLang="en-US" sz="800" b="1" dirty="0"/>
              <a:t>    </a:t>
            </a:r>
          </a:p>
          <a:p>
            <a:pPr marL="0" indent="0">
              <a:buNone/>
            </a:pPr>
            <a:r>
              <a:rPr lang="zh-CN" altLang="en-US" sz="2200" b="1" dirty="0"/>
              <a:t>    </a:t>
            </a:r>
            <a:r>
              <a:rPr lang="zh-CN" altLang="en-US" sz="2200" b="1" dirty="0">
                <a:solidFill>
                  <a:srgbClr val="FF0000"/>
                </a:solidFill>
              </a:rPr>
              <a:t>modifyArray(a,SIZE); </a:t>
            </a:r>
            <a:r>
              <a:rPr lang="zh-CN" altLang="en-US" sz="2200" b="1" dirty="0">
                <a:solidFill>
                  <a:srgbClr val="003399"/>
                </a:solidFill>
              </a:rPr>
              <a:t>/*数组名称作为实参/ </a:t>
            </a:r>
          </a:p>
          <a:p>
            <a:pPr marL="0" indent="0">
              <a:buNone/>
            </a:pPr>
            <a:r>
              <a:rPr lang="zh-CN" altLang="en-US" sz="800" b="1" dirty="0"/>
              <a:t>    </a:t>
            </a:r>
          </a:p>
          <a:p>
            <a:pPr marL="0" indent="0">
              <a:buNone/>
            </a:pPr>
            <a:r>
              <a:rPr lang="zh-CN" altLang="en-US" sz="2200" b="1" dirty="0"/>
              <a:t>    printf("\nThe value of the modifed array are :\n");</a:t>
            </a:r>
          </a:p>
          <a:p>
            <a:pPr marL="0" indent="0">
              <a:buNone/>
            </a:pPr>
            <a:r>
              <a:rPr lang="zh-CN" altLang="en-US" sz="2200" b="1" dirty="0"/>
              <a:t>    for(i=0; i&lt;=SIZE-1; i++)</a:t>
            </a:r>
          </a:p>
          <a:p>
            <a:pPr marL="0" indent="0">
              <a:buNone/>
            </a:pPr>
            <a:r>
              <a:rPr lang="zh-CN" altLang="en-US" sz="2200" b="1" dirty="0"/>
              <a:t>    	     printf("%3d",a[i]);</a:t>
            </a:r>
          </a:p>
          <a:p>
            <a:pPr marL="0" indent="0">
              <a:buNone/>
            </a:pPr>
            <a:endParaRPr lang="zh-CN" altLang="en-US" sz="800" b="1" dirty="0"/>
          </a:p>
          <a:p>
            <a:pPr marL="0" indent="0">
              <a:buNone/>
            </a:pPr>
            <a:r>
              <a:rPr lang="zh-CN" altLang="en-US" sz="2200" b="1" dirty="0"/>
              <a:t>    printf("the value of a[3] is %d \n",a[3]); </a:t>
            </a:r>
          </a:p>
          <a:p>
            <a:pPr marL="0" indent="0">
              <a:buNone/>
            </a:pPr>
            <a:r>
              <a:rPr lang="zh-CN" altLang="en-US" sz="800" b="1" dirty="0"/>
              <a:t>    		</a:t>
            </a:r>
          </a:p>
          <a:p>
            <a:pPr marL="0" indent="0">
              <a:buNone/>
            </a:pPr>
            <a:r>
              <a:rPr lang="zh-CN" altLang="en-US" sz="2200" b="1" dirty="0"/>
              <a:t>    </a:t>
            </a:r>
            <a:r>
              <a:rPr lang="zh-CN" altLang="en-US" sz="2200" b="1" dirty="0">
                <a:solidFill>
                  <a:srgbClr val="FF0000"/>
                </a:solidFill>
              </a:rPr>
              <a:t>modifyElement(a[3]);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74</a:t>
            </a:fld>
            <a:endParaRPr lang="en-US" altLang="zh-CN"/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7.5 </a:t>
            </a:r>
            <a:r>
              <a:rPr lang="zh-CN" altLang="en-US" sz="3200" b="1" dirty="0">
                <a:solidFill>
                  <a:srgbClr val="FF3300"/>
                </a:solidFill>
              </a:rPr>
              <a:t>数组作为函数参数的处理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 b="1"/>
              <a:t>     printf("The value of a[3] is %d",a[3]);</a:t>
            </a:r>
          </a:p>
          <a:p>
            <a:pPr marL="0" indent="0">
              <a:buNone/>
            </a:pPr>
            <a:r>
              <a:rPr lang="zh-CN" altLang="en-US" sz="2200" b="1"/>
              <a:t>     return 0;</a:t>
            </a:r>
          </a:p>
          <a:p>
            <a:pPr marL="0" indent="0">
              <a:buNone/>
            </a:pPr>
            <a:r>
              <a:rPr lang="zh-CN" altLang="en-US" sz="2200" b="1"/>
              <a:t>} </a:t>
            </a:r>
          </a:p>
          <a:p>
            <a:pPr marL="0" indent="0">
              <a:buNone/>
            </a:pPr>
            <a:endParaRPr lang="zh-CN" altLang="en-US" sz="800" b="1"/>
          </a:p>
          <a:p>
            <a:pPr marL="0" indent="0">
              <a:buNone/>
            </a:pPr>
            <a:endParaRPr lang="zh-CN" altLang="en-US" sz="2200" b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75</a:t>
            </a:fld>
            <a:endParaRPr lang="en-US" altLang="zh-CN"/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7.5 </a:t>
            </a:r>
            <a:r>
              <a:rPr lang="zh-CN" altLang="en-US" sz="3200" b="1" dirty="0">
                <a:solidFill>
                  <a:srgbClr val="FF3300"/>
                </a:solidFill>
              </a:rPr>
              <a:t>数组作为函数参数的处理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319213"/>
            <a:ext cx="7772400" cy="419801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void modifyArray(int b[],int size) 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{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    int i;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    for(i=0; i&lt;=size-1; i++)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    	b[i]*=2;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b="1" dirty="0">
                <a:sym typeface="+mn-ea"/>
              </a:rPr>
              <a:t>}</a:t>
            </a:r>
            <a:endParaRPr lang="zh-CN" altLang="en-US" sz="2200" b="1" dirty="0"/>
          </a:p>
          <a:p>
            <a:pPr marL="0" indent="0">
              <a:buNone/>
            </a:pPr>
            <a:r>
              <a:rPr lang="zh-CN" altLang="en-US" sz="2200" b="1" dirty="0"/>
              <a:t>void modifyElement(int e)</a:t>
            </a:r>
          </a:p>
          <a:p>
            <a:pPr marL="0" indent="0">
              <a:buNone/>
            </a:pPr>
            <a:r>
              <a:rPr lang="zh-CN" altLang="en-US" sz="2200" b="1" dirty="0"/>
              <a:t>{</a:t>
            </a:r>
          </a:p>
          <a:p>
            <a:pPr marL="0" indent="0">
              <a:buNone/>
            </a:pPr>
            <a:r>
              <a:rPr lang="zh-CN" altLang="en-US" sz="2200" b="1" dirty="0"/>
              <a:t>    printf("Value in modify element is %d\n",e*=2);</a:t>
            </a:r>
          </a:p>
          <a:p>
            <a:pPr marL="0" indent="0">
              <a:buNone/>
            </a:pPr>
            <a:r>
              <a:rPr lang="zh-CN" altLang="en-US" sz="2200" b="1" dirty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CFCF81A-63DF-425F-8382-179C6EBDE7B5}" type="slidenum">
              <a:rPr lang="zh-CN" altLang="en-US"/>
              <a:t>76</a:t>
            </a:fld>
            <a:endParaRPr lang="en-US" altLang="zh-CN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7.5 </a:t>
            </a:r>
            <a:r>
              <a:rPr lang="zh-CN" altLang="en-US" sz="3200" b="1" dirty="0">
                <a:solidFill>
                  <a:srgbClr val="FF3300"/>
                </a:solidFill>
              </a:rPr>
              <a:t>数组作为函数参数的处理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C9EB28A-90E1-40E7-9B17-0F3A0A83B30D}" type="slidenum">
              <a:rPr lang="zh-CN" altLang="en-US" sz="1400" smtClean="0"/>
              <a:t>77</a:t>
            </a:fld>
            <a:endParaRPr lang="en-US" altLang="zh-CN" sz="1400"/>
          </a:p>
        </p:txBody>
      </p:sp>
      <p:sp>
        <p:nvSpPr>
          <p:cNvPr id="157700" name="Text Box 4"/>
          <p:cNvSpPr txBox="1">
            <a:spLocks noChangeArrowheads="1"/>
          </p:cNvSpPr>
          <p:nvPr/>
        </p:nvSpPr>
        <p:spPr bwMode="auto">
          <a:xfrm>
            <a:off x="827088" y="1268413"/>
            <a:ext cx="7543800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3399"/>
                </a:solidFill>
              </a:rPr>
              <a:t>函数定义：</a:t>
            </a:r>
            <a:r>
              <a:rPr lang="en-US" altLang="zh-CN" sz="2400" b="1" dirty="0">
                <a:solidFill>
                  <a:srgbClr val="003399"/>
                </a:solidFill>
              </a:rPr>
              <a:t>void </a:t>
            </a:r>
            <a:r>
              <a:rPr lang="en-US" altLang="zh-CN" sz="2400" b="1" dirty="0" err="1">
                <a:solidFill>
                  <a:srgbClr val="003399"/>
                </a:solidFill>
              </a:rPr>
              <a:t>modifyArray</a:t>
            </a:r>
            <a:r>
              <a:rPr lang="en-US" altLang="zh-CN" sz="2400" b="1" dirty="0">
                <a:solidFill>
                  <a:srgbClr val="003399"/>
                </a:solidFill>
              </a:rPr>
              <a:t>( </a:t>
            </a:r>
            <a:r>
              <a:rPr lang="en-US" altLang="zh-CN" sz="2400" b="1" dirty="0" err="1">
                <a:solidFill>
                  <a:srgbClr val="003399"/>
                </a:solidFill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</a:rPr>
              <a:t> b[], </a:t>
            </a:r>
            <a:r>
              <a:rPr lang="en-US" altLang="zh-CN" sz="2400" b="1" dirty="0" err="1">
                <a:solidFill>
                  <a:srgbClr val="003399"/>
                </a:solidFill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</a:rPr>
              <a:t> size)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3399"/>
                </a:solidFill>
              </a:rPr>
              <a:t>函数原型：</a:t>
            </a:r>
            <a:r>
              <a:rPr lang="en-US" altLang="zh-CN" sz="2400" b="1" dirty="0">
                <a:solidFill>
                  <a:srgbClr val="003399"/>
                </a:solidFill>
              </a:rPr>
              <a:t>void </a:t>
            </a:r>
            <a:r>
              <a:rPr lang="en-US" altLang="zh-CN" sz="2400" b="1" dirty="0" err="1">
                <a:solidFill>
                  <a:srgbClr val="003399"/>
                </a:solidFill>
              </a:rPr>
              <a:t>modifyArray</a:t>
            </a:r>
            <a:r>
              <a:rPr lang="en-US" altLang="zh-CN" sz="2400" b="1" dirty="0">
                <a:solidFill>
                  <a:srgbClr val="003399"/>
                </a:solidFill>
              </a:rPr>
              <a:t>( </a:t>
            </a:r>
            <a:r>
              <a:rPr lang="en-US" altLang="zh-CN" sz="2400" b="1" dirty="0" err="1">
                <a:solidFill>
                  <a:srgbClr val="003399"/>
                </a:solidFill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</a:rPr>
              <a:t> [], </a:t>
            </a:r>
            <a:r>
              <a:rPr lang="en-US" altLang="zh-CN" sz="2400" b="1" dirty="0" err="1">
                <a:solidFill>
                  <a:srgbClr val="003399"/>
                </a:solidFill>
              </a:rPr>
              <a:t>int</a:t>
            </a:r>
            <a:r>
              <a:rPr lang="en-US" altLang="zh-CN" sz="2400" b="1" dirty="0">
                <a:solidFill>
                  <a:srgbClr val="003399"/>
                </a:solidFill>
              </a:rPr>
              <a:t>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/*函数原型中数组类型的参数，[]中不必包含数组的长度*/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003399"/>
                </a:solidFill>
              </a:rPr>
              <a:t>函数调用：</a:t>
            </a:r>
            <a:r>
              <a:rPr lang="en-US" altLang="zh-CN" sz="2400" b="1" dirty="0" err="1">
                <a:solidFill>
                  <a:srgbClr val="003399"/>
                </a:solidFill>
              </a:rPr>
              <a:t>modifyArray</a:t>
            </a:r>
            <a:r>
              <a:rPr lang="en-US" altLang="zh-CN" sz="2400" b="1" dirty="0">
                <a:solidFill>
                  <a:srgbClr val="003399"/>
                </a:solidFill>
              </a:rPr>
              <a:t>( a, SIZE);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/*数组名称作为实参</a:t>
            </a:r>
            <a:r>
              <a:rPr lang="en-US" altLang="zh-CN" sz="2400" b="1" dirty="0"/>
              <a:t>*/ </a:t>
            </a:r>
            <a:endParaRPr lang="zh-CN" altLang="en-US" sz="2400" b="1" dirty="0"/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3300"/>
                </a:solidFill>
              </a:rPr>
              <a:t>7.5 </a:t>
            </a:r>
            <a:r>
              <a:rPr lang="zh-CN" altLang="en-US" sz="3200" b="1" dirty="0">
                <a:solidFill>
                  <a:srgbClr val="FF3300"/>
                </a:solidFill>
              </a:rPr>
              <a:t>数组作为函数参数的处理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7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7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7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6A4FE7F1-0D59-4BDD-AF6D-15F22FDA3805}" type="slidenum">
              <a:rPr lang="zh-CN" altLang="en-US" sz="1400" smtClean="0"/>
              <a:t>78</a:t>
            </a:fld>
            <a:endParaRPr lang="en-US" altLang="zh-CN" sz="140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7.5 </a:t>
            </a:r>
            <a:r>
              <a:rPr lang="zh-CN" altLang="en-US" b="1" dirty="0"/>
              <a:t>数组作为函数参数的处理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/>
              <a:t>用数组名作为函数的参数，难以防范函数修改数组的值。为了限制函数对数组的修改，可以使用</a:t>
            </a:r>
            <a:r>
              <a:rPr lang="en-US" altLang="zh-CN" b="1" dirty="0" err="1"/>
              <a:t>const</a:t>
            </a:r>
            <a:r>
              <a:rPr lang="zh-CN" altLang="en-US" b="1" dirty="0"/>
              <a:t>限定符。</a:t>
            </a:r>
          </a:p>
          <a:p>
            <a:pPr marL="457200" lvl="1" indent="0" eaLnBrk="1" hangingPunct="1">
              <a:buNone/>
            </a:pPr>
            <a:r>
              <a:rPr b="1" dirty="0"/>
              <a:t>void </a:t>
            </a:r>
            <a:r>
              <a:rPr b="1" dirty="0" err="1"/>
              <a:t>tryToModifyArray</a:t>
            </a:r>
            <a:r>
              <a:rPr b="1" dirty="0"/>
              <a:t>(</a:t>
            </a:r>
            <a:r>
              <a:rPr b="1" dirty="0">
                <a:solidFill>
                  <a:srgbClr val="FF0000"/>
                </a:solidFill>
              </a:rPr>
              <a:t>const </a:t>
            </a:r>
            <a:r>
              <a:rPr b="1" dirty="0"/>
              <a:t>int b[],</a:t>
            </a:r>
            <a:r>
              <a:rPr lang="en-US" altLang="zh-CN" b="1" dirty="0"/>
              <a:t> </a:t>
            </a:r>
            <a:r>
              <a:rPr b="1" dirty="0"/>
              <a:t>int size)</a:t>
            </a:r>
          </a:p>
          <a:p>
            <a:pPr marL="457200" lvl="1" indent="0" eaLnBrk="1" hangingPunct="1">
              <a:buNone/>
            </a:pPr>
            <a:r>
              <a:rPr b="1" dirty="0"/>
              <a:t>{</a:t>
            </a:r>
          </a:p>
          <a:p>
            <a:pPr marL="457200" lvl="1" indent="0" eaLnBrk="1" hangingPunct="1">
              <a:buNone/>
            </a:pPr>
            <a:r>
              <a:rPr lang="en-US" b="1" dirty="0"/>
              <a:t>    </a:t>
            </a:r>
            <a:r>
              <a:rPr b="1" dirty="0" err="1"/>
              <a:t>int</a:t>
            </a:r>
            <a:r>
              <a:rPr b="1" dirty="0"/>
              <a:t> </a:t>
            </a:r>
            <a:r>
              <a:rPr b="1" dirty="0" err="1"/>
              <a:t>i</a:t>
            </a:r>
            <a:r>
              <a:rPr b="1" dirty="0"/>
              <a:t>;</a:t>
            </a:r>
          </a:p>
          <a:p>
            <a:pPr marL="457200" lvl="1" indent="0" eaLnBrk="1" hangingPunct="1">
              <a:buNone/>
            </a:pPr>
            <a:r>
              <a:rPr b="1" dirty="0"/>
              <a:t>    for(</a:t>
            </a:r>
            <a:r>
              <a:rPr b="1" dirty="0" err="1"/>
              <a:t>i</a:t>
            </a:r>
            <a:r>
              <a:rPr b="1" dirty="0"/>
              <a:t>=0;</a:t>
            </a:r>
            <a:r>
              <a:rPr lang="en-US" altLang="zh-CN" b="1" dirty="0"/>
              <a:t> </a:t>
            </a:r>
            <a:r>
              <a:rPr b="1" dirty="0" err="1"/>
              <a:t>i</a:t>
            </a:r>
            <a:r>
              <a:rPr b="1" dirty="0"/>
              <a:t>&lt;size;</a:t>
            </a:r>
            <a:r>
              <a:rPr lang="en-US" altLang="zh-CN" b="1" dirty="0"/>
              <a:t> </a:t>
            </a:r>
            <a:r>
              <a:rPr b="1" dirty="0" err="1"/>
              <a:t>i</a:t>
            </a:r>
            <a:r>
              <a:rPr b="1" dirty="0"/>
              <a:t>++)</a:t>
            </a:r>
          </a:p>
          <a:p>
            <a:pPr marL="457200" lvl="1" indent="0" eaLnBrk="1" hangingPunct="1">
              <a:buNone/>
            </a:pPr>
            <a:r>
              <a:rPr b="1" dirty="0"/>
              <a:t>  </a:t>
            </a:r>
            <a:r>
              <a:rPr lang="en-US" b="1" dirty="0"/>
              <a:t>   </a:t>
            </a:r>
            <a:r>
              <a:rPr b="1" dirty="0"/>
              <a:t>  b[</a:t>
            </a:r>
            <a:r>
              <a:rPr b="1" dirty="0" err="1"/>
              <a:t>i</a:t>
            </a:r>
            <a:r>
              <a:rPr b="1" dirty="0"/>
              <a:t>]=2*b[</a:t>
            </a:r>
            <a:r>
              <a:rPr b="1" dirty="0" err="1"/>
              <a:t>i</a:t>
            </a:r>
            <a:r>
              <a:rPr b="1" dirty="0"/>
              <a:t>]; </a:t>
            </a:r>
            <a:r>
              <a:rPr lang="en-US" b="1" dirty="0"/>
              <a:t> </a:t>
            </a:r>
            <a:r>
              <a:rPr b="1" dirty="0">
                <a:solidFill>
                  <a:srgbClr val="FF0000"/>
                </a:solidFill>
              </a:rPr>
              <a:t>//</a:t>
            </a:r>
            <a:r>
              <a:rPr b="1" dirty="0" err="1">
                <a:solidFill>
                  <a:srgbClr val="FF0000"/>
                </a:solidFill>
              </a:rPr>
              <a:t>编译报错</a:t>
            </a:r>
            <a:r>
              <a:rPr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,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b[</a:t>
            </a:r>
            <a:r>
              <a:rPr lang="en-US" altLang="zh-CN" b="1" dirty="0" err="1">
                <a:solidFill>
                  <a:srgbClr val="FF0000"/>
                </a:solidFill>
              </a:rPr>
              <a:t>i</a:t>
            </a:r>
            <a:r>
              <a:rPr lang="en-US" altLang="zh-CN" b="1" dirty="0">
                <a:solidFill>
                  <a:srgbClr val="FF0000"/>
                </a:solidFill>
              </a:rPr>
              <a:t>]</a:t>
            </a:r>
            <a:r>
              <a:rPr lang="zh-CN" altLang="en-US" b="1" dirty="0">
                <a:solidFill>
                  <a:srgbClr val="FF0000"/>
                </a:solidFill>
              </a:rPr>
              <a:t>不能修改</a:t>
            </a:r>
          </a:p>
          <a:p>
            <a:pPr marL="457200" lvl="1" indent="0" eaLnBrk="1" hangingPunct="1">
              <a:buNone/>
            </a:pPr>
            <a:r>
              <a:rPr b="1" dirty="0"/>
              <a:t>}</a:t>
            </a:r>
          </a:p>
          <a:p>
            <a:pPr marL="0" indent="0" eaLnBrk="1" hangingPunct="1">
              <a:buNone/>
            </a:pPr>
            <a:endParaRPr lang="zh-CN" altLang="en-US" sz="3200" b="1" dirty="0"/>
          </a:p>
          <a:p>
            <a:pPr eaLnBrk="1" hangingPunct="1">
              <a:buFontTx/>
              <a:buNone/>
            </a:pPr>
            <a:endParaRPr lang="zh-CN" altLang="en-US" b="1" dirty="0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71044E7-17FB-4057-B634-9EA43694FBA4}" type="slidenum">
              <a:rPr lang="zh-CN" altLang="en-US" sz="1400" smtClean="0"/>
              <a:t>79</a:t>
            </a:fld>
            <a:endParaRPr lang="en-US" altLang="zh-CN" sz="140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b="1" dirty="0"/>
              <a:t>设计一个函数</a:t>
            </a:r>
            <a:r>
              <a:rPr lang="en-US" altLang="zh-CN" b="1" dirty="0" err="1"/>
              <a:t>outputArray</a:t>
            </a:r>
            <a:r>
              <a:rPr lang="zh-CN" altLang="en-US" b="1" dirty="0"/>
              <a:t>，用于输出一个整数数组中的元素。</a:t>
            </a:r>
            <a:endParaRPr lang="en-US" altLang="zh-CN" b="1" dirty="0"/>
          </a:p>
          <a:p>
            <a:pPr eaLnBrk="1" hangingPunct="1">
              <a:buFontTx/>
              <a:buNone/>
            </a:pPr>
            <a:r>
              <a:rPr lang="en-US" altLang="zh-CN" b="1" dirty="0"/>
              <a:t>void </a:t>
            </a:r>
            <a:r>
              <a:rPr lang="en-US" altLang="zh-CN" b="1" dirty="0" err="1"/>
              <a:t>outputArray</a:t>
            </a:r>
            <a:r>
              <a:rPr lang="en-US" altLang="zh-CN" b="1" dirty="0"/>
              <a:t>(</a:t>
            </a:r>
            <a:r>
              <a:rPr lang="en-US" altLang="zh-CN" b="1" dirty="0">
                <a:solidFill>
                  <a:srgbClr val="FF0000"/>
                </a:solidFill>
              </a:rPr>
              <a:t>const </a:t>
            </a:r>
            <a:r>
              <a:rPr lang="en-US" altLang="zh-CN" b="1" dirty="0"/>
              <a:t>int data[], int size)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int </a:t>
            </a:r>
            <a:r>
              <a:rPr lang="en-US" altLang="zh-CN" b="1" dirty="0" err="1"/>
              <a:t>i</a:t>
            </a:r>
            <a:r>
              <a:rPr lang="en-US" altLang="zh-CN" b="1" dirty="0"/>
              <a:t>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for(</a:t>
            </a:r>
            <a:r>
              <a:rPr lang="en-US" altLang="zh-CN" b="1" dirty="0" err="1"/>
              <a:t>i</a:t>
            </a:r>
            <a:r>
              <a:rPr lang="en-US" altLang="zh-CN" b="1" dirty="0"/>
              <a:t> = 0; </a:t>
            </a:r>
            <a:r>
              <a:rPr lang="en-US" altLang="zh-CN" b="1" dirty="0" err="1"/>
              <a:t>i</a:t>
            </a:r>
            <a:r>
              <a:rPr lang="en-US" altLang="zh-CN" b="1" dirty="0"/>
              <a:t> &lt;= size-1; </a:t>
            </a:r>
            <a:r>
              <a:rPr lang="en-US" altLang="zh-CN" b="1" dirty="0" err="1"/>
              <a:t>i</a:t>
            </a:r>
            <a:r>
              <a:rPr lang="en-US" altLang="zh-CN" b="1" dirty="0"/>
              <a:t>++)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("%d  ", data[</a:t>
            </a:r>
            <a:r>
              <a:rPr lang="en-US" altLang="zh-CN" b="1" dirty="0" err="1"/>
              <a:t>i</a:t>
            </a:r>
            <a:r>
              <a:rPr lang="en-US" altLang="zh-CN" b="1" dirty="0"/>
              <a:t>]);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 ("\n");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}</a:t>
            </a:r>
            <a:endParaRPr lang="zh-CN" altLang="en-US" b="1" dirty="0"/>
          </a:p>
          <a:p>
            <a:pPr eaLnBrk="1" hangingPunct="1"/>
            <a:endParaRPr lang="zh-CN" altLang="en-US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723890" y="2924810"/>
            <a:ext cx="3319145" cy="1202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zh-CN" altLang="en-US" b="1">
                <a:sym typeface="+mn-ea"/>
              </a:rPr>
              <a:t>用</a:t>
            </a:r>
            <a:r>
              <a:rPr lang="en-US" altLang="zh-CN" b="1">
                <a:sym typeface="+mn-ea"/>
              </a:rPr>
              <a:t>const</a:t>
            </a:r>
            <a:r>
              <a:rPr lang="zh-CN" altLang="en-US" b="1">
                <a:sym typeface="+mn-ea"/>
              </a:rPr>
              <a:t>做数组参数的前缀，使得在 </a:t>
            </a:r>
            <a:r>
              <a:rPr lang="en-US" altLang="zh-CN" b="1">
                <a:sym typeface="+mn-ea"/>
              </a:rPr>
              <a:t>outputArray</a:t>
            </a:r>
            <a:r>
              <a:rPr lang="zh-CN" altLang="en-US" b="1">
                <a:sym typeface="+mn-ea"/>
              </a:rPr>
              <a:t>函数中不允许对数组</a:t>
            </a:r>
            <a:r>
              <a:rPr lang="en-US" altLang="zh-CN" b="1">
                <a:sym typeface="+mn-ea"/>
              </a:rPr>
              <a:t>b</a:t>
            </a:r>
            <a:r>
              <a:rPr lang="zh-CN" altLang="en-US" b="1">
                <a:sym typeface="+mn-ea"/>
              </a:rPr>
              <a:t>的元素进行修改。</a:t>
            </a:r>
            <a:endParaRPr lang="zh-CN" altLang="en-US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7.5 </a:t>
            </a:r>
            <a:r>
              <a:rPr lang="zh-CN" altLang="en-US" b="1" dirty="0"/>
              <a:t>数组作为函数参数的处理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3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5E52298-855C-41DC-9FDA-396DAB72C702}" type="slidenum">
              <a:rPr lang="zh-CN" altLang="en-US" sz="1400" smtClean="0"/>
              <a:t>8</a:t>
            </a:fld>
            <a:endParaRPr lang="en-US" altLang="zh-CN" sz="1400"/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23528" y="1447800"/>
            <a:ext cx="8287072" cy="49530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609600" indent="-609600" eaLnBrk="1" hangingPunct="1">
              <a:buFontTx/>
              <a:buNone/>
            </a:pPr>
            <a:r>
              <a:rPr lang="en-US" altLang="zh-CN" b="1" dirty="0"/>
              <a:t>2. </a:t>
            </a:r>
            <a:r>
              <a:rPr lang="zh-CN" altLang="en-US" b="1" dirty="0"/>
              <a:t>数组是一组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连续</a:t>
            </a:r>
            <a:r>
              <a:rPr lang="zh-CN" altLang="en-US" b="1" dirty="0"/>
              <a:t>的存储单元（存储结构）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b="1" dirty="0"/>
              <a:t>连续的含义：这些存储单元位置相邻；</a:t>
            </a:r>
            <a:endParaRPr lang="en-US" altLang="zh-CN" b="1" dirty="0"/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b="1" dirty="0"/>
              <a:t>具有</a:t>
            </a:r>
            <a:r>
              <a:rPr lang="zh-CN" altLang="en-US" b="1" dirty="0">
                <a:solidFill>
                  <a:srgbClr val="FF0000"/>
                </a:solidFill>
              </a:rPr>
              <a:t>相同数据类型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FF0000"/>
                </a:solidFill>
              </a:rPr>
              <a:t>相同的名字。</a:t>
            </a:r>
          </a:p>
        </p:txBody>
      </p:sp>
      <p:sp>
        <p:nvSpPr>
          <p:cNvPr id="10244" name="Rectangle 10"/>
          <p:cNvSpPr>
            <a:spLocks noGrp="1" noChangeArrowheads="1"/>
          </p:cNvSpPr>
          <p:nvPr>
            <p:ph type="title"/>
          </p:nvPr>
        </p:nvSpPr>
        <p:spPr>
          <a:xfrm>
            <a:off x="1263650" y="404813"/>
            <a:ext cx="7575550" cy="720725"/>
          </a:xfrm>
          <a:noFill/>
        </p:spPr>
        <p:txBody>
          <a:bodyPr/>
          <a:lstStyle/>
          <a:p>
            <a:pPr eaLnBrk="1" hangingPunct="1"/>
            <a:r>
              <a:rPr lang="en-US" altLang="zh-CN" b="1" dirty="0"/>
              <a:t>7</a:t>
            </a:r>
            <a:r>
              <a:rPr lang="zh-CN" altLang="en-US" b="1" dirty="0"/>
              <a:t>.</a:t>
            </a:r>
            <a:r>
              <a:rPr lang="en-US" altLang="zh-CN" b="1" dirty="0"/>
              <a:t>2  </a:t>
            </a:r>
            <a:r>
              <a:rPr lang="zh-CN" altLang="en-US" b="1" dirty="0"/>
              <a:t>数组</a:t>
            </a:r>
            <a:r>
              <a:rPr lang="en-US" altLang="zh-CN" b="1" dirty="0"/>
              <a:t>--</a:t>
            </a:r>
            <a:r>
              <a:rPr lang="zh-CN" altLang="en-US" b="1" dirty="0"/>
              <a:t>数据存储结构</a:t>
            </a:r>
          </a:p>
        </p:txBody>
      </p:sp>
      <p:grpSp>
        <p:nvGrpSpPr>
          <p:cNvPr id="10245" name="Group 14"/>
          <p:cNvGrpSpPr/>
          <p:nvPr/>
        </p:nvGrpSpPr>
        <p:grpSpPr bwMode="auto">
          <a:xfrm>
            <a:off x="3348037" y="3404984"/>
            <a:ext cx="2447925" cy="2447925"/>
            <a:chOff x="3016" y="2141"/>
            <a:chExt cx="1542" cy="1542"/>
          </a:xfrm>
        </p:grpSpPr>
        <p:pic>
          <p:nvPicPr>
            <p:cNvPr id="10247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6" y="2141"/>
              <a:ext cx="1542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316" name="Line 12"/>
            <p:cNvSpPr>
              <a:spLocks noChangeShapeType="1"/>
            </p:cNvSpPr>
            <p:nvPr/>
          </p:nvSpPr>
          <p:spPr bwMode="auto">
            <a:xfrm flipV="1">
              <a:off x="3106" y="3411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98317" name="Text Box 13"/>
          <p:cNvSpPr txBox="1">
            <a:spLocks noChangeArrowheads="1"/>
          </p:cNvSpPr>
          <p:nvPr/>
        </p:nvSpPr>
        <p:spPr bwMode="auto">
          <a:xfrm>
            <a:off x="2843808" y="5955376"/>
            <a:ext cx="6588125" cy="45720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数组名（数组中的所有元素具有相同的名字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）</a:t>
            </a:r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B181460C-BE3F-4C92-99D7-2B30CBBA5B50}" type="slidenum">
              <a:rPr lang="zh-CN" altLang="en-US" sz="1400" smtClean="0"/>
              <a:t>80</a:t>
            </a:fld>
            <a:endParaRPr lang="en-US" altLang="zh-CN" sz="14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90055"/>
            <a:ext cx="7772400" cy="427002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# define SIZE 10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void </a:t>
            </a:r>
            <a:r>
              <a:rPr lang="en-US" altLang="zh-CN" sz="2400" b="1" dirty="0" err="1"/>
              <a:t>outputArray</a:t>
            </a:r>
            <a:r>
              <a:rPr lang="en-US" altLang="zh-CN" sz="2400" b="1" dirty="0"/>
              <a:t>(const int a[], int size);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int main(void)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int a[SIZE]={2,1,6,9,8,36,27,25,12,7};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outputArray</a:t>
            </a:r>
            <a:r>
              <a:rPr lang="en-US" altLang="zh-CN" sz="2400" b="1" dirty="0"/>
              <a:t> (a, SIZE); </a:t>
            </a:r>
            <a:r>
              <a:rPr lang="en-US" altLang="zh-CN" sz="2400" b="1" dirty="0">
                <a:solidFill>
                  <a:srgbClr val="003399"/>
                </a:solidFill>
              </a:rPr>
              <a:t>//</a:t>
            </a:r>
            <a:r>
              <a:rPr lang="zh-CN" altLang="en-US" sz="2400" b="1" dirty="0">
                <a:solidFill>
                  <a:srgbClr val="003399"/>
                </a:solidFill>
              </a:rPr>
              <a:t>输出</a:t>
            </a:r>
            <a:r>
              <a:rPr lang="en-US" altLang="zh-CN" sz="2400" b="1" dirty="0">
                <a:solidFill>
                  <a:srgbClr val="003399"/>
                </a:solidFill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</a:rPr>
              <a:t>中的所有元素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outputArray</a:t>
            </a:r>
            <a:r>
              <a:rPr lang="en-US" altLang="zh-CN" sz="2400" b="1" dirty="0"/>
              <a:t> (&amp;a[1], SIZE-1); </a:t>
            </a:r>
            <a:r>
              <a:rPr lang="en-US" altLang="zh-CN" sz="2400" b="1" dirty="0">
                <a:solidFill>
                  <a:srgbClr val="003399"/>
                </a:solidFill>
              </a:rPr>
              <a:t>/*</a:t>
            </a:r>
            <a:r>
              <a:rPr lang="zh-CN" altLang="en-US" sz="2400" b="1" dirty="0">
                <a:solidFill>
                  <a:srgbClr val="003399"/>
                </a:solidFill>
              </a:rPr>
              <a:t>输出</a:t>
            </a:r>
            <a:r>
              <a:rPr lang="en-US" altLang="zh-CN" sz="2400" b="1" dirty="0">
                <a:solidFill>
                  <a:srgbClr val="003399"/>
                </a:solidFill>
              </a:rPr>
              <a:t>a</a:t>
            </a:r>
            <a:r>
              <a:rPr lang="zh-CN" altLang="en-US" sz="2400" b="1" dirty="0">
                <a:solidFill>
                  <a:srgbClr val="003399"/>
                </a:solidFill>
              </a:rPr>
              <a:t>中第</a:t>
            </a:r>
            <a:r>
              <a:rPr lang="en-US" altLang="zh-CN" sz="2400" b="1" dirty="0">
                <a:solidFill>
                  <a:srgbClr val="003399"/>
                </a:solidFill>
              </a:rPr>
              <a:t>2</a:t>
            </a:r>
            <a:r>
              <a:rPr lang="zh-CN" altLang="en-US" sz="2400" b="1" dirty="0">
                <a:solidFill>
                  <a:srgbClr val="003399"/>
                </a:solidFill>
              </a:rPr>
              <a:t>个元素开始						的所有元素*</a:t>
            </a:r>
            <a:r>
              <a:rPr lang="en-US" altLang="zh-CN" sz="2400" b="1" dirty="0">
                <a:solidFill>
                  <a:srgbClr val="003399"/>
                </a:solidFill>
              </a:rPr>
              <a:t>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800" b="1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}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7.5 </a:t>
            </a:r>
            <a:r>
              <a:rPr lang="zh-CN" altLang="en-US" b="1" dirty="0"/>
              <a:t>数组作为函数参数的处理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8037781-1D5D-418E-AAA8-387530418066}" type="slidenum">
              <a:rPr lang="zh-CN" altLang="en-US" sz="1400" smtClean="0"/>
              <a:t>81</a:t>
            </a:fld>
            <a:endParaRPr lang="en-US" altLang="zh-CN" sz="140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772400" cy="6223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/>
              <a:t>设计递归函数，用于求整型数组中各元素之和。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数组元素求和</a:t>
            </a:r>
            <a:r>
              <a:rPr lang="en-US" altLang="zh-CN" b="1"/>
              <a:t>-</a:t>
            </a:r>
            <a:r>
              <a:rPr lang="zh-CN" altLang="en-US" b="1"/>
              <a:t>递归算法</a:t>
            </a:r>
            <a:r>
              <a:rPr lang="en-US" altLang="zh-CN" b="1"/>
              <a:t>1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720227" y="2108994"/>
            <a:ext cx="7343775" cy="326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/>
              <a:t>//</a:t>
            </a:r>
            <a:r>
              <a:rPr lang="zh-CN" altLang="en-US" sz="2400" b="1" dirty="0"/>
              <a:t>递归求数组元素之和：算法</a:t>
            </a:r>
            <a:r>
              <a:rPr lang="en-US" altLang="zh-CN" sz="2400" b="1" dirty="0"/>
              <a:t>1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int </a:t>
            </a:r>
            <a:r>
              <a:rPr lang="en-US" altLang="zh-CN" sz="2400" b="1" dirty="0" err="1"/>
              <a:t>sum1</a:t>
            </a:r>
            <a:r>
              <a:rPr lang="en-US" altLang="zh-CN" sz="2400" b="1" dirty="0"/>
              <a:t>(int a[], int size)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if (size == 1)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   return a[0];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else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   return </a:t>
            </a:r>
            <a:r>
              <a:rPr lang="en-US" altLang="zh-CN" sz="2400" b="1" dirty="0" err="1"/>
              <a:t>sum1</a:t>
            </a:r>
            <a:r>
              <a:rPr lang="en-US" altLang="zh-CN" sz="2400" b="1" dirty="0"/>
              <a:t>(a, size-1) + a[size-1];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1866ABC-E3AE-4EF8-A64E-762D8E7D5D07}" type="slidenum">
              <a:rPr lang="zh-CN" altLang="en-US" sz="1400" smtClean="0"/>
              <a:t>82</a:t>
            </a:fld>
            <a:endParaRPr lang="en-US" altLang="zh-CN" sz="1400"/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数组元素求和</a:t>
            </a:r>
            <a:r>
              <a:rPr lang="en-US" altLang="zh-CN" b="1"/>
              <a:t>-</a:t>
            </a:r>
            <a:r>
              <a:rPr lang="zh-CN" altLang="en-US" b="1"/>
              <a:t>递归算法</a:t>
            </a:r>
            <a:r>
              <a:rPr lang="en-US" altLang="zh-CN" b="1"/>
              <a:t>2</a:t>
            </a:r>
          </a:p>
        </p:txBody>
      </p:sp>
      <p:sp>
        <p:nvSpPr>
          <p:cNvPr id="68612" name="Text Box 4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// </a:t>
            </a:r>
            <a:r>
              <a:rPr lang="zh-CN" altLang="en-US" b="1" dirty="0"/>
              <a:t>递归求数组元素之和：算法</a:t>
            </a:r>
            <a:r>
              <a:rPr lang="en-US" altLang="zh-CN" b="1" dirty="0"/>
              <a:t>2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int sum2(int a[], int size)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if (size == 1)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    return a[0];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   else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	   return a[0] + sum2(&amp;a[1], size -1);</a:t>
            </a:r>
          </a:p>
          <a:p>
            <a:pPr eaLnBrk="1" hangingPunct="1">
              <a:buFontTx/>
              <a:buNone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D7AB65F-5310-4181-B3D1-F34690AA8799}" type="slidenum">
              <a:rPr lang="zh-CN" altLang="en-US" sz="1400" smtClean="0"/>
              <a:t>83</a:t>
            </a:fld>
            <a:endParaRPr lang="en-US" altLang="zh-CN" sz="1400"/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数组元素求和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# define SIZE 5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int a[SIZE ]={1,2,3,4,5};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9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sum1</a:t>
            </a:r>
            <a:r>
              <a:rPr lang="en-US" altLang="zh-CN" b="1" dirty="0"/>
              <a:t>=%d\n", </a:t>
            </a:r>
            <a:r>
              <a:rPr lang="en-US" altLang="zh-CN" b="1" dirty="0" err="1"/>
              <a:t>sum1</a:t>
            </a:r>
            <a:r>
              <a:rPr lang="en-US" altLang="zh-CN" b="1" dirty="0"/>
              <a:t>(a, SIZE ));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</a:t>
            </a:r>
            <a:r>
              <a:rPr lang="en-US" altLang="zh-CN" b="1" dirty="0" err="1"/>
              <a:t>printf</a:t>
            </a:r>
            <a:r>
              <a:rPr lang="en-US" altLang="zh-CN" b="1" dirty="0"/>
              <a:t>("</a:t>
            </a:r>
            <a:r>
              <a:rPr lang="en-US" altLang="zh-CN" b="1" dirty="0" err="1"/>
              <a:t>sum1</a:t>
            </a:r>
            <a:r>
              <a:rPr lang="en-US" altLang="zh-CN" b="1" dirty="0"/>
              <a:t>=%d\n", </a:t>
            </a:r>
            <a:r>
              <a:rPr lang="en-US" altLang="zh-CN" b="1" dirty="0" err="1"/>
              <a:t>sum2</a:t>
            </a:r>
            <a:r>
              <a:rPr lang="en-US" altLang="zh-CN" b="1" dirty="0"/>
              <a:t>(a, SIZE ));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900" b="1" dirty="0"/>
              <a:t>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system("pause");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   return 0;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 dirty="0"/>
              <a:t>}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D569B51-60B8-4787-8FE7-D2BC1A4E0058}" type="slidenum">
              <a:rPr lang="zh-CN" altLang="en-US" sz="1400" smtClean="0"/>
              <a:t>84</a:t>
            </a:fld>
            <a:endParaRPr lang="en-US" altLang="zh-CN" sz="1400"/>
          </a:p>
        </p:txBody>
      </p:sp>
      <p:sp>
        <p:nvSpPr>
          <p:cNvPr id="70659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b="1" dirty="0"/>
              <a:t>请说明下述程序的功能。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void </a:t>
            </a:r>
            <a:r>
              <a:rPr lang="en-US" altLang="zh-CN" sz="2400" b="1" dirty="0" err="1"/>
              <a:t>someFunction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b[],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size)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if (size &gt; 0) {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   </a:t>
            </a:r>
            <a:r>
              <a:rPr lang="en-US" altLang="zh-CN" sz="2400" b="1" dirty="0" err="1"/>
              <a:t>someFunction</a:t>
            </a:r>
            <a:r>
              <a:rPr lang="en-US" altLang="zh-CN" sz="2400" b="1" dirty="0"/>
              <a:t>(&amp;b[1], size-1);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("%4d", b[0]);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} 	  		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}</a:t>
            </a:r>
          </a:p>
        </p:txBody>
      </p:sp>
      <p:sp>
        <p:nvSpPr>
          <p:cNvPr id="7066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7.5 </a:t>
            </a:r>
            <a:r>
              <a:rPr lang="zh-CN" altLang="en-US" b="1" dirty="0"/>
              <a:t>数组作为函数参数的处理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AED9E8E-245A-421F-BB9E-97F3F754DD25}" type="slidenum">
              <a:rPr lang="zh-CN" altLang="en-US" sz="1400" smtClean="0"/>
              <a:t>85</a:t>
            </a:fld>
            <a:endParaRPr lang="en-US" altLang="zh-CN" sz="1400"/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3568" y="1517370"/>
            <a:ext cx="7772400" cy="421163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.1  总结与回顾（数据类型与程序设计）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数据的存储结构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7.3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数组的声明、操作和使用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7.4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字符数组（字符串及操作）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7.5 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数组作为函数参数的处理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 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数组的排序、查找算法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6" name="Rectangle 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/>
              <a:t>提纲</a:t>
            </a:r>
          </a:p>
        </p:txBody>
      </p:sp>
      <p:pic>
        <p:nvPicPr>
          <p:cNvPr id="3077" name="Picture 8" descr="页面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3913137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8CA9CFF5-787C-4046-A6CA-67261A9E4CD5}" type="slidenum">
              <a:rPr lang="zh-CN" altLang="en-US" sz="1400" smtClean="0"/>
              <a:t>86</a:t>
            </a:fld>
            <a:endParaRPr lang="en-US" altLang="zh-CN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/>
              <a:t>7.6 </a:t>
            </a:r>
            <a:r>
              <a:rPr lang="zh-CN" altLang="en-US" b="1" dirty="0"/>
              <a:t>数组的排序与查找算法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319213"/>
            <a:ext cx="8587680" cy="527813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  排序：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现实世界中排序无处不在，排序也是算法方法中的经典问题。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假定待排序的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个数据，原本是杂乱无章的存放在数组中，我们需要设计算法将这些数排序。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冒泡排序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选择排序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插入排序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dirty="0"/>
              <a:t>…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…</a:t>
            </a:r>
            <a:r>
              <a:rPr lang="zh-CN" altLang="en-US" sz="2400" b="1" dirty="0"/>
              <a:t> 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  查找：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/>
              <a:t>  </a:t>
            </a:r>
            <a:r>
              <a:rPr lang="zh-CN" altLang="en-US" sz="2400" b="1" dirty="0"/>
              <a:t>同样，查找也是现实世界中经常遇到的问题，如：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顺序查找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b="1" dirty="0"/>
              <a:t>折半查找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/>
              <a:t>  </a:t>
            </a:r>
          </a:p>
        </p:txBody>
      </p: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4995BE9-5265-45C0-BE7E-877CAB82C570}" type="slidenum">
              <a:rPr lang="zh-CN" altLang="en-US" sz="1400" smtClean="0"/>
              <a:t>87</a:t>
            </a:fld>
            <a:endParaRPr lang="en-US" altLang="zh-CN" sz="140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55758" y="1520788"/>
            <a:ext cx="8663880" cy="3816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609600" indent="-609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524000" indent="-609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b="1" dirty="0"/>
              <a:t>数组排序（</a:t>
            </a:r>
            <a:r>
              <a:rPr lang="zh-CN" altLang="en-US" b="1" dirty="0">
                <a:solidFill>
                  <a:srgbClr val="FF0000"/>
                </a:solidFill>
              </a:rPr>
              <a:t>冒泡排序</a:t>
            </a:r>
            <a:r>
              <a:rPr lang="zh-CN" altLang="en-US" b="1" dirty="0"/>
              <a:t>）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升序排序算法设计思路：</a:t>
            </a:r>
          </a:p>
          <a:p>
            <a:pPr marL="5400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    1、每一趟过程通过两两比较和交换将最大的元素冒泡到最后</a:t>
            </a:r>
            <a:r>
              <a:rPr lang="en-US" altLang="zh-CN" b="1" dirty="0"/>
              <a:t>(</a:t>
            </a:r>
            <a:r>
              <a:rPr lang="zh-CN" altLang="en-US" b="1" dirty="0"/>
              <a:t>下标为</a:t>
            </a:r>
            <a:r>
              <a:rPr lang="en-US" altLang="zh-CN" b="1" dirty="0"/>
              <a:t>0</a:t>
            </a:r>
            <a:r>
              <a:rPr lang="zh-CN" altLang="en-US" b="1" dirty="0"/>
              <a:t>的元素最靠前</a:t>
            </a:r>
            <a:r>
              <a:rPr lang="en-US" altLang="zh-CN" b="1" dirty="0"/>
              <a:t>)</a:t>
            </a:r>
            <a:r>
              <a:rPr lang="zh-CN" altLang="en-US" b="1" dirty="0"/>
              <a:t>；</a:t>
            </a:r>
          </a:p>
          <a:p>
            <a:pPr marL="54000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/>
              <a:t>    2、要（</a:t>
            </a:r>
            <a:r>
              <a:rPr lang="en-US" altLang="zh-CN" b="1" dirty="0"/>
              <a:t>N-1）</a:t>
            </a:r>
            <a:r>
              <a:rPr lang="zh-CN" altLang="en-US" b="1" dirty="0"/>
              <a:t>趟完成数组排序（</a:t>
            </a:r>
            <a:r>
              <a:rPr lang="en-US" altLang="zh-CN" b="1" dirty="0"/>
              <a:t>N</a:t>
            </a:r>
            <a:r>
              <a:rPr lang="zh-CN" altLang="en-US" b="1" dirty="0"/>
              <a:t>是元素个数）。</a:t>
            </a:r>
          </a:p>
        </p:txBody>
      </p:sp>
      <p:sp>
        <p:nvSpPr>
          <p:cNvPr id="88068" name="Rectangle 2052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7.6 </a:t>
            </a:r>
            <a:r>
              <a:rPr lang="zh-CN" altLang="en-US" sz="3200" b="1" dirty="0">
                <a:solidFill>
                  <a:srgbClr val="FF0000"/>
                </a:solidFill>
              </a:rPr>
              <a:t>数组的排序与查找算法</a:t>
            </a:r>
          </a:p>
        </p:txBody>
      </p: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7A9913F5-4247-426C-B518-8F789CF512EC}" type="slidenum">
              <a:rPr lang="zh-CN" altLang="en-US" sz="1400" smtClean="0"/>
              <a:t>88</a:t>
            </a:fld>
            <a:endParaRPr lang="en-US" altLang="zh-CN" sz="1400"/>
          </a:p>
        </p:txBody>
      </p:sp>
      <p:pic>
        <p:nvPicPr>
          <p:cNvPr id="890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2738"/>
            <a:ext cx="8569325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2" name="Text Box 5"/>
          <p:cNvSpPr txBox="1">
            <a:spLocks noChangeArrowheads="1"/>
          </p:cNvSpPr>
          <p:nvPr/>
        </p:nvSpPr>
        <p:spPr bwMode="auto">
          <a:xfrm>
            <a:off x="2124075" y="188913"/>
            <a:ext cx="70199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0" lang="zh-CN" altLang="en-US" b="1"/>
              <a:t>若是升序排序：每一趟过程都是通过两两比较和交换，将最大的元素“冒泡”到最后。</a:t>
            </a:r>
          </a:p>
        </p:txBody>
      </p:sp>
      <p:pic>
        <p:nvPicPr>
          <p:cNvPr id="8909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500" y="1228727"/>
            <a:ext cx="7086600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094" name="Text Box 8"/>
          <p:cNvSpPr txBox="1">
            <a:spLocks noChangeArrowheads="1"/>
          </p:cNvSpPr>
          <p:nvPr/>
        </p:nvSpPr>
        <p:spPr bwMode="auto">
          <a:xfrm>
            <a:off x="0" y="2997200"/>
            <a:ext cx="2268538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第一趟排序，确定</a:t>
            </a:r>
            <a:r>
              <a:rPr lang="en-US" altLang="zh-CN" sz="2400" b="1" dirty="0"/>
              <a:t>a[5]</a:t>
            </a:r>
          </a:p>
        </p:txBody>
      </p:sp>
      <p:sp>
        <p:nvSpPr>
          <p:cNvPr id="89095" name="Line 9"/>
          <p:cNvSpPr>
            <a:spLocks noChangeShapeType="1"/>
          </p:cNvSpPr>
          <p:nvPr/>
        </p:nvSpPr>
        <p:spPr bwMode="auto">
          <a:xfrm>
            <a:off x="3132138" y="3789363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18" name="Line 10"/>
          <p:cNvSpPr>
            <a:spLocks noChangeShapeType="1"/>
          </p:cNvSpPr>
          <p:nvPr/>
        </p:nvSpPr>
        <p:spPr bwMode="auto">
          <a:xfrm>
            <a:off x="4067175" y="4221163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19" name="Line 11"/>
          <p:cNvSpPr>
            <a:spLocks noChangeShapeType="1"/>
          </p:cNvSpPr>
          <p:nvPr/>
        </p:nvSpPr>
        <p:spPr bwMode="auto">
          <a:xfrm>
            <a:off x="5003800" y="4652963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20" name="Line 12"/>
          <p:cNvSpPr>
            <a:spLocks noChangeShapeType="1"/>
          </p:cNvSpPr>
          <p:nvPr/>
        </p:nvSpPr>
        <p:spPr bwMode="auto">
          <a:xfrm>
            <a:off x="6011863" y="5084763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3421" name="Line 13"/>
          <p:cNvSpPr>
            <a:spLocks noChangeShapeType="1"/>
          </p:cNvSpPr>
          <p:nvPr/>
        </p:nvSpPr>
        <p:spPr bwMode="auto">
          <a:xfrm>
            <a:off x="7019925" y="5516563"/>
            <a:ext cx="1079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3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7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8" grpId="0" animBg="1"/>
      <p:bldP spid="273419" grpId="0" animBg="1"/>
      <p:bldP spid="273420" grpId="0" animBg="1"/>
      <p:bldP spid="273421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DE93B32-DACF-4367-AD86-064D675B8DF4}" type="slidenum">
              <a:rPr lang="zh-CN" altLang="en-US" sz="1400" smtClean="0"/>
              <a:t>89</a:t>
            </a:fld>
            <a:endParaRPr lang="en-US" altLang="zh-CN" sz="1400"/>
          </a:p>
        </p:txBody>
      </p:sp>
      <p:graphicFrame>
        <p:nvGraphicFramePr>
          <p:cNvPr id="9011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4814576"/>
              </p:ext>
            </p:extLst>
          </p:nvPr>
        </p:nvGraphicFramePr>
        <p:xfrm>
          <a:off x="1243013" y="1076513"/>
          <a:ext cx="7086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486150" imgH="762000" progId="Paint.Picture">
                  <p:embed/>
                </p:oleObj>
              </mc:Choice>
              <mc:Fallback>
                <p:oleObj name="位图图像" r:id="rId2" imgW="3486150" imgH="76200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076513"/>
                        <a:ext cx="70866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6134" name="Group 6"/>
          <p:cNvGrpSpPr/>
          <p:nvPr/>
        </p:nvGrpSpPr>
        <p:grpSpPr bwMode="auto">
          <a:xfrm>
            <a:off x="1447800" y="2743200"/>
            <a:ext cx="7010400" cy="1847850"/>
            <a:chOff x="912" y="1728"/>
            <a:chExt cx="4416" cy="1164"/>
          </a:xfrm>
        </p:grpSpPr>
        <p:graphicFrame>
          <p:nvGraphicFramePr>
            <p:cNvPr id="90123" name="Object 4"/>
            <p:cNvGraphicFramePr>
              <a:graphicFrameLocks noChangeAspect="1"/>
            </p:cNvGraphicFramePr>
            <p:nvPr/>
          </p:nvGraphicFramePr>
          <p:xfrm>
            <a:off x="912" y="1728"/>
            <a:ext cx="4416" cy="1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4" imgW="3362325" imgH="885825" progId="Paint.Picture">
                    <p:embed/>
                  </p:oleObj>
                </mc:Choice>
                <mc:Fallback>
                  <p:oleObj name="位图图像" r:id="rId4" imgW="3362325" imgH="885825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728"/>
                          <a:ext cx="4416" cy="11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4" name="AutoShape 5"/>
            <p:cNvSpPr>
              <a:spLocks noChangeArrowheads="1"/>
            </p:cNvSpPr>
            <p:nvPr/>
          </p:nvSpPr>
          <p:spPr bwMode="auto">
            <a:xfrm>
              <a:off x="4752" y="1732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grpSp>
        <p:nvGrpSpPr>
          <p:cNvPr id="176137" name="Group 9"/>
          <p:cNvGrpSpPr/>
          <p:nvPr/>
        </p:nvGrpSpPr>
        <p:grpSpPr bwMode="auto">
          <a:xfrm>
            <a:off x="1371600" y="4591050"/>
            <a:ext cx="7086600" cy="1809750"/>
            <a:chOff x="864" y="2892"/>
            <a:chExt cx="4464" cy="1140"/>
          </a:xfrm>
        </p:grpSpPr>
        <p:graphicFrame>
          <p:nvGraphicFramePr>
            <p:cNvPr id="90121" name="Object 7"/>
            <p:cNvGraphicFramePr>
              <a:graphicFrameLocks noChangeAspect="1"/>
            </p:cNvGraphicFramePr>
            <p:nvPr/>
          </p:nvGraphicFramePr>
          <p:xfrm>
            <a:off x="864" y="2944"/>
            <a:ext cx="4464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6" imgW="3400425" imgH="828675" progId="Paint.Picture">
                    <p:embed/>
                  </p:oleObj>
                </mc:Choice>
                <mc:Fallback>
                  <p:oleObj name="位图图像" r:id="rId6" imgW="3400425" imgH="828675" progId="Paint.Picture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2944"/>
                          <a:ext cx="4464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22" name="AutoShape 8"/>
            <p:cNvSpPr>
              <a:spLocks noChangeArrowheads="1"/>
            </p:cNvSpPr>
            <p:nvPr/>
          </p:nvSpPr>
          <p:spPr bwMode="auto">
            <a:xfrm>
              <a:off x="4075" y="2892"/>
              <a:ext cx="96" cy="240"/>
            </a:xfrm>
            <a:prstGeom prst="downArrow">
              <a:avLst>
                <a:gd name="adj1" fmla="val 50000"/>
                <a:gd name="adj2" fmla="val 6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sp>
        <p:nvSpPr>
          <p:cNvPr id="90118" name="Rectangle 19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7.6 </a:t>
            </a:r>
            <a:r>
              <a:rPr lang="zh-CN" altLang="en-US" sz="3200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sp>
        <p:nvSpPr>
          <p:cNvPr id="90119" name="Text Box 20"/>
          <p:cNvSpPr txBox="1">
            <a:spLocks noChangeArrowheads="1"/>
          </p:cNvSpPr>
          <p:nvPr/>
        </p:nvSpPr>
        <p:spPr bwMode="auto">
          <a:xfrm>
            <a:off x="3419475" y="2781300"/>
            <a:ext cx="1366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确定</a:t>
            </a:r>
            <a:r>
              <a:rPr lang="en-US" altLang="zh-CN" sz="2000" b="1"/>
              <a:t>a[5]</a:t>
            </a:r>
          </a:p>
        </p:txBody>
      </p:sp>
      <p:sp>
        <p:nvSpPr>
          <p:cNvPr id="90120" name="Text Box 21"/>
          <p:cNvSpPr txBox="1">
            <a:spLocks noChangeArrowheads="1"/>
          </p:cNvSpPr>
          <p:nvPr/>
        </p:nvSpPr>
        <p:spPr bwMode="auto">
          <a:xfrm>
            <a:off x="3419475" y="4646613"/>
            <a:ext cx="1366838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确定</a:t>
            </a:r>
            <a:r>
              <a:rPr lang="en-US" altLang="zh-CN" sz="2000" b="1"/>
              <a:t>a[4]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34200" y="6265574"/>
            <a:ext cx="1905000" cy="457200"/>
          </a:xfrm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3420C7C0-87B8-4B01-974D-5F125239AB9E}" type="slidenum">
              <a:rPr lang="zh-CN" altLang="en-US" sz="1400" smtClean="0"/>
              <a:t>9</a:t>
            </a:fld>
            <a:endParaRPr lang="en-US" altLang="zh-CN" sz="1400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19213"/>
            <a:ext cx="8675687" cy="21399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b="1" dirty="0"/>
              <a:t>3. </a:t>
            </a:r>
            <a:r>
              <a:rPr lang="zh-CN" altLang="en-US" b="1" dirty="0"/>
              <a:t>数组元素的访问（操作）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数组名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[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元素序号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]</a:t>
            </a:r>
            <a:r>
              <a:rPr lang="zh-CN" altLang="en-US" b="1" dirty="0"/>
              <a:t>。其中元素序号又称下标。</a:t>
            </a:r>
          </a:p>
          <a:p>
            <a:pPr lvl="1" eaLnBrk="1" hangingPunct="1">
              <a:buFont typeface="Wingdings" panose="05000000000000000000" pitchFamily="2" charset="2"/>
              <a:buChar char="p"/>
            </a:pPr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000099"/>
                </a:solidFill>
              </a:rPr>
              <a:t>第一个元素的序号为0</a:t>
            </a:r>
            <a:r>
              <a:rPr lang="zh-CN" altLang="en-US" b="1" dirty="0"/>
              <a:t>，因此</a:t>
            </a:r>
            <a:r>
              <a:rPr lang="en-US" altLang="zh-CN" b="1" dirty="0"/>
              <a:t>c[0]</a:t>
            </a:r>
            <a:r>
              <a:rPr lang="zh-CN" altLang="en-US" b="1" dirty="0"/>
              <a:t>引用数组</a:t>
            </a:r>
            <a:r>
              <a:rPr lang="en-US" altLang="zh-CN" b="1" dirty="0"/>
              <a:t>c</a:t>
            </a:r>
            <a:r>
              <a:rPr lang="zh-CN" altLang="en-US" b="1" dirty="0"/>
              <a:t>的第一个元素。</a:t>
            </a:r>
            <a:r>
              <a:rPr lang="en-US" altLang="zh-CN" b="1" dirty="0"/>
              <a:t>c[i-1]</a:t>
            </a:r>
            <a:r>
              <a:rPr lang="zh-CN" altLang="en-US" b="1" dirty="0"/>
              <a:t>引用第</a:t>
            </a:r>
            <a:r>
              <a:rPr lang="en-US" altLang="zh-CN" b="1" dirty="0" err="1"/>
              <a:t>i</a:t>
            </a:r>
            <a:r>
              <a:rPr lang="zh-CN" altLang="en-US" b="1" dirty="0"/>
              <a:t>个元素。</a:t>
            </a:r>
          </a:p>
          <a:p>
            <a:pPr eaLnBrk="1" hangingPunct="1">
              <a:buFontTx/>
              <a:buNone/>
            </a:pPr>
            <a:endParaRPr lang="zh-CN" altLang="en-US" b="1" dirty="0"/>
          </a:p>
        </p:txBody>
      </p:sp>
      <p:sp>
        <p:nvSpPr>
          <p:cNvPr id="11268" name="Rectangle 11"/>
          <p:cNvSpPr>
            <a:spLocks noGrp="1" noChangeArrowheads="1"/>
          </p:cNvSpPr>
          <p:nvPr>
            <p:ph type="title"/>
          </p:nvPr>
        </p:nvSpPr>
        <p:spPr>
          <a:xfrm>
            <a:off x="1263650" y="404813"/>
            <a:ext cx="7575550" cy="720725"/>
          </a:xfrm>
          <a:noFill/>
        </p:spPr>
        <p:txBody>
          <a:bodyPr/>
          <a:lstStyle/>
          <a:p>
            <a:pPr eaLnBrk="1" hangingPunct="1"/>
            <a:r>
              <a:rPr lang="en-US" altLang="zh-CN" b="1" dirty="0"/>
              <a:t>7</a:t>
            </a:r>
            <a:r>
              <a:rPr lang="zh-CN" altLang="en-US" b="1" dirty="0"/>
              <a:t>.</a:t>
            </a:r>
            <a:r>
              <a:rPr lang="en-US" altLang="zh-CN" b="1" dirty="0"/>
              <a:t>2  </a:t>
            </a:r>
            <a:r>
              <a:rPr lang="zh-CN" altLang="en-US" b="1" dirty="0"/>
              <a:t>数组</a:t>
            </a:r>
            <a:r>
              <a:rPr lang="en-US" altLang="zh-CN" b="1" dirty="0"/>
              <a:t>--</a:t>
            </a:r>
            <a:r>
              <a:rPr lang="zh-CN" altLang="en-US" b="1" dirty="0"/>
              <a:t>数据存储结构</a:t>
            </a:r>
          </a:p>
        </p:txBody>
      </p:sp>
      <p:grpSp>
        <p:nvGrpSpPr>
          <p:cNvPr id="11269" name="Group 16"/>
          <p:cNvGrpSpPr/>
          <p:nvPr/>
        </p:nvGrpSpPr>
        <p:grpSpPr bwMode="auto">
          <a:xfrm>
            <a:off x="3132137" y="3287424"/>
            <a:ext cx="2879725" cy="3435350"/>
            <a:chOff x="2336" y="1781"/>
            <a:chExt cx="1814" cy="2164"/>
          </a:xfrm>
        </p:grpSpPr>
        <p:pic>
          <p:nvPicPr>
            <p:cNvPr id="11270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8" y="2189"/>
              <a:ext cx="1542" cy="1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572" name="Line 12"/>
            <p:cNvSpPr>
              <a:spLocks noChangeShapeType="1"/>
            </p:cNvSpPr>
            <p:nvPr/>
          </p:nvSpPr>
          <p:spPr bwMode="auto">
            <a:xfrm flipH="1" flipV="1">
              <a:off x="2698" y="3459"/>
              <a:ext cx="1" cy="1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573" name="Text Box 13"/>
            <p:cNvSpPr txBox="1">
              <a:spLocks noChangeArrowheads="1"/>
            </p:cNvSpPr>
            <p:nvPr/>
          </p:nvSpPr>
          <p:spPr bwMode="auto">
            <a:xfrm>
              <a:off x="2336" y="3657"/>
              <a:ext cx="817" cy="288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</a:rPr>
                <a:t>数组名</a:t>
              </a:r>
            </a:p>
          </p:txBody>
        </p:sp>
        <p:sp>
          <p:nvSpPr>
            <p:cNvPr id="194574" name="Line 14"/>
            <p:cNvSpPr>
              <a:spLocks noChangeShapeType="1"/>
            </p:cNvSpPr>
            <p:nvPr/>
          </p:nvSpPr>
          <p:spPr bwMode="auto">
            <a:xfrm>
              <a:off x="2971" y="2007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>
              <a:prstShdw prst="shdw18" dist="17961" dir="13500000">
                <a:schemeClr val="tx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575" name="Text Box 15"/>
            <p:cNvSpPr txBox="1">
              <a:spLocks noChangeArrowheads="1"/>
            </p:cNvSpPr>
            <p:nvPr/>
          </p:nvSpPr>
          <p:spPr bwMode="auto">
            <a:xfrm>
              <a:off x="2653" y="1781"/>
              <a:ext cx="953" cy="288"/>
            </a:xfrm>
            <a:prstGeom prst="rect">
              <a:avLst/>
            </a:prstGeom>
            <a:noFill/>
            <a:ln>
              <a:noFill/>
            </a:ln>
            <a:effectLst>
              <a:prstShdw prst="shdw18" dist="17961" dir="13500000">
                <a:schemeClr val="bg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None/>
                <a:defRPr/>
              </a:pPr>
              <a:r>
                <a:rPr lang="zh-CN" altLang="en-US" sz="2400" b="1">
                  <a:solidFill>
                    <a:schemeClr val="accent2"/>
                  </a:solidFill>
                </a:rPr>
                <a:t>元素下标</a:t>
              </a:r>
            </a:p>
          </p:txBody>
        </p:sp>
      </p:grp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25C77E8-098D-41E7-A919-51D7AE2A71DA}" type="slidenum">
              <a:rPr lang="zh-CN" altLang="en-US" sz="1400" smtClean="0"/>
              <a:t>90</a:t>
            </a:fld>
            <a:endParaRPr lang="en-US" altLang="zh-CN" sz="1400"/>
          </a:p>
        </p:txBody>
      </p:sp>
      <p:grpSp>
        <p:nvGrpSpPr>
          <p:cNvPr id="91139" name="Group 1032"/>
          <p:cNvGrpSpPr/>
          <p:nvPr/>
        </p:nvGrpSpPr>
        <p:grpSpPr bwMode="auto">
          <a:xfrm>
            <a:off x="1331913" y="1268413"/>
            <a:ext cx="7010400" cy="1736725"/>
            <a:chOff x="864" y="914"/>
            <a:chExt cx="4416" cy="1094"/>
          </a:xfrm>
        </p:grpSpPr>
        <p:graphicFrame>
          <p:nvGraphicFramePr>
            <p:cNvPr id="91151" name="Object 1026"/>
            <p:cNvGraphicFramePr>
              <a:graphicFrameLocks noChangeAspect="1"/>
            </p:cNvGraphicFramePr>
            <p:nvPr/>
          </p:nvGraphicFramePr>
          <p:xfrm>
            <a:off x="864" y="960"/>
            <a:ext cx="4416" cy="10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2" imgW="3409950" imgH="809625" progId="Paint.Picture">
                    <p:embed/>
                  </p:oleObj>
                </mc:Choice>
                <mc:Fallback>
                  <p:oleObj name="位图图像" r:id="rId2" imgW="3409950" imgH="809625" progId="Paint.Picture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960"/>
                          <a:ext cx="4416" cy="10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2" name="AutoShape 1027"/>
            <p:cNvSpPr>
              <a:spLocks noChangeArrowheads="1"/>
            </p:cNvSpPr>
            <p:nvPr/>
          </p:nvSpPr>
          <p:spPr bwMode="auto">
            <a:xfrm>
              <a:off x="3360" y="914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grpSp>
        <p:nvGrpSpPr>
          <p:cNvPr id="177161" name="Group 1033"/>
          <p:cNvGrpSpPr/>
          <p:nvPr/>
        </p:nvGrpSpPr>
        <p:grpSpPr bwMode="auto">
          <a:xfrm>
            <a:off x="1258888" y="3141663"/>
            <a:ext cx="7239000" cy="1571625"/>
            <a:chOff x="816" y="2016"/>
            <a:chExt cx="4560" cy="990"/>
          </a:xfrm>
        </p:grpSpPr>
        <p:graphicFrame>
          <p:nvGraphicFramePr>
            <p:cNvPr id="91149" name="Object 1030"/>
            <p:cNvGraphicFramePr>
              <a:graphicFrameLocks noChangeAspect="1"/>
            </p:cNvGraphicFramePr>
            <p:nvPr/>
          </p:nvGraphicFramePr>
          <p:xfrm>
            <a:off x="816" y="2016"/>
            <a:ext cx="4560" cy="9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4" imgW="3419475" imgH="742950" progId="Paint.Picture">
                    <p:embed/>
                  </p:oleObj>
                </mc:Choice>
                <mc:Fallback>
                  <p:oleObj name="位图图像" r:id="rId4" imgW="3419475" imgH="742950" progId="Paint.Picture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016"/>
                          <a:ext cx="4560" cy="9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0" name="AutoShape 1031"/>
            <p:cNvSpPr>
              <a:spLocks noChangeArrowheads="1"/>
            </p:cNvSpPr>
            <p:nvPr/>
          </p:nvSpPr>
          <p:spPr bwMode="auto">
            <a:xfrm>
              <a:off x="2736" y="2016"/>
              <a:ext cx="96" cy="19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grpSp>
        <p:nvGrpSpPr>
          <p:cNvPr id="177166" name="Group 1038"/>
          <p:cNvGrpSpPr/>
          <p:nvPr/>
        </p:nvGrpSpPr>
        <p:grpSpPr bwMode="auto">
          <a:xfrm>
            <a:off x="1447800" y="4724401"/>
            <a:ext cx="6853238" cy="1728788"/>
            <a:chOff x="912" y="3072"/>
            <a:chExt cx="4317" cy="1089"/>
          </a:xfrm>
        </p:grpSpPr>
        <p:graphicFrame>
          <p:nvGraphicFramePr>
            <p:cNvPr id="91147" name="Object 1036"/>
            <p:cNvGraphicFramePr>
              <a:graphicFrameLocks noChangeAspect="1"/>
            </p:cNvGraphicFramePr>
            <p:nvPr/>
          </p:nvGraphicFramePr>
          <p:xfrm>
            <a:off x="912" y="3072"/>
            <a:ext cx="4317" cy="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6" imgW="3333750" imgH="733425" progId="Paint.Picture">
                    <p:embed/>
                  </p:oleObj>
                </mc:Choice>
                <mc:Fallback>
                  <p:oleObj name="位图图像" r:id="rId6" imgW="3333750" imgH="733425" progId="Paint.Picture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072"/>
                          <a:ext cx="4317" cy="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8" name="AutoShape 1037"/>
            <p:cNvSpPr>
              <a:spLocks noChangeArrowheads="1"/>
            </p:cNvSpPr>
            <p:nvPr/>
          </p:nvSpPr>
          <p:spPr bwMode="auto">
            <a:xfrm>
              <a:off x="2016" y="3969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sp>
        <p:nvSpPr>
          <p:cNvPr id="91143" name="Rectangle 6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7.6 </a:t>
            </a:r>
            <a:r>
              <a:rPr lang="zh-CN" altLang="en-US" sz="3200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sp>
        <p:nvSpPr>
          <p:cNvPr id="91144" name="Text Box 7"/>
          <p:cNvSpPr txBox="1">
            <a:spLocks noChangeArrowheads="1"/>
          </p:cNvSpPr>
          <p:nvPr/>
        </p:nvSpPr>
        <p:spPr bwMode="auto">
          <a:xfrm>
            <a:off x="3203575" y="3213100"/>
            <a:ext cx="1079500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确定</a:t>
            </a:r>
            <a:r>
              <a:rPr lang="en-US" altLang="zh-CN" sz="2000" b="1"/>
              <a:t>a[2]</a:t>
            </a:r>
          </a:p>
        </p:txBody>
      </p:sp>
      <p:sp>
        <p:nvSpPr>
          <p:cNvPr id="91145" name="Text Box 8"/>
          <p:cNvSpPr txBox="1">
            <a:spLocks noChangeArrowheads="1"/>
          </p:cNvSpPr>
          <p:nvPr/>
        </p:nvSpPr>
        <p:spPr bwMode="auto">
          <a:xfrm>
            <a:off x="3276600" y="1268413"/>
            <a:ext cx="1366838" cy="3667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确定</a:t>
            </a:r>
            <a:r>
              <a:rPr lang="en-US" altLang="zh-CN" sz="2000" b="1"/>
              <a:t>a[3]</a:t>
            </a:r>
          </a:p>
        </p:txBody>
      </p:sp>
      <p:sp>
        <p:nvSpPr>
          <p:cNvPr id="91146" name="Text Box 9"/>
          <p:cNvSpPr txBox="1">
            <a:spLocks noChangeArrowheads="1"/>
          </p:cNvSpPr>
          <p:nvPr/>
        </p:nvSpPr>
        <p:spPr bwMode="auto">
          <a:xfrm>
            <a:off x="3276600" y="4797425"/>
            <a:ext cx="1366838" cy="366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b="1"/>
              <a:t>确定</a:t>
            </a:r>
            <a:r>
              <a:rPr lang="en-US" altLang="zh-CN" sz="2000" b="1"/>
              <a:t>a[1]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5898E810-D672-4A01-9250-4D24166426CD}" type="slidenum">
              <a:rPr lang="zh-CN" altLang="en-US" sz="1400" smtClean="0"/>
              <a:t>91</a:t>
            </a:fld>
            <a:endParaRPr lang="en-US" altLang="zh-CN" sz="1400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7.6 </a:t>
            </a:r>
            <a:r>
              <a:rPr lang="zh-CN" altLang="en-US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sp>
        <p:nvSpPr>
          <p:cNvPr id="92164" name="Rectangle 5"/>
          <p:cNvSpPr>
            <a:spLocks noChangeArrowheads="1"/>
          </p:cNvSpPr>
          <p:nvPr/>
        </p:nvSpPr>
        <p:spPr bwMode="auto">
          <a:xfrm>
            <a:off x="322263" y="1414463"/>
            <a:ext cx="4178300" cy="1223962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1114425" y="2133600"/>
            <a:ext cx="3386138" cy="5048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92166" name="Text Box 7"/>
          <p:cNvSpPr txBox="1">
            <a:spLocks noChangeArrowheads="1"/>
          </p:cNvSpPr>
          <p:nvPr/>
        </p:nvSpPr>
        <p:spPr bwMode="auto">
          <a:xfrm>
            <a:off x="395288" y="1557338"/>
            <a:ext cx="4032250" cy="420687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for(loc = size-1;loc &gt;= 1;loc--)</a:t>
            </a:r>
            <a:endParaRPr lang="zh-CN" altLang="en-US" sz="2400" b="1"/>
          </a:p>
        </p:txBody>
      </p:sp>
      <p:sp>
        <p:nvSpPr>
          <p:cNvPr id="92167" name="Text Box 8"/>
          <p:cNvSpPr txBox="1">
            <a:spLocks noChangeArrowheads="1"/>
          </p:cNvSpPr>
          <p:nvPr/>
        </p:nvSpPr>
        <p:spPr bwMode="auto">
          <a:xfrm>
            <a:off x="1403350" y="2195513"/>
            <a:ext cx="2303463" cy="420687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确定</a:t>
            </a:r>
            <a:r>
              <a:rPr lang="en-US" altLang="zh-CN" sz="2400" b="1"/>
              <a:t>a[loc] </a:t>
            </a:r>
            <a:r>
              <a:rPr lang="zh-CN" altLang="en-US" sz="2400" b="1"/>
              <a:t>的值</a:t>
            </a:r>
          </a:p>
        </p:txBody>
      </p:sp>
      <p:sp>
        <p:nvSpPr>
          <p:cNvPr id="92168" name="Text Box 11"/>
          <p:cNvSpPr txBox="1">
            <a:spLocks noChangeArrowheads="1"/>
          </p:cNvSpPr>
          <p:nvPr/>
        </p:nvSpPr>
        <p:spPr bwMode="auto">
          <a:xfrm>
            <a:off x="250825" y="3357563"/>
            <a:ext cx="8893175" cy="1458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确定</a:t>
            </a:r>
            <a:r>
              <a:rPr lang="en-US" altLang="zh-CN" sz="2400" b="1" dirty="0"/>
              <a:t>a[loc]</a:t>
            </a:r>
            <a:r>
              <a:rPr lang="zh-CN" altLang="en-US" sz="2400" b="1" dirty="0"/>
              <a:t>：需要</a:t>
            </a:r>
            <a:r>
              <a:rPr lang="en-US" altLang="zh-CN" sz="2400" b="1" dirty="0"/>
              <a:t>a[0]~a[loc]</a:t>
            </a:r>
            <a:r>
              <a:rPr lang="zh-CN" altLang="en-US" sz="2400" b="1" dirty="0"/>
              <a:t>这段范围的元素两两比较交换：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                      </a:t>
            </a:r>
            <a:r>
              <a:rPr lang="en-US" altLang="zh-CN" sz="2400" b="1" dirty="0"/>
              <a:t>if (a[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&gt; a[</a:t>
            </a:r>
            <a:r>
              <a:rPr lang="en-US" altLang="zh-CN" sz="2400" b="1" dirty="0" err="1"/>
              <a:t>i+1</a:t>
            </a:r>
            <a:r>
              <a:rPr lang="en-US" altLang="zh-CN" sz="2400" b="1" dirty="0"/>
              <a:t>]) </a:t>
            </a:r>
            <a:r>
              <a:rPr lang="zh-CN" altLang="en-US" sz="2400" b="1" dirty="0"/>
              <a:t>则</a:t>
            </a:r>
            <a:r>
              <a:rPr lang="en-US" altLang="zh-CN" sz="2400" b="1" dirty="0"/>
              <a:t>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</a:t>
            </a:r>
            <a:r>
              <a:rPr lang="zh-CN" altLang="en-US" sz="2400" b="1" dirty="0"/>
              <a:t>与 </a:t>
            </a:r>
            <a:r>
              <a:rPr lang="en-US" altLang="zh-CN" sz="2400" b="1" dirty="0"/>
              <a:t>a[</a:t>
            </a:r>
            <a:r>
              <a:rPr lang="en-US" altLang="zh-CN" sz="2400" b="1" dirty="0" err="1"/>
              <a:t>i+1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交换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                      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的变化范围：</a:t>
            </a:r>
            <a:r>
              <a:rPr lang="en-US" altLang="zh-CN" sz="2400" b="1" dirty="0"/>
              <a:t>0 ~ loc-1</a:t>
            </a:r>
          </a:p>
        </p:txBody>
      </p:sp>
      <p:sp>
        <p:nvSpPr>
          <p:cNvPr id="419852" name="Rectangle 12"/>
          <p:cNvSpPr>
            <a:spLocks noChangeArrowheads="1"/>
          </p:cNvSpPr>
          <p:nvPr/>
        </p:nvSpPr>
        <p:spPr bwMode="auto">
          <a:xfrm>
            <a:off x="4859338" y="1844675"/>
            <a:ext cx="4105275" cy="1223963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419853" name="Rectangle 13"/>
          <p:cNvSpPr>
            <a:spLocks noChangeArrowheads="1"/>
          </p:cNvSpPr>
          <p:nvPr/>
        </p:nvSpPr>
        <p:spPr bwMode="auto">
          <a:xfrm>
            <a:off x="5437188" y="2563813"/>
            <a:ext cx="3529012" cy="504825"/>
          </a:xfrm>
          <a:prstGeom prst="rect">
            <a:avLst/>
          </a:prstGeom>
          <a:solidFill>
            <a:srgbClr val="FFCC99"/>
          </a:solidFill>
          <a:ln w="952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419854" name="Text Box 14"/>
          <p:cNvSpPr txBox="1">
            <a:spLocks noChangeArrowheads="1"/>
          </p:cNvSpPr>
          <p:nvPr/>
        </p:nvSpPr>
        <p:spPr bwMode="auto">
          <a:xfrm>
            <a:off x="4932363" y="1987550"/>
            <a:ext cx="3960812" cy="4206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for(i = 0;i &lt;= loc-1;i++)</a:t>
            </a:r>
            <a:endParaRPr lang="zh-CN" altLang="en-US" sz="2400" b="1"/>
          </a:p>
        </p:txBody>
      </p:sp>
      <p:sp>
        <p:nvSpPr>
          <p:cNvPr id="419855" name="Text Box 15"/>
          <p:cNvSpPr txBox="1">
            <a:spLocks noChangeArrowheads="1"/>
          </p:cNvSpPr>
          <p:nvPr/>
        </p:nvSpPr>
        <p:spPr bwMode="auto">
          <a:xfrm>
            <a:off x="5580063" y="2625725"/>
            <a:ext cx="3240087" cy="420688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若</a:t>
            </a:r>
            <a:r>
              <a:rPr lang="en-US" altLang="zh-CN" sz="2400" b="1"/>
              <a:t>a[i]&gt;a[i+1]</a:t>
            </a:r>
            <a:r>
              <a:rPr lang="zh-CN" altLang="en-US" sz="2400" b="1"/>
              <a:t>，则交换</a:t>
            </a:r>
          </a:p>
        </p:txBody>
      </p:sp>
      <p:sp>
        <p:nvSpPr>
          <p:cNvPr id="419856" name="AutoShape 16"/>
          <p:cNvSpPr>
            <a:spLocks noChangeArrowheads="1"/>
          </p:cNvSpPr>
          <p:nvPr/>
        </p:nvSpPr>
        <p:spPr bwMode="auto">
          <a:xfrm>
            <a:off x="4572000" y="2276475"/>
            <a:ext cx="215900" cy="2159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C99"/>
          </a:solidFill>
          <a:ln w="9525" algn="ctr">
            <a:solidFill>
              <a:srgbClr val="3333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000"/>
          </a:p>
        </p:txBody>
      </p:sp>
      <p:sp>
        <p:nvSpPr>
          <p:cNvPr id="419857" name="Text Box 17"/>
          <p:cNvSpPr txBox="1">
            <a:spLocks noChangeArrowheads="1"/>
          </p:cNvSpPr>
          <p:nvPr/>
        </p:nvSpPr>
        <p:spPr bwMode="auto">
          <a:xfrm>
            <a:off x="250825" y="4941888"/>
            <a:ext cx="8893175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思考：如果要实现降序排序，上述算法如何修改？</a:t>
            </a:r>
          </a:p>
        </p:txBody>
      </p:sp>
      <p:sp>
        <p:nvSpPr>
          <p:cNvPr id="419858" name="Text Box 18"/>
          <p:cNvSpPr txBox="1">
            <a:spLocks noChangeArrowheads="1"/>
          </p:cNvSpPr>
          <p:nvPr/>
        </p:nvSpPr>
        <p:spPr bwMode="auto">
          <a:xfrm>
            <a:off x="1151124" y="5440564"/>
            <a:ext cx="741642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/>
              <a:t>若</a:t>
            </a:r>
            <a:r>
              <a:rPr lang="en-US" altLang="zh-CN" sz="2400" b="1"/>
              <a:t>a[i]&lt;a[i+1]</a:t>
            </a:r>
            <a:r>
              <a:rPr lang="zh-CN" altLang="en-US" sz="2400" b="1"/>
              <a:t>，则交换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419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500"/>
                                        <p:tgtEl>
                                          <p:spTgt spid="41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500"/>
                                        <p:tgtEl>
                                          <p:spTgt spid="419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500"/>
                                        <p:tgtEl>
                                          <p:spTgt spid="419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419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500"/>
                                        <p:tgtEl>
                                          <p:spTgt spid="41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500"/>
                                        <p:tgtEl>
                                          <p:spTgt spid="41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52" grpId="0" animBg="1"/>
      <p:bldP spid="419853" grpId="0" animBg="1"/>
      <p:bldP spid="419854" grpId="0" animBg="1"/>
      <p:bldP spid="419855" grpId="0" animBg="1"/>
      <p:bldP spid="419856" grpId="0" animBg="1"/>
      <p:bldP spid="419857" grpId="0"/>
      <p:bldP spid="41985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F88C5536-7522-44AF-A097-5FCA3BD00D59}" type="slidenum">
              <a:rPr lang="zh-CN" altLang="en-US" sz="1400" smtClean="0"/>
              <a:t>92</a:t>
            </a:fld>
            <a:endParaRPr lang="en-US" altLang="zh-CN" sz="140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7.6 </a:t>
            </a:r>
            <a:r>
              <a:rPr lang="zh-CN" altLang="en-US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19213"/>
            <a:ext cx="7989888" cy="513397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1800" b="1" dirty="0">
                <a:solidFill>
                  <a:schemeClr val="accent2"/>
                </a:solidFill>
              </a:rPr>
              <a:t>/*</a:t>
            </a:r>
            <a:r>
              <a:rPr lang="zh-CN" altLang="en-US" sz="1800" b="1" dirty="0">
                <a:solidFill>
                  <a:schemeClr val="accent2"/>
                </a:solidFill>
              </a:rPr>
              <a:t>冒泡排序算法</a:t>
            </a:r>
            <a:r>
              <a:rPr lang="en-US" altLang="zh-CN" sz="1800" b="1" dirty="0">
                <a:solidFill>
                  <a:schemeClr val="accent2"/>
                </a:solidFill>
              </a:rPr>
              <a:t>1</a:t>
            </a:r>
            <a:r>
              <a:rPr lang="zh-CN" altLang="en-US" sz="1800" b="1" dirty="0">
                <a:solidFill>
                  <a:schemeClr val="accent2"/>
                </a:solidFill>
              </a:rPr>
              <a:t>：升序排序，以</a:t>
            </a:r>
            <a:r>
              <a:rPr lang="en-US" altLang="zh-CN" sz="1800" b="1" dirty="0">
                <a:solidFill>
                  <a:schemeClr val="accent2"/>
                </a:solidFill>
              </a:rPr>
              <a:t>loc</a:t>
            </a:r>
            <a:r>
              <a:rPr lang="zh-CN" altLang="en-US" sz="1800" b="1" dirty="0">
                <a:solidFill>
                  <a:schemeClr val="accent2"/>
                </a:solidFill>
              </a:rPr>
              <a:t>作为循环控制变量*</a:t>
            </a:r>
            <a:r>
              <a:rPr lang="en-US" altLang="zh-CN" sz="1800" b="1" dirty="0">
                <a:solidFill>
                  <a:schemeClr val="accent2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void </a:t>
            </a:r>
            <a:r>
              <a:rPr lang="en-US" altLang="zh-CN" sz="2200" b="1" dirty="0" err="1"/>
              <a:t>bubbleSortDown1</a:t>
            </a:r>
            <a:r>
              <a:rPr lang="en-US" altLang="zh-CN" sz="2200" b="1" dirty="0"/>
              <a:t>(int a[], int size)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int loc,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,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800" b="1" dirty="0"/>
              <a:t>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>
                <a:solidFill>
                  <a:schemeClr val="accent2"/>
                </a:solidFill>
              </a:rPr>
              <a:t>	/*</a:t>
            </a:r>
            <a:r>
              <a:rPr lang="zh-CN" altLang="en-US" sz="2200" b="1" dirty="0">
                <a:solidFill>
                  <a:schemeClr val="accent2"/>
                </a:solidFill>
              </a:rPr>
              <a:t>总共需要比较</a:t>
            </a:r>
            <a:r>
              <a:rPr lang="en-US" altLang="zh-CN" sz="2200" b="1" dirty="0">
                <a:solidFill>
                  <a:schemeClr val="accent2"/>
                </a:solidFill>
              </a:rPr>
              <a:t>size-1</a:t>
            </a:r>
            <a:r>
              <a:rPr lang="zh-CN" altLang="en-US" sz="2200" b="1" dirty="0">
                <a:solidFill>
                  <a:schemeClr val="accent2"/>
                </a:solidFill>
              </a:rPr>
              <a:t>趟。每一趟确定</a:t>
            </a:r>
            <a:r>
              <a:rPr lang="en-US" altLang="zh-CN" sz="2200" b="1" dirty="0">
                <a:solidFill>
                  <a:schemeClr val="accent2"/>
                </a:solidFill>
              </a:rPr>
              <a:t>a[loc]</a:t>
            </a:r>
            <a:r>
              <a:rPr lang="zh-CN" altLang="en-US" sz="2200" b="1" dirty="0">
                <a:solidFill>
                  <a:schemeClr val="accent2"/>
                </a:solidFill>
              </a:rPr>
              <a:t>的值*</a:t>
            </a:r>
            <a:r>
              <a:rPr lang="en-US" altLang="zh-CN" sz="2200" b="1" dirty="0">
                <a:solidFill>
                  <a:schemeClr val="accent2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for(loc = size-1; loc &gt;= 1; loc--){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   </a:t>
            </a:r>
            <a:r>
              <a:rPr lang="en-US" altLang="zh-CN" sz="2200" b="1" dirty="0">
                <a:solidFill>
                  <a:schemeClr val="accent2"/>
                </a:solidFill>
              </a:rPr>
              <a:t>/*</a:t>
            </a:r>
            <a:r>
              <a:rPr lang="zh-CN" altLang="en-US" sz="2200" b="1" dirty="0">
                <a:solidFill>
                  <a:schemeClr val="accent2"/>
                </a:solidFill>
              </a:rPr>
              <a:t>从下标为</a:t>
            </a:r>
            <a:r>
              <a:rPr lang="en-US" altLang="zh-CN" sz="2200" b="1" dirty="0">
                <a:solidFill>
                  <a:schemeClr val="accent2"/>
                </a:solidFill>
              </a:rPr>
              <a:t>0</a:t>
            </a:r>
            <a:r>
              <a:rPr lang="zh-CN" altLang="en-US" sz="2200" b="1" dirty="0">
                <a:solidFill>
                  <a:schemeClr val="accent2"/>
                </a:solidFill>
              </a:rPr>
              <a:t>～</a:t>
            </a:r>
            <a:r>
              <a:rPr lang="en-US" altLang="zh-CN" sz="2200" b="1" dirty="0">
                <a:solidFill>
                  <a:schemeClr val="accent2"/>
                </a:solidFill>
              </a:rPr>
              <a:t>loc</a:t>
            </a:r>
            <a:r>
              <a:rPr lang="zh-CN" altLang="en-US" sz="2200" b="1" dirty="0">
                <a:solidFill>
                  <a:schemeClr val="accent2"/>
                </a:solidFill>
              </a:rPr>
              <a:t>数组元素中依次进行比较交换*</a:t>
            </a:r>
            <a:r>
              <a:rPr lang="en-US" altLang="zh-CN" sz="2200" b="1" dirty="0">
                <a:solidFill>
                  <a:schemeClr val="accent2"/>
                </a:solidFill>
              </a:rPr>
              <a:t>/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    for (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= 0;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 &lt;= loc-1; 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++)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if(a[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 &gt; a[</a:t>
            </a:r>
            <a:r>
              <a:rPr lang="en-US" altLang="zh-CN" sz="2200" b="1" dirty="0" err="1"/>
              <a:t>i+1</a:t>
            </a:r>
            <a:r>
              <a:rPr lang="en-US" altLang="zh-CN" sz="2200" b="1" dirty="0"/>
              <a:t>]) {  </a:t>
            </a:r>
            <a:r>
              <a:rPr lang="en-US" altLang="zh-CN" sz="2200" b="1" dirty="0">
                <a:solidFill>
                  <a:schemeClr val="accent2"/>
                </a:solidFill>
              </a:rPr>
              <a:t>/*</a:t>
            </a:r>
            <a:r>
              <a:rPr lang="zh-CN" altLang="en-US" sz="2200" b="1" dirty="0">
                <a:solidFill>
                  <a:schemeClr val="accent2"/>
                </a:solidFill>
              </a:rPr>
              <a:t>相邻两个元素交换*</a:t>
            </a:r>
            <a:r>
              <a:rPr lang="en-US" altLang="zh-CN" sz="2200" b="1" dirty="0">
                <a:solidFill>
                  <a:schemeClr val="accent2"/>
                </a:solidFill>
              </a:rPr>
              <a:t>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    temp = a[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    a[</a:t>
            </a:r>
            <a:r>
              <a:rPr lang="en-US" altLang="zh-CN" sz="2200" b="1" dirty="0" err="1"/>
              <a:t>i</a:t>
            </a:r>
            <a:r>
              <a:rPr lang="en-US" altLang="zh-CN" sz="2200" b="1" dirty="0"/>
              <a:t>] = a[</a:t>
            </a:r>
            <a:r>
              <a:rPr lang="en-US" altLang="zh-CN" sz="2200" b="1" dirty="0" err="1"/>
              <a:t>i+1</a:t>
            </a:r>
            <a:r>
              <a:rPr lang="en-US" altLang="zh-CN" sz="2200" b="1" dirty="0"/>
              <a:t>];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    a[</a:t>
            </a:r>
            <a:r>
              <a:rPr lang="en-US" altLang="zh-CN" sz="2200" b="1" dirty="0" err="1"/>
              <a:t>i+1</a:t>
            </a:r>
            <a:r>
              <a:rPr lang="en-US" altLang="zh-CN" sz="2200" b="1" dirty="0"/>
              <a:t>] = temp;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	 }	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	}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200" b="1" dirty="0"/>
              <a:t>}</a:t>
            </a:r>
            <a:endParaRPr lang="zh-CN" altLang="en-US" sz="2200" b="1" dirty="0"/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EB54970-59D4-482E-AC53-C55881385B4D}" type="slidenum">
              <a:rPr lang="zh-CN" altLang="en-US" sz="1400" smtClean="0"/>
              <a:t>93</a:t>
            </a:fld>
            <a:endParaRPr lang="en-US" altLang="zh-CN" sz="1400"/>
          </a:p>
        </p:txBody>
      </p:sp>
      <p:sp>
        <p:nvSpPr>
          <p:cNvPr id="94211" name="Rectangle 8"/>
          <p:cNvSpPr>
            <a:spLocks noChangeArrowheads="1"/>
          </p:cNvSpPr>
          <p:nvPr/>
        </p:nvSpPr>
        <p:spPr bwMode="auto">
          <a:xfrm>
            <a:off x="395288" y="814388"/>
            <a:ext cx="8208962" cy="611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/*</a:t>
            </a:r>
            <a:r>
              <a:rPr lang="zh-CN" altLang="en-US" sz="2400" b="1" dirty="0">
                <a:solidFill>
                  <a:schemeClr val="accent2"/>
                </a:solidFill>
              </a:rPr>
              <a:t>冒泡排序算法</a:t>
            </a:r>
            <a:r>
              <a:rPr lang="en-US" altLang="zh-CN" sz="2400" b="1" dirty="0">
                <a:solidFill>
                  <a:schemeClr val="accent2"/>
                </a:solidFill>
              </a:rPr>
              <a:t>2:</a:t>
            </a:r>
            <a:r>
              <a:rPr lang="zh-CN" altLang="en-US" sz="2400" b="1" dirty="0">
                <a:solidFill>
                  <a:schemeClr val="accent2"/>
                </a:solidFill>
              </a:rPr>
              <a:t>升序排序</a:t>
            </a:r>
            <a:r>
              <a:rPr lang="en-US" altLang="zh-CN" sz="2400" b="1" dirty="0">
                <a:solidFill>
                  <a:schemeClr val="accent2"/>
                </a:solidFill>
              </a:rPr>
              <a:t>,</a:t>
            </a:r>
            <a:r>
              <a:rPr lang="zh-CN" altLang="en-US" sz="2400" b="1" dirty="0">
                <a:solidFill>
                  <a:schemeClr val="accent2"/>
                </a:solidFill>
              </a:rPr>
              <a:t>以</a:t>
            </a:r>
            <a:r>
              <a:rPr lang="en-US" altLang="zh-CN" sz="2400" b="1" dirty="0">
                <a:solidFill>
                  <a:schemeClr val="accent2"/>
                </a:solidFill>
              </a:rPr>
              <a:t>pass</a:t>
            </a:r>
            <a:r>
              <a:rPr lang="zh-CN" altLang="en-US" sz="2400" b="1" dirty="0">
                <a:solidFill>
                  <a:schemeClr val="accent2"/>
                </a:solidFill>
              </a:rPr>
              <a:t>作为循环控制变量*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void </a:t>
            </a:r>
            <a:r>
              <a:rPr lang="en-US" altLang="zh-CN" sz="2400" b="1" dirty="0" err="1"/>
              <a:t>bubbleSortDown2</a:t>
            </a:r>
            <a:r>
              <a:rPr lang="en-US" altLang="zh-CN" sz="2400" b="1" dirty="0"/>
              <a:t>(int a[], int size)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int pass,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, temp;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	/* </a:t>
            </a:r>
            <a:r>
              <a:rPr lang="zh-CN" altLang="en-US" sz="2400" b="1" dirty="0">
                <a:solidFill>
                  <a:schemeClr val="accent2"/>
                </a:solidFill>
              </a:rPr>
              <a:t>总共需要比较</a:t>
            </a:r>
            <a:r>
              <a:rPr lang="en-US" altLang="zh-CN" sz="2400" b="1" dirty="0">
                <a:solidFill>
                  <a:schemeClr val="accent2"/>
                </a:solidFill>
              </a:rPr>
              <a:t>size-1</a:t>
            </a:r>
            <a:r>
              <a:rPr lang="zh-CN" altLang="en-US" sz="2400" b="1" dirty="0">
                <a:solidFill>
                  <a:schemeClr val="accent2"/>
                </a:solidFill>
              </a:rPr>
              <a:t>趟。每一趟确定</a:t>
            </a:r>
            <a:r>
              <a:rPr lang="en-US" altLang="zh-CN" sz="2400" b="1" dirty="0">
                <a:solidFill>
                  <a:schemeClr val="accent2"/>
                </a:solidFill>
              </a:rPr>
              <a:t>a[size-pass]</a:t>
            </a:r>
            <a:r>
              <a:rPr lang="zh-CN" altLang="en-US" sz="2400" b="1" dirty="0">
                <a:solidFill>
                  <a:schemeClr val="accent2"/>
                </a:solidFill>
              </a:rPr>
              <a:t>的值 *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	for (pass=1; pass&lt;=size-1; pass++) {	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accent2"/>
                </a:solidFill>
              </a:rPr>
              <a:t>/*</a:t>
            </a:r>
            <a:r>
              <a:rPr lang="zh-CN" altLang="en-US" sz="2400" b="1" dirty="0">
                <a:solidFill>
                  <a:schemeClr val="accent2"/>
                </a:solidFill>
              </a:rPr>
              <a:t>从下标为</a:t>
            </a:r>
            <a:r>
              <a:rPr lang="en-US" altLang="zh-CN" sz="2400" b="1" dirty="0">
                <a:solidFill>
                  <a:schemeClr val="accent2"/>
                </a:solidFill>
              </a:rPr>
              <a:t>0</a:t>
            </a:r>
            <a:r>
              <a:rPr lang="zh-CN" altLang="en-US" sz="2400" b="1" dirty="0">
                <a:solidFill>
                  <a:schemeClr val="accent2"/>
                </a:solidFill>
              </a:rPr>
              <a:t>～</a:t>
            </a:r>
            <a:r>
              <a:rPr lang="en-US" altLang="zh-CN" sz="2400" b="1" dirty="0">
                <a:solidFill>
                  <a:schemeClr val="accent2"/>
                </a:solidFill>
              </a:rPr>
              <a:t>size</a:t>
            </a:r>
            <a:r>
              <a:rPr lang="zh-CN" altLang="en-US" sz="2400" b="1" dirty="0">
                <a:solidFill>
                  <a:schemeClr val="accent2"/>
                </a:solidFill>
              </a:rPr>
              <a:t>－</a:t>
            </a:r>
            <a:r>
              <a:rPr lang="en-US" altLang="zh-CN" sz="2400" b="1" dirty="0">
                <a:solidFill>
                  <a:schemeClr val="accent2"/>
                </a:solidFill>
              </a:rPr>
              <a:t>pass</a:t>
            </a:r>
            <a:r>
              <a:rPr lang="zh-CN" altLang="en-US" sz="2400" b="1" dirty="0">
                <a:solidFill>
                  <a:schemeClr val="accent2"/>
                </a:solidFill>
              </a:rPr>
              <a:t>数组元素中依次进行比较交换*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  <a:r>
              <a:rPr lang="en-US" altLang="zh-CN" sz="2400" b="1" dirty="0"/>
              <a:t>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 	for(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=0;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&lt;=size-pass-1;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++)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 	     if(a[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]&gt;a[</a:t>
            </a:r>
            <a:r>
              <a:rPr lang="en-US" altLang="zh-CN" sz="2400" b="1" dirty="0" err="1"/>
              <a:t>i+1</a:t>
            </a:r>
            <a:r>
              <a:rPr lang="en-US" altLang="zh-CN" sz="2400" b="1" dirty="0"/>
              <a:t>]) {  </a:t>
            </a:r>
            <a:r>
              <a:rPr lang="en-US" altLang="zh-CN" sz="2400" b="1" dirty="0">
                <a:solidFill>
                  <a:schemeClr val="accent2"/>
                </a:solidFill>
              </a:rPr>
              <a:t>/*</a:t>
            </a:r>
            <a:r>
              <a:rPr lang="zh-CN" altLang="en-US" sz="2400" b="1" dirty="0">
                <a:solidFill>
                  <a:schemeClr val="accent2"/>
                </a:solidFill>
              </a:rPr>
              <a:t>交换*</a:t>
            </a:r>
            <a:r>
              <a:rPr lang="en-US" altLang="zh-CN" sz="2400" b="1" dirty="0">
                <a:solidFill>
                  <a:schemeClr val="accent2"/>
                </a:solidFill>
              </a:rPr>
              <a:t>/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		temp=a[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		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]=a[</a:t>
            </a:r>
            <a:r>
              <a:rPr lang="en-US" altLang="zh-CN" sz="2400" b="1" dirty="0" err="1"/>
              <a:t>i+1</a:t>
            </a:r>
            <a:r>
              <a:rPr lang="en-US" altLang="zh-CN" sz="2400" b="1" dirty="0"/>
              <a:t>];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		a[</a:t>
            </a:r>
            <a:r>
              <a:rPr lang="en-US" altLang="zh-CN" sz="2400" b="1" dirty="0" err="1"/>
              <a:t>i+1</a:t>
            </a:r>
            <a:r>
              <a:rPr lang="en-US" altLang="zh-CN" sz="2400" b="1" dirty="0"/>
              <a:t>]=temp;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	            }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     }   </a:t>
            </a:r>
          </a:p>
          <a:p>
            <a:pPr eaLnBrk="1" hangingPunct="1">
              <a:buFontTx/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1D08B898-8581-4A52-B20E-4103C6BC14FF}" type="slidenum">
              <a:rPr lang="zh-CN" altLang="en-US" sz="1400" smtClean="0"/>
              <a:t>94</a:t>
            </a:fld>
            <a:endParaRPr lang="en-US" altLang="zh-CN" sz="140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solidFill>
                  <a:srgbClr val="FF0000"/>
                </a:solidFill>
              </a:rPr>
              <a:t>7.6 </a:t>
            </a:r>
            <a:r>
              <a:rPr lang="zh-CN" altLang="en-US" b="1" dirty="0">
                <a:solidFill>
                  <a:srgbClr val="FF0000"/>
                </a:solidFill>
              </a:rPr>
              <a:t>数组的排序与查找算法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508" y="1412776"/>
            <a:ext cx="7772400" cy="3405931"/>
          </a:xfrm>
        </p:spPr>
        <p:txBody>
          <a:bodyPr/>
          <a:lstStyle/>
          <a:p>
            <a:pPr marL="0" eaLnBrk="1" hangingPunct="1">
              <a:buFontTx/>
              <a:buNone/>
            </a:pPr>
            <a:r>
              <a:rPr lang="zh-CN" altLang="en-US" b="1" dirty="0"/>
              <a:t>设计冒泡排序算法，实现降序排序。</a:t>
            </a:r>
            <a:endParaRPr lang="en-US" altLang="zh-CN" b="1" dirty="0"/>
          </a:p>
          <a:p>
            <a:pPr marL="0" eaLnBrk="1" hangingPunct="1">
              <a:buFontTx/>
              <a:buNone/>
            </a:pPr>
            <a:r>
              <a:rPr lang="zh-CN" altLang="en-US" b="1" dirty="0"/>
              <a:t>要求：每一趟过程通过两两比较和交换将最大的元素往</a:t>
            </a:r>
            <a:r>
              <a:rPr lang="zh-CN" altLang="en-US" b="1" dirty="0">
                <a:solidFill>
                  <a:srgbClr val="FF0000"/>
                </a:solidFill>
              </a:rPr>
              <a:t>前</a:t>
            </a:r>
            <a:r>
              <a:rPr lang="zh-CN" altLang="en-US" b="1" dirty="0"/>
              <a:t>冒泡 </a:t>
            </a:r>
            <a:r>
              <a:rPr lang="en-US" altLang="zh-CN" b="1" dirty="0"/>
              <a:t>(</a:t>
            </a:r>
            <a:r>
              <a:rPr lang="zh-CN" altLang="en-US" b="1" dirty="0"/>
              <a:t>下标为</a:t>
            </a:r>
            <a:r>
              <a:rPr lang="en-US" altLang="zh-CN" b="1" dirty="0"/>
              <a:t>0</a:t>
            </a:r>
            <a:r>
              <a:rPr lang="zh-CN" altLang="en-US" b="1" dirty="0"/>
              <a:t>的元素最靠前</a:t>
            </a:r>
            <a:r>
              <a:rPr lang="en-US" altLang="zh-CN" b="1" dirty="0"/>
              <a:t>)</a:t>
            </a:r>
            <a:r>
              <a:rPr lang="zh-CN" altLang="en-US" b="1" dirty="0"/>
              <a:t>。</a:t>
            </a:r>
          </a:p>
          <a:p>
            <a:pPr eaLnBrk="1" hangingPunct="1">
              <a:buFontTx/>
              <a:buNone/>
            </a:pPr>
            <a:r>
              <a:rPr lang="zh-CN" altLang="en-US" b="1" dirty="0"/>
              <a:t>   </a:t>
            </a:r>
            <a:endParaRPr lang="en-US" altLang="zh-CN" b="1" dirty="0"/>
          </a:p>
          <a:p>
            <a:pPr marL="0" eaLnBrk="1" hangingPunct="1">
              <a:buFontTx/>
              <a:buNone/>
            </a:pPr>
            <a:r>
              <a:rPr lang="zh-CN" altLang="en-US" b="1" dirty="0"/>
              <a:t>例如：第一趟，从</a:t>
            </a:r>
            <a:r>
              <a:rPr lang="en-US" altLang="zh-CN" b="1" dirty="0"/>
              <a:t>a[size-1]</a:t>
            </a:r>
            <a:r>
              <a:rPr lang="zh-CN" altLang="en-US" b="1" dirty="0"/>
              <a:t>元素开始，每个元素和其前面一个元素两两比较，若大于前面元素，则交换。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7.6 </a:t>
            </a:r>
            <a:r>
              <a:rPr lang="zh-CN" altLang="en-US" b="1" dirty="0">
                <a:solidFill>
                  <a:srgbClr val="FF0000"/>
                </a:solidFill>
              </a:rPr>
              <a:t>数组的排序与查找算法</a:t>
            </a:r>
            <a:br>
              <a:rPr lang="zh-CN" altLang="en-US" b="1" dirty="0">
                <a:solidFill>
                  <a:srgbClr val="FF0000"/>
                </a:solidFill>
              </a:rPr>
            </a:br>
            <a:endParaRPr lang="zh-CN" altLang="en-US" dirty="0"/>
          </a:p>
        </p:txBody>
      </p:sp>
      <p:sp>
        <p:nvSpPr>
          <p:cNvPr id="96259" name="内容占位符 2"/>
          <p:cNvSpPr>
            <a:spLocks noGrp="1"/>
          </p:cNvSpPr>
          <p:nvPr>
            <p:ph idx="1"/>
          </p:nvPr>
        </p:nvSpPr>
        <p:spPr>
          <a:xfrm>
            <a:off x="685800" y="1268760"/>
            <a:ext cx="7772400" cy="5184428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bubbleSort3</a:t>
            </a:r>
            <a:r>
              <a:rPr lang="en-US" altLang="zh-CN" sz="2000" b="1" dirty="0"/>
              <a:t>(int a[], int size)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{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int loc,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, temp; </a:t>
            </a:r>
          </a:p>
          <a:p>
            <a:pPr marL="0" indent="0">
              <a:buFontTx/>
              <a:buNone/>
            </a:pPr>
            <a:r>
              <a:rPr lang="en-US" altLang="zh-CN" sz="800" b="1" dirty="0"/>
              <a:t>	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/*</a:t>
            </a:r>
            <a:r>
              <a:rPr lang="zh-CN" altLang="en-US" sz="2000" b="1" dirty="0"/>
              <a:t>总共需要比较</a:t>
            </a:r>
            <a:r>
              <a:rPr lang="en-US" altLang="zh-CN" sz="2000" b="1" dirty="0"/>
              <a:t>size-1</a:t>
            </a:r>
            <a:r>
              <a:rPr lang="zh-CN" altLang="en-US" sz="2000" b="1" dirty="0"/>
              <a:t>趟。每一趟确定</a:t>
            </a:r>
            <a:r>
              <a:rPr lang="en-US" altLang="zh-CN" sz="2000" b="1" dirty="0"/>
              <a:t>a[loc]</a:t>
            </a:r>
            <a:r>
              <a:rPr lang="zh-CN" altLang="en-US" sz="2000" b="1" dirty="0"/>
              <a:t>的值*</a:t>
            </a:r>
            <a:r>
              <a:rPr lang="en-US" altLang="zh-CN" sz="2000" b="1" dirty="0"/>
              <a:t>/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for(loc = 0; loc &lt;= size-2; loc++){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   /*</a:t>
            </a:r>
            <a:r>
              <a:rPr lang="zh-CN" altLang="en-US" sz="2000" b="1" dirty="0"/>
              <a:t>从下标为</a:t>
            </a:r>
            <a:r>
              <a:rPr lang="en-US" altLang="zh-CN" sz="2000" b="1" dirty="0"/>
              <a:t>size-1</a:t>
            </a:r>
            <a:r>
              <a:rPr lang="zh-CN" altLang="en-US" sz="2000" b="1" dirty="0"/>
              <a:t>～</a:t>
            </a:r>
            <a:r>
              <a:rPr lang="en-US" altLang="zh-CN" sz="2000" b="1" dirty="0"/>
              <a:t>loc</a:t>
            </a:r>
            <a:r>
              <a:rPr lang="zh-CN" altLang="en-US" sz="2000" b="1" dirty="0"/>
              <a:t>数组元素中依次进行比较交换*</a:t>
            </a:r>
            <a:r>
              <a:rPr lang="en-US" altLang="zh-CN" sz="2000" b="1" dirty="0"/>
              <a:t>/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    for(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= size-1;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&gt;= </a:t>
            </a:r>
            <a:r>
              <a:rPr lang="en-US" altLang="zh-CN" sz="2000" b="1" dirty="0" err="1"/>
              <a:t>loc+1</a:t>
            </a:r>
            <a:r>
              <a:rPr lang="en-US" altLang="zh-CN" sz="2000" b="1" dirty="0"/>
              <a:t>;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--)   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	 if(a[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&gt;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-1]){  /*</a:t>
            </a:r>
            <a:r>
              <a:rPr lang="zh-CN" altLang="en-US" sz="2000" b="1" dirty="0"/>
              <a:t>相邻两个元素交换*</a:t>
            </a:r>
            <a:r>
              <a:rPr lang="en-US" altLang="zh-CN" sz="2000" b="1" dirty="0"/>
              <a:t>/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	     temp =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];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	    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 =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-1];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	     a[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-1] = temp;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	 }	   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	} </a:t>
            </a:r>
          </a:p>
          <a:p>
            <a:pPr marL="0" indent="0">
              <a:buFontTx/>
              <a:buNone/>
            </a:pPr>
            <a:r>
              <a:rPr lang="en-US" altLang="zh-CN" sz="2000" b="1" dirty="0"/>
              <a:t>}</a:t>
            </a:r>
            <a:endParaRPr lang="zh-CN" altLang="en-US" sz="2000" b="1" dirty="0"/>
          </a:p>
        </p:txBody>
      </p:sp>
      <p:sp>
        <p:nvSpPr>
          <p:cNvPr id="96260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49372E8A-B958-44FA-B9BE-5405263B7399}" type="slidenum">
              <a:rPr lang="zh-CN" altLang="en-US" sz="1400" smtClean="0"/>
              <a:t>95</a:t>
            </a:fld>
            <a:endParaRPr lang="en-US" altLang="zh-CN" sz="1400"/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25275FA8-1809-4364-9FCB-CEDBDA99479C}" type="slidenum">
              <a:rPr lang="zh-CN" altLang="en-US" sz="1400" smtClean="0"/>
              <a:t>96</a:t>
            </a:fld>
            <a:endParaRPr lang="en-US" altLang="zh-CN" sz="1400"/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19100" y="1340768"/>
            <a:ext cx="83058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0" indent="0" eaLnBrk="1" hangingPunct="1">
              <a:buNone/>
            </a:pPr>
            <a:r>
              <a:rPr lang="zh-CN" altLang="en-US" b="1" dirty="0">
                <a:solidFill>
                  <a:srgbClr val="003399"/>
                </a:solidFill>
              </a:rPr>
              <a:t>选择排序</a:t>
            </a:r>
            <a:endParaRPr lang="zh-CN" altLang="en-US" b="1" dirty="0"/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降序排序算法思路：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从</a:t>
            </a:r>
            <a:r>
              <a:rPr lang="en-US" altLang="zh-CN" sz="2400" dirty="0"/>
              <a:t>a[0]~a[size-1]</a:t>
            </a:r>
            <a:r>
              <a:rPr lang="zh-CN" altLang="en-US" sz="2400" dirty="0"/>
              <a:t>这段元素中找最大元素</a:t>
            </a:r>
            <a:r>
              <a:rPr lang="en-US" altLang="zh-CN" sz="2400" dirty="0"/>
              <a:t>a[max]</a:t>
            </a:r>
            <a:r>
              <a:rPr lang="zh-CN" altLang="en-US" sz="2400" dirty="0"/>
              <a:t>，</a:t>
            </a:r>
            <a:r>
              <a:rPr lang="en-US" altLang="zh-CN" sz="2400" dirty="0"/>
              <a:t>a[0]</a:t>
            </a:r>
            <a:r>
              <a:rPr lang="zh-CN" altLang="en-US" sz="2400" dirty="0"/>
              <a:t>和</a:t>
            </a:r>
            <a:r>
              <a:rPr lang="en-US" altLang="zh-CN" sz="2400" dirty="0"/>
              <a:t>a[max]</a:t>
            </a:r>
            <a:r>
              <a:rPr lang="zh-CN" altLang="en-US" sz="2400" dirty="0"/>
              <a:t>交换；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接着，从</a:t>
            </a:r>
            <a:r>
              <a:rPr lang="en-US" altLang="zh-CN" sz="2400" dirty="0"/>
              <a:t>a[1]~a[size-1]</a:t>
            </a:r>
            <a:r>
              <a:rPr lang="zh-CN" altLang="en-US" sz="2400" dirty="0"/>
              <a:t>这段元素中找最大元素</a:t>
            </a:r>
            <a:r>
              <a:rPr lang="en-US" altLang="zh-CN" sz="2400" dirty="0"/>
              <a:t>a[max]</a:t>
            </a:r>
            <a:r>
              <a:rPr lang="zh-CN" altLang="en-US" sz="2400" dirty="0"/>
              <a:t>，</a:t>
            </a:r>
            <a:r>
              <a:rPr lang="en-US" altLang="zh-CN" sz="2400" dirty="0"/>
              <a:t>a[1]</a:t>
            </a:r>
            <a:r>
              <a:rPr lang="zh-CN" altLang="en-US" sz="2400" dirty="0"/>
              <a:t>和</a:t>
            </a:r>
            <a:r>
              <a:rPr lang="en-US" altLang="zh-CN" sz="2400" dirty="0"/>
              <a:t>a[max]</a:t>
            </a:r>
            <a:r>
              <a:rPr lang="zh-CN" altLang="en-US" sz="2400" dirty="0"/>
              <a:t>交换；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dirty="0"/>
              <a:t>依次类推，直到第</a:t>
            </a:r>
            <a:r>
              <a:rPr lang="en-US" altLang="zh-CN" sz="2400" dirty="0"/>
              <a:t>N-1</a:t>
            </a:r>
            <a:r>
              <a:rPr lang="zh-CN" altLang="en-US" sz="2400" dirty="0"/>
              <a:t>个元素为止。</a:t>
            </a:r>
          </a:p>
        </p:txBody>
      </p:sp>
      <p:sp>
        <p:nvSpPr>
          <p:cNvPr id="97286" name="Rectangle 9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7.6 </a:t>
            </a:r>
            <a:r>
              <a:rPr lang="zh-CN" altLang="en-US" sz="3200" b="1" dirty="0">
                <a:solidFill>
                  <a:srgbClr val="FF0000"/>
                </a:solidFill>
              </a:rPr>
              <a:t>数组的排序与查找算法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00A77B4A-DD27-4097-9AE9-2DBBC3848B89}" type="slidenum">
              <a:rPr lang="zh-CN" altLang="en-US" sz="1400" smtClean="0"/>
              <a:t>97</a:t>
            </a:fld>
            <a:endParaRPr lang="en-US" altLang="zh-CN" sz="1400"/>
          </a:p>
        </p:txBody>
      </p:sp>
      <p:graphicFrame>
        <p:nvGraphicFramePr>
          <p:cNvPr id="98307" name="Object 1066"/>
          <p:cNvGraphicFramePr>
            <a:graphicFrameLocks noChangeAspect="1"/>
          </p:cNvGraphicFramePr>
          <p:nvPr/>
        </p:nvGraphicFramePr>
        <p:xfrm>
          <a:off x="1295400" y="1143000"/>
          <a:ext cx="70866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486150" imgH="762000" progId="Paint.Picture">
                  <p:embed/>
                </p:oleObj>
              </mc:Choice>
              <mc:Fallback>
                <p:oleObj name="位图图像" r:id="rId2" imgW="3486150" imgH="762000" progId="Paint.Picture">
                  <p:embed/>
                  <p:pic>
                    <p:nvPicPr>
                      <p:cNvPr id="0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143000"/>
                        <a:ext cx="70866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9008" name="Group 1072"/>
          <p:cNvGrpSpPr/>
          <p:nvPr/>
        </p:nvGrpSpPr>
        <p:grpSpPr bwMode="auto">
          <a:xfrm>
            <a:off x="1371600" y="2895600"/>
            <a:ext cx="6934200" cy="1524000"/>
            <a:chOff x="864" y="1824"/>
            <a:chExt cx="4368" cy="960"/>
          </a:xfrm>
        </p:grpSpPr>
        <p:graphicFrame>
          <p:nvGraphicFramePr>
            <p:cNvPr id="98313" name="Object 1067"/>
            <p:cNvGraphicFramePr>
              <a:graphicFrameLocks noChangeAspect="1"/>
            </p:cNvGraphicFramePr>
            <p:nvPr/>
          </p:nvGraphicFramePr>
          <p:xfrm>
            <a:off x="864" y="1824"/>
            <a:ext cx="4368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4" imgW="3324225" imgH="695325" progId="Paint.Picture">
                    <p:embed/>
                  </p:oleObj>
                </mc:Choice>
                <mc:Fallback>
                  <p:oleObj name="位图图像" r:id="rId4" imgW="3324225" imgH="695325" progId="Paint.Picture">
                    <p:embed/>
                    <p:pic>
                      <p:nvPicPr>
                        <p:cNvPr id="0" name="Object 1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824"/>
                          <a:ext cx="4368" cy="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4" name="AutoShape 1071"/>
            <p:cNvSpPr>
              <a:spLocks noChangeArrowheads="1"/>
            </p:cNvSpPr>
            <p:nvPr/>
          </p:nvSpPr>
          <p:spPr bwMode="auto">
            <a:xfrm>
              <a:off x="1344" y="2640"/>
              <a:ext cx="96" cy="144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grpSp>
        <p:nvGrpSpPr>
          <p:cNvPr id="169010" name="Group 1074"/>
          <p:cNvGrpSpPr/>
          <p:nvPr/>
        </p:nvGrpSpPr>
        <p:grpSpPr bwMode="auto">
          <a:xfrm>
            <a:off x="1524000" y="4495800"/>
            <a:ext cx="6858000" cy="1600200"/>
            <a:chOff x="960" y="2832"/>
            <a:chExt cx="4320" cy="1008"/>
          </a:xfrm>
        </p:grpSpPr>
        <p:graphicFrame>
          <p:nvGraphicFramePr>
            <p:cNvPr id="98311" name="Object 1068"/>
            <p:cNvGraphicFramePr>
              <a:graphicFrameLocks noChangeAspect="1"/>
            </p:cNvGraphicFramePr>
            <p:nvPr/>
          </p:nvGraphicFramePr>
          <p:xfrm>
            <a:off x="960" y="2832"/>
            <a:ext cx="4320" cy="8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6" imgW="3314700" imgH="676275" progId="Paint.Picture">
                    <p:embed/>
                  </p:oleObj>
                </mc:Choice>
                <mc:Fallback>
                  <p:oleObj name="位图图像" r:id="rId6" imgW="3314700" imgH="676275" progId="Paint.Picture">
                    <p:embed/>
                    <p:pic>
                      <p:nvPicPr>
                        <p:cNvPr id="0" name="Object 1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832"/>
                          <a:ext cx="4320" cy="8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12" name="AutoShape 1073"/>
            <p:cNvSpPr>
              <a:spLocks noChangeArrowheads="1"/>
            </p:cNvSpPr>
            <p:nvPr/>
          </p:nvSpPr>
          <p:spPr bwMode="auto">
            <a:xfrm>
              <a:off x="2112" y="3648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sp>
        <p:nvSpPr>
          <p:cNvPr id="98310" name="Rectangle 1075"/>
          <p:cNvSpPr>
            <a:spLocks noChangeArrowheads="1"/>
          </p:cNvSpPr>
          <p:nvPr/>
        </p:nvSpPr>
        <p:spPr bwMode="auto">
          <a:xfrm>
            <a:off x="1263650" y="404813"/>
            <a:ext cx="7772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zh-CN" sz="3200" b="1" dirty="0">
                <a:solidFill>
                  <a:srgbClr val="FF0000"/>
                </a:solidFill>
              </a:rPr>
              <a:t>7.6 </a:t>
            </a:r>
            <a:r>
              <a:rPr lang="zh-CN" altLang="en-US" sz="3200" b="1" dirty="0">
                <a:solidFill>
                  <a:srgbClr val="FF0000"/>
                </a:solidFill>
              </a:rPr>
              <a:t>数组的排序与查找算法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CF14A195-ED5C-47AC-8BF4-E8649695F74B}" type="slidenum">
              <a:rPr lang="zh-CN" altLang="en-US" sz="1400" smtClean="0"/>
              <a:t>98</a:t>
            </a:fld>
            <a:endParaRPr lang="en-US" altLang="zh-CN" sz="1400"/>
          </a:p>
        </p:txBody>
      </p:sp>
      <p:grpSp>
        <p:nvGrpSpPr>
          <p:cNvPr id="99332" name="Group 1034"/>
          <p:cNvGrpSpPr/>
          <p:nvPr/>
        </p:nvGrpSpPr>
        <p:grpSpPr bwMode="auto">
          <a:xfrm>
            <a:off x="1371600" y="1371600"/>
            <a:ext cx="6400800" cy="1447800"/>
            <a:chOff x="864" y="864"/>
            <a:chExt cx="4032" cy="912"/>
          </a:xfrm>
        </p:grpSpPr>
        <p:graphicFrame>
          <p:nvGraphicFramePr>
            <p:cNvPr id="99340" name="Object 1028"/>
            <p:cNvGraphicFramePr>
              <a:graphicFrameLocks noChangeAspect="1"/>
            </p:cNvGraphicFramePr>
            <p:nvPr/>
          </p:nvGraphicFramePr>
          <p:xfrm>
            <a:off x="864" y="864"/>
            <a:ext cx="4032" cy="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2" imgW="3362325" imgH="657225" progId="Paint.Picture">
                    <p:embed/>
                  </p:oleObj>
                </mc:Choice>
                <mc:Fallback>
                  <p:oleObj name="位图图像" r:id="rId2" imgW="3362325" imgH="657225" progId="Paint.Picture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864"/>
                          <a:ext cx="4032" cy="7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41" name="AutoShape 1031"/>
            <p:cNvSpPr>
              <a:spLocks noChangeArrowheads="1"/>
            </p:cNvSpPr>
            <p:nvPr/>
          </p:nvSpPr>
          <p:spPr bwMode="auto">
            <a:xfrm>
              <a:off x="2544" y="1584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grpSp>
        <p:nvGrpSpPr>
          <p:cNvPr id="169995" name="Group 1035"/>
          <p:cNvGrpSpPr/>
          <p:nvPr/>
        </p:nvGrpSpPr>
        <p:grpSpPr bwMode="auto">
          <a:xfrm>
            <a:off x="1447800" y="2971800"/>
            <a:ext cx="6362700" cy="1447800"/>
            <a:chOff x="912" y="1872"/>
            <a:chExt cx="4008" cy="912"/>
          </a:xfrm>
        </p:grpSpPr>
        <p:graphicFrame>
          <p:nvGraphicFramePr>
            <p:cNvPr id="99338" name="Object 1026"/>
            <p:cNvGraphicFramePr>
              <a:graphicFrameLocks noChangeAspect="1"/>
            </p:cNvGraphicFramePr>
            <p:nvPr/>
          </p:nvGraphicFramePr>
          <p:xfrm>
            <a:off x="912" y="1872"/>
            <a:ext cx="4008" cy="8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4" imgW="3362325" imgH="704850" progId="Paint.Picture">
                    <p:embed/>
                  </p:oleObj>
                </mc:Choice>
                <mc:Fallback>
                  <p:oleObj name="位图图像" r:id="rId4" imgW="3362325" imgH="704850" progId="Paint.Picture">
                    <p:embed/>
                    <p:pic>
                      <p:nvPicPr>
                        <p:cNvPr id="0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872"/>
                          <a:ext cx="4008" cy="8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39" name="AutoShape 1032"/>
            <p:cNvSpPr>
              <a:spLocks noChangeArrowheads="1"/>
            </p:cNvSpPr>
            <p:nvPr/>
          </p:nvSpPr>
          <p:spPr bwMode="auto">
            <a:xfrm>
              <a:off x="3168" y="2592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grpSp>
        <p:nvGrpSpPr>
          <p:cNvPr id="169996" name="Group 1036"/>
          <p:cNvGrpSpPr/>
          <p:nvPr/>
        </p:nvGrpSpPr>
        <p:grpSpPr bwMode="auto">
          <a:xfrm>
            <a:off x="1295400" y="4648200"/>
            <a:ext cx="6553200" cy="1371600"/>
            <a:chOff x="816" y="2928"/>
            <a:chExt cx="4128" cy="864"/>
          </a:xfrm>
        </p:grpSpPr>
        <p:graphicFrame>
          <p:nvGraphicFramePr>
            <p:cNvPr id="99336" name="Object 1027"/>
            <p:cNvGraphicFramePr>
              <a:graphicFrameLocks noChangeAspect="1"/>
            </p:cNvGraphicFramePr>
            <p:nvPr/>
          </p:nvGraphicFramePr>
          <p:xfrm>
            <a:off x="816" y="2928"/>
            <a:ext cx="4128" cy="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6" imgW="3400425" imgH="695325" progId="Paint.Picture">
                    <p:embed/>
                  </p:oleObj>
                </mc:Choice>
                <mc:Fallback>
                  <p:oleObj name="位图图像" r:id="rId6" imgW="3400425" imgH="695325" progId="Paint.Picture">
                    <p:embed/>
                    <p:pic>
                      <p:nvPicPr>
                        <p:cNvPr id="0" name="Object 10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928"/>
                          <a:ext cx="4128" cy="8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37" name="AutoShape 1033"/>
            <p:cNvSpPr>
              <a:spLocks noChangeArrowheads="1"/>
            </p:cNvSpPr>
            <p:nvPr/>
          </p:nvSpPr>
          <p:spPr bwMode="auto">
            <a:xfrm>
              <a:off x="3792" y="3600"/>
              <a:ext cx="96" cy="19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buSzPct val="65000"/>
                <a:buFont typeface="Wingdings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000"/>
            </a:p>
          </p:txBody>
        </p:sp>
      </p:grpSp>
      <p:sp>
        <p:nvSpPr>
          <p:cNvPr id="99335" name="Rectangle 1037"/>
          <p:cNvSpPr>
            <a:spLocks noChangeArrowheads="1"/>
          </p:cNvSpPr>
          <p:nvPr/>
        </p:nvSpPr>
        <p:spPr bwMode="auto">
          <a:xfrm>
            <a:off x="1263650" y="404813"/>
            <a:ext cx="7412806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</a:rPr>
              <a:t>选择排序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9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buSzPct val="65000"/>
              <a:buFont typeface="Wingdings" pitchFamily="2" charset="2"/>
              <a:buChar char="n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DF3B038A-BF90-4D67-B089-5613977A21E9}" type="slidenum">
              <a:rPr lang="zh-CN" altLang="en-US" sz="1400" smtClean="0"/>
              <a:t>99</a:t>
            </a:fld>
            <a:endParaRPr lang="en-US" altLang="zh-CN" sz="1400"/>
          </a:p>
        </p:txBody>
      </p:sp>
      <p:graphicFrame>
        <p:nvGraphicFramePr>
          <p:cNvPr id="100355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156232"/>
              </p:ext>
            </p:extLst>
          </p:nvPr>
        </p:nvGraphicFramePr>
        <p:xfrm>
          <a:off x="1647700" y="1327298"/>
          <a:ext cx="5715000" cy="512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152775" imgH="2828925" progId="Paint.Picture">
                  <p:embed/>
                </p:oleObj>
              </mc:Choice>
              <mc:Fallback>
                <p:oleObj name="位图图像" r:id="rId2" imgW="3152775" imgH="2828925" progId="Paint.Picture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700" y="1327298"/>
                        <a:ext cx="5715000" cy="512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0" name="Text Box 1034"/>
          <p:cNvSpPr txBox="1">
            <a:spLocks noChangeArrowheads="1"/>
          </p:cNvSpPr>
          <p:nvPr/>
        </p:nvSpPr>
        <p:spPr bwMode="auto">
          <a:xfrm>
            <a:off x="2267744" y="339833"/>
            <a:ext cx="5472608" cy="757130"/>
          </a:xfrm>
          <a:prstGeom prst="rect">
            <a:avLst/>
          </a:prstGeom>
          <a:noFill/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Tx/>
              <a:buNone/>
              <a:defRPr/>
            </a:pPr>
            <a:r>
              <a:rPr lang="zh-CN" altLang="en-US" sz="2400" b="1" dirty="0"/>
              <a:t>每循环一次，确定</a:t>
            </a:r>
            <a:r>
              <a:rPr lang="en-US" altLang="zh-CN" sz="2400" b="1" dirty="0"/>
              <a:t>a[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</a:t>
            </a:r>
            <a:r>
              <a:rPr lang="zh-CN" altLang="en-US" sz="2400" b="1" dirty="0"/>
              <a:t>的值，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取值范围：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～</a:t>
            </a:r>
            <a:r>
              <a:rPr lang="en-US" altLang="zh-CN" sz="2400" b="1" dirty="0" err="1"/>
              <a:t>elementCount</a:t>
            </a:r>
            <a:r>
              <a:rPr lang="en-US" altLang="zh-CN" sz="2400" b="1" dirty="0"/>
              <a:t>-2</a:t>
            </a:r>
            <a:r>
              <a:rPr lang="zh-CN" altLang="en-US" sz="2400" b="1" dirty="0"/>
              <a:t>。</a:t>
            </a:r>
            <a:endParaRPr lang="en-US" altLang="zh-CN" sz="2400" b="1" dirty="0"/>
          </a:p>
        </p:txBody>
      </p:sp>
      <p:sp>
        <p:nvSpPr>
          <p:cNvPr id="174092" name="Rectangle 1036"/>
          <p:cNvSpPr>
            <a:spLocks noChangeArrowheads="1"/>
          </p:cNvSpPr>
          <p:nvPr/>
        </p:nvSpPr>
        <p:spPr bwMode="auto">
          <a:xfrm>
            <a:off x="7164388" y="3068638"/>
            <a:ext cx="2159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prstShdw prst="shdw18" dist="17961" dir="13500000">
              <a:schemeClr val="bg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0358" name="Line 1040"/>
          <p:cNvSpPr>
            <a:spLocks noChangeShapeType="1"/>
          </p:cNvSpPr>
          <p:nvPr/>
        </p:nvSpPr>
        <p:spPr bwMode="auto">
          <a:xfrm flipH="1">
            <a:off x="4267343" y="4149080"/>
            <a:ext cx="71438" cy="217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经分互动规范介绍">
  <a:themeElements>
    <a:clrScheme name="经分互动规范介绍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经分互动规范介绍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defRPr kumimoji="1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经分互动规范介绍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经分互动规范介绍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经分互动规范介绍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3468</TotalTime>
  <Words>9650</Words>
  <Application>Microsoft Office PowerPoint</Application>
  <PresentationFormat>全屏显示(4:3)</PresentationFormat>
  <Paragraphs>1264</Paragraphs>
  <Slides>111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111</vt:i4>
      </vt:variant>
    </vt:vector>
  </HeadingPairs>
  <TitlesOfParts>
    <vt:vector size="122" baseType="lpstr">
      <vt:lpstr>Monotype Sorts</vt:lpstr>
      <vt:lpstr>System</vt:lpstr>
      <vt:lpstr>华文细黑</vt:lpstr>
      <vt:lpstr>楷体_GB2312</vt:lpstr>
      <vt:lpstr>宋体</vt:lpstr>
      <vt:lpstr>微软雅黑</vt:lpstr>
      <vt:lpstr>Times New Roman</vt:lpstr>
      <vt:lpstr>Wingdings</vt:lpstr>
      <vt:lpstr>经分互动规范介绍</vt:lpstr>
      <vt:lpstr>位图图像</vt:lpstr>
      <vt:lpstr>剪辑</vt:lpstr>
      <vt:lpstr>PowerPoint 演示文稿</vt:lpstr>
      <vt:lpstr>提纲</vt:lpstr>
      <vt:lpstr>7.1 总结与回顾</vt:lpstr>
      <vt:lpstr>7.1 总结与回顾</vt:lpstr>
      <vt:lpstr>提纲</vt:lpstr>
      <vt:lpstr>7.2  数组--数据存储结构</vt:lpstr>
      <vt:lpstr>7.2  数组--数据存储结构</vt:lpstr>
      <vt:lpstr>7.2  数组--数据存储结构</vt:lpstr>
      <vt:lpstr>7.2  数组--数据存储结构</vt:lpstr>
      <vt:lpstr>7.2  数组--数据存储结构</vt:lpstr>
      <vt:lpstr>提纲</vt:lpstr>
      <vt:lpstr>7.3.1 数组的声明</vt:lpstr>
      <vt:lpstr>7.3.1 数组的声明</vt:lpstr>
      <vt:lpstr>7.3.1 数组的声明</vt:lpstr>
      <vt:lpstr>7.3.2数组的操作</vt:lpstr>
      <vt:lpstr>7.3.2数组的操作</vt:lpstr>
      <vt:lpstr>7.3.2数组的操作</vt:lpstr>
      <vt:lpstr>7.3.2数组的操作</vt:lpstr>
      <vt:lpstr>7.3.3数组的操作</vt:lpstr>
      <vt:lpstr>PowerPoint 演示文稿</vt:lpstr>
      <vt:lpstr>7.3.3数组的操作</vt:lpstr>
      <vt:lpstr>7.3.3数组的操作</vt:lpstr>
      <vt:lpstr>7.3.3 数组的操作</vt:lpstr>
      <vt:lpstr>7.3.3 数组的操作</vt:lpstr>
      <vt:lpstr>7.3.3 数组的操作</vt:lpstr>
      <vt:lpstr>7.3.3 数组的操作</vt:lpstr>
      <vt:lpstr>7.3.3 数组的操作</vt:lpstr>
      <vt:lpstr>7.3.3 数组的操作</vt:lpstr>
      <vt:lpstr>7.3.3 数组的操作</vt:lpstr>
      <vt:lpstr>7.3.3 数组的操作</vt:lpstr>
      <vt:lpstr>7.3.3 数组的操作</vt:lpstr>
      <vt:lpstr>7.3.3数组的操作</vt:lpstr>
      <vt:lpstr>7.3.3 数组的操作</vt:lpstr>
      <vt:lpstr>提纲</vt:lpstr>
      <vt:lpstr>PowerPoint 演示文稿</vt:lpstr>
      <vt:lpstr>7.4 字符数组</vt:lpstr>
      <vt:lpstr>PowerPoint 演示文稿</vt:lpstr>
      <vt:lpstr>用printf函数和scanf函数一次性输出、输入一个字符数组中的所有字符</vt:lpstr>
      <vt:lpstr>7.4 字符数组</vt:lpstr>
      <vt:lpstr>PowerPoint 演示文稿</vt:lpstr>
      <vt:lpstr>7.4 字符数组</vt:lpstr>
      <vt:lpstr>7.4 字符数组</vt:lpstr>
      <vt:lpstr>7.4 字符数组</vt:lpstr>
      <vt:lpstr>7.4 字符数组</vt:lpstr>
      <vt:lpstr>PowerPoint 演示文稿</vt:lpstr>
      <vt:lpstr>PowerPoint 演示文稿</vt:lpstr>
      <vt:lpstr>PowerPoint 演示文稿</vt:lpstr>
      <vt:lpstr>PowerPoint 演示文稿</vt:lpstr>
      <vt:lpstr>关于strcpy函数的几点说明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7.4 字符数组</vt:lpstr>
      <vt:lpstr>字符数组逆序</vt:lpstr>
      <vt:lpstr>字符数组逆序</vt:lpstr>
      <vt:lpstr>字符数组逆序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提纲</vt:lpstr>
      <vt:lpstr>PowerPoint 演示文稿</vt:lpstr>
      <vt:lpstr>7.5 数组作为函数参数的处理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7.5 数组作为函数参数的处理</vt:lpstr>
      <vt:lpstr>7.5 数组作为函数参数的处理</vt:lpstr>
      <vt:lpstr>7.5 数组作为函数参数的处理</vt:lpstr>
      <vt:lpstr>数组元素求和-递归算法1</vt:lpstr>
      <vt:lpstr>数组元素求和-递归算法2</vt:lpstr>
      <vt:lpstr>数组元素求和</vt:lpstr>
      <vt:lpstr>7.5 数组作为函数参数的处理</vt:lpstr>
      <vt:lpstr>提纲</vt:lpstr>
      <vt:lpstr>7.6 数组的排序与查找算法</vt:lpstr>
      <vt:lpstr>PowerPoint 演示文稿</vt:lpstr>
      <vt:lpstr>PowerPoint 演示文稿</vt:lpstr>
      <vt:lpstr>PowerPoint 演示文稿</vt:lpstr>
      <vt:lpstr>PowerPoint 演示文稿</vt:lpstr>
      <vt:lpstr>7.6 数组的排序与查找算法</vt:lpstr>
      <vt:lpstr>7.6 数组的排序与查找算法</vt:lpstr>
      <vt:lpstr>PowerPoint 演示文稿</vt:lpstr>
      <vt:lpstr>7.6 数组的排序与查找算法</vt:lpstr>
      <vt:lpstr>7.6 数组的排序与查找算法 </vt:lpstr>
      <vt:lpstr>PowerPoint 演示文稿</vt:lpstr>
      <vt:lpstr>PowerPoint 演示文稿</vt:lpstr>
      <vt:lpstr>PowerPoint 演示文稿</vt:lpstr>
      <vt:lpstr>PowerPoint 演示文稿</vt:lpstr>
      <vt:lpstr>选择排序</vt:lpstr>
      <vt:lpstr>PowerPoint 演示文稿</vt:lpstr>
      <vt:lpstr>PowerPoint 演示文稿</vt:lpstr>
      <vt:lpstr>7.6 数组的排序与查找算法</vt:lpstr>
      <vt:lpstr>7.6 数组的排序与查找算法</vt:lpstr>
      <vt:lpstr>7.6 数组的排序与查找算法</vt:lpstr>
      <vt:lpstr>7.6 数组的排序与查找算法</vt:lpstr>
      <vt:lpstr>7.6 数组的排序与查找算法</vt:lpstr>
      <vt:lpstr>PowerPoint 演示文稿</vt:lpstr>
      <vt:lpstr>折半查找</vt:lpstr>
      <vt:lpstr>折半查找</vt:lpstr>
      <vt:lpstr>PowerPoint 演示文稿</vt:lpstr>
    </vt:vector>
  </TitlesOfParts>
  <Company>bupt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PASCAL程序设计</dc:title>
  <dc:creator>cyzhou</dc:creator>
  <cp:lastModifiedBy>xingquan zuo</cp:lastModifiedBy>
  <cp:revision>2054</cp:revision>
  <dcterms:created xsi:type="dcterms:W3CDTF">2002-12-06T01:10:00Z</dcterms:created>
  <dcterms:modified xsi:type="dcterms:W3CDTF">2024-11-11T12:58:46Z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2052-10.1.0.5400</vt:lpwstr>
  </property>
</Properties>
</file>