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391" r:id="rId2"/>
    <p:sldId id="392" r:id="rId3"/>
    <p:sldId id="393" r:id="rId4"/>
    <p:sldId id="390" r:id="rId5"/>
    <p:sldId id="394" r:id="rId6"/>
    <p:sldId id="407" r:id="rId7"/>
    <p:sldId id="395" r:id="rId8"/>
    <p:sldId id="399" r:id="rId9"/>
    <p:sldId id="397" r:id="rId10"/>
    <p:sldId id="404" r:id="rId11"/>
    <p:sldId id="401" r:id="rId12"/>
    <p:sldId id="402" r:id="rId13"/>
    <p:sldId id="403" r:id="rId14"/>
    <p:sldId id="406" r:id="rId15"/>
    <p:sldId id="396" r:id="rId16"/>
    <p:sldId id="405" r:id="rId17"/>
  </p:sldIdLst>
  <p:sldSz cx="9144000" cy="6858000" type="screen4x3"/>
  <p:notesSz cx="6645275" cy="9777413"/>
  <p:defaultTextStyle>
    <a:defPPr>
      <a:defRPr lang="en-US"/>
    </a:defPPr>
    <a:lvl1pPr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1pPr>
    <a:lvl2pPr marL="457200"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2pPr>
    <a:lvl3pPr marL="914400"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3pPr>
    <a:lvl4pPr marL="1371600"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4pPr>
    <a:lvl5pPr marL="1828800"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99"/>
    <a:srgbClr val="0000FF"/>
    <a:srgbClr val="0066CC"/>
    <a:srgbClr val="009900"/>
    <a:srgbClr val="FF6600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89019" autoAdjust="0"/>
  </p:normalViewPr>
  <p:slideViewPr>
    <p:cSldViewPr snapToGrid="0">
      <p:cViewPr varScale="1">
        <p:scale>
          <a:sx n="101" d="100"/>
          <a:sy n="101" d="100"/>
        </p:scale>
        <p:origin x="1977" y="7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7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57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7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38B38D-759F-4359-BB36-41441BCD6F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96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85541-D3BC-4CF1-B493-DEDDB92EB6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83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A88DA-694E-432C-B72D-F3E80C70E0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89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3225" y="0"/>
            <a:ext cx="2198688" cy="66611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7163" y="0"/>
            <a:ext cx="6443662" cy="66611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46530-1C27-425F-B931-347421DF23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436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3" y="0"/>
            <a:ext cx="8794750" cy="854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69863" y="877888"/>
            <a:ext cx="4297362" cy="5783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877888"/>
            <a:ext cx="4298950" cy="5783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457F-2BDD-4143-9FF1-3999895AC2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09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2FEF1-CB13-41FE-9987-C154DB35B7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61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F6705-A46A-4FC3-A2C1-9F40C52498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0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9863" y="877888"/>
            <a:ext cx="4297362" cy="578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877888"/>
            <a:ext cx="4298950" cy="578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03CE9-34EC-487C-A08F-ED07C8E64E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27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1611A-0E0F-4BA3-BD96-181B4BFA66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80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F9AD3-2866-489F-936F-8B29969B68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33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C2276-EA6B-42F8-9F62-272AD6177C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51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A2731-771A-42B2-BEE7-EDD44C4404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51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F545D-8A1D-4FB6-8DF3-2DC8576F91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95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663" y="0"/>
            <a:ext cx="87947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中文</a:t>
            </a:r>
            <a:r>
              <a:rPr lang="en-US" altLang="zh-CN"/>
              <a:t>Click to edit 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9863" y="877888"/>
            <a:ext cx="8748712" cy="578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中文</a:t>
            </a:r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  <a:r>
              <a:rPr lang="zh-CN" altLang="en-US"/>
              <a:t>中文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r>
              <a:rPr lang="zh-CN" altLang="en-US"/>
              <a:t>中文</a:t>
            </a:r>
            <a:endParaRPr lang="en-US" altLang="zh-CN"/>
          </a:p>
          <a:p>
            <a:pPr lvl="3"/>
            <a:r>
              <a:rPr lang="zh-CN" altLang="en-US"/>
              <a:t>中文</a:t>
            </a:r>
            <a:r>
              <a:rPr lang="en-US" altLang="zh-CN"/>
              <a:t>Fourth level</a:t>
            </a:r>
          </a:p>
          <a:p>
            <a:pPr lvl="4"/>
            <a:r>
              <a:rPr lang="zh-CN" altLang="en-US"/>
              <a:t>中文</a:t>
            </a:r>
            <a:r>
              <a:rPr lang="en-US" altLang="zh-CN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0B1D6466-0BBF-4C5E-B3E1-D618B33CEE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609600" indent="-609600" algn="l" rtl="0" eaLnBrk="0" fontAlgn="b" hangingPunct="0">
        <a:spcBef>
          <a:spcPct val="20000"/>
        </a:spcBef>
        <a:spcAft>
          <a:spcPct val="0"/>
        </a:spcAft>
        <a:buClr>
          <a:srgbClr val="FF6600"/>
        </a:buClr>
        <a:buSzPct val="110000"/>
        <a:buFont typeface="Wingdings" pitchFamily="2" charset="2"/>
        <a:buChar char="n"/>
        <a:defRPr sz="2800">
          <a:solidFill>
            <a:srgbClr val="000099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1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1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–"/>
        <a:defRPr sz="2000">
          <a:solidFill>
            <a:schemeClr val="tx1"/>
          </a:solidFill>
          <a:latin typeface="+mj-lt"/>
          <a:ea typeface="+mj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875" y="1911350"/>
            <a:ext cx="8574088" cy="2151063"/>
          </a:xfrm>
        </p:spPr>
        <p:txBody>
          <a:bodyPr/>
          <a:lstStyle/>
          <a:p>
            <a:pPr eaLnBrk="1" hangingPunct="1"/>
            <a:r>
              <a:rPr lang="zh-CN" altLang="en-US" sz="5400"/>
              <a:t>数据链路层 </a:t>
            </a:r>
            <a:br>
              <a:rPr lang="zh-CN" altLang="en-US" sz="5400"/>
            </a:br>
            <a:r>
              <a:rPr lang="zh-CN" altLang="en-US" sz="5400"/>
              <a:t>滑动窗口协议的设计与实现</a:t>
            </a:r>
            <a:r>
              <a:rPr lang="zh-CN" altLang="en-US" sz="360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事件驱动函数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int wait_for_event(int *arg);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NETWORK_LAYER_READY  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PHYSICAL_LAYER_READY  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FRAME_RECEIVED            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DATA_TIMEOUT               3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ACK_TIMEOUT                 4 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0"/>
            <a:ext cx="8794750" cy="765175"/>
          </a:xfrm>
        </p:spPr>
        <p:txBody>
          <a:bodyPr/>
          <a:lstStyle/>
          <a:p>
            <a:pPr eaLnBrk="1" hangingPunct="1"/>
            <a:r>
              <a:rPr lang="zh-CN" altLang="en-US"/>
              <a:t>样例程序</a:t>
            </a:r>
            <a:r>
              <a:rPr lang="en-US" altLang="zh-CN"/>
              <a:t>datalink.c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11163" y="931863"/>
            <a:ext cx="8315325" cy="4837112"/>
          </a:xfrm>
          <a:noFill/>
        </p:spPr>
        <p:txBody>
          <a:bodyPr/>
          <a:lstStyle/>
          <a:p>
            <a:pPr eaLnBrk="1" hangingPunct="1"/>
            <a:r>
              <a:rPr kumimoji="1" lang="zh-CN" altLang="en-US"/>
              <a:t>样例程序实现了简单的全双工“停</a:t>
            </a:r>
            <a:r>
              <a:rPr kumimoji="1" lang="en-US" altLang="zh-CN"/>
              <a:t>-</a:t>
            </a:r>
            <a:r>
              <a:rPr kumimoji="1" lang="zh-CN" altLang="en-US"/>
              <a:t>等”协议</a:t>
            </a:r>
          </a:p>
          <a:p>
            <a:pPr lvl="1" eaLnBrk="1" hangingPunct="1"/>
            <a:r>
              <a:rPr kumimoji="1" lang="zh-CN" altLang="en-US"/>
              <a:t>未设</a:t>
            </a:r>
            <a:r>
              <a:rPr kumimoji="1" lang="en-US" altLang="zh-CN"/>
              <a:t>ACK</a:t>
            </a:r>
            <a:r>
              <a:rPr kumimoji="1" lang="zh-CN" altLang="en-US"/>
              <a:t>定时器，收到数据就立刻回复</a:t>
            </a:r>
            <a:r>
              <a:rPr kumimoji="1" lang="en-US" altLang="zh-CN"/>
              <a:t>ACK</a:t>
            </a:r>
          </a:p>
          <a:p>
            <a:pPr lvl="1" eaLnBrk="1" hangingPunct="1"/>
            <a:r>
              <a:rPr lang="zh-CN" altLang="en-US"/>
              <a:t>未实现</a:t>
            </a:r>
            <a:r>
              <a:rPr lang="en-US" altLang="zh-CN"/>
              <a:t>NAK</a:t>
            </a:r>
          </a:p>
          <a:p>
            <a:pPr eaLnBrk="1" hangingPunct="1"/>
            <a:r>
              <a:rPr kumimoji="1" lang="zh-CN" altLang="en-US"/>
              <a:t>编辑，编译</a:t>
            </a:r>
          </a:p>
          <a:p>
            <a:pPr eaLnBrk="1" hangingPunct="1"/>
            <a:r>
              <a:rPr kumimoji="1" lang="zh-CN" altLang="en-US"/>
              <a:t>运行</a:t>
            </a:r>
            <a:endParaRPr kumimoji="1" lang="en-US" altLang="zh-CN"/>
          </a:p>
          <a:p>
            <a:pPr lvl="1" eaLnBrk="1" hangingPunct="1"/>
            <a:r>
              <a:rPr kumimoji="1" lang="zh-CN" altLang="en-US"/>
              <a:t>分别在两个</a:t>
            </a:r>
            <a:r>
              <a:rPr kumimoji="1" lang="en-US" altLang="zh-CN"/>
              <a:t>DOS</a:t>
            </a:r>
            <a:r>
              <a:rPr kumimoji="1" lang="zh-CN" altLang="en-US"/>
              <a:t>窗口运行</a:t>
            </a:r>
            <a:r>
              <a:rPr kumimoji="1" lang="en-US" altLang="zh-CN"/>
              <a:t>datalink a</a:t>
            </a:r>
            <a:r>
              <a:rPr kumimoji="1" lang="zh-CN" altLang="en-US"/>
              <a:t>和</a:t>
            </a:r>
            <a:r>
              <a:rPr kumimoji="1" lang="en-US" altLang="zh-CN"/>
              <a:t>datalink b</a:t>
            </a:r>
            <a:r>
              <a:rPr kumimoji="1" lang="zh-CN" altLang="en-US"/>
              <a:t>，那么会启动两个站运行。</a:t>
            </a:r>
          </a:p>
          <a:p>
            <a:pPr lvl="1" eaLnBrk="1" hangingPunct="1"/>
            <a:r>
              <a:rPr kumimoji="1" lang="zh-CN" altLang="en-US"/>
              <a:t>如果运行</a:t>
            </a:r>
            <a:r>
              <a:rPr kumimoji="1" lang="en-US" altLang="zh-CN"/>
              <a:t>datalink –d3 a</a:t>
            </a:r>
            <a:r>
              <a:rPr kumimoji="1" lang="zh-CN" altLang="en-US"/>
              <a:t>和</a:t>
            </a:r>
            <a:r>
              <a:rPr kumimoji="1" lang="en-US" altLang="zh-CN"/>
              <a:t>datalink –d3 b</a:t>
            </a:r>
            <a:r>
              <a:rPr kumimoji="1" lang="zh-CN" altLang="en-US"/>
              <a:t>，那么，会打印出协议运行信息。协议运行信息的输出，也是在</a:t>
            </a:r>
            <a:r>
              <a:rPr kumimoji="1" lang="en-US" altLang="zh-CN"/>
              <a:t>datalink.c</a:t>
            </a:r>
            <a:r>
              <a:rPr kumimoji="1" lang="zh-CN" altLang="en-US"/>
              <a:t>中设定的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CRC</a:t>
            </a:r>
            <a:r>
              <a:rPr lang="zh-CN" altLang="en-US"/>
              <a:t>校验和的产生与验证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crc32(unsigned char *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</a:p>
          <a:p>
            <a:pPr eaLnBrk="1" hangingPunct="1"/>
            <a:r>
              <a:rPr lang="zh-CN" altLang="en-US" dirty="0"/>
              <a:t>校验和产生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char *p</a:t>
            </a:r>
            <a:r>
              <a:rPr lang="zh-CN" altLang="en-US" dirty="0"/>
              <a:t>；为</a:t>
            </a:r>
            <a:r>
              <a:rPr lang="en-US" altLang="zh-CN" dirty="0"/>
              <a:t>p</a:t>
            </a:r>
            <a:r>
              <a:rPr lang="zh-CN" altLang="en-US" dirty="0"/>
              <a:t>指向的缓冲区内</a:t>
            </a:r>
            <a:r>
              <a:rPr lang="en-US" altLang="zh-CN" dirty="0"/>
              <a:t>243</a:t>
            </a:r>
            <a:r>
              <a:rPr lang="zh-CN" altLang="en-US" dirty="0"/>
              <a:t>字节数据生成校验和，并把校验和附在</a:t>
            </a:r>
            <a:r>
              <a:rPr lang="en-US" altLang="zh-CN" dirty="0"/>
              <a:t>243</a:t>
            </a:r>
            <a:r>
              <a:rPr lang="zh-CN" altLang="en-US" dirty="0"/>
              <a:t>字节之后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993300"/>
                </a:solidFill>
              </a:rPr>
              <a:t>*</a:t>
            </a:r>
            <a:r>
              <a:rPr lang="en-US" altLang="zh-CN" dirty="0">
                <a:solidFill>
                  <a:srgbClr val="993300"/>
                </a:solidFill>
              </a:rPr>
              <a:t>(unsigned </a:t>
            </a:r>
            <a:r>
              <a:rPr lang="en-US" altLang="zh-CN" dirty="0" err="1">
                <a:solidFill>
                  <a:srgbClr val="993300"/>
                </a:solidFill>
              </a:rPr>
              <a:t>int</a:t>
            </a:r>
            <a:r>
              <a:rPr lang="en-US" altLang="zh-CN" dirty="0">
                <a:solidFill>
                  <a:srgbClr val="993300"/>
                </a:solidFill>
              </a:rPr>
              <a:t> *)(p + 243) = crc32(p, 243);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p</a:t>
            </a:r>
            <a:r>
              <a:rPr lang="zh-CN" altLang="en-US" dirty="0"/>
              <a:t>所指缓冲区必须至少有</a:t>
            </a:r>
            <a:r>
              <a:rPr lang="en-US" altLang="zh-CN" dirty="0"/>
              <a:t>247</a:t>
            </a:r>
            <a:r>
              <a:rPr lang="zh-CN" altLang="en-US" dirty="0"/>
              <a:t>字节有效空间以防内存访问越界</a:t>
            </a:r>
          </a:p>
          <a:p>
            <a:pPr eaLnBrk="1" hangingPunct="1"/>
            <a:r>
              <a:rPr lang="zh-CN" altLang="en-US" dirty="0"/>
              <a:t>验证校验和</a:t>
            </a:r>
          </a:p>
          <a:p>
            <a:pPr lvl="1" eaLnBrk="1" hangingPunct="1"/>
            <a:r>
              <a:rPr lang="zh-CN" altLang="en-US" dirty="0"/>
              <a:t>针对对上面的例子，只需要判断</a:t>
            </a:r>
            <a:r>
              <a:rPr lang="en-US" altLang="zh-CN" dirty="0">
                <a:solidFill>
                  <a:srgbClr val="993300"/>
                </a:solidFill>
              </a:rPr>
              <a:t>crc32(p, 243 + 4)</a:t>
            </a:r>
            <a:r>
              <a:rPr lang="zh-CN" altLang="en-US" dirty="0"/>
              <a:t>是否为</a:t>
            </a:r>
            <a:r>
              <a:rPr lang="en-US" altLang="zh-CN" dirty="0"/>
              <a:t>0</a:t>
            </a:r>
            <a:r>
              <a:rPr lang="zh-CN" altLang="en-US" dirty="0"/>
              <a:t>：校验和正确为</a:t>
            </a:r>
            <a:r>
              <a:rPr lang="en-US" altLang="zh-CN" dirty="0"/>
              <a:t>0</a:t>
            </a:r>
            <a:r>
              <a:rPr lang="zh-CN" altLang="en-US" dirty="0"/>
              <a:t>，否则不为</a:t>
            </a:r>
            <a:r>
              <a:rPr lang="en-US" altLang="zh-CN" dirty="0"/>
              <a:t>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定时器管理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数据定时器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void start_timer(unsigned int nr, unsigned int ms);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void stop_timer(unsigned int nr);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定时器启动时刻不是当前时刻，而是将当前物理层发送队列的数据发送完毕后开始启动计时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重复设置同一个编号的计时器会导致重新按新调用计时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/>
              <a:t>“</a:t>
            </a:r>
            <a:r>
              <a:rPr lang="zh-CN" altLang="en-US"/>
              <a:t>计时时间到</a:t>
            </a:r>
            <a:r>
              <a:rPr lang="en-US" altLang="zh-CN"/>
              <a:t>”</a:t>
            </a:r>
            <a:r>
              <a:rPr lang="zh-CN" altLang="en-US"/>
              <a:t>会产生</a:t>
            </a:r>
            <a:r>
              <a:rPr lang="en-US" altLang="zh-CN"/>
              <a:t>DATA_TIMEOUT</a:t>
            </a:r>
            <a:r>
              <a:rPr lang="zh-CN" altLang="en-US"/>
              <a:t>事件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ACK</a:t>
            </a:r>
            <a:r>
              <a:rPr lang="zh-CN" altLang="en-US"/>
              <a:t>定时器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void start_ack_timer(unsigned int ms);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void stop_ack_timer(void);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定时器启动时刻为当前时刻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在先前启动的定时器未超时之前重新执行</a:t>
            </a:r>
            <a:r>
              <a:rPr lang="en-US" altLang="zh-CN"/>
              <a:t>start_ack_timer()</a:t>
            </a:r>
            <a:r>
              <a:rPr lang="zh-CN" altLang="en-US"/>
              <a:t>调用，定时器将依然按照先前的时间设置产生事件</a:t>
            </a:r>
            <a:r>
              <a:rPr lang="en-US" altLang="zh-CN"/>
              <a:t>ACK_TIMEOUT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协议工作过程的跟踪和调试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相关函数</a:t>
            </a:r>
          </a:p>
          <a:p>
            <a:pPr lvl="1" eaLnBrk="1" hangingPunct="1"/>
            <a:r>
              <a:rPr lang="en-US" altLang="zh-CN"/>
              <a:t>extern void dbg_event(char *fmt, ...);</a:t>
            </a:r>
          </a:p>
          <a:p>
            <a:pPr lvl="1" eaLnBrk="1" hangingPunct="1"/>
            <a:r>
              <a:rPr lang="en-US" altLang="zh-CN"/>
              <a:t>extern void dbg_frame(char *fmt, ...); </a:t>
            </a:r>
          </a:p>
          <a:p>
            <a:pPr lvl="1" eaLnBrk="1" hangingPunct="1"/>
            <a:r>
              <a:rPr lang="en-US" altLang="zh-CN"/>
              <a:t>extern void dbg_warning(char *fmt, ...); </a:t>
            </a:r>
          </a:p>
          <a:p>
            <a:pPr lvl="1" eaLnBrk="1" hangingPunct="1"/>
            <a:r>
              <a:rPr lang="en-US" altLang="zh-CN"/>
              <a:t>char *station_name(void);</a:t>
            </a:r>
          </a:p>
          <a:p>
            <a:pPr eaLnBrk="1" hangingPunct="1"/>
            <a:r>
              <a:rPr lang="zh-CN" altLang="en-US"/>
              <a:t>程序内部的输出控制开关</a:t>
            </a:r>
            <a:r>
              <a:rPr lang="en-US" altLang="zh-CN"/>
              <a:t>debug_mask</a:t>
            </a:r>
          </a:p>
          <a:p>
            <a:pPr lvl="1" eaLnBrk="1" hangingPunct="1"/>
            <a:r>
              <a:rPr lang="en-US" altLang="zh-CN"/>
              <a:t>bit0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时，打开</a:t>
            </a:r>
            <a:r>
              <a:rPr lang="en-US" altLang="zh-CN"/>
              <a:t>dbg_event</a:t>
            </a:r>
            <a:r>
              <a:rPr lang="zh-CN" altLang="en-US"/>
              <a:t>的输出，否则被忽略</a:t>
            </a:r>
          </a:p>
          <a:p>
            <a:pPr lvl="1" eaLnBrk="1" hangingPunct="1"/>
            <a:r>
              <a:rPr lang="en-US" altLang="zh-CN"/>
              <a:t>bit1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时，打开</a:t>
            </a:r>
            <a:r>
              <a:rPr lang="en-US" altLang="zh-CN"/>
              <a:t>dbg_frame</a:t>
            </a:r>
            <a:r>
              <a:rPr lang="zh-CN" altLang="en-US"/>
              <a:t>的输出，否则被忽略</a:t>
            </a:r>
          </a:p>
          <a:p>
            <a:pPr lvl="1" eaLnBrk="1" hangingPunct="1"/>
            <a:r>
              <a:rPr lang="en-US" altLang="zh-CN"/>
              <a:t>bit2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时，打开</a:t>
            </a:r>
            <a:r>
              <a:rPr lang="en-US" altLang="zh-CN"/>
              <a:t>dbg_warning</a:t>
            </a:r>
            <a:r>
              <a:rPr lang="zh-CN" altLang="en-US"/>
              <a:t>的输出，否则被忽略</a:t>
            </a:r>
          </a:p>
          <a:p>
            <a:pPr lvl="1" eaLnBrk="1" hangingPunct="1"/>
            <a:r>
              <a:rPr lang="zh-CN" altLang="en-US"/>
              <a:t>命令行</a:t>
            </a:r>
            <a:r>
              <a:rPr lang="en-US" altLang="zh-CN"/>
              <a:t>debug</a:t>
            </a:r>
            <a:r>
              <a:rPr lang="zh-CN" altLang="en-US"/>
              <a:t>选项</a:t>
            </a:r>
            <a:r>
              <a:rPr lang="en-US" altLang="zh-CN"/>
              <a:t>0~7</a:t>
            </a:r>
            <a:r>
              <a:rPr lang="zh-CN" altLang="en-US"/>
              <a:t>为</a:t>
            </a:r>
            <a:r>
              <a:rPr lang="en-US" altLang="zh-CN"/>
              <a:t>debug_mask</a:t>
            </a:r>
            <a:r>
              <a:rPr lang="zh-CN" altLang="en-US"/>
              <a:t>赋值（默认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程序运行异常中止的错误信息</a:t>
            </a:r>
          </a:p>
        </p:txBody>
      </p:sp>
      <p:graphicFrame>
        <p:nvGraphicFramePr>
          <p:cNvPr id="689909" name="Group 757"/>
          <p:cNvGraphicFramePr>
            <a:graphicFrameLocks noGrp="1"/>
          </p:cNvGraphicFramePr>
          <p:nvPr>
            <p:ph sz="half" idx="1"/>
          </p:nvPr>
        </p:nvGraphicFramePr>
        <p:xfrm>
          <a:off x="477838" y="795338"/>
          <a:ext cx="8159750" cy="5754730"/>
        </p:xfrm>
        <a:graphic>
          <a:graphicData uri="http://schemas.openxmlformats.org/drawingml/2006/table">
            <a:tbl>
              <a:tblPr/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17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类别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错误信息及说明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17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参数错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Station name must be 'A' or 'B'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634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链路层</a:t>
                      </a: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工作失败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Network Layer: incorrect packet length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Network Layer received a bad packet from data link layer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1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TCP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通信</a:t>
                      </a: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故障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Station A failed to bind TCP port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Station B failed to connect station 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582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物理层发送</a:t>
                      </a: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队列溢出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Physical ayer Sending Queue overflow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物理层发送队列溢出（队列最多可以缓冲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64K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字节）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92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操作系统环境问题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WARNING: System too busy, sleep 15 ms, but be awakened 61 ms later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警告信息，不会导致程序中止运行，但可能影响算法的线路利用率统计指标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检测到系统忙碌：进程主动请求睡眠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15ms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，但是被唤醒后发现时间已逝去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61ms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。关闭系统中其它运行程序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668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函数调用错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recv_byte(): Receiving Queue is empty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未产生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FRAME_RECEIVED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事件就执行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recv_frame()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06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get_packet(): Network layer is not ready for a new packet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未产生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NETWORK_LAYER_READY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事件就执行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get_packet()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06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start_timer(): timer No. must be 0~128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系统最多支持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129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个定时器，定时器编号太大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实验报告要求</a:t>
            </a: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695325"/>
            <a:ext cx="8748712" cy="6162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实验内容和实验环境描述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协议设计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帧中各个字段的定义和编码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两个站点间信息交换的过程控制，尤其是误码条件下的控制方案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软件设计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数据结构，</a:t>
            </a:r>
            <a:r>
              <a:rPr lang="en-US" altLang="zh-CN" sz="2000" dirty="0"/>
              <a:t> </a:t>
            </a:r>
            <a:r>
              <a:rPr lang="zh-CN" altLang="en-US" sz="2000" dirty="0"/>
              <a:t>模块结构，算法流程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实验结果分析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理论分析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itchFamily="18" charset="0"/>
              </a:rPr>
              <a:t>“</a:t>
            </a:r>
            <a:r>
              <a:rPr lang="zh-CN" altLang="en-US" sz="2000" dirty="0"/>
              <a:t>性能测试记录表</a:t>
            </a:r>
            <a:r>
              <a:rPr lang="zh-CN" altLang="en-US" sz="2000" dirty="0">
                <a:latin typeface="Times New Roman" pitchFamily="18" charset="0"/>
              </a:rPr>
              <a:t>”</a:t>
            </a:r>
            <a:r>
              <a:rPr lang="zh-CN" altLang="en-US" sz="2000" dirty="0"/>
              <a:t>，实验结果分析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存在的问题和改进思路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研究和探索的问题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实验总结和心得体会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上机调试时间，编程语言方面，协议方面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源程序</a:t>
            </a:r>
            <a:r>
              <a:rPr lang="zh-CN" altLang="en-US" sz="2400"/>
              <a:t>文件 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基本内容</a:t>
            </a:r>
            <a:r>
              <a:rPr lang="en-US" altLang="zh-CN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725488"/>
            <a:ext cx="8748712" cy="57832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实验内容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设计一个滑动窗口协议，在仿真环境下编程实现有噪音信道两站点间无差错双工通信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信道模型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8000bps</a:t>
            </a:r>
            <a:r>
              <a:rPr lang="zh-CN" altLang="en-US" dirty="0"/>
              <a:t>全双工卫星信道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单向传播时延</a:t>
            </a:r>
            <a:r>
              <a:rPr lang="en-US" altLang="zh-CN" dirty="0"/>
              <a:t>270</a:t>
            </a:r>
            <a:r>
              <a:rPr lang="zh-CN" altLang="en-US" dirty="0"/>
              <a:t>毫秒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信道误码率为</a:t>
            </a:r>
            <a:r>
              <a:rPr lang="en-US" altLang="zh-CN" dirty="0"/>
              <a:t>10</a:t>
            </a:r>
            <a:r>
              <a:rPr lang="en-US" altLang="zh-CN" baseline="30000" dirty="0"/>
              <a:t>-5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物理层接口：提供帧传输服务，帧间有</a:t>
            </a:r>
            <a:r>
              <a:rPr lang="en-US" altLang="zh-CN" dirty="0"/>
              <a:t>1ms</a:t>
            </a:r>
            <a:r>
              <a:rPr lang="zh-CN" altLang="en-US" dirty="0"/>
              <a:t>帧边界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网络层属性：分组长度固定</a:t>
            </a:r>
            <a:r>
              <a:rPr lang="en-US" altLang="zh-CN" dirty="0"/>
              <a:t>256</a:t>
            </a:r>
            <a:r>
              <a:rPr lang="zh-CN" altLang="en-US" dirty="0"/>
              <a:t>字节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实验组人数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1~3</a:t>
            </a:r>
            <a:r>
              <a:rPr lang="zh-CN" altLang="en-US" dirty="0"/>
              <a:t>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实验设备环境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/>
              <a:t>WindowsXP</a:t>
            </a:r>
            <a:r>
              <a:rPr lang="zh-CN" altLang="en-US" dirty="0"/>
              <a:t>，</a:t>
            </a:r>
            <a:r>
              <a:rPr lang="en-US" altLang="zh-CN" dirty="0"/>
              <a:t>Microsoft Visual Studio 2013+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Linux (Ubuntu, Fedora, RedHat)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实验步骤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725488"/>
            <a:ext cx="8748712" cy="598805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熟悉编程环境</a:t>
            </a:r>
          </a:p>
          <a:p>
            <a:pPr lvl="1" eaLnBrk="1" hangingPunct="1"/>
            <a:r>
              <a:rPr lang="zh-CN" altLang="en-US" sz="2000" dirty="0"/>
              <a:t>安装好</a:t>
            </a:r>
            <a:r>
              <a:rPr lang="en-US" altLang="zh-CN" sz="2000" dirty="0"/>
              <a:t>VC</a:t>
            </a:r>
            <a:r>
              <a:rPr lang="zh-CN" altLang="en-US" sz="2000" dirty="0"/>
              <a:t>或兼容的更高版本的</a:t>
            </a:r>
            <a:r>
              <a:rPr lang="en-US" altLang="zh-CN" sz="2000" dirty="0"/>
              <a:t>C</a:t>
            </a:r>
            <a:r>
              <a:rPr lang="zh-CN" altLang="en-US" sz="2000" dirty="0"/>
              <a:t>语言编程环境</a:t>
            </a:r>
          </a:p>
          <a:p>
            <a:pPr lvl="1" eaLnBrk="1" hangingPunct="1"/>
            <a:r>
              <a:rPr lang="zh-CN" altLang="en-US" sz="2000" dirty="0"/>
              <a:t>了解程序的主体运行框架</a:t>
            </a:r>
          </a:p>
          <a:p>
            <a:pPr lvl="1" eaLnBrk="1" hangingPunct="1"/>
            <a:r>
              <a:rPr lang="zh-CN" altLang="en-US" sz="2000" dirty="0"/>
              <a:t>可利用的子程序</a:t>
            </a:r>
          </a:p>
          <a:p>
            <a:pPr eaLnBrk="1" hangingPunct="1"/>
            <a:r>
              <a:rPr lang="zh-CN" altLang="en-US" sz="2400" dirty="0"/>
              <a:t>协议设计和程序总体设计</a:t>
            </a:r>
          </a:p>
          <a:p>
            <a:pPr lvl="1" eaLnBrk="1" hangingPunct="1"/>
            <a:r>
              <a:rPr lang="zh-CN" altLang="en-US" sz="2000" dirty="0"/>
              <a:t>设计好要实现的滑动窗口协议，定义帧字段，规划程序的总体结构，相关子程序的设置</a:t>
            </a:r>
          </a:p>
          <a:p>
            <a:pPr eaLnBrk="1" hangingPunct="1"/>
            <a:r>
              <a:rPr lang="zh-CN" altLang="en-US" sz="2400" dirty="0"/>
              <a:t>编码和调试</a:t>
            </a:r>
          </a:p>
          <a:p>
            <a:pPr lvl="1" eaLnBrk="1" hangingPunct="1"/>
            <a:r>
              <a:rPr lang="zh-CN" altLang="en-US" sz="2000" dirty="0"/>
              <a:t>将所设计的协议编码实现并上机调试通过，实现数据链路层两个站点之间的通信。</a:t>
            </a:r>
          </a:p>
          <a:p>
            <a:pPr eaLnBrk="1" hangingPunct="1"/>
            <a:r>
              <a:rPr lang="zh-CN" altLang="en-US" sz="2400" dirty="0"/>
              <a:t>软件测试和性能评价</a:t>
            </a:r>
          </a:p>
          <a:p>
            <a:pPr lvl="1" eaLnBrk="1" hangingPunct="1"/>
            <a:r>
              <a:rPr lang="zh-CN" altLang="en-US" sz="2000" dirty="0"/>
              <a:t>在无误码信道环境下运行测试</a:t>
            </a:r>
          </a:p>
          <a:p>
            <a:pPr lvl="1" eaLnBrk="1" hangingPunct="1"/>
            <a:r>
              <a:rPr lang="zh-CN" altLang="en-US" sz="2000" dirty="0"/>
              <a:t>有误码信道环境下的无差错传输</a:t>
            </a:r>
          </a:p>
          <a:p>
            <a:pPr lvl="1" eaLnBrk="1" hangingPunct="1"/>
            <a:r>
              <a:rPr lang="zh-CN" altLang="en-US" sz="2000" dirty="0"/>
              <a:t>要求：稳定运行</a:t>
            </a:r>
            <a:r>
              <a:rPr lang="en-US" altLang="zh-CN" sz="2000" dirty="0"/>
              <a:t>20</a:t>
            </a:r>
            <a:r>
              <a:rPr lang="zh-CN" altLang="en-US" sz="2000" dirty="0"/>
              <a:t>分钟以上，效率不能太低</a:t>
            </a:r>
          </a:p>
          <a:p>
            <a:pPr eaLnBrk="1" hangingPunct="1"/>
            <a:r>
              <a:rPr lang="zh-CN" altLang="en-US" sz="2400" dirty="0"/>
              <a:t>实验报告及程序验收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157163" y="0"/>
            <a:ext cx="8794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总体结构</a:t>
            </a:r>
            <a:endParaRPr lang="en-US" altLang="zh-CN" sz="40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447675" y="536575"/>
          <a:ext cx="8408988" cy="606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6813776" imgH="4841881" progId="Visio.Drawing.11">
                  <p:embed/>
                </p:oleObj>
              </mc:Choice>
              <mc:Fallback>
                <p:oleObj name="Visio" r:id="rId3" imgW="6813776" imgH="4841881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536575"/>
                        <a:ext cx="8408988" cy="606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3112549"/>
              </p:ext>
            </p:extLst>
          </p:nvPr>
        </p:nvGraphicFramePr>
        <p:xfrm>
          <a:off x="785813" y="723900"/>
          <a:ext cx="4891087" cy="568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1622207" imgH="1885830" progId="Visio.Drawing.11">
                  <p:embed/>
                </p:oleObj>
              </mc:Choice>
              <mc:Fallback>
                <p:oleObj name="Visio" r:id="rId3" imgW="1622207" imgH="188583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723900"/>
                        <a:ext cx="4891087" cy="568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Windows</a:t>
            </a:r>
            <a:r>
              <a:rPr lang="zh-CN" altLang="en-US"/>
              <a:t>环境编译和运行</a:t>
            </a:r>
            <a:endParaRPr lang="en-US" altLang="zh-CN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79988" y="950913"/>
            <a:ext cx="3846512" cy="51450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编译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程序运行（启动两个进程）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A</a:t>
            </a:r>
            <a:r>
              <a:rPr lang="zh-CN" altLang="en-US" sz="1800" dirty="0"/>
              <a:t>站：</a:t>
            </a:r>
            <a:r>
              <a:rPr lang="en-US" altLang="zh-CN" sz="1800" dirty="0"/>
              <a:t>datalink.exe –d3 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B</a:t>
            </a:r>
            <a:r>
              <a:rPr lang="zh-CN" altLang="en-US" sz="1800" dirty="0"/>
              <a:t>站：</a:t>
            </a:r>
            <a:r>
              <a:rPr lang="en-US" altLang="zh-CN" sz="1800" dirty="0"/>
              <a:t>datalink.exe –d3 b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产生的日志文件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datalink-A.log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datalink-B.log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目录</a:t>
            </a:r>
            <a:r>
              <a:rPr lang="en-US" altLang="zh-CN" sz="2000" dirty="0"/>
              <a:t>Example</a:t>
            </a:r>
            <a:r>
              <a:rPr lang="zh-CN" altLang="en-US" sz="2000" dirty="0"/>
              <a:t>下的可执行文件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/>
              <a:t>datalink.exe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/>
              <a:t>gobackn.exe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/>
              <a:t>selective.exe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US" altLang="zh-CN" sz="18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7378472"/>
              </p:ext>
            </p:extLst>
          </p:nvPr>
        </p:nvGraphicFramePr>
        <p:xfrm>
          <a:off x="647700" y="750888"/>
          <a:ext cx="4495800" cy="531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1469507" imgH="1738719" progId="Visio.Drawing.11">
                  <p:embed/>
                </p:oleObj>
              </mc:Choice>
              <mc:Fallback>
                <p:oleObj name="Visio" r:id="rId3" imgW="1469507" imgH="1738719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750888"/>
                        <a:ext cx="4495800" cy="531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Linux</a:t>
            </a:r>
            <a:r>
              <a:rPr lang="zh-CN" altLang="en-US"/>
              <a:t>环境编译和运行</a:t>
            </a:r>
            <a:endParaRPr lang="en-US" altLang="zh-CN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40300" y="836612"/>
            <a:ext cx="4051300" cy="5360987"/>
          </a:xfrm>
        </p:spPr>
        <p:txBody>
          <a:bodyPr/>
          <a:lstStyle/>
          <a:p>
            <a:pPr marL="0" indent="0" eaLnBrk="1" hangingPunct="1"/>
            <a:r>
              <a:rPr lang="zh-CN" altLang="en-US" sz="2000" dirty="0"/>
              <a:t>操作系统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 err="1"/>
              <a:t>RedHat</a:t>
            </a:r>
            <a:r>
              <a:rPr lang="zh-CN" altLang="en-US" sz="1800" dirty="0"/>
              <a:t>，</a:t>
            </a:r>
            <a:r>
              <a:rPr lang="en-US" altLang="zh-CN" sz="1800" dirty="0"/>
              <a:t>Fedora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Ubuntu</a:t>
            </a:r>
          </a:p>
          <a:p>
            <a:pPr marL="0" indent="0" eaLnBrk="1" hangingPunct="1"/>
            <a:r>
              <a:rPr lang="zh-CN" altLang="en-US" sz="2000" dirty="0"/>
              <a:t>编译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make</a:t>
            </a:r>
          </a:p>
          <a:p>
            <a:pPr marL="0" indent="0" eaLnBrk="1" hangingPunct="1"/>
            <a:r>
              <a:rPr lang="zh-CN" altLang="en-US" sz="2000" dirty="0"/>
              <a:t>程序运行（启动两个进程）</a:t>
            </a:r>
            <a:endParaRPr lang="en-US" altLang="zh-CN" sz="20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A</a:t>
            </a:r>
            <a:r>
              <a:rPr lang="zh-CN" altLang="en-US" sz="1800" dirty="0"/>
              <a:t>站：</a:t>
            </a:r>
            <a:r>
              <a:rPr lang="en-US" altLang="zh-CN" sz="1800" dirty="0"/>
              <a:t>./</a:t>
            </a:r>
            <a:r>
              <a:rPr lang="en-US" altLang="zh-CN" sz="1800" dirty="0" err="1"/>
              <a:t>datalink</a:t>
            </a:r>
            <a:r>
              <a:rPr lang="en-US" altLang="zh-CN" sz="1800" dirty="0"/>
              <a:t> -d3 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B</a:t>
            </a:r>
            <a:r>
              <a:rPr lang="zh-CN" altLang="en-US" sz="1800" dirty="0"/>
              <a:t>站：</a:t>
            </a:r>
            <a:r>
              <a:rPr lang="en-US" altLang="zh-CN" sz="1800" dirty="0"/>
              <a:t>./</a:t>
            </a:r>
            <a:r>
              <a:rPr lang="en-US" altLang="zh-CN" sz="1800" dirty="0" err="1"/>
              <a:t>datalink</a:t>
            </a:r>
            <a:r>
              <a:rPr lang="en-US" altLang="zh-CN" sz="1800" dirty="0"/>
              <a:t> -d3 B</a:t>
            </a:r>
          </a:p>
          <a:p>
            <a:pPr marL="0" indent="0" eaLnBrk="1" hangingPunct="1"/>
            <a:r>
              <a:rPr lang="zh-CN" altLang="en-US" sz="2000" dirty="0"/>
              <a:t>产生的日志文件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datalink-A.log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datalink-B.log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目录</a:t>
            </a:r>
            <a:r>
              <a:rPr lang="en-US" altLang="zh-CN" sz="2000" dirty="0"/>
              <a:t>Example</a:t>
            </a:r>
            <a:r>
              <a:rPr lang="zh-CN" altLang="en-US" sz="2000" dirty="0"/>
              <a:t>下的可执行文件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 err="1"/>
              <a:t>datalink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 err="1"/>
              <a:t>gobackn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/>
              <a:t>selective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程序运行：命令行选项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773113"/>
            <a:ext cx="7888287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启动执行</a:t>
            </a:r>
            <a:r>
              <a:rPr lang="en-US" altLang="zh-CN" sz="2400"/>
              <a:t>EXE</a:t>
            </a:r>
            <a:r>
              <a:rPr lang="zh-CN" altLang="en-US" sz="2400"/>
              <a:t>文件时，在命令行中附带一些选项对程序的执行进行控制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163513" y="1531938"/>
            <a:ext cx="8929687" cy="369411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1pPr>
            <a:lvl2pPr marL="742950" indent="-285750"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2pPr>
            <a:lvl3pPr marL="1143000" indent="-228600"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3pPr>
            <a:lvl4pPr marL="1600200" indent="-228600"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4pPr>
            <a:lvl5pPr marL="2057400" indent="-228600"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5pPr>
            <a:lvl6pPr marL="25146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6pPr>
            <a:lvl7pPr marL="29718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7pPr>
            <a:lvl8pPr marL="34290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8pPr>
            <a:lvl9pPr marL="38862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Usage: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./datalink &lt;options&gt; &lt;station-name&gt;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Options : 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-?, --help : print this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-u, --utopia : utopia channel (an error-free channel)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-f, --flood : flood traffic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-i, --ibib  : set station B layer3 sender mode as IDLE-BUSY-IDLE-BUSY-...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-n, --nolog : do not create log file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-d, --debug=&lt;0-7&gt;: debug mask (bit0:event, bit1:frame, bit2:warning)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-p, --port=&lt;port#&gt; : TCP port number (default: 59144)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-b, --ber=&lt;ber&gt; : Bit Error Rate (received data only)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-l, --log=&lt;filename&gt; : using assigned file as log file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-t, --ttl=&lt;seconds&gt; : set time-to-live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366713" y="5330825"/>
            <a:ext cx="8396287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buFont typeface="Wingdings" pitchFamily="2" charset="2"/>
              <a:buChar char="n"/>
            </a:pPr>
            <a:r>
              <a:rPr lang="zh-CN" altLang="en-US" sz="2800"/>
              <a:t>命令行选项使用举例</a:t>
            </a:r>
          </a:p>
          <a:p>
            <a:pPr marL="990600" lvl="1" indent="-533400" fontAlgn="base">
              <a:buClr>
                <a:srgbClr val="009900"/>
              </a:buClr>
            </a:pPr>
            <a:r>
              <a:rPr lang="en-US" altLang="zh-CN" sz="2000">
                <a:solidFill>
                  <a:schemeClr val="tx1"/>
                </a:solidFill>
              </a:rPr>
              <a:t>datalink –fnd 3 –b 1.0e-6  -p 44944 A</a:t>
            </a:r>
          </a:p>
          <a:p>
            <a:pPr marL="990600" lvl="1" indent="-533400" fontAlgn="base">
              <a:buClr>
                <a:srgbClr val="009900"/>
              </a:buClr>
            </a:pPr>
            <a:r>
              <a:rPr lang="en-US" altLang="zh-CN" sz="2000">
                <a:solidFill>
                  <a:schemeClr val="tx1"/>
                </a:solidFill>
              </a:rPr>
              <a:t>datalink –fn –debug=3 –-ber=1.0e-6  --port=44944 A</a:t>
            </a:r>
          </a:p>
          <a:p>
            <a:pPr marL="990600" lvl="1" indent="-533400" fontAlgn="base">
              <a:buClr>
                <a:srgbClr val="009900"/>
              </a:buClr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日志函数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749300"/>
            <a:ext cx="8748713" cy="5919788"/>
          </a:xfrm>
        </p:spPr>
        <p:txBody>
          <a:bodyPr/>
          <a:lstStyle/>
          <a:p>
            <a:pPr eaLnBrk="1" hangingPunct="1"/>
            <a:r>
              <a:rPr lang="zh-CN" altLang="en-US" sz="2400"/>
              <a:t>函数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/>
              <a:t>extern void lprintf(char *fmt, ...);</a:t>
            </a:r>
          </a:p>
          <a:p>
            <a:pPr eaLnBrk="1" hangingPunct="1"/>
            <a:r>
              <a:rPr lang="zh-CN" altLang="en-US" sz="2400"/>
              <a:t>举例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/>
              <a:t>lprintf(”Received a frame, %d bytes\n”, len);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）在每行最左端自动增加时间戳（</a:t>
            </a:r>
            <a:r>
              <a:rPr lang="en-US" altLang="zh-CN" sz="2000"/>
              <a:t>ms</a:t>
            </a:r>
            <a:r>
              <a:rPr lang="zh-CN" altLang="en-US" sz="2000"/>
              <a:t>级）</a:t>
            </a:r>
            <a:endParaRPr lang="en-US" altLang="zh-CN" sz="2000"/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）把显示的信息同步存于日志文件中</a:t>
            </a:r>
            <a:endParaRPr lang="en-US" altLang="zh-CN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上下层接口函数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运行环境的初始化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void protocol_init(int argc, char **argv);</a:t>
            </a:r>
          </a:p>
          <a:p>
            <a:pPr eaLnBrk="1" hangingPunct="1"/>
            <a:r>
              <a:rPr lang="zh-CN" altLang="en-US"/>
              <a:t>与网络层模块的接口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PKT_LEN 256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void enable_network_layer(void);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void disable_network_layer(void);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int  get_packet(unsigned char *packet);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void put_packet(unsigned char *packet, int len);</a:t>
            </a:r>
          </a:p>
          <a:p>
            <a:pPr eaLnBrk="1" hangingPunct="1"/>
            <a:r>
              <a:rPr lang="zh-CN" altLang="en-US"/>
              <a:t>与物理层模块的接口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int recv_frame(char </a:t>
            </a:r>
            <a:r>
              <a:rPr lang="zh-CN" altLang="en-US"/>
              <a:t>*</a:t>
            </a:r>
            <a:r>
              <a:rPr lang="en-US" altLang="zh-CN"/>
              <a:t>buf</a:t>
            </a:r>
            <a:r>
              <a:rPr lang="zh-CN" altLang="en-US"/>
              <a:t>，</a:t>
            </a:r>
            <a:r>
              <a:rPr lang="en-US" altLang="zh-CN"/>
              <a:t>int size);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void send_frame(char *buf, int len);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楷体_GB2312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6600"/>
          </a:buClr>
          <a:buSzPct val="110000"/>
          <a:buFont typeface="Wingdings" pitchFamily="2" charset="2"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Verdan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6600"/>
          </a:buClr>
          <a:buSzPct val="110000"/>
          <a:buFont typeface="Wingdings" pitchFamily="2" charset="2"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Verdana" pitchFamily="34" charset="0"/>
            <a:ea typeface="黑体" pitchFamily="2" charset="-122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Tannenbaum</Template>
  <TotalTime>7149</TotalTime>
  <Words>1304</Words>
  <Application>Microsoft Office PowerPoint</Application>
  <PresentationFormat>全屏显示(4:3)</PresentationFormat>
  <Paragraphs>182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黑体</vt:lpstr>
      <vt:lpstr>楷体_GB2312</vt:lpstr>
      <vt:lpstr>宋体</vt:lpstr>
      <vt:lpstr>Arial</vt:lpstr>
      <vt:lpstr>Times New Roman</vt:lpstr>
      <vt:lpstr>Verdana</vt:lpstr>
      <vt:lpstr>Wingdings</vt:lpstr>
      <vt:lpstr>Tannenbaum</vt:lpstr>
      <vt:lpstr>Visio</vt:lpstr>
      <vt:lpstr>数据链路层  滑动窗口协议的设计与实现 </vt:lpstr>
      <vt:lpstr>基本内容 </vt:lpstr>
      <vt:lpstr>实验步骤</vt:lpstr>
      <vt:lpstr>PowerPoint 演示文稿</vt:lpstr>
      <vt:lpstr>Windows环境编译和运行</vt:lpstr>
      <vt:lpstr>Linux环境编译和运行</vt:lpstr>
      <vt:lpstr>程序运行：命令行选项</vt:lpstr>
      <vt:lpstr>日志函数</vt:lpstr>
      <vt:lpstr>上下层接口函数</vt:lpstr>
      <vt:lpstr>事件驱动函数 </vt:lpstr>
      <vt:lpstr>样例程序datalink.c</vt:lpstr>
      <vt:lpstr>CRC校验和的产生与验证</vt:lpstr>
      <vt:lpstr>定时器管理</vt:lpstr>
      <vt:lpstr>协议工作过程的跟踪和调试 </vt:lpstr>
      <vt:lpstr>程序运行异常中止的错误信息</vt:lpstr>
      <vt:lpstr>实验报告要求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CH3: Data Link Layer</dc:title>
  <dc:creator>蒋砚军 jiangy@public3.bta.net.cn</dc:creator>
  <cp:lastModifiedBy>yd413</cp:lastModifiedBy>
  <cp:revision>444</cp:revision>
  <dcterms:created xsi:type="dcterms:W3CDTF">2002-07-09T13:17:57Z</dcterms:created>
  <dcterms:modified xsi:type="dcterms:W3CDTF">2025-03-20T01:24:57Z</dcterms:modified>
</cp:coreProperties>
</file>