
<file path=[Content_Types].xml><?xml version="1.0" encoding="utf-8"?>
<Types xmlns="http://schemas.openxmlformats.org/package/2006/content-types">
  <Default Extension="bin" ContentType="application/vnd.ms-office.activeX"/>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12" r:id="rId2"/>
    <p:sldId id="628" r:id="rId3"/>
    <p:sldId id="633" r:id="rId4"/>
    <p:sldId id="796" r:id="rId5"/>
    <p:sldId id="634" r:id="rId6"/>
    <p:sldId id="635" r:id="rId7"/>
    <p:sldId id="586" r:id="rId8"/>
    <p:sldId id="544" r:id="rId9"/>
    <p:sldId id="545" r:id="rId10"/>
    <p:sldId id="765" r:id="rId11"/>
    <p:sldId id="766" r:id="rId12"/>
    <p:sldId id="767" r:id="rId13"/>
    <p:sldId id="769" r:id="rId14"/>
    <p:sldId id="770" r:id="rId15"/>
    <p:sldId id="771" r:id="rId16"/>
    <p:sldId id="772" r:id="rId17"/>
    <p:sldId id="773" r:id="rId18"/>
    <p:sldId id="775" r:id="rId19"/>
    <p:sldId id="776" r:id="rId20"/>
    <p:sldId id="793" r:id="rId21"/>
    <p:sldId id="587" r:id="rId22"/>
    <p:sldId id="547" r:id="rId23"/>
    <p:sldId id="612" r:id="rId24"/>
    <p:sldId id="613" r:id="rId25"/>
    <p:sldId id="615" r:id="rId26"/>
    <p:sldId id="614" r:id="rId27"/>
    <p:sldId id="627" r:id="rId28"/>
    <p:sldId id="603" r:id="rId29"/>
    <p:sldId id="616" r:id="rId30"/>
    <p:sldId id="617" r:id="rId31"/>
    <p:sldId id="618" r:id="rId32"/>
    <p:sldId id="625" r:id="rId33"/>
    <p:sldId id="626" r:id="rId34"/>
    <p:sldId id="619" r:id="rId35"/>
    <p:sldId id="636" r:id="rId36"/>
    <p:sldId id="637" r:id="rId37"/>
    <p:sldId id="638" r:id="rId38"/>
    <p:sldId id="794" r:id="rId39"/>
    <p:sldId id="795" r:id="rId40"/>
    <p:sldId id="621" r:id="rId41"/>
    <p:sldId id="620" r:id="rId42"/>
    <p:sldId id="624" r:id="rId43"/>
    <p:sldId id="641" r:id="rId44"/>
  </p:sldIdLst>
  <p:sldSz cx="9144000" cy="6858000" type="screen4x3"/>
  <p:notesSz cx="9144000" cy="6858000"/>
  <p:defaultTextStyle>
    <a:defPPr>
      <a:defRPr lang="zh-CN"/>
    </a:defPPr>
    <a:lvl1pPr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1pPr>
    <a:lvl2pPr marL="4572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2pPr>
    <a:lvl3pPr marL="9144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3pPr>
    <a:lvl4pPr marL="13716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4pPr>
    <a:lvl5pPr marL="18288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5pPr>
    <a:lvl6pPr marL="2286000" algn="l" defTabSz="914400" rtl="0" eaLnBrk="1" latinLnBrk="0" hangingPunct="1">
      <a:defRPr kumimoji="1" sz="1500" kern="1200">
        <a:solidFill>
          <a:schemeClr val="tx1"/>
        </a:solidFill>
        <a:latin typeface="Lucida Console" pitchFamily="49" charset="0"/>
        <a:ea typeface="楷体_GB2312" pitchFamily="49" charset="-122"/>
        <a:cs typeface="+mn-cs"/>
      </a:defRPr>
    </a:lvl6pPr>
    <a:lvl7pPr marL="2743200" algn="l" defTabSz="914400" rtl="0" eaLnBrk="1" latinLnBrk="0" hangingPunct="1">
      <a:defRPr kumimoji="1" sz="1500" kern="1200">
        <a:solidFill>
          <a:schemeClr val="tx1"/>
        </a:solidFill>
        <a:latin typeface="Lucida Console" pitchFamily="49" charset="0"/>
        <a:ea typeface="楷体_GB2312" pitchFamily="49" charset="-122"/>
        <a:cs typeface="+mn-cs"/>
      </a:defRPr>
    </a:lvl7pPr>
    <a:lvl8pPr marL="3200400" algn="l" defTabSz="914400" rtl="0" eaLnBrk="1" latinLnBrk="0" hangingPunct="1">
      <a:defRPr kumimoji="1" sz="1500" kern="1200">
        <a:solidFill>
          <a:schemeClr val="tx1"/>
        </a:solidFill>
        <a:latin typeface="Lucida Console" pitchFamily="49" charset="0"/>
        <a:ea typeface="楷体_GB2312" pitchFamily="49" charset="-122"/>
        <a:cs typeface="+mn-cs"/>
      </a:defRPr>
    </a:lvl8pPr>
    <a:lvl9pPr marL="3657600" algn="l" defTabSz="914400" rtl="0" eaLnBrk="1" latinLnBrk="0" hangingPunct="1">
      <a:defRPr kumimoji="1" sz="1500" kern="1200">
        <a:solidFill>
          <a:schemeClr val="tx1"/>
        </a:solidFill>
        <a:latin typeface="Lucida Console" pitchFamily="49" charset="0"/>
        <a:ea typeface="楷体_GB2312" pitchFamily="49"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CC"/>
    <a:srgbClr val="5F5F5F"/>
    <a:srgbClr val="808080"/>
    <a:srgbClr val="FFFFCC"/>
    <a:srgbClr val="000066"/>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69" autoAdjust="0"/>
  </p:normalViewPr>
  <p:slideViewPr>
    <p:cSldViewPr>
      <p:cViewPr varScale="1">
        <p:scale>
          <a:sx n="98" d="100"/>
          <a:sy n="98" d="100"/>
        </p:scale>
        <p:origin x="1602" y="57"/>
      </p:cViewPr>
      <p:guideLst>
        <p:guide orient="horz" pos="2880"/>
        <p:guide pos="2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102" y="-7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30.xml"/><Relationship Id="rId18" Type="http://schemas.openxmlformats.org/officeDocument/2006/relationships/slide" Target="slides/slide40.xml"/><Relationship Id="rId3" Type="http://schemas.openxmlformats.org/officeDocument/2006/relationships/slide" Target="slides/slide6.xml"/><Relationship Id="rId7" Type="http://schemas.openxmlformats.org/officeDocument/2006/relationships/slide" Target="slides/slide15.xml"/><Relationship Id="rId12" Type="http://schemas.openxmlformats.org/officeDocument/2006/relationships/slide" Target="slides/slide28.xml"/><Relationship Id="rId17" Type="http://schemas.openxmlformats.org/officeDocument/2006/relationships/slide" Target="slides/slide37.xml"/><Relationship Id="rId2" Type="http://schemas.openxmlformats.org/officeDocument/2006/relationships/slide" Target="slides/slide3.xml"/><Relationship Id="rId16" Type="http://schemas.openxmlformats.org/officeDocument/2006/relationships/slide" Target="slides/slide36.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7.xml"/><Relationship Id="rId5" Type="http://schemas.openxmlformats.org/officeDocument/2006/relationships/slide" Target="slides/slide9.xml"/><Relationship Id="rId15" Type="http://schemas.openxmlformats.org/officeDocument/2006/relationships/slide" Target="slides/slide35.xml"/><Relationship Id="rId10" Type="http://schemas.openxmlformats.org/officeDocument/2006/relationships/slide" Target="slides/slide26.xml"/><Relationship Id="rId19" Type="http://schemas.openxmlformats.org/officeDocument/2006/relationships/slide" Target="slides/slide42.xml"/><Relationship Id="rId4" Type="http://schemas.openxmlformats.org/officeDocument/2006/relationships/slide" Target="slides/slide8.xml"/><Relationship Id="rId9" Type="http://schemas.openxmlformats.org/officeDocument/2006/relationships/slide" Target="slides/slide25.xml"/><Relationship Id="rId14" Type="http://schemas.openxmlformats.org/officeDocument/2006/relationships/slide" Target="slides/slide3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defRPr sz="1200">
                <a:latin typeface="Times New Roman" pitchFamily="18" charset="0"/>
                <a:ea typeface="宋体"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New Roman" pitchFamily="18" charset="0"/>
                <a:ea typeface="宋体"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a:latin typeface="Times New Roman" pitchFamily="18" charset="0"/>
                <a:ea typeface="宋体"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New Roman" pitchFamily="18" charset="0"/>
                <a:ea typeface="宋体" charset="-122"/>
              </a:defRPr>
            </a:lvl1pPr>
          </a:lstStyle>
          <a:p>
            <a:pPr>
              <a:defRPr/>
            </a:pPr>
            <a:fld id="{E6452D35-465C-4EA0-A63E-E645675A2C75}" type="slidenum">
              <a:rPr lang="en-US" altLang="zh-CN"/>
              <a:pPr>
                <a:defRPr/>
              </a:pPr>
              <a:t>‹#›</a:t>
            </a:fld>
            <a:endParaRPr lang="en-US" altLang="zh-CN"/>
          </a:p>
        </p:txBody>
      </p:sp>
    </p:spTree>
    <p:extLst>
      <p:ext uri="{BB962C8B-B14F-4D97-AF65-F5344CB8AC3E}">
        <p14:creationId xmlns:p14="http://schemas.microsoft.com/office/powerpoint/2010/main" val="1166675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defRPr sz="1200">
                <a:latin typeface="Times New Roman" pitchFamily="18" charset="0"/>
                <a:ea typeface="宋体" charset="-122"/>
              </a:defRPr>
            </a:lvl1pPr>
          </a:lstStyle>
          <a:p>
            <a:pPr>
              <a:defRPr/>
            </a:pPr>
            <a:endParaRPr lang="en-US" altLang="zh-CN"/>
          </a:p>
        </p:txBody>
      </p:sp>
      <p:sp>
        <p:nvSpPr>
          <p:cNvPr id="2051" name="Rectangle 3"/>
          <p:cNvSpPr>
            <a:spLocks noGrp="1" noChangeArrowheads="1"/>
          </p:cNvSpPr>
          <p:nvPr>
            <p:ph type="dt"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New Roman" pitchFamily="18" charset="0"/>
                <a:ea typeface="宋体" charset="-122"/>
              </a:defRPr>
            </a:lvl1pPr>
          </a:lstStyle>
          <a:p>
            <a:pPr>
              <a:defRPr/>
            </a:pPr>
            <a:endParaRPr lang="en-US" altLang="zh-CN"/>
          </a:p>
        </p:txBody>
      </p:sp>
      <p:sp>
        <p:nvSpPr>
          <p:cNvPr id="28676" name="Rectangle 4"/>
          <p:cNvSpPr>
            <a:spLocks noGrp="1" noRot="1" noChangeAspect="1" noChangeArrowheads="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a:latin typeface="Times New Roman" pitchFamily="18" charset="0"/>
                <a:ea typeface="宋体"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New Roman" pitchFamily="18" charset="0"/>
                <a:ea typeface="宋体" charset="-122"/>
              </a:defRPr>
            </a:lvl1pPr>
          </a:lstStyle>
          <a:p>
            <a:pPr>
              <a:defRPr/>
            </a:pPr>
            <a:fld id="{291F6B0F-0E0B-4C7E-96D4-B686E99B0E68}" type="slidenum">
              <a:rPr lang="en-US" altLang="zh-CN"/>
              <a:pPr>
                <a:defRPr/>
              </a:pPr>
              <a:t>‹#›</a:t>
            </a:fld>
            <a:endParaRPr lang="en-US" altLang="zh-CN"/>
          </a:p>
        </p:txBody>
      </p:sp>
    </p:spTree>
    <p:extLst>
      <p:ext uri="{BB962C8B-B14F-4D97-AF65-F5344CB8AC3E}">
        <p14:creationId xmlns:p14="http://schemas.microsoft.com/office/powerpoint/2010/main" val="167372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a:ea typeface="宋体" pitchFamily="2" charset="-122"/>
            </a:endParaRPr>
          </a:p>
        </p:txBody>
      </p:sp>
      <p:sp>
        <p:nvSpPr>
          <p:cNvPr id="29700"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7608D1F-21F1-4179-B570-2A4FCBE1C0F8}" type="slidenum">
              <a:rPr lang="en-US" altLang="zh-CN" smtClean="0"/>
              <a:pPr eaLnBrk="1" hangingPunct="1">
                <a:spcBef>
                  <a:spcPct val="0"/>
                </a:spcBef>
              </a:pPr>
              <a:t>9</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43</a:t>
            </a:fld>
            <a:endParaRPr lang="en-US" altLang="zh-CN"/>
          </a:p>
        </p:txBody>
      </p:sp>
    </p:spTree>
    <p:extLst>
      <p:ext uri="{BB962C8B-B14F-4D97-AF65-F5344CB8AC3E}">
        <p14:creationId xmlns:p14="http://schemas.microsoft.com/office/powerpoint/2010/main" val="293675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19E290C-0F63-4F9B-B67F-2DA73F217298}" type="slidenum">
              <a:rPr lang="en-US" altLang="zh-CN"/>
              <a:pPr/>
              <a:t>11</a:t>
            </a:fld>
            <a:endParaRPr lang="en-US" altLang="zh-CN"/>
          </a:p>
        </p:txBody>
      </p:sp>
      <p:sp>
        <p:nvSpPr>
          <p:cNvPr id="643074" name="幻灯片图像占位符 1"/>
          <p:cNvSpPr>
            <a:spLocks noGrp="1" noRot="1" noChangeAspect="1" noTextEdit="1"/>
          </p:cNvSpPr>
          <p:nvPr>
            <p:ph type="sldImg"/>
          </p:nvPr>
        </p:nvSpPr>
        <p:spPr>
          <a:xfrm>
            <a:off x="1143000" y="685800"/>
            <a:ext cx="4572000" cy="3429000"/>
          </a:xfrm>
          <a:ln/>
        </p:spPr>
      </p:sp>
      <p:sp>
        <p:nvSpPr>
          <p:cNvPr id="643075" name="备注占位符 2"/>
          <p:cNvSpPr>
            <a:spLocks noGrp="1"/>
          </p:cNvSpPr>
          <p:nvPr>
            <p:ph type="body" idx="1"/>
          </p:nvPr>
        </p:nvSpPr>
        <p:spPr/>
        <p:txBody>
          <a:bodyPr/>
          <a:lstStyle/>
          <a:p>
            <a:r>
              <a:rPr lang="en-US" altLang="zh-CN" dirty="0"/>
              <a:t>Flat name space: IP</a:t>
            </a:r>
            <a:r>
              <a:rPr lang="zh-CN" altLang="en-US" dirty="0"/>
              <a:t>地址， </a:t>
            </a:r>
            <a:r>
              <a:rPr lang="en-US" altLang="zh-CN" dirty="0"/>
              <a:t>hosts.txt</a:t>
            </a:r>
          </a:p>
        </p:txBody>
      </p:sp>
      <p:sp>
        <p:nvSpPr>
          <p:cNvPr id="6430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7D27EA0B-F002-4E68-B45F-2D10EBE3163F}" type="slidenum">
              <a:rPr lang="en-US" altLang="zh-CN" sz="1200">
                <a:latin typeface="Times New Roman" pitchFamily="18" charset="0"/>
              </a:rPr>
              <a:pPr algn="r"/>
              <a:t>11</a:t>
            </a:fld>
            <a:endParaRPr lang="en-US" altLang="zh-CN"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0B0AEF-3F01-48D6-88AB-699A7B3F4D01}" type="slidenum">
              <a:rPr lang="en-US" altLang="zh-CN"/>
              <a:pPr/>
              <a:t>12</a:t>
            </a:fld>
            <a:endParaRPr lang="en-US" altLang="zh-CN"/>
          </a:p>
        </p:txBody>
      </p:sp>
      <p:sp>
        <p:nvSpPr>
          <p:cNvPr id="645122" name="幻灯片图像占位符 1"/>
          <p:cNvSpPr>
            <a:spLocks noGrp="1" noRot="1" noChangeAspect="1" noTextEdit="1"/>
          </p:cNvSpPr>
          <p:nvPr>
            <p:ph type="sldImg"/>
          </p:nvPr>
        </p:nvSpPr>
        <p:spPr>
          <a:xfrm>
            <a:off x="1143000" y="685800"/>
            <a:ext cx="4572000" cy="3429000"/>
          </a:xfrm>
          <a:ln/>
        </p:spPr>
      </p:sp>
      <p:sp>
        <p:nvSpPr>
          <p:cNvPr id="645123" name="备注占位符 2"/>
          <p:cNvSpPr>
            <a:spLocks noGrp="1"/>
          </p:cNvSpPr>
          <p:nvPr>
            <p:ph type="body" idx="1"/>
          </p:nvPr>
        </p:nvSpPr>
        <p:spPr/>
        <p:txBody>
          <a:bodyPr/>
          <a:lstStyle/>
          <a:p>
            <a:pPr>
              <a:lnSpc>
                <a:spcPct val="90000"/>
              </a:lnSpc>
            </a:pPr>
            <a:r>
              <a:rPr lang="en-US" altLang="zh-CN" dirty="0">
                <a:solidFill>
                  <a:schemeClr val="hlink"/>
                </a:solidFill>
              </a:rPr>
              <a:t>Domain name: Case insensitive</a:t>
            </a:r>
          </a:p>
          <a:p>
            <a:pPr>
              <a:lnSpc>
                <a:spcPct val="90000"/>
              </a:lnSpc>
            </a:pPr>
            <a:r>
              <a:rPr lang="en-US" altLang="zh-CN" dirty="0"/>
              <a:t>Components can be up to </a:t>
            </a:r>
            <a:r>
              <a:rPr lang="en-US" altLang="zh-CN" dirty="0">
                <a:solidFill>
                  <a:schemeClr val="hlink"/>
                </a:solidFill>
              </a:rPr>
              <a:t>63</a:t>
            </a:r>
            <a:r>
              <a:rPr lang="en-US" altLang="zh-CN" dirty="0"/>
              <a:t> characters long, the full pathname must not be more than</a:t>
            </a:r>
            <a:r>
              <a:rPr lang="en-US" altLang="zh-CN" dirty="0">
                <a:solidFill>
                  <a:schemeClr val="hlink"/>
                </a:solidFill>
              </a:rPr>
              <a:t> 255</a:t>
            </a:r>
            <a:r>
              <a:rPr lang="en-US" altLang="zh-CN" dirty="0"/>
              <a:t> characters</a:t>
            </a:r>
          </a:p>
          <a:p>
            <a:pPr>
              <a:lnSpc>
                <a:spcPct val="90000"/>
              </a:lnSpc>
            </a:pPr>
            <a:r>
              <a:rPr lang="en-US" altLang="zh-CN" dirty="0"/>
              <a:t>The full name of a domain is also called its </a:t>
            </a:r>
            <a:r>
              <a:rPr lang="en-US" altLang="zh-CN" dirty="0">
                <a:solidFill>
                  <a:schemeClr val="tx2"/>
                </a:solidFill>
              </a:rPr>
              <a:t>Fully Qualified Domain Name</a:t>
            </a:r>
            <a:r>
              <a:rPr lang="en-US" altLang="zh-CN" dirty="0"/>
              <a:t> (</a:t>
            </a:r>
            <a:r>
              <a:rPr lang="en-US" altLang="zh-CN" dirty="0">
                <a:solidFill>
                  <a:schemeClr val="hlink"/>
                </a:solidFill>
              </a:rPr>
              <a:t>FQDN</a:t>
            </a:r>
            <a:r>
              <a:rPr lang="en-US" altLang="zh-CN" dirty="0"/>
              <a:t>)</a:t>
            </a:r>
          </a:p>
          <a:p>
            <a:endParaRPr lang="en-US" altLang="zh-CN" dirty="0"/>
          </a:p>
        </p:txBody>
      </p:sp>
      <p:sp>
        <p:nvSpPr>
          <p:cNvPr id="6451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r"/>
            <a:fld id="{878B7E5F-EBEE-4B08-8765-21797DF1BE2D}" type="slidenum">
              <a:rPr lang="en-US" altLang="zh-CN" sz="1200">
                <a:latin typeface="Times New Roman" pitchFamily="18" charset="0"/>
              </a:rPr>
              <a:pPr algn="r"/>
              <a:t>12</a:t>
            </a:fld>
            <a:endParaRPr lang="en-US" altLang="zh-CN" sz="12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91F6B0F-0E0B-4C7E-96D4-B686E99B0E68}" type="slidenum">
              <a:rPr lang="en-US" altLang="zh-CN" smtClean="0"/>
              <a:pPr>
                <a:defRPr/>
              </a:pPr>
              <a:t>16</a:t>
            </a:fld>
            <a:endParaRPr lang="en-US" altLang="zh-CN"/>
          </a:p>
        </p:txBody>
      </p:sp>
    </p:spTree>
    <p:extLst>
      <p:ext uri="{BB962C8B-B14F-4D97-AF65-F5344CB8AC3E}">
        <p14:creationId xmlns:p14="http://schemas.microsoft.com/office/powerpoint/2010/main" val="165874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D698D5B4-3F76-4AC6-B28F-CB14E8D01184}" type="slidenum">
              <a:rPr lang="en-US" altLang="zh-CN" smtClean="0"/>
              <a:pPr eaLnBrk="1" hangingPunct="1">
                <a:spcBef>
                  <a:spcPct val="0"/>
                </a:spcBef>
              </a:pPr>
              <a:t>26</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a:ea typeface="宋体" pitchFamily="2" charset="-122"/>
              </a:rPr>
              <a:t>权威服务器地址</a:t>
            </a:r>
            <a:r>
              <a:rPr lang="en-US" altLang="zh-CN">
                <a:ea typeface="宋体" pitchFamily="2" charset="-122"/>
              </a:rPr>
              <a:t>,DNS</a:t>
            </a:r>
            <a:r>
              <a:rPr lang="zh-CN" altLang="en-US">
                <a:ea typeface="宋体" pitchFamily="2" charset="-122"/>
              </a:rPr>
              <a:t>服务器不能解析</a:t>
            </a:r>
            <a:r>
              <a:rPr lang="en-US" altLang="zh-CN">
                <a:ea typeface="宋体" pitchFamily="2" charset="-122"/>
              </a:rPr>
              <a:t>,</a:t>
            </a:r>
            <a:r>
              <a:rPr lang="zh-CN" altLang="en-US">
                <a:ea typeface="宋体" pitchFamily="2" charset="-122"/>
              </a:rPr>
              <a:t>须由权威服务器完成</a:t>
            </a:r>
          </a:p>
          <a:p>
            <a:pPr eaLnBrk="1" hangingPunct="1"/>
            <a:r>
              <a:rPr lang="en-US" altLang="zh-CN" sz="1100">
                <a:ea typeface="宋体" pitchFamily="2" charset="-122"/>
              </a:rPr>
              <a:t>additional records section,</a:t>
            </a:r>
            <a:r>
              <a:rPr lang="zh-CN" altLang="en-US" sz="1100">
                <a:ea typeface="宋体" pitchFamily="2" charset="-122"/>
              </a:rPr>
              <a:t>主机有其他名字</a:t>
            </a:r>
            <a:r>
              <a:rPr lang="en-US" altLang="zh-CN" sz="1100">
                <a:ea typeface="宋体" pitchFamily="2" charset="-122"/>
              </a:rPr>
              <a:t>,</a:t>
            </a:r>
            <a:r>
              <a:rPr lang="zh-CN" altLang="en-US" sz="1100">
                <a:ea typeface="宋体" pitchFamily="2" charset="-122"/>
              </a:rPr>
              <a:t>由该记录给出其名字和地址</a:t>
            </a:r>
            <a:endParaRPr lang="zh-CN" altLang="en-US">
              <a:ea typeface="宋体" pitchFamily="2" charset="-122"/>
            </a:endParaRPr>
          </a:p>
          <a:p>
            <a:pPr eaLnBrk="1" hangingPunct="1"/>
            <a:endParaRPr lang="en-US" altLang="zh-CN">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ea typeface="宋体" pitchFamily="2" charset="-122"/>
            </a:endParaRPr>
          </a:p>
        </p:txBody>
      </p:sp>
      <p:sp>
        <p:nvSpPr>
          <p:cNvPr id="3174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79E74BCC-33CE-4CC3-A75A-C41EE2C2DF86}" type="slidenum">
              <a:rPr lang="en-US" altLang="zh-CN" smtClean="0"/>
              <a:pPr eaLnBrk="1" hangingPunct="1">
                <a:spcBef>
                  <a:spcPct val="0"/>
                </a:spcBef>
              </a:pPr>
              <a:t>29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p:spPr>
        <p:txBody>
          <a:bodyPr/>
          <a:lstStyle/>
          <a:p>
            <a:endParaRPr lang="zh-CN" altLang="en-US" dirty="0">
              <a:ea typeface="宋体" pitchFamily="2" charset="-122"/>
            </a:endParaRPr>
          </a:p>
        </p:txBody>
      </p:sp>
      <p:sp>
        <p:nvSpPr>
          <p:cNvPr id="3277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20504444-9A1C-44A0-989D-C120356031B0}" type="slidenum">
              <a:rPr lang="en-US" altLang="zh-CN" smtClean="0"/>
              <a:pPr eaLnBrk="1" hangingPunct="1">
                <a:spcBef>
                  <a:spcPct val="0"/>
                </a:spcBef>
              </a:pPr>
              <a:t>32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91F6B0F-0E0B-4C7E-96D4-B686E99B0E68}" type="slidenum">
              <a:rPr lang="en-US" altLang="zh-CN" smtClean="0"/>
              <a:pPr>
                <a:defRPr/>
              </a:pPr>
              <a:t>33</a:t>
            </a:fld>
            <a:endParaRPr lang="en-US" altLang="zh-CN"/>
          </a:p>
        </p:txBody>
      </p:sp>
    </p:spTree>
    <p:extLst>
      <p:ext uri="{BB962C8B-B14F-4D97-AF65-F5344CB8AC3E}">
        <p14:creationId xmlns:p14="http://schemas.microsoft.com/office/powerpoint/2010/main" val="188132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91F6B0F-0E0B-4C7E-96D4-B686E99B0E68}" type="slidenum">
              <a:rPr lang="en-US" altLang="zh-CN" smtClean="0"/>
              <a:pPr>
                <a:defRPr/>
              </a:pPr>
              <a:t>42</a:t>
            </a:fld>
            <a:endParaRPr lang="en-US" altLang="zh-CN"/>
          </a:p>
        </p:txBody>
      </p:sp>
    </p:spTree>
    <p:extLst>
      <p:ext uri="{BB962C8B-B14F-4D97-AF65-F5344CB8AC3E}">
        <p14:creationId xmlns:p14="http://schemas.microsoft.com/office/powerpoint/2010/main" val="16973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468313" y="2130425"/>
            <a:ext cx="8207375" cy="1470025"/>
          </a:xfrm>
        </p:spPr>
        <p:txBody>
          <a:bodyPr/>
          <a:lstStyle>
            <a:lvl1pPr>
              <a:defRPr sz="4400"/>
            </a:lvl1pPr>
          </a:lstStyle>
          <a:p>
            <a:pPr lvl="0"/>
            <a:r>
              <a:rPr lang="zh-CN" altLang="en-US" noProof="0"/>
              <a:t>单击此处编辑母版标题样式</a:t>
            </a:r>
          </a:p>
        </p:txBody>
      </p:sp>
    </p:spTree>
    <p:extLst>
      <p:ext uri="{BB962C8B-B14F-4D97-AF65-F5344CB8AC3E}">
        <p14:creationId xmlns:p14="http://schemas.microsoft.com/office/powerpoint/2010/main" val="335862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084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60350"/>
            <a:ext cx="19431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260350"/>
            <a:ext cx="5678487"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0269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fld id="{4272891F-4CFD-427D-B6B6-9DFA01DE89AF}" type="slidenum">
              <a:rPr lang="en-US" altLang="zh-CN"/>
              <a:pPr/>
              <a:t>‹#›</a:t>
            </a:fld>
            <a:endParaRPr lang="en-US" altLang="zh-CN"/>
          </a:p>
        </p:txBody>
      </p:sp>
    </p:spTree>
    <p:extLst>
      <p:ext uri="{BB962C8B-B14F-4D97-AF65-F5344CB8AC3E}">
        <p14:creationId xmlns:p14="http://schemas.microsoft.com/office/powerpoint/2010/main" val="8717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714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60966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854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851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8765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13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82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9002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684213" y="260350"/>
            <a:ext cx="7772400"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9" name="Rectangle 3"/>
          <p:cNvSpPr>
            <a:spLocks noGrp="1" noChangeArrowheads="1"/>
          </p:cNvSpPr>
          <p:nvPr>
            <p:ph type="body" idx="1"/>
          </p:nvPr>
        </p:nvSpPr>
        <p:spPr bwMode="auto">
          <a:xfrm>
            <a:off x="685800" y="981075"/>
            <a:ext cx="777240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Line 8"/>
          <p:cNvSpPr>
            <a:spLocks noChangeShapeType="1"/>
          </p:cNvSpPr>
          <p:nvPr userDrawn="1"/>
        </p:nvSpPr>
        <p:spPr bwMode="auto">
          <a:xfrm>
            <a:off x="684213" y="908050"/>
            <a:ext cx="7775575" cy="0"/>
          </a:xfrm>
          <a:prstGeom prst="line">
            <a:avLst/>
          </a:prstGeom>
          <a:noFill/>
          <a:ln w="1905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ontrols>
      <mc:AlternateContent xmlns:mc="http://schemas.openxmlformats.org/markup-compatibility/2006">
        <mc:Choice xmlns:v="urn:schemas-microsoft-com:vml" Requires="v">
          <p:control spid="1061" r:id="rId15" imgW="431640" imgH="216000"/>
        </mc:Choice>
        <mc:Fallback>
          <p:control r:id="rId15" imgW="431640" imgH="216000">
            <p:pic>
              <p:nvPicPr>
                <p:cNvPr id="2" name="ShockwaveFlash1"/>
                <p:cNvPicPr preferRelativeResize="0">
                  <a:picLocks noChangeArrowheads="1" noChangeShapeType="1"/>
                </p:cNvPicPr>
                <p:nvPr/>
              </p:nvPicPr>
              <p:blipFill>
                <a:blip r:embed="rId16"/>
                <a:srcRect/>
                <a:stretch>
                  <a:fillRect/>
                </a:stretch>
              </p:blipFill>
              <p:spPr bwMode="auto">
                <a:xfrm>
                  <a:off x="8459788" y="117475"/>
                  <a:ext cx="504825" cy="287338"/>
                </a:xfrm>
                <a:prstGeom prst="rect">
                  <a:avLst/>
                </a:prstGeom>
                <a:noFill/>
                <a:ln w="25400" cap="rnd" algn="ctr">
                  <a:prstDash val="sysDot"/>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875"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6" r:id="rId12"/>
  </p:sldLayoutIdLst>
  <p:txStyles>
    <p:title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1"/>
        </a:buClr>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rgbClr val="008000"/>
        </a:buClr>
        <a:buFont typeface="Wingdings" pitchFamily="2" charset="2"/>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Ø"/>
        <a:defRPr kumimoji="1" sz="2000">
          <a:solidFill>
            <a:schemeClr val="tx1"/>
          </a:solidFill>
          <a:latin typeface="+mn-lt"/>
          <a:ea typeface="+mj-ea"/>
        </a:defRPr>
      </a:lvl3pPr>
      <a:lvl4pPr marL="16002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仿宋_GB2312" pitchFamily="49" charset="-122"/>
        </a:defRPr>
      </a:lvl4pPr>
      <a:lvl5pPr marL="20574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mj-ea"/>
        </a:defRPr>
      </a:lvl5pPr>
      <a:lvl6pPr marL="25146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6pPr>
      <a:lvl7pPr marL="29718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7pPr>
      <a:lvl8pPr marL="34290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8pPr>
      <a:lvl9pPr marL="38862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9388" y="1341438"/>
            <a:ext cx="8640762" cy="5256212"/>
          </a:xfrm>
          <a:extLst>
            <a:ext uri="{909E8E84-426E-40DD-AFC4-6F175D3DCCD1}">
              <a14:hiddenFill xmlns:a14="http://schemas.microsoft.com/office/drawing/2010/main">
                <a:solidFill>
                  <a:srgbClr val="CCFFFF"/>
                </a:solidFill>
              </a14:hiddenFill>
            </a:ext>
          </a:extLst>
        </p:spPr>
        <p:txBody>
          <a:bodyPr/>
          <a:lstStyle/>
          <a:p>
            <a:pPr eaLnBrk="1" hangingPunct="1"/>
            <a:r>
              <a:rPr lang="en-US" altLang="zh-CN" sz="6000">
                <a:solidFill>
                  <a:srgbClr val="800000"/>
                </a:solidFill>
              </a:rPr>
              <a:t>《</a:t>
            </a:r>
            <a:r>
              <a:rPr lang="zh-CN" altLang="en-US" sz="6000">
                <a:solidFill>
                  <a:srgbClr val="800000"/>
                </a:solidFill>
              </a:rPr>
              <a:t>计算机网络</a:t>
            </a:r>
            <a:r>
              <a:rPr lang="en-US" altLang="zh-CN" sz="6000">
                <a:solidFill>
                  <a:srgbClr val="800000"/>
                </a:solidFill>
              </a:rPr>
              <a:t>》</a:t>
            </a:r>
            <a:r>
              <a:rPr lang="zh-CN" altLang="en-US" sz="6000">
                <a:solidFill>
                  <a:srgbClr val="800000"/>
                </a:solidFill>
              </a:rPr>
              <a:t>课程设计</a:t>
            </a:r>
            <a:r>
              <a:rPr lang="zh-CN" altLang="en-US" sz="6000">
                <a:solidFill>
                  <a:srgbClr val="FF3300"/>
                </a:solidFill>
              </a:rPr>
              <a:t/>
            </a:r>
            <a:br>
              <a:rPr lang="zh-CN" altLang="en-US" sz="6000">
                <a:solidFill>
                  <a:srgbClr val="FF3300"/>
                </a:solidFill>
              </a:rPr>
            </a:br>
            <a:r>
              <a:rPr lang="zh-CN" altLang="en-US" sz="6000">
                <a:solidFill>
                  <a:srgbClr val="FF3300"/>
                </a:solidFill>
              </a:rPr>
              <a:t/>
            </a:r>
            <a:br>
              <a:rPr lang="zh-CN" altLang="en-US" sz="6000">
                <a:solidFill>
                  <a:srgbClr val="FF3300"/>
                </a:solidFill>
              </a:rPr>
            </a:br>
            <a:r>
              <a:rPr lang="zh-CN" altLang="en-US" sz="6000">
                <a:solidFill>
                  <a:srgbClr val="000066"/>
                </a:solidFill>
              </a:rPr>
              <a:t>高占春</a:t>
            </a:r>
            <a:r>
              <a:rPr lang="zh-CN" altLang="en-US" sz="2800" b="0">
                <a:solidFill>
                  <a:srgbClr val="000099"/>
                </a:solidFill>
                <a:latin typeface="Verdana" pitchFamily="34" charset="0"/>
              </a:rPr>
              <a:t/>
            </a:r>
            <a:br>
              <a:rPr lang="zh-CN" altLang="en-US" sz="2800" b="0">
                <a:solidFill>
                  <a:srgbClr val="000099"/>
                </a:solidFill>
                <a:latin typeface="Verdana" pitchFamily="34" charset="0"/>
              </a:rPr>
            </a:br>
            <a:r>
              <a:rPr lang="en-US" altLang="zh-CN" sz="2800" b="0">
                <a:solidFill>
                  <a:srgbClr val="000099"/>
                </a:solidFill>
                <a:latin typeface="Verdana" pitchFamily="34" charset="0"/>
                <a:ea typeface="Batang" pitchFamily="18" charset="-127"/>
              </a:rPr>
              <a:t>gaozc@bupt.edu.cn</a:t>
            </a:r>
            <a:br>
              <a:rPr lang="en-US" altLang="zh-CN" sz="2800" b="0">
                <a:solidFill>
                  <a:srgbClr val="000099"/>
                </a:solidFill>
                <a:latin typeface="Verdana" pitchFamily="34" charset="0"/>
                <a:ea typeface="Batang" pitchFamily="18" charset="-127"/>
              </a:rPr>
            </a:br>
            <a:r>
              <a:rPr lang="en-US" altLang="zh-CN" sz="2800" b="0">
                <a:solidFill>
                  <a:srgbClr val="000099"/>
                </a:solidFill>
                <a:latin typeface="Verdana" pitchFamily="34" charset="0"/>
                <a:ea typeface="Batang" pitchFamily="18" charset="-127"/>
              </a:rPr>
              <a:t>Tel.13701053226</a:t>
            </a:r>
            <a:br>
              <a:rPr lang="en-US" altLang="zh-CN" sz="2800" b="0">
                <a:solidFill>
                  <a:srgbClr val="000099"/>
                </a:solidFill>
                <a:latin typeface="Verdana" pitchFamily="34" charset="0"/>
                <a:ea typeface="Batang" pitchFamily="18" charset="-127"/>
              </a:rPr>
            </a:br>
            <a:endParaRPr lang="en-US" altLang="zh-CN" sz="2400">
              <a:solidFill>
                <a:srgbClr val="800000"/>
              </a:solidFill>
              <a:latin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subTitle" idx="1"/>
          </p:nvPr>
        </p:nvSpPr>
        <p:spPr>
          <a:xfrm>
            <a:off x="1233489" y="2707482"/>
            <a:ext cx="6432947" cy="2180035"/>
          </a:xfrm>
        </p:spPr>
        <p:txBody>
          <a:bodyPr/>
          <a:lstStyle/>
          <a:p>
            <a:pPr>
              <a:lnSpc>
                <a:spcPct val="80000"/>
              </a:lnSpc>
              <a:buFontTx/>
              <a:buNone/>
            </a:pPr>
            <a:r>
              <a:rPr lang="en-US" altLang="zh-CN" sz="4050" dirty="0">
                <a:solidFill>
                  <a:srgbClr val="0000FF"/>
                </a:solidFill>
                <a:latin typeface="Times New Roman" pitchFamily="18" charset="0"/>
              </a:rPr>
              <a:t>Hierarchical Namespace &amp;</a:t>
            </a:r>
          </a:p>
          <a:p>
            <a:pPr>
              <a:lnSpc>
                <a:spcPct val="80000"/>
              </a:lnSpc>
              <a:buFontTx/>
              <a:buNone/>
            </a:pPr>
            <a:r>
              <a:rPr lang="en-US" altLang="zh-CN" sz="4050" dirty="0">
                <a:solidFill>
                  <a:srgbClr val="0000FF"/>
                </a:solidFill>
                <a:latin typeface="Times New Roman" pitchFamily="18" charset="0"/>
              </a:rPr>
              <a:t>Resource Records</a:t>
            </a:r>
          </a:p>
          <a:p>
            <a:pPr>
              <a:lnSpc>
                <a:spcPct val="80000"/>
              </a:lnSpc>
              <a:buFontTx/>
              <a:buNone/>
            </a:pPr>
            <a:endParaRPr lang="en-US" altLang="zh-CN" sz="4050" dirty="0">
              <a:solidFill>
                <a:srgbClr val="0000FF"/>
              </a:solidFill>
              <a:latin typeface="Times New Roman" pitchFamily="18" charset="0"/>
            </a:endParaRPr>
          </a:p>
        </p:txBody>
      </p:sp>
      <p:sp>
        <p:nvSpPr>
          <p:cNvPr id="3" name="Line 3">
            <a:extLst>
              <a:ext uri="{FF2B5EF4-FFF2-40B4-BE49-F238E27FC236}">
                <a16:creationId xmlns:a16="http://schemas.microsoft.com/office/drawing/2014/main" id="{AD2A5B16-D4EA-4443-A3BC-CFA6CAD7B5F5}"/>
              </a:ext>
            </a:extLst>
          </p:cNvPr>
          <p:cNvSpPr>
            <a:spLocks noChangeShapeType="1"/>
          </p:cNvSpPr>
          <p:nvPr/>
        </p:nvSpPr>
        <p:spPr bwMode="auto">
          <a:xfrm>
            <a:off x="629562" y="1538790"/>
            <a:ext cx="8046894" cy="0"/>
          </a:xfrm>
          <a:prstGeom prst="line">
            <a:avLst/>
          </a:prstGeom>
          <a:noFill/>
          <a:ln w="762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125"/>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DNS: Domain Name System</a:t>
            </a:r>
          </a:p>
        </p:txBody>
      </p:sp>
      <p:sp>
        <p:nvSpPr>
          <p:cNvPr id="642051" name="Rectangle 3"/>
          <p:cNvSpPr>
            <a:spLocks noGrp="1" noChangeArrowheads="1"/>
          </p:cNvSpPr>
          <p:nvPr>
            <p:ph type="body" idx="4294967295"/>
          </p:nvPr>
        </p:nvSpPr>
        <p:spPr>
          <a:xfrm>
            <a:off x="627063" y="1052736"/>
            <a:ext cx="7886700" cy="4430315"/>
          </a:xfrm>
        </p:spPr>
        <p:txBody>
          <a:bodyPr/>
          <a:lstStyle/>
          <a:p>
            <a:pPr>
              <a:spcBef>
                <a:spcPts val="450"/>
              </a:spcBef>
            </a:pPr>
            <a:r>
              <a:rPr lang="en-US" altLang="zh-CN" sz="1800" b="0" dirty="0">
                <a:ea typeface="楷体_GB2312" pitchFamily="49" charset="-122"/>
              </a:rPr>
              <a:t>Out-dated “hosts.txt”</a:t>
            </a:r>
          </a:p>
          <a:p>
            <a:pPr>
              <a:spcBef>
                <a:spcPts val="450"/>
              </a:spcBef>
            </a:pPr>
            <a:r>
              <a:rPr lang="en-US" altLang="zh-CN" sz="1800" b="0" dirty="0"/>
              <a:t>A client-server application that identifies each host on the Internet with a unique user-friendly name(</a:t>
            </a:r>
            <a:r>
              <a:rPr lang="en-US" altLang="zh-CN" sz="1800" b="0" dirty="0">
                <a:solidFill>
                  <a:srgbClr val="C00000"/>
                </a:solidFill>
              </a:rPr>
              <a:t>domain name</a:t>
            </a:r>
            <a:r>
              <a:rPr lang="en-US" altLang="zh-CN" sz="1800" b="0" dirty="0"/>
              <a:t>), </a:t>
            </a:r>
          </a:p>
          <a:p>
            <a:pPr lvl="1">
              <a:spcBef>
                <a:spcPts val="450"/>
              </a:spcBef>
            </a:pPr>
            <a:r>
              <a:rPr lang="en-US" altLang="zh-CN" dirty="0"/>
              <a:t>e.g. </a:t>
            </a:r>
            <a:r>
              <a:rPr lang="en-US" altLang="zh-CN" dirty="0">
                <a:solidFill>
                  <a:srgbClr val="C00000"/>
                </a:solidFill>
              </a:rPr>
              <a:t>www.bupt.edu.cn </a:t>
            </a:r>
            <a:r>
              <a:rPr lang="en-US" altLang="zh-CN" dirty="0"/>
              <a:t>instead of </a:t>
            </a:r>
            <a:r>
              <a:rPr lang="en-US" altLang="zh-CN" dirty="0" smtClean="0"/>
              <a:t>198.18.0.2</a:t>
            </a:r>
            <a:endParaRPr lang="en-US" altLang="zh-CN" dirty="0" smtClean="0">
              <a:solidFill>
                <a:schemeClr val="tx2"/>
              </a:solidFill>
            </a:endParaRPr>
          </a:p>
          <a:p>
            <a:pPr>
              <a:spcBef>
                <a:spcPts val="450"/>
              </a:spcBef>
            </a:pPr>
            <a:r>
              <a:rPr lang="en-US" altLang="zh-CN" sz="1800" b="0" dirty="0" smtClean="0">
                <a:ea typeface="楷体_GB2312" pitchFamily="49" charset="-122"/>
              </a:rPr>
              <a:t>Providing support for applications</a:t>
            </a:r>
          </a:p>
          <a:p>
            <a:pPr lvl="1">
              <a:spcBef>
                <a:spcPts val="450"/>
              </a:spcBef>
            </a:pPr>
            <a:r>
              <a:rPr lang="en-US" altLang="zh-CN" sz="1500" dirty="0" smtClean="0">
                <a:ea typeface="楷体_GB2312" pitchFamily="49" charset="-122"/>
              </a:rPr>
              <a:t>Translating </a:t>
            </a:r>
            <a:r>
              <a:rPr lang="en-US" altLang="zh-CN" sz="1500" dirty="0">
                <a:ea typeface="楷体_GB2312" pitchFamily="49" charset="-122"/>
              </a:rPr>
              <a:t>domain name (host name) to IP address</a:t>
            </a:r>
            <a:r>
              <a:rPr lang="en-US" altLang="zh-CN" sz="1500" dirty="0">
                <a:solidFill>
                  <a:srgbClr val="C00000"/>
                </a:solidFill>
                <a:ea typeface="楷体_GB2312" pitchFamily="49" charset="-122"/>
              </a:rPr>
              <a:t>  </a:t>
            </a:r>
          </a:p>
          <a:p>
            <a:pPr lvl="2">
              <a:spcBef>
                <a:spcPts val="450"/>
              </a:spcBef>
            </a:pPr>
            <a:r>
              <a:rPr lang="en-US" altLang="zh-CN" sz="1500" dirty="0">
                <a:solidFill>
                  <a:srgbClr val="003366"/>
                </a:solidFill>
              </a:rPr>
              <a:t>C function:</a:t>
            </a:r>
            <a:r>
              <a:rPr lang="en-US" altLang="zh-CN" sz="1500" dirty="0">
                <a:solidFill>
                  <a:srgbClr val="C00000"/>
                </a:solidFill>
              </a:rPr>
              <a:t> </a:t>
            </a:r>
            <a:r>
              <a:rPr lang="en-US" altLang="zh-CN" sz="1500" b="1" i="1" dirty="0" err="1">
                <a:solidFill>
                  <a:srgbClr val="0909F7"/>
                </a:solidFill>
                <a:latin typeface="Times New Roman" pitchFamily="18" charset="0"/>
              </a:rPr>
              <a:t>gethostbyname</a:t>
            </a:r>
            <a:r>
              <a:rPr lang="en-US" altLang="zh-CN" sz="1500" b="1" i="1" dirty="0">
                <a:solidFill>
                  <a:srgbClr val="0909F7"/>
                </a:solidFill>
                <a:latin typeface="Times New Roman" pitchFamily="18" charset="0"/>
              </a:rPr>
              <a:t>()</a:t>
            </a:r>
          </a:p>
          <a:p>
            <a:pPr lvl="2">
              <a:spcBef>
                <a:spcPts val="450"/>
              </a:spcBef>
            </a:pPr>
            <a:r>
              <a:rPr lang="en-US" altLang="zh-CN" sz="1500" dirty="0">
                <a:solidFill>
                  <a:srgbClr val="003366"/>
                </a:solidFill>
              </a:rPr>
              <a:t>Windows commands:</a:t>
            </a:r>
            <a:r>
              <a:rPr lang="en-US" altLang="zh-CN" sz="1500" dirty="0">
                <a:solidFill>
                  <a:srgbClr val="0909F7"/>
                </a:solidFill>
              </a:rPr>
              <a:t> </a:t>
            </a:r>
            <a:r>
              <a:rPr lang="en-US" altLang="zh-CN" sz="1500" b="1" i="1" dirty="0" err="1">
                <a:solidFill>
                  <a:srgbClr val="0909F7"/>
                </a:solidFill>
                <a:latin typeface="Times New Roman" pitchFamily="18" charset="0"/>
              </a:rPr>
              <a:t>nslookup</a:t>
            </a:r>
            <a:r>
              <a:rPr lang="en-US" altLang="zh-CN" sz="1500" b="1" i="1" dirty="0">
                <a:solidFill>
                  <a:srgbClr val="0909F7"/>
                </a:solidFill>
                <a:latin typeface="Times New Roman" pitchFamily="18" charset="0"/>
              </a:rPr>
              <a:t>,  ipconfig/</a:t>
            </a:r>
            <a:r>
              <a:rPr lang="en-US" altLang="zh-CN" sz="1500" b="1" i="1" dirty="0" err="1">
                <a:solidFill>
                  <a:srgbClr val="0909F7"/>
                </a:solidFill>
                <a:latin typeface="Times New Roman" pitchFamily="18" charset="0"/>
              </a:rPr>
              <a:t>displaydns</a:t>
            </a:r>
            <a:r>
              <a:rPr lang="en-US" altLang="zh-CN" sz="1500" b="1" i="1" dirty="0">
                <a:solidFill>
                  <a:srgbClr val="0909F7"/>
                </a:solidFill>
                <a:latin typeface="Times New Roman" pitchFamily="18" charset="0"/>
              </a:rPr>
              <a:t>,  ipconfig/</a:t>
            </a:r>
            <a:r>
              <a:rPr lang="en-US" altLang="zh-CN" sz="1500" b="1" i="1" dirty="0" err="1">
                <a:solidFill>
                  <a:srgbClr val="0909F7"/>
                </a:solidFill>
                <a:latin typeface="Times New Roman" pitchFamily="18" charset="0"/>
              </a:rPr>
              <a:t>flushdns</a:t>
            </a:r>
            <a:endParaRPr lang="en-US" altLang="zh-CN" sz="1500" dirty="0">
              <a:solidFill>
                <a:srgbClr val="C00000"/>
              </a:solidFill>
            </a:endParaRPr>
          </a:p>
          <a:p>
            <a:pPr>
              <a:spcBef>
                <a:spcPts val="450"/>
              </a:spcBef>
            </a:pPr>
            <a:r>
              <a:rPr lang="en-US" altLang="zh-CN" sz="1800" b="0" dirty="0">
                <a:ea typeface="楷体_GB2312" pitchFamily="49" charset="-122"/>
              </a:rPr>
              <a:t>Features</a:t>
            </a:r>
          </a:p>
          <a:p>
            <a:pPr marL="600075" lvl="1" indent="-257175">
              <a:spcBef>
                <a:spcPts val="450"/>
              </a:spcBef>
              <a:buFont typeface="Wingdings" panose="05000000000000000000" pitchFamily="2" charset="2"/>
              <a:buChar char="u"/>
            </a:pPr>
            <a:r>
              <a:rPr lang="en-US" altLang="zh-CN" sz="1500" dirty="0">
                <a:solidFill>
                  <a:srgbClr val="CC0000"/>
                </a:solidFill>
                <a:ea typeface="楷体_GB2312" pitchFamily="49" charset="-122"/>
              </a:rPr>
              <a:t>UDP</a:t>
            </a:r>
            <a:r>
              <a:rPr lang="en-US" altLang="zh-CN" sz="1500" dirty="0">
                <a:ea typeface="楷体_GB2312" pitchFamily="49" charset="-122"/>
              </a:rPr>
              <a:t> datagram, DNS Server</a:t>
            </a:r>
          </a:p>
          <a:p>
            <a:pPr marL="600075" lvl="1" indent="-257175">
              <a:buFont typeface="Wingdings" panose="05000000000000000000" pitchFamily="2" charset="2"/>
              <a:buChar char="u"/>
            </a:pPr>
            <a:r>
              <a:rPr lang="en-US" altLang="zh-CN" sz="1500" i="1" dirty="0">
                <a:solidFill>
                  <a:srgbClr val="C00000"/>
                </a:solidFill>
              </a:rPr>
              <a:t>Hierarchical namespace</a:t>
            </a:r>
            <a:r>
              <a:rPr lang="en-US" altLang="zh-CN" sz="1500" dirty="0"/>
              <a:t>: Host have a composite names that are all hierarchically organized</a:t>
            </a:r>
            <a:endParaRPr lang="en-US" altLang="zh-CN" sz="1650" dirty="0"/>
          </a:p>
          <a:p>
            <a:pPr marL="600075" lvl="1" indent="-257175">
              <a:buFont typeface="Wingdings" panose="05000000000000000000" pitchFamily="2" charset="2"/>
              <a:buChar char="u"/>
            </a:pPr>
            <a:r>
              <a:rPr lang="en-US" altLang="zh-CN" sz="1500" dirty="0"/>
              <a:t>Distributed database</a:t>
            </a:r>
          </a:p>
          <a:p>
            <a:pPr marL="600075" lvl="1" indent="-257175">
              <a:buFont typeface="Wingdings" panose="05000000000000000000" pitchFamily="2" charset="2"/>
              <a:buChar char="u"/>
            </a:pPr>
            <a:r>
              <a:rPr lang="en-US" altLang="zh-CN" sz="1500" dirty="0"/>
              <a:t>Naming follows organizational boundaries, not physical networks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标题 1"/>
          <p:cNvSpPr>
            <a:spLocks noGrp="1"/>
          </p:cNvSpPr>
          <p:nvPr>
            <p:ph type="title" idx="4294967295"/>
          </p:nvPr>
        </p:nvSpPr>
        <p:spPr>
          <a:xfrm>
            <a:off x="1260872" y="857250"/>
            <a:ext cx="6596063" cy="561975"/>
          </a:xfrm>
        </p:spPr>
        <p:txBody>
          <a:bodyPr/>
          <a:lstStyle/>
          <a:p>
            <a:r>
              <a:rPr lang="en-US" altLang="zh-CN" dirty="0">
                <a:latin typeface="+mj-lt"/>
              </a:rPr>
              <a:t>Hierarchical Namespace</a:t>
            </a:r>
          </a:p>
        </p:txBody>
      </p:sp>
      <p:sp>
        <p:nvSpPr>
          <p:cNvPr id="3" name="内容占位符 2"/>
          <p:cNvSpPr>
            <a:spLocks noGrp="1"/>
          </p:cNvSpPr>
          <p:nvPr>
            <p:ph idx="4294967295"/>
          </p:nvPr>
        </p:nvSpPr>
        <p:spPr>
          <a:xfrm>
            <a:off x="1303736" y="4287441"/>
            <a:ext cx="6553199" cy="1713309"/>
          </a:xfrm>
        </p:spPr>
        <p:txBody>
          <a:bodyPr/>
          <a:lstStyle/>
          <a:p>
            <a:pPr>
              <a:lnSpc>
                <a:spcPct val="90000"/>
              </a:lnSpc>
            </a:pPr>
            <a:r>
              <a:rPr lang="en-US" altLang="zh-CN" sz="1500" dirty="0"/>
              <a:t>Within an organization</a:t>
            </a:r>
          </a:p>
          <a:p>
            <a:pPr lvl="1">
              <a:lnSpc>
                <a:spcPct val="90000"/>
              </a:lnSpc>
            </a:pPr>
            <a:r>
              <a:rPr lang="en-US" altLang="zh-CN" sz="1500" dirty="0"/>
              <a:t>Subdivision possible</a:t>
            </a:r>
          </a:p>
          <a:p>
            <a:pPr lvl="1">
              <a:lnSpc>
                <a:spcPct val="90000"/>
              </a:lnSpc>
            </a:pPr>
            <a:r>
              <a:rPr lang="en-US" altLang="zh-CN" sz="1500" dirty="0"/>
              <a:t>Arbitrary levels possible (maximum depth =128) </a:t>
            </a:r>
          </a:p>
          <a:p>
            <a:pPr>
              <a:lnSpc>
                <a:spcPct val="90000"/>
              </a:lnSpc>
            </a:pPr>
            <a:r>
              <a:rPr lang="en-US" altLang="zh-CN" sz="1500" dirty="0"/>
              <a:t>Naming policy</a:t>
            </a:r>
          </a:p>
          <a:p>
            <a:pPr lvl="1">
              <a:lnSpc>
                <a:spcPct val="90000"/>
              </a:lnSpc>
            </a:pPr>
            <a:r>
              <a:rPr lang="en-US" altLang="zh-CN" sz="1350" dirty="0"/>
              <a:t> by the path upward from leaf to root, separated by “.” </a:t>
            </a:r>
            <a:endParaRPr lang="en-US" altLang="zh-CN" sz="1500" dirty="0"/>
          </a:p>
        </p:txBody>
      </p:sp>
      <p:sp>
        <p:nvSpPr>
          <p:cNvPr id="644100" name="Oval 4"/>
          <p:cNvSpPr>
            <a:spLocks noChangeArrowheads="1"/>
          </p:cNvSpPr>
          <p:nvPr/>
        </p:nvSpPr>
        <p:spPr bwMode="auto">
          <a:xfrm>
            <a:off x="4307683" y="1347788"/>
            <a:ext cx="394097" cy="391716"/>
          </a:xfrm>
          <a:prstGeom prst="ellipse">
            <a:avLst/>
          </a:prstGeom>
          <a:solidFill>
            <a:schemeClr val="bg1"/>
          </a:solidFill>
          <a:ln w="28575">
            <a:solidFill>
              <a:schemeClr val="tx1"/>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endParaRPr lang="zh-CN" altLang="zh-CN" sz="1200">
              <a:latin typeface="Baskerville Old Face" pitchFamily="18" charset="0"/>
            </a:endParaRPr>
          </a:p>
        </p:txBody>
      </p:sp>
      <p:sp>
        <p:nvSpPr>
          <p:cNvPr id="644101" name="Oval 6"/>
          <p:cNvSpPr>
            <a:spLocks noChangeArrowheads="1"/>
          </p:cNvSpPr>
          <p:nvPr/>
        </p:nvSpPr>
        <p:spPr bwMode="auto">
          <a:xfrm>
            <a:off x="2207420" y="1896667"/>
            <a:ext cx="394097" cy="391715"/>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com</a:t>
            </a:r>
          </a:p>
        </p:txBody>
      </p:sp>
      <p:sp>
        <p:nvSpPr>
          <p:cNvPr id="644102" name="Oval 7"/>
          <p:cNvSpPr>
            <a:spLocks noChangeArrowheads="1"/>
          </p:cNvSpPr>
          <p:nvPr/>
        </p:nvSpPr>
        <p:spPr bwMode="auto">
          <a:xfrm>
            <a:off x="2700339" y="1889522"/>
            <a:ext cx="392906" cy="390525"/>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edu</a:t>
            </a:r>
          </a:p>
        </p:txBody>
      </p:sp>
      <p:sp>
        <p:nvSpPr>
          <p:cNvPr id="644103" name="Oval 8"/>
          <p:cNvSpPr>
            <a:spLocks noChangeArrowheads="1"/>
          </p:cNvSpPr>
          <p:nvPr/>
        </p:nvSpPr>
        <p:spPr bwMode="auto">
          <a:xfrm>
            <a:off x="3192067" y="1896667"/>
            <a:ext cx="392906" cy="391715"/>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gov</a:t>
            </a:r>
          </a:p>
        </p:txBody>
      </p:sp>
      <p:sp>
        <p:nvSpPr>
          <p:cNvPr id="644104" name="Oval 9"/>
          <p:cNvSpPr>
            <a:spLocks noChangeArrowheads="1"/>
          </p:cNvSpPr>
          <p:nvPr/>
        </p:nvSpPr>
        <p:spPr bwMode="auto">
          <a:xfrm>
            <a:off x="3651647" y="1896667"/>
            <a:ext cx="394097" cy="391715"/>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int</a:t>
            </a:r>
          </a:p>
        </p:txBody>
      </p:sp>
      <p:sp>
        <p:nvSpPr>
          <p:cNvPr id="644105" name="Oval 10"/>
          <p:cNvSpPr>
            <a:spLocks noChangeArrowheads="1"/>
          </p:cNvSpPr>
          <p:nvPr/>
        </p:nvSpPr>
        <p:spPr bwMode="auto">
          <a:xfrm>
            <a:off x="4111228" y="1896667"/>
            <a:ext cx="394097" cy="391715"/>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mil</a:t>
            </a:r>
          </a:p>
        </p:txBody>
      </p:sp>
      <p:sp>
        <p:nvSpPr>
          <p:cNvPr id="644106" name="Oval 11"/>
          <p:cNvSpPr>
            <a:spLocks noChangeArrowheads="1"/>
          </p:cNvSpPr>
          <p:nvPr/>
        </p:nvSpPr>
        <p:spPr bwMode="auto">
          <a:xfrm>
            <a:off x="4570810" y="1896667"/>
            <a:ext cx="394097" cy="391715"/>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net</a:t>
            </a:r>
          </a:p>
        </p:txBody>
      </p:sp>
      <p:sp>
        <p:nvSpPr>
          <p:cNvPr id="644107" name="Oval 12"/>
          <p:cNvSpPr>
            <a:spLocks noChangeArrowheads="1"/>
          </p:cNvSpPr>
          <p:nvPr/>
        </p:nvSpPr>
        <p:spPr bwMode="auto">
          <a:xfrm>
            <a:off x="5030391" y="1896667"/>
            <a:ext cx="394097" cy="391715"/>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org</a:t>
            </a:r>
          </a:p>
        </p:txBody>
      </p:sp>
      <p:sp>
        <p:nvSpPr>
          <p:cNvPr id="644108" name="Oval 13"/>
          <p:cNvSpPr>
            <a:spLocks noChangeArrowheads="1"/>
          </p:cNvSpPr>
          <p:nvPr/>
        </p:nvSpPr>
        <p:spPr bwMode="auto">
          <a:xfrm>
            <a:off x="5718572" y="1896667"/>
            <a:ext cx="394097" cy="391715"/>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0000FF"/>
                </a:solidFill>
                <a:latin typeface="Baskerville Old Face" pitchFamily="18" charset="0"/>
              </a:rPr>
              <a:t>ae</a:t>
            </a:r>
          </a:p>
        </p:txBody>
      </p:sp>
      <p:sp>
        <p:nvSpPr>
          <p:cNvPr id="644109" name="Oval 14"/>
          <p:cNvSpPr>
            <a:spLocks noChangeArrowheads="1"/>
          </p:cNvSpPr>
          <p:nvPr/>
        </p:nvSpPr>
        <p:spPr bwMode="auto">
          <a:xfrm>
            <a:off x="6343651" y="1896667"/>
            <a:ext cx="392906" cy="391715"/>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0000FF"/>
                </a:solidFill>
                <a:latin typeface="Baskerville Old Face" pitchFamily="18" charset="0"/>
              </a:rPr>
              <a:t>cn</a:t>
            </a:r>
          </a:p>
        </p:txBody>
      </p:sp>
      <p:sp>
        <p:nvSpPr>
          <p:cNvPr id="644110" name="Oval 16"/>
          <p:cNvSpPr>
            <a:spLocks noChangeArrowheads="1"/>
          </p:cNvSpPr>
          <p:nvPr/>
        </p:nvSpPr>
        <p:spPr bwMode="auto">
          <a:xfrm>
            <a:off x="6966349" y="1896667"/>
            <a:ext cx="392906" cy="391715"/>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0000FF"/>
                </a:solidFill>
                <a:latin typeface="Baskerville Old Face" pitchFamily="18" charset="0"/>
              </a:rPr>
              <a:t>zw</a:t>
            </a:r>
          </a:p>
        </p:txBody>
      </p:sp>
      <p:cxnSp>
        <p:nvCxnSpPr>
          <p:cNvPr id="644111" name="AutoShape 18"/>
          <p:cNvCxnSpPr>
            <a:cxnSpLocks noChangeShapeType="1"/>
            <a:stCxn id="644100" idx="4"/>
            <a:endCxn id="644105" idx="0"/>
          </p:cNvCxnSpPr>
          <p:nvPr/>
        </p:nvCxnSpPr>
        <p:spPr bwMode="auto">
          <a:xfrm flipH="1">
            <a:off x="4307682" y="1750220"/>
            <a:ext cx="197644" cy="136922"/>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2" name="AutoShape 19"/>
          <p:cNvCxnSpPr>
            <a:cxnSpLocks noChangeShapeType="1"/>
            <a:stCxn id="644100" idx="4"/>
            <a:endCxn id="644106" idx="0"/>
          </p:cNvCxnSpPr>
          <p:nvPr/>
        </p:nvCxnSpPr>
        <p:spPr bwMode="auto">
          <a:xfrm>
            <a:off x="4505325" y="1750220"/>
            <a:ext cx="261938" cy="136922"/>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3" name="AutoShape 21"/>
          <p:cNvCxnSpPr>
            <a:cxnSpLocks noChangeShapeType="1"/>
            <a:stCxn id="644100" idx="3"/>
            <a:endCxn id="644103" idx="0"/>
          </p:cNvCxnSpPr>
          <p:nvPr/>
        </p:nvCxnSpPr>
        <p:spPr bwMode="auto">
          <a:xfrm flipH="1">
            <a:off x="3388519" y="1691878"/>
            <a:ext cx="977504" cy="195263"/>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14" name="AutoShape 22"/>
          <p:cNvCxnSpPr>
            <a:cxnSpLocks noChangeShapeType="1"/>
            <a:stCxn id="644100" idx="5"/>
            <a:endCxn id="644108" idx="0"/>
          </p:cNvCxnSpPr>
          <p:nvPr/>
        </p:nvCxnSpPr>
        <p:spPr bwMode="auto">
          <a:xfrm>
            <a:off x="4643437" y="1691878"/>
            <a:ext cx="1272779" cy="195263"/>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15" name="AutoShape 24"/>
          <p:cNvCxnSpPr>
            <a:cxnSpLocks noChangeShapeType="1"/>
            <a:stCxn id="644100" idx="6"/>
            <a:endCxn id="644110" idx="0"/>
          </p:cNvCxnSpPr>
          <p:nvPr/>
        </p:nvCxnSpPr>
        <p:spPr bwMode="auto">
          <a:xfrm>
            <a:off x="4712495" y="1543050"/>
            <a:ext cx="2450306" cy="34409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16" name="Oval 27"/>
          <p:cNvSpPr>
            <a:spLocks noChangeArrowheads="1"/>
          </p:cNvSpPr>
          <p:nvPr/>
        </p:nvSpPr>
        <p:spPr bwMode="auto">
          <a:xfrm>
            <a:off x="2700339" y="2438400"/>
            <a:ext cx="392906" cy="390525"/>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mit</a:t>
            </a:r>
          </a:p>
        </p:txBody>
      </p:sp>
      <p:sp>
        <p:nvSpPr>
          <p:cNvPr id="644117" name="Oval 28"/>
          <p:cNvSpPr>
            <a:spLocks noChangeArrowheads="1"/>
          </p:cNvSpPr>
          <p:nvPr/>
        </p:nvSpPr>
        <p:spPr bwMode="auto">
          <a:xfrm>
            <a:off x="2700339" y="2986088"/>
            <a:ext cx="392906" cy="391716"/>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cs</a:t>
            </a:r>
          </a:p>
        </p:txBody>
      </p:sp>
      <p:sp>
        <p:nvSpPr>
          <p:cNvPr id="644118" name="Oval 29"/>
          <p:cNvSpPr>
            <a:spLocks noChangeArrowheads="1"/>
          </p:cNvSpPr>
          <p:nvPr/>
        </p:nvSpPr>
        <p:spPr bwMode="auto">
          <a:xfrm>
            <a:off x="2700339" y="3533775"/>
            <a:ext cx="392906" cy="391716"/>
          </a:xfrm>
          <a:prstGeom prst="ellipse">
            <a:avLst/>
          </a:prstGeom>
          <a:solidFill>
            <a:schemeClr val="bg1"/>
          </a:solidFill>
          <a:ln w="28575">
            <a:solidFill>
              <a:srgbClr val="FF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FF00FF"/>
                </a:solidFill>
                <a:latin typeface="Baskerville Old Face" pitchFamily="18" charset="0"/>
              </a:rPr>
              <a:t>xx</a:t>
            </a:r>
          </a:p>
        </p:txBody>
      </p:sp>
      <p:sp>
        <p:nvSpPr>
          <p:cNvPr id="644119" name="Oval 33"/>
          <p:cNvSpPr>
            <a:spLocks noChangeArrowheads="1"/>
          </p:cNvSpPr>
          <p:nvPr/>
        </p:nvSpPr>
        <p:spPr bwMode="auto">
          <a:xfrm>
            <a:off x="6343651" y="3533775"/>
            <a:ext cx="392906" cy="391716"/>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0000FF"/>
                </a:solidFill>
                <a:latin typeface="Baskerville Old Face" pitchFamily="18" charset="0"/>
              </a:rPr>
              <a:t>cs</a:t>
            </a:r>
          </a:p>
        </p:txBody>
      </p:sp>
      <p:sp>
        <p:nvSpPr>
          <p:cNvPr id="644120" name="Oval 34"/>
          <p:cNvSpPr>
            <a:spLocks noChangeArrowheads="1"/>
          </p:cNvSpPr>
          <p:nvPr/>
        </p:nvSpPr>
        <p:spPr bwMode="auto">
          <a:xfrm>
            <a:off x="6343651" y="2438400"/>
            <a:ext cx="392906" cy="390525"/>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0000FF"/>
                </a:solidFill>
                <a:latin typeface="Baskerville Old Face" pitchFamily="18" charset="0"/>
              </a:rPr>
              <a:t>edu</a:t>
            </a:r>
          </a:p>
        </p:txBody>
      </p:sp>
      <p:cxnSp>
        <p:nvCxnSpPr>
          <p:cNvPr id="644121" name="AutoShape 37"/>
          <p:cNvCxnSpPr>
            <a:cxnSpLocks noChangeShapeType="1"/>
            <a:stCxn id="644102" idx="4"/>
            <a:endCxn id="644116" idx="0"/>
          </p:cNvCxnSpPr>
          <p:nvPr/>
        </p:nvCxnSpPr>
        <p:spPr bwMode="auto">
          <a:xfrm>
            <a:off x="2896791" y="2290764"/>
            <a:ext cx="0" cy="136922"/>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22" name="AutoShape 38"/>
          <p:cNvCxnSpPr>
            <a:cxnSpLocks noChangeShapeType="1"/>
            <a:stCxn id="644116" idx="4"/>
            <a:endCxn id="644117" idx="0"/>
          </p:cNvCxnSpPr>
          <p:nvPr/>
        </p:nvCxnSpPr>
        <p:spPr bwMode="auto">
          <a:xfrm>
            <a:off x="2896791" y="2839642"/>
            <a:ext cx="0" cy="135731"/>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cxnSp>
        <p:nvCxnSpPr>
          <p:cNvPr id="644123" name="AutoShape 39"/>
          <p:cNvCxnSpPr>
            <a:cxnSpLocks noChangeShapeType="1"/>
            <a:stCxn id="644117" idx="4"/>
            <a:endCxn id="644118" idx="0"/>
          </p:cNvCxnSpPr>
          <p:nvPr/>
        </p:nvCxnSpPr>
        <p:spPr bwMode="auto">
          <a:xfrm>
            <a:off x="2896791" y="3387328"/>
            <a:ext cx="0" cy="136922"/>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24" name="Oval 40"/>
          <p:cNvSpPr>
            <a:spLocks noChangeArrowheads="1"/>
          </p:cNvSpPr>
          <p:nvPr/>
        </p:nvSpPr>
        <p:spPr bwMode="auto">
          <a:xfrm>
            <a:off x="6343651" y="2986088"/>
            <a:ext cx="392906" cy="391716"/>
          </a:xfrm>
          <a:prstGeom prst="ellipse">
            <a:avLst/>
          </a:prstGeom>
          <a:solidFill>
            <a:schemeClr val="bg1"/>
          </a:solidFill>
          <a:ln w="28575">
            <a:solidFill>
              <a:srgbClr val="0000FF"/>
            </a:solidFill>
            <a:round/>
            <a:headEnd/>
            <a:tailEnd/>
          </a:ln>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0000FF"/>
                </a:solidFill>
                <a:latin typeface="Baskerville Old Face" pitchFamily="18" charset="0"/>
              </a:rPr>
              <a:t>bupt</a:t>
            </a:r>
          </a:p>
        </p:txBody>
      </p:sp>
      <p:cxnSp>
        <p:nvCxnSpPr>
          <p:cNvPr id="644125" name="AutoShape 41"/>
          <p:cNvCxnSpPr>
            <a:cxnSpLocks noChangeShapeType="1"/>
            <a:stCxn id="644109" idx="4"/>
            <a:endCxn id="644120" idx="0"/>
          </p:cNvCxnSpPr>
          <p:nvPr/>
        </p:nvCxnSpPr>
        <p:spPr bwMode="auto">
          <a:xfrm>
            <a:off x="6540104" y="2299097"/>
            <a:ext cx="0" cy="128588"/>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26" name="AutoShape 42"/>
          <p:cNvCxnSpPr>
            <a:cxnSpLocks noChangeShapeType="1"/>
            <a:stCxn id="644120" idx="4"/>
            <a:endCxn id="644124" idx="0"/>
          </p:cNvCxnSpPr>
          <p:nvPr/>
        </p:nvCxnSpPr>
        <p:spPr bwMode="auto">
          <a:xfrm>
            <a:off x="6540104" y="2839642"/>
            <a:ext cx="0" cy="13573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644127" name="AutoShape 43"/>
          <p:cNvCxnSpPr>
            <a:cxnSpLocks noChangeShapeType="1"/>
            <a:stCxn id="644124" idx="4"/>
            <a:endCxn id="644119" idx="0"/>
          </p:cNvCxnSpPr>
          <p:nvPr/>
        </p:nvCxnSpPr>
        <p:spPr bwMode="auto">
          <a:xfrm>
            <a:off x="6540104" y="3387328"/>
            <a:ext cx="0" cy="13692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28" name="Text Box 50"/>
          <p:cNvSpPr txBox="1">
            <a:spLocks noChangeArrowheads="1"/>
          </p:cNvSpPr>
          <p:nvPr/>
        </p:nvSpPr>
        <p:spPr bwMode="auto">
          <a:xfrm>
            <a:off x="6079331" y="1902619"/>
            <a:ext cx="328613"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200" b="1">
                <a:solidFill>
                  <a:srgbClr val="0000FF"/>
                </a:solidFill>
              </a:rPr>
              <a:t>…</a:t>
            </a:r>
            <a:endParaRPr lang="en-US" altLang="zh-CN" sz="1200" b="1">
              <a:solidFill>
                <a:srgbClr val="0000FF"/>
              </a:solidFill>
              <a:latin typeface="Baskerville Old Face" pitchFamily="18" charset="0"/>
            </a:endParaRPr>
          </a:p>
        </p:txBody>
      </p:sp>
      <p:sp>
        <p:nvSpPr>
          <p:cNvPr id="644129" name="Text Box 51"/>
          <p:cNvSpPr txBox="1">
            <a:spLocks noChangeArrowheads="1"/>
          </p:cNvSpPr>
          <p:nvPr/>
        </p:nvSpPr>
        <p:spPr bwMode="auto">
          <a:xfrm>
            <a:off x="6703219" y="1902619"/>
            <a:ext cx="328613"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200" b="1">
                <a:solidFill>
                  <a:srgbClr val="0000FF"/>
                </a:solidFill>
              </a:rPr>
              <a:t>…</a:t>
            </a:r>
            <a:endParaRPr lang="en-US" altLang="zh-CN" sz="1200" b="1">
              <a:solidFill>
                <a:srgbClr val="0000FF"/>
              </a:solidFill>
              <a:latin typeface="Baskerville Old Face" pitchFamily="18" charset="0"/>
            </a:endParaRPr>
          </a:p>
        </p:txBody>
      </p:sp>
      <p:sp>
        <p:nvSpPr>
          <p:cNvPr id="644130" name="Line 52"/>
          <p:cNvSpPr>
            <a:spLocks noChangeShapeType="1"/>
          </p:cNvSpPr>
          <p:nvPr/>
        </p:nvSpPr>
        <p:spPr bwMode="auto">
          <a:xfrm>
            <a:off x="2195513" y="3949305"/>
            <a:ext cx="0" cy="3917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31" name="Line 53"/>
          <p:cNvSpPr>
            <a:spLocks noChangeShapeType="1"/>
          </p:cNvSpPr>
          <p:nvPr/>
        </p:nvSpPr>
        <p:spPr bwMode="auto">
          <a:xfrm>
            <a:off x="5510213" y="3949305"/>
            <a:ext cx="0" cy="3917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32" name="Line 54"/>
          <p:cNvSpPr>
            <a:spLocks noChangeShapeType="1"/>
          </p:cNvSpPr>
          <p:nvPr/>
        </p:nvSpPr>
        <p:spPr bwMode="auto">
          <a:xfrm>
            <a:off x="7446169" y="3949305"/>
            <a:ext cx="0" cy="3917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33" name="Line 55"/>
          <p:cNvSpPr>
            <a:spLocks noChangeShapeType="1"/>
          </p:cNvSpPr>
          <p:nvPr/>
        </p:nvSpPr>
        <p:spPr bwMode="auto">
          <a:xfrm>
            <a:off x="2195513" y="4145756"/>
            <a:ext cx="3314700"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1125"/>
          </a:p>
        </p:txBody>
      </p:sp>
      <p:sp>
        <p:nvSpPr>
          <p:cNvPr id="644134" name="Line 56"/>
          <p:cNvSpPr>
            <a:spLocks noChangeShapeType="1"/>
          </p:cNvSpPr>
          <p:nvPr/>
        </p:nvSpPr>
        <p:spPr bwMode="auto">
          <a:xfrm>
            <a:off x="5510214" y="4145756"/>
            <a:ext cx="1935956"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1125"/>
          </a:p>
        </p:txBody>
      </p:sp>
      <p:sp>
        <p:nvSpPr>
          <p:cNvPr id="644135" name="Text Box 57"/>
          <p:cNvSpPr txBox="1">
            <a:spLocks noChangeArrowheads="1"/>
          </p:cNvSpPr>
          <p:nvPr/>
        </p:nvSpPr>
        <p:spPr bwMode="auto">
          <a:xfrm>
            <a:off x="2949179" y="3883820"/>
            <a:ext cx="2133600"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350" i="1">
                <a:solidFill>
                  <a:srgbClr val="FF00FF"/>
                </a:solidFill>
                <a:latin typeface="Comic Sans MS" pitchFamily="66" charset="0"/>
              </a:rPr>
              <a:t>Generic domains</a:t>
            </a:r>
          </a:p>
        </p:txBody>
      </p:sp>
      <p:sp>
        <p:nvSpPr>
          <p:cNvPr id="644136" name="Text Box 58"/>
          <p:cNvSpPr txBox="1">
            <a:spLocks noChangeArrowheads="1"/>
          </p:cNvSpPr>
          <p:nvPr/>
        </p:nvSpPr>
        <p:spPr bwMode="auto">
          <a:xfrm>
            <a:off x="5706666" y="3879057"/>
            <a:ext cx="2133600"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350" i="1">
                <a:solidFill>
                  <a:srgbClr val="0000FF"/>
                </a:solidFill>
                <a:latin typeface="Comic Sans MS" pitchFamily="66" charset="0"/>
              </a:rPr>
              <a:t>Country domains</a:t>
            </a:r>
          </a:p>
        </p:txBody>
      </p:sp>
      <p:sp>
        <p:nvSpPr>
          <p:cNvPr id="644137" name="Line 71"/>
          <p:cNvSpPr>
            <a:spLocks noChangeShapeType="1"/>
          </p:cNvSpPr>
          <p:nvPr/>
        </p:nvSpPr>
        <p:spPr bwMode="auto">
          <a:xfrm flipH="1">
            <a:off x="2765823" y="3370661"/>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38" name="Line 72"/>
          <p:cNvSpPr>
            <a:spLocks noChangeShapeType="1"/>
          </p:cNvSpPr>
          <p:nvPr/>
        </p:nvSpPr>
        <p:spPr bwMode="auto">
          <a:xfrm>
            <a:off x="2896792" y="3370661"/>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39" name="Line 73"/>
          <p:cNvSpPr>
            <a:spLocks noChangeShapeType="1"/>
          </p:cNvSpPr>
          <p:nvPr/>
        </p:nvSpPr>
        <p:spPr bwMode="auto">
          <a:xfrm flipH="1">
            <a:off x="2764632" y="2815830"/>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0" name="Line 74"/>
          <p:cNvSpPr>
            <a:spLocks noChangeShapeType="1"/>
          </p:cNvSpPr>
          <p:nvPr/>
        </p:nvSpPr>
        <p:spPr bwMode="auto">
          <a:xfrm>
            <a:off x="2895601" y="2815830"/>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1" name="Line 75"/>
          <p:cNvSpPr>
            <a:spLocks noChangeShapeType="1"/>
          </p:cNvSpPr>
          <p:nvPr/>
        </p:nvSpPr>
        <p:spPr bwMode="auto">
          <a:xfrm flipH="1">
            <a:off x="2764632"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2" name="Line 76"/>
          <p:cNvSpPr>
            <a:spLocks noChangeShapeType="1"/>
          </p:cNvSpPr>
          <p:nvPr/>
        </p:nvSpPr>
        <p:spPr bwMode="auto">
          <a:xfrm>
            <a:off x="2895601"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3" name="Line 77"/>
          <p:cNvSpPr>
            <a:spLocks noChangeShapeType="1"/>
          </p:cNvSpPr>
          <p:nvPr/>
        </p:nvSpPr>
        <p:spPr bwMode="auto">
          <a:xfrm flipH="1">
            <a:off x="6407945" y="3370661"/>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4" name="Line 78"/>
          <p:cNvSpPr>
            <a:spLocks noChangeShapeType="1"/>
          </p:cNvSpPr>
          <p:nvPr/>
        </p:nvSpPr>
        <p:spPr bwMode="auto">
          <a:xfrm>
            <a:off x="6538914" y="3370661"/>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5" name="Line 79"/>
          <p:cNvSpPr>
            <a:spLocks noChangeShapeType="1"/>
          </p:cNvSpPr>
          <p:nvPr/>
        </p:nvSpPr>
        <p:spPr bwMode="auto">
          <a:xfrm flipH="1">
            <a:off x="6407945" y="2815830"/>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6" name="Line 80"/>
          <p:cNvSpPr>
            <a:spLocks noChangeShapeType="1"/>
          </p:cNvSpPr>
          <p:nvPr/>
        </p:nvSpPr>
        <p:spPr bwMode="auto">
          <a:xfrm>
            <a:off x="6538914" y="2815830"/>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7" name="Line 81"/>
          <p:cNvSpPr>
            <a:spLocks noChangeShapeType="1"/>
          </p:cNvSpPr>
          <p:nvPr/>
        </p:nvSpPr>
        <p:spPr bwMode="auto">
          <a:xfrm flipH="1">
            <a:off x="6409136" y="2294336"/>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48" name="Line 82"/>
          <p:cNvSpPr>
            <a:spLocks noChangeShapeType="1"/>
          </p:cNvSpPr>
          <p:nvPr/>
        </p:nvSpPr>
        <p:spPr bwMode="auto">
          <a:xfrm>
            <a:off x="6540105" y="2294336"/>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cxnSp>
        <p:nvCxnSpPr>
          <p:cNvPr id="644149" name="AutoShape 83"/>
          <p:cNvCxnSpPr>
            <a:cxnSpLocks noChangeShapeType="1"/>
          </p:cNvCxnSpPr>
          <p:nvPr/>
        </p:nvCxnSpPr>
        <p:spPr bwMode="auto">
          <a:xfrm>
            <a:off x="5915025" y="2299097"/>
            <a:ext cx="0" cy="128588"/>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50" name="Line 84"/>
          <p:cNvSpPr>
            <a:spLocks noChangeShapeType="1"/>
          </p:cNvSpPr>
          <p:nvPr/>
        </p:nvSpPr>
        <p:spPr bwMode="auto">
          <a:xfrm flipH="1">
            <a:off x="5784057" y="2294336"/>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51" name="Line 85"/>
          <p:cNvSpPr>
            <a:spLocks noChangeShapeType="1"/>
          </p:cNvSpPr>
          <p:nvPr/>
        </p:nvSpPr>
        <p:spPr bwMode="auto">
          <a:xfrm>
            <a:off x="5915026" y="2294336"/>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cxnSp>
        <p:nvCxnSpPr>
          <p:cNvPr id="644152" name="AutoShape 86"/>
          <p:cNvCxnSpPr>
            <a:cxnSpLocks noChangeShapeType="1"/>
          </p:cNvCxnSpPr>
          <p:nvPr/>
        </p:nvCxnSpPr>
        <p:spPr bwMode="auto">
          <a:xfrm>
            <a:off x="7163991" y="2299097"/>
            <a:ext cx="0" cy="128588"/>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644153" name="Line 87"/>
          <p:cNvSpPr>
            <a:spLocks noChangeShapeType="1"/>
          </p:cNvSpPr>
          <p:nvPr/>
        </p:nvSpPr>
        <p:spPr bwMode="auto">
          <a:xfrm flipH="1">
            <a:off x="7033023" y="2294336"/>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54" name="Line 88"/>
          <p:cNvSpPr>
            <a:spLocks noChangeShapeType="1"/>
          </p:cNvSpPr>
          <p:nvPr/>
        </p:nvSpPr>
        <p:spPr bwMode="auto">
          <a:xfrm>
            <a:off x="7163992" y="2294336"/>
            <a:ext cx="130969" cy="12977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cxnSp>
        <p:nvCxnSpPr>
          <p:cNvPr id="644155" name="AutoShape 89"/>
          <p:cNvCxnSpPr>
            <a:cxnSpLocks noChangeShapeType="1"/>
          </p:cNvCxnSpPr>
          <p:nvPr/>
        </p:nvCxnSpPr>
        <p:spPr bwMode="auto">
          <a:xfrm>
            <a:off x="5226844" y="2299097"/>
            <a:ext cx="0" cy="128588"/>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56" name="Line 90"/>
          <p:cNvSpPr>
            <a:spLocks noChangeShapeType="1"/>
          </p:cNvSpPr>
          <p:nvPr/>
        </p:nvSpPr>
        <p:spPr bwMode="auto">
          <a:xfrm flipH="1">
            <a:off x="5095876"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57" name="Line 91"/>
          <p:cNvSpPr>
            <a:spLocks noChangeShapeType="1"/>
          </p:cNvSpPr>
          <p:nvPr/>
        </p:nvSpPr>
        <p:spPr bwMode="auto">
          <a:xfrm>
            <a:off x="5226845"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cxnSp>
        <p:nvCxnSpPr>
          <p:cNvPr id="644158" name="AutoShape 92"/>
          <p:cNvCxnSpPr>
            <a:cxnSpLocks noChangeShapeType="1"/>
          </p:cNvCxnSpPr>
          <p:nvPr/>
        </p:nvCxnSpPr>
        <p:spPr bwMode="auto">
          <a:xfrm>
            <a:off x="4766072" y="2299097"/>
            <a:ext cx="0" cy="128588"/>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59" name="Line 93"/>
          <p:cNvSpPr>
            <a:spLocks noChangeShapeType="1"/>
          </p:cNvSpPr>
          <p:nvPr/>
        </p:nvSpPr>
        <p:spPr bwMode="auto">
          <a:xfrm flipH="1">
            <a:off x="4635105"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60" name="Line 94"/>
          <p:cNvSpPr>
            <a:spLocks noChangeShapeType="1"/>
          </p:cNvSpPr>
          <p:nvPr/>
        </p:nvSpPr>
        <p:spPr bwMode="auto">
          <a:xfrm>
            <a:off x="4766073"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cxnSp>
        <p:nvCxnSpPr>
          <p:cNvPr id="644161" name="AutoShape 95"/>
          <p:cNvCxnSpPr>
            <a:cxnSpLocks noChangeShapeType="1"/>
          </p:cNvCxnSpPr>
          <p:nvPr/>
        </p:nvCxnSpPr>
        <p:spPr bwMode="auto">
          <a:xfrm>
            <a:off x="4307681" y="2299097"/>
            <a:ext cx="0" cy="128588"/>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2" name="Line 96"/>
          <p:cNvSpPr>
            <a:spLocks noChangeShapeType="1"/>
          </p:cNvSpPr>
          <p:nvPr/>
        </p:nvSpPr>
        <p:spPr bwMode="auto">
          <a:xfrm flipH="1">
            <a:off x="4176714"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63" name="Line 97"/>
          <p:cNvSpPr>
            <a:spLocks noChangeShapeType="1"/>
          </p:cNvSpPr>
          <p:nvPr/>
        </p:nvSpPr>
        <p:spPr bwMode="auto">
          <a:xfrm>
            <a:off x="4307682"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cxnSp>
        <p:nvCxnSpPr>
          <p:cNvPr id="644164" name="AutoShape 98"/>
          <p:cNvCxnSpPr>
            <a:cxnSpLocks noChangeShapeType="1"/>
          </p:cNvCxnSpPr>
          <p:nvPr/>
        </p:nvCxnSpPr>
        <p:spPr bwMode="auto">
          <a:xfrm>
            <a:off x="3848100" y="2299097"/>
            <a:ext cx="0" cy="128588"/>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5" name="Line 99"/>
          <p:cNvSpPr>
            <a:spLocks noChangeShapeType="1"/>
          </p:cNvSpPr>
          <p:nvPr/>
        </p:nvSpPr>
        <p:spPr bwMode="auto">
          <a:xfrm flipH="1">
            <a:off x="3717132"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66" name="Line 100"/>
          <p:cNvSpPr>
            <a:spLocks noChangeShapeType="1"/>
          </p:cNvSpPr>
          <p:nvPr/>
        </p:nvSpPr>
        <p:spPr bwMode="auto">
          <a:xfrm>
            <a:off x="3848101"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cxnSp>
        <p:nvCxnSpPr>
          <p:cNvPr id="644167" name="AutoShape 101"/>
          <p:cNvCxnSpPr>
            <a:cxnSpLocks noChangeShapeType="1"/>
          </p:cNvCxnSpPr>
          <p:nvPr/>
        </p:nvCxnSpPr>
        <p:spPr bwMode="auto">
          <a:xfrm>
            <a:off x="3388519" y="2299097"/>
            <a:ext cx="0" cy="128588"/>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68" name="Line 102"/>
          <p:cNvSpPr>
            <a:spLocks noChangeShapeType="1"/>
          </p:cNvSpPr>
          <p:nvPr/>
        </p:nvSpPr>
        <p:spPr bwMode="auto">
          <a:xfrm flipH="1">
            <a:off x="3257551"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69" name="Line 103"/>
          <p:cNvSpPr>
            <a:spLocks noChangeShapeType="1"/>
          </p:cNvSpPr>
          <p:nvPr/>
        </p:nvSpPr>
        <p:spPr bwMode="auto">
          <a:xfrm>
            <a:off x="3388520"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cxnSp>
        <p:nvCxnSpPr>
          <p:cNvPr id="644170" name="AutoShape 104"/>
          <p:cNvCxnSpPr>
            <a:cxnSpLocks noChangeShapeType="1"/>
          </p:cNvCxnSpPr>
          <p:nvPr/>
        </p:nvCxnSpPr>
        <p:spPr bwMode="auto">
          <a:xfrm>
            <a:off x="2403872" y="2299097"/>
            <a:ext cx="0" cy="128588"/>
          </a:xfrm>
          <a:prstGeom prst="straightConnector1">
            <a:avLst/>
          </a:prstGeom>
          <a:noFill/>
          <a:ln w="28575">
            <a:solidFill>
              <a:srgbClr val="FF00FF"/>
            </a:solidFill>
            <a:round/>
            <a:headEnd/>
            <a:tailEnd/>
          </a:ln>
          <a:extLst>
            <a:ext uri="{909E8E84-426E-40DD-AFC4-6F175D3DCCD1}">
              <a14:hiddenFill xmlns:a14="http://schemas.microsoft.com/office/drawing/2010/main">
                <a:noFill/>
              </a14:hiddenFill>
            </a:ext>
          </a:extLst>
        </p:spPr>
      </p:cxnSp>
      <p:sp>
        <p:nvSpPr>
          <p:cNvPr id="644171" name="Line 105"/>
          <p:cNvSpPr>
            <a:spLocks noChangeShapeType="1"/>
          </p:cNvSpPr>
          <p:nvPr/>
        </p:nvSpPr>
        <p:spPr bwMode="auto">
          <a:xfrm flipH="1">
            <a:off x="2272905"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72" name="Line 106"/>
          <p:cNvSpPr>
            <a:spLocks noChangeShapeType="1"/>
          </p:cNvSpPr>
          <p:nvPr/>
        </p:nvSpPr>
        <p:spPr bwMode="auto">
          <a:xfrm>
            <a:off x="2403873" y="2294336"/>
            <a:ext cx="130969" cy="129778"/>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73" name="Line 107"/>
          <p:cNvSpPr>
            <a:spLocks noChangeShapeType="1"/>
          </p:cNvSpPr>
          <p:nvPr/>
        </p:nvSpPr>
        <p:spPr bwMode="auto">
          <a:xfrm flipH="1">
            <a:off x="3887391" y="1739505"/>
            <a:ext cx="546497" cy="163115"/>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74" name="Line 108"/>
          <p:cNvSpPr>
            <a:spLocks noChangeShapeType="1"/>
          </p:cNvSpPr>
          <p:nvPr/>
        </p:nvSpPr>
        <p:spPr bwMode="auto">
          <a:xfrm>
            <a:off x="4570811" y="1739505"/>
            <a:ext cx="578644" cy="163115"/>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75" name="Line 109"/>
          <p:cNvSpPr>
            <a:spLocks noChangeShapeType="1"/>
          </p:cNvSpPr>
          <p:nvPr/>
        </p:nvSpPr>
        <p:spPr bwMode="auto">
          <a:xfrm flipH="1">
            <a:off x="2928939" y="1641872"/>
            <a:ext cx="1378744" cy="260747"/>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76" name="Line 110"/>
          <p:cNvSpPr>
            <a:spLocks noChangeShapeType="1"/>
          </p:cNvSpPr>
          <p:nvPr/>
        </p:nvSpPr>
        <p:spPr bwMode="auto">
          <a:xfrm flipH="1">
            <a:off x="2403872" y="1576389"/>
            <a:ext cx="1903809" cy="326231"/>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77" name="Line 111"/>
          <p:cNvSpPr>
            <a:spLocks noChangeShapeType="1"/>
          </p:cNvSpPr>
          <p:nvPr/>
        </p:nvSpPr>
        <p:spPr bwMode="auto">
          <a:xfrm>
            <a:off x="4701778" y="1609726"/>
            <a:ext cx="1804988" cy="29289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25"/>
          </a:p>
        </p:txBody>
      </p:sp>
      <p:sp>
        <p:nvSpPr>
          <p:cNvPr id="644178" name="Text Box 112"/>
          <p:cNvSpPr txBox="1">
            <a:spLocks noChangeArrowheads="1"/>
          </p:cNvSpPr>
          <p:nvPr/>
        </p:nvSpPr>
        <p:spPr bwMode="auto">
          <a:xfrm>
            <a:off x="5049441" y="1314451"/>
            <a:ext cx="1989534"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350" i="1">
                <a:solidFill>
                  <a:srgbClr val="C00000"/>
                </a:solidFill>
                <a:latin typeface="Comic Sans MS" pitchFamily="66" charset="0"/>
              </a:rPr>
              <a:t>Unnamed root</a:t>
            </a:r>
          </a:p>
        </p:txBody>
      </p:sp>
      <p:sp>
        <p:nvSpPr>
          <p:cNvPr id="644179" name="Line 113"/>
          <p:cNvSpPr>
            <a:spLocks noChangeShapeType="1"/>
          </p:cNvSpPr>
          <p:nvPr/>
        </p:nvSpPr>
        <p:spPr bwMode="auto">
          <a:xfrm flipH="1">
            <a:off x="4832747" y="1445419"/>
            <a:ext cx="65603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125"/>
          </a:p>
        </p:txBody>
      </p:sp>
      <p:grpSp>
        <p:nvGrpSpPr>
          <p:cNvPr id="4" name="组合 90"/>
          <p:cNvGrpSpPr>
            <a:grpSpLocks/>
          </p:cNvGrpSpPr>
          <p:nvPr/>
        </p:nvGrpSpPr>
        <p:grpSpPr bwMode="auto">
          <a:xfrm>
            <a:off x="3159920" y="3594502"/>
            <a:ext cx="1356122" cy="268920"/>
            <a:chOff x="2688721" y="3861679"/>
            <a:chExt cx="1809048" cy="358492"/>
          </a:xfrm>
        </p:grpSpPr>
        <p:sp>
          <p:nvSpPr>
            <p:cNvPr id="644181" name="Text Box 114"/>
            <p:cNvSpPr txBox="1">
              <a:spLocks noChangeArrowheads="1"/>
            </p:cNvSpPr>
            <p:nvPr/>
          </p:nvSpPr>
          <p:spPr bwMode="auto">
            <a:xfrm>
              <a:off x="2790371" y="3861679"/>
              <a:ext cx="1707398" cy="35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350" i="1">
                  <a:solidFill>
                    <a:srgbClr val="C00000"/>
                  </a:solidFill>
                  <a:latin typeface="Comic Sans MS" pitchFamily="66" charset="0"/>
                </a:rPr>
                <a:t>xx.cs.mit.edu</a:t>
              </a:r>
            </a:p>
          </p:txBody>
        </p:sp>
        <p:sp>
          <p:nvSpPr>
            <p:cNvPr id="644182" name="Line 115"/>
            <p:cNvSpPr>
              <a:spLocks noChangeShapeType="1"/>
            </p:cNvSpPr>
            <p:nvPr/>
          </p:nvSpPr>
          <p:spPr bwMode="auto">
            <a:xfrm flipH="1">
              <a:off x="2688721" y="4042789"/>
              <a:ext cx="2624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125"/>
            </a:p>
          </p:txBody>
        </p:sp>
      </p:grpSp>
      <p:grpSp>
        <p:nvGrpSpPr>
          <p:cNvPr id="91" name="组合 91"/>
          <p:cNvGrpSpPr>
            <a:grpSpLocks/>
          </p:cNvGrpSpPr>
          <p:nvPr/>
        </p:nvGrpSpPr>
        <p:grpSpPr bwMode="auto">
          <a:xfrm>
            <a:off x="4864895" y="3594491"/>
            <a:ext cx="1412081" cy="445507"/>
            <a:chOff x="4962367" y="3861679"/>
            <a:chExt cx="1883127" cy="595675"/>
          </a:xfrm>
        </p:grpSpPr>
        <p:sp>
          <p:nvSpPr>
            <p:cNvPr id="644184" name="Text Box 116"/>
            <p:cNvSpPr txBox="1">
              <a:spLocks noChangeArrowheads="1"/>
            </p:cNvSpPr>
            <p:nvPr/>
          </p:nvSpPr>
          <p:spPr bwMode="auto">
            <a:xfrm>
              <a:off x="4962367" y="3861679"/>
              <a:ext cx="1707163" cy="5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350" i="1">
                  <a:solidFill>
                    <a:srgbClr val="C00000"/>
                  </a:solidFill>
                  <a:latin typeface="Comic Sans MS" pitchFamily="66" charset="0"/>
                </a:rPr>
                <a:t>cs.bupt.edu.cn</a:t>
              </a:r>
            </a:p>
          </p:txBody>
        </p:sp>
        <p:sp>
          <p:nvSpPr>
            <p:cNvPr id="644185" name="Line 117"/>
            <p:cNvSpPr>
              <a:spLocks noChangeShapeType="1"/>
            </p:cNvSpPr>
            <p:nvPr/>
          </p:nvSpPr>
          <p:spPr bwMode="auto">
            <a:xfrm>
              <a:off x="6583091" y="4042789"/>
              <a:ext cx="2624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125"/>
            </a:p>
          </p:txBody>
        </p:sp>
      </p:grpSp>
      <p:sp>
        <p:nvSpPr>
          <p:cNvPr id="89" name="Text Box 59"/>
          <p:cNvSpPr txBox="1">
            <a:spLocks noChangeArrowheads="1"/>
          </p:cNvSpPr>
          <p:nvPr/>
        </p:nvSpPr>
        <p:spPr bwMode="auto">
          <a:xfrm>
            <a:off x="1250156" y="1822848"/>
            <a:ext cx="863204" cy="62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pPr>
            <a:r>
              <a:rPr lang="en-US" altLang="zh-CN" sz="1350">
                <a:solidFill>
                  <a:srgbClr val="C00000"/>
                </a:solidFill>
                <a:latin typeface="Comic Sans MS" pitchFamily="66" charset="0"/>
              </a:rPr>
              <a:t>Top level domains</a:t>
            </a:r>
          </a:p>
        </p:txBody>
      </p:sp>
      <p:sp>
        <p:nvSpPr>
          <p:cNvPr id="90" name="Text Box 60"/>
          <p:cNvSpPr txBox="1">
            <a:spLocks noChangeArrowheads="1"/>
          </p:cNvSpPr>
          <p:nvPr/>
        </p:nvSpPr>
        <p:spPr bwMode="auto">
          <a:xfrm>
            <a:off x="1196578" y="2509838"/>
            <a:ext cx="2318147"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pPr>
            <a:r>
              <a:rPr lang="en-US" altLang="zh-CN" sz="1350">
                <a:solidFill>
                  <a:srgbClr val="000066"/>
                </a:solidFill>
                <a:latin typeface="Comic Sans MS" pitchFamily="66" charset="0"/>
              </a:rPr>
              <a:t>2nd level domains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标题 1"/>
          <p:cNvSpPr>
            <a:spLocks noGrp="1"/>
          </p:cNvSpPr>
          <p:nvPr>
            <p:ph type="title" idx="4294967295"/>
          </p:nvPr>
        </p:nvSpPr>
        <p:spPr/>
        <p:txBody>
          <a:bodyPr/>
          <a:lstStyle/>
          <a:p>
            <a:r>
              <a:rPr lang="en-US" altLang="zh-CN" dirty="0">
                <a:latin typeface="+mj-lt"/>
              </a:rPr>
              <a:t>Resource Records (RR)</a:t>
            </a:r>
          </a:p>
        </p:txBody>
      </p:sp>
      <p:sp>
        <p:nvSpPr>
          <p:cNvPr id="648195" name="内容占位符 2"/>
          <p:cNvSpPr>
            <a:spLocks noGrp="1"/>
          </p:cNvSpPr>
          <p:nvPr>
            <p:ph idx="4294967295"/>
          </p:nvPr>
        </p:nvSpPr>
        <p:spPr>
          <a:xfrm>
            <a:off x="467544" y="1052736"/>
            <a:ext cx="8801100" cy="5328592"/>
          </a:xfrm>
        </p:spPr>
        <p:txBody>
          <a:bodyPr/>
          <a:lstStyle/>
          <a:p>
            <a:r>
              <a:rPr lang="en-US" altLang="zh-CN" sz="1800" dirty="0"/>
              <a:t>Each domain in the DNS has one or more </a:t>
            </a:r>
            <a:r>
              <a:rPr lang="en-US" altLang="zh-CN" sz="1800" dirty="0">
                <a:solidFill>
                  <a:srgbClr val="C00000"/>
                </a:solidFill>
              </a:rPr>
              <a:t>Resource Records</a:t>
            </a:r>
            <a:r>
              <a:rPr lang="en-US" altLang="zh-CN" sz="1800" dirty="0"/>
              <a:t>  (RRs)</a:t>
            </a:r>
            <a:endParaRPr lang="en-US" altLang="zh-CN" sz="1800" dirty="0">
              <a:solidFill>
                <a:schemeClr val="tx1"/>
              </a:solidFill>
            </a:endParaRPr>
          </a:p>
          <a:p>
            <a:r>
              <a:rPr lang="en-US" altLang="zh-CN" sz="1800" dirty="0"/>
              <a:t>Each RR has the following information</a:t>
            </a:r>
          </a:p>
          <a:p>
            <a:pPr lvl="1"/>
            <a:r>
              <a:rPr lang="en-US" altLang="zh-CN" dirty="0">
                <a:solidFill>
                  <a:srgbClr val="000066"/>
                </a:solidFill>
              </a:rPr>
              <a:t>Owner</a:t>
            </a:r>
            <a:r>
              <a:rPr lang="en-US" altLang="zh-CN" dirty="0"/>
              <a:t>: the </a:t>
            </a:r>
            <a:r>
              <a:rPr lang="en-US" altLang="zh-CN" dirty="0">
                <a:solidFill>
                  <a:srgbClr val="C00000"/>
                </a:solidFill>
              </a:rPr>
              <a:t>domain name</a:t>
            </a:r>
            <a:endParaRPr lang="en-US" altLang="zh-CN" dirty="0"/>
          </a:p>
          <a:p>
            <a:pPr lvl="1"/>
            <a:r>
              <a:rPr lang="en-US" altLang="zh-CN" dirty="0">
                <a:solidFill>
                  <a:srgbClr val="000066"/>
                </a:solidFill>
              </a:rPr>
              <a:t>Type</a:t>
            </a:r>
            <a:r>
              <a:rPr lang="en-US" altLang="zh-CN" dirty="0"/>
              <a:t>: specifies the type of the resource in this RR</a:t>
            </a:r>
          </a:p>
          <a:p>
            <a:pPr lvl="2"/>
            <a:r>
              <a:rPr lang="en-US" altLang="zh-CN" sz="1500" dirty="0"/>
              <a:t>A </a:t>
            </a:r>
            <a:r>
              <a:rPr lang="en-US" altLang="zh-CN" sz="1500" dirty="0">
                <a:latin typeface="Arial" charset="0"/>
              </a:rPr>
              <a:t>–</a:t>
            </a:r>
            <a:r>
              <a:rPr lang="en-US" altLang="zh-CN" sz="1500" dirty="0"/>
              <a:t> Host Address </a:t>
            </a:r>
          </a:p>
          <a:p>
            <a:pPr lvl="2"/>
            <a:r>
              <a:rPr lang="en-US" altLang="zh-CN" sz="1500" dirty="0"/>
              <a:t>MX </a:t>
            </a:r>
            <a:r>
              <a:rPr lang="en-US" altLang="zh-CN" sz="1500" dirty="0">
                <a:latin typeface="Arial" charset="0"/>
              </a:rPr>
              <a:t>–</a:t>
            </a:r>
            <a:r>
              <a:rPr lang="en-US" altLang="zh-CN" sz="1500" dirty="0"/>
              <a:t> Mail Exchanger</a:t>
            </a:r>
          </a:p>
          <a:p>
            <a:pPr lvl="2"/>
            <a:r>
              <a:rPr lang="en-US" altLang="zh-CN" sz="1500" dirty="0">
                <a:latin typeface="Arial" charset="0"/>
              </a:rPr>
              <a:t>CNAME</a:t>
            </a:r>
            <a:r>
              <a:rPr lang="en-US" altLang="zh-CN" sz="1500" dirty="0"/>
              <a:t> </a:t>
            </a:r>
            <a:r>
              <a:rPr lang="en-US" altLang="zh-CN" sz="1500" dirty="0">
                <a:latin typeface="Arial" charset="0"/>
              </a:rPr>
              <a:t>–</a:t>
            </a:r>
            <a:r>
              <a:rPr lang="en-US" altLang="zh-CN" sz="1500" dirty="0"/>
              <a:t> Canonical Name, alias</a:t>
            </a:r>
          </a:p>
          <a:p>
            <a:pPr lvl="2"/>
            <a:r>
              <a:rPr lang="en-US" altLang="zh-CN" sz="1500" dirty="0">
                <a:latin typeface="Arial" charset="0"/>
              </a:rPr>
              <a:t>HINFO</a:t>
            </a:r>
            <a:r>
              <a:rPr lang="en-US" altLang="zh-CN" sz="1500" dirty="0"/>
              <a:t> </a:t>
            </a:r>
            <a:r>
              <a:rPr lang="en-US" altLang="zh-CN" sz="1500" dirty="0">
                <a:latin typeface="Arial" charset="0"/>
              </a:rPr>
              <a:t>–</a:t>
            </a:r>
            <a:r>
              <a:rPr lang="en-US" altLang="zh-CN" sz="1500" dirty="0"/>
              <a:t> Host Information</a:t>
            </a:r>
          </a:p>
          <a:p>
            <a:pPr lvl="2"/>
            <a:r>
              <a:rPr lang="en-US" altLang="zh-CN" sz="1500" dirty="0">
                <a:latin typeface="Arial" charset="0"/>
              </a:rPr>
              <a:t>…</a:t>
            </a:r>
            <a:endParaRPr lang="en-US" altLang="zh-CN" sz="1500" dirty="0"/>
          </a:p>
          <a:p>
            <a:pPr lvl="1"/>
            <a:r>
              <a:rPr lang="en-US" altLang="zh-CN" dirty="0">
                <a:solidFill>
                  <a:srgbClr val="000066"/>
                </a:solidFill>
              </a:rPr>
              <a:t>Class: </a:t>
            </a:r>
            <a:r>
              <a:rPr lang="en-US" altLang="zh-CN" dirty="0"/>
              <a:t>specifies the protocol family to use</a:t>
            </a:r>
          </a:p>
          <a:p>
            <a:pPr lvl="2"/>
            <a:r>
              <a:rPr lang="en-US" altLang="zh-CN" sz="1500" dirty="0"/>
              <a:t>IN </a:t>
            </a:r>
            <a:r>
              <a:rPr lang="en-US" altLang="zh-CN" sz="1500" dirty="0">
                <a:latin typeface="Arial" charset="0"/>
              </a:rPr>
              <a:t>–</a:t>
            </a:r>
            <a:r>
              <a:rPr lang="en-US" altLang="zh-CN" sz="1500" dirty="0"/>
              <a:t> the Internet system</a:t>
            </a:r>
          </a:p>
          <a:p>
            <a:pPr lvl="1"/>
            <a:r>
              <a:rPr lang="en-US" altLang="zh-CN" dirty="0">
                <a:solidFill>
                  <a:srgbClr val="000066"/>
                </a:solidFill>
              </a:rPr>
              <a:t>TTL</a:t>
            </a:r>
            <a:r>
              <a:rPr lang="en-US" altLang="zh-CN" dirty="0"/>
              <a:t>: specifies the </a:t>
            </a:r>
            <a:r>
              <a:rPr lang="en-US" altLang="zh-CN" dirty="0">
                <a:solidFill>
                  <a:srgbClr val="FF0000"/>
                </a:solidFill>
              </a:rPr>
              <a:t>Time To Live</a:t>
            </a:r>
            <a:r>
              <a:rPr lang="en-US" altLang="zh-CN" dirty="0"/>
              <a:t> (in unit of second) of the </a:t>
            </a:r>
            <a:r>
              <a:rPr lang="en-US" altLang="zh-CN" dirty="0">
                <a:solidFill>
                  <a:srgbClr val="CC0000"/>
                </a:solidFill>
              </a:rPr>
              <a:t>cached RRs</a:t>
            </a:r>
          </a:p>
          <a:p>
            <a:pPr lvl="1"/>
            <a:r>
              <a:rPr lang="en-US" altLang="zh-CN" sz="24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idx="4294967295"/>
          </p:nvPr>
        </p:nvSpPr>
        <p:spPr>
          <a:xfrm>
            <a:off x="1475656" y="332656"/>
            <a:ext cx="6314097" cy="383381"/>
          </a:xfrm>
        </p:spPr>
        <p:txBody>
          <a:bodyPr/>
          <a:lstStyle/>
          <a:p>
            <a:pPr defTabSz="571500"/>
            <a:r>
              <a:rPr lang="en-US" altLang="zh-CN" dirty="0">
                <a:latin typeface="+mj-lt"/>
              </a:rPr>
              <a:t>Sample of DNS Database</a:t>
            </a:r>
          </a:p>
        </p:txBody>
      </p:sp>
      <p:sp>
        <p:nvSpPr>
          <p:cNvPr id="368643" name="Text Box 3"/>
          <p:cNvSpPr txBox="1">
            <a:spLocks noChangeArrowheads="1"/>
          </p:cNvSpPr>
          <p:nvPr/>
        </p:nvSpPr>
        <p:spPr bwMode="black">
          <a:xfrm>
            <a:off x="3063256" y="1261886"/>
            <a:ext cx="2497931" cy="30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med" len="lg"/>
                <a:tailEnd type="none" w="sm" len="sm"/>
              </a14:hiddenLine>
            </a:ext>
          </a:extLst>
        </p:spPr>
        <p:txBody>
          <a:bodyPr lIns="69056" tIns="34529" rIns="69056" bIns="34529"/>
          <a:lstStyle>
            <a:lvl1pPr marL="342900" indent="-342900" algn="l" defTabSz="762000">
              <a:defRPr>
                <a:solidFill>
                  <a:schemeClr val="tx1"/>
                </a:solidFill>
                <a:latin typeface="Arial" charset="0"/>
                <a:ea typeface="宋体" pitchFamily="2" charset="-122"/>
              </a:defRPr>
            </a:lvl1pPr>
            <a:lvl2pPr marL="742950" indent="-285750" algn="l" defTabSz="762000">
              <a:defRPr>
                <a:solidFill>
                  <a:schemeClr val="tx1"/>
                </a:solidFill>
                <a:latin typeface="Arial" charset="0"/>
                <a:ea typeface="宋体" pitchFamily="2" charset="-122"/>
              </a:defRPr>
            </a:lvl2pPr>
            <a:lvl3pPr marL="1143000" indent="-228600" algn="l" defTabSz="762000">
              <a:defRPr>
                <a:solidFill>
                  <a:schemeClr val="tx1"/>
                </a:solidFill>
                <a:latin typeface="Arial" charset="0"/>
                <a:ea typeface="宋体" pitchFamily="2" charset="-122"/>
              </a:defRPr>
            </a:lvl3pPr>
            <a:lvl4pPr marL="1600200" indent="-228600" algn="l" defTabSz="762000">
              <a:defRPr>
                <a:solidFill>
                  <a:schemeClr val="tx1"/>
                </a:solidFill>
                <a:latin typeface="Arial" charset="0"/>
                <a:ea typeface="宋体" pitchFamily="2" charset="-122"/>
              </a:defRPr>
            </a:lvl4pPr>
            <a:lvl5pPr marL="2057400" indent="-228600" algn="l" defTabSz="762000">
              <a:defRPr>
                <a:solidFill>
                  <a:schemeClr val="tx1"/>
                </a:solidFill>
                <a:latin typeface="Arial" charset="0"/>
                <a:ea typeface="宋体" pitchFamily="2" charset="-122"/>
              </a:defRPr>
            </a:lvl5pPr>
            <a:lvl6pPr marL="2514600" indent="-228600" defTabSz="762000" fontAlgn="base">
              <a:spcBef>
                <a:spcPct val="0"/>
              </a:spcBef>
              <a:spcAft>
                <a:spcPct val="0"/>
              </a:spcAft>
              <a:defRPr>
                <a:solidFill>
                  <a:schemeClr val="tx1"/>
                </a:solidFill>
                <a:latin typeface="Arial" charset="0"/>
                <a:ea typeface="宋体" pitchFamily="2" charset="-122"/>
              </a:defRPr>
            </a:lvl6pPr>
            <a:lvl7pPr marL="2971800" indent="-228600" defTabSz="762000" fontAlgn="base">
              <a:spcBef>
                <a:spcPct val="0"/>
              </a:spcBef>
              <a:spcAft>
                <a:spcPct val="0"/>
              </a:spcAft>
              <a:defRPr>
                <a:solidFill>
                  <a:schemeClr val="tx1"/>
                </a:solidFill>
                <a:latin typeface="Arial" charset="0"/>
                <a:ea typeface="宋体" pitchFamily="2" charset="-122"/>
              </a:defRPr>
            </a:lvl7pPr>
            <a:lvl8pPr marL="3429000" indent="-228600" defTabSz="762000" fontAlgn="base">
              <a:spcBef>
                <a:spcPct val="0"/>
              </a:spcBef>
              <a:spcAft>
                <a:spcPct val="0"/>
              </a:spcAft>
              <a:defRPr>
                <a:solidFill>
                  <a:schemeClr val="tx1"/>
                </a:solidFill>
                <a:latin typeface="Arial" charset="0"/>
                <a:ea typeface="宋体" pitchFamily="2" charset="-122"/>
              </a:defRPr>
            </a:lvl8pPr>
            <a:lvl9pPr marL="3886200" indent="-228600" defTabSz="762000" fontAlgn="base">
              <a:spcBef>
                <a:spcPct val="0"/>
              </a:spcBef>
              <a:spcAft>
                <a:spcPct val="0"/>
              </a:spcAft>
              <a:defRPr>
                <a:solidFill>
                  <a:schemeClr val="tx1"/>
                </a:solidFill>
                <a:latin typeface="Arial" charset="0"/>
                <a:ea typeface="宋体" pitchFamily="2" charset="-122"/>
              </a:defRPr>
            </a:lvl9pPr>
          </a:lstStyle>
          <a:p>
            <a:pPr eaLnBrk="0" hangingPunct="0">
              <a:buClr>
                <a:schemeClr val="folHlink"/>
              </a:buClr>
              <a:buSzPct val="60000"/>
              <a:buFont typeface="Wingdings" pitchFamily="2" charset="2"/>
              <a:buNone/>
            </a:pPr>
            <a:r>
              <a:rPr lang="en-US" altLang="zh-CN" sz="1200">
                <a:solidFill>
                  <a:srgbClr val="C00000"/>
                </a:solidFill>
                <a:latin typeface="Comic Sans MS" pitchFamily="66" charset="0"/>
                <a:ea typeface="楷体_GB2312" pitchFamily="49" charset="-122"/>
                <a:sym typeface="Symbol" pitchFamily="18" charset="2"/>
              </a:rPr>
              <a:t>Type 	Value</a:t>
            </a:r>
          </a:p>
          <a:p>
            <a:pPr eaLnBrk="0" hangingPunct="0">
              <a:buClr>
                <a:schemeClr val="folHlink"/>
              </a:buClr>
              <a:buSzPct val="60000"/>
              <a:buFont typeface="Wingdings" pitchFamily="2" charset="2"/>
              <a:buNone/>
            </a:pPr>
            <a:r>
              <a:rPr lang="en-US" altLang="zh-CN" sz="1200">
                <a:solidFill>
                  <a:srgbClr val="C00000"/>
                </a:solidFill>
                <a:latin typeface="Comic Sans MS" pitchFamily="66" charset="0"/>
                <a:ea typeface="楷体_GB2312" pitchFamily="49" charset="-122"/>
                <a:sym typeface="Symbol" pitchFamily="18" charset="2"/>
              </a:rPr>
              <a:t>       </a:t>
            </a:r>
          </a:p>
        </p:txBody>
      </p:sp>
      <p:pic>
        <p:nvPicPr>
          <p:cNvPr id="649220" name="Picture 4" descr="DN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34728"/>
            <a:ext cx="5535215" cy="358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9221" name="Rectangle 5"/>
          <p:cNvSpPr>
            <a:spLocks noChangeArrowheads="1"/>
          </p:cNvSpPr>
          <p:nvPr/>
        </p:nvSpPr>
        <p:spPr bwMode="auto">
          <a:xfrm>
            <a:off x="859410" y="1145204"/>
            <a:ext cx="810815"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dirty="0">
                <a:solidFill>
                  <a:srgbClr val="C00000"/>
                </a:solidFill>
                <a:latin typeface="Comic Sans MS" pitchFamily="66" charset="0"/>
                <a:sym typeface="Symbol" pitchFamily="18" charset="2"/>
              </a:rPr>
              <a:t>Domain name</a:t>
            </a:r>
          </a:p>
        </p:txBody>
      </p:sp>
      <p:sp>
        <p:nvSpPr>
          <p:cNvPr id="649222" name="Rectangle 6"/>
          <p:cNvSpPr>
            <a:spLocks noChangeArrowheads="1"/>
          </p:cNvSpPr>
          <p:nvPr/>
        </p:nvSpPr>
        <p:spPr bwMode="auto">
          <a:xfrm>
            <a:off x="1998836" y="1145204"/>
            <a:ext cx="742950"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C00000"/>
                </a:solidFill>
                <a:latin typeface="Comic Sans MS" pitchFamily="66" charset="0"/>
                <a:sym typeface="Symbol" pitchFamily="18" charset="2"/>
              </a:rPr>
              <a:t>Time-to-live</a:t>
            </a:r>
          </a:p>
        </p:txBody>
      </p:sp>
      <p:sp>
        <p:nvSpPr>
          <p:cNvPr id="649223" name="矩形 8"/>
          <p:cNvSpPr>
            <a:spLocks noChangeArrowheads="1"/>
          </p:cNvSpPr>
          <p:nvPr/>
        </p:nvSpPr>
        <p:spPr bwMode="auto">
          <a:xfrm>
            <a:off x="2557378" y="1261886"/>
            <a:ext cx="595036" cy="2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0" hangingPunct="0"/>
            <a:r>
              <a:rPr lang="en-US" altLang="zh-CN" sz="1200">
                <a:solidFill>
                  <a:srgbClr val="C00000"/>
                </a:solidFill>
                <a:latin typeface="Comic Sans MS" pitchFamily="66" charset="0"/>
                <a:ea typeface="楷体_GB2312" pitchFamily="49" charset="-122"/>
                <a:sym typeface="Symbol" pitchFamily="18" charset="2"/>
              </a:rPr>
              <a:t>Class </a:t>
            </a:r>
            <a:endParaRPr lang="en-US" altLang="zh-CN" sz="1200">
              <a:latin typeface="Baskerville Old Face"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subTitle" idx="1"/>
          </p:nvPr>
        </p:nvSpPr>
        <p:spPr>
          <a:xfrm>
            <a:off x="1233489" y="2707482"/>
            <a:ext cx="6432947" cy="2180035"/>
          </a:xfrm>
        </p:spPr>
        <p:txBody>
          <a:bodyPr/>
          <a:lstStyle/>
          <a:p>
            <a:pPr>
              <a:lnSpc>
                <a:spcPct val="80000"/>
              </a:lnSpc>
              <a:buFontTx/>
              <a:buNone/>
            </a:pPr>
            <a:r>
              <a:rPr lang="en-US" altLang="zh-CN" sz="4050">
                <a:solidFill>
                  <a:srgbClr val="0000FF"/>
                </a:solidFill>
                <a:latin typeface="Times New Roman" pitchFamily="18" charset="0"/>
              </a:rPr>
              <a:t>Name servers &amp;</a:t>
            </a:r>
          </a:p>
          <a:p>
            <a:pPr>
              <a:lnSpc>
                <a:spcPct val="80000"/>
              </a:lnSpc>
              <a:buFontTx/>
              <a:buNone/>
            </a:pPr>
            <a:r>
              <a:rPr lang="en-US" altLang="zh-CN" sz="4050">
                <a:solidFill>
                  <a:srgbClr val="0000FF"/>
                </a:solidFill>
                <a:latin typeface="Times New Roman" pitchFamily="18" charset="0"/>
              </a:rPr>
              <a:t>Name Resolution </a:t>
            </a:r>
          </a:p>
        </p:txBody>
      </p:sp>
      <p:sp>
        <p:nvSpPr>
          <p:cNvPr id="3" name="Line 3">
            <a:extLst>
              <a:ext uri="{FF2B5EF4-FFF2-40B4-BE49-F238E27FC236}">
                <a16:creationId xmlns:a16="http://schemas.microsoft.com/office/drawing/2014/main" id="{387926D9-0936-4C5E-9255-0278575B271C}"/>
              </a:ext>
            </a:extLst>
          </p:cNvPr>
          <p:cNvSpPr>
            <a:spLocks noChangeShapeType="1"/>
          </p:cNvSpPr>
          <p:nvPr/>
        </p:nvSpPr>
        <p:spPr bwMode="auto">
          <a:xfrm>
            <a:off x="629562" y="1538790"/>
            <a:ext cx="8046894" cy="0"/>
          </a:xfrm>
          <a:prstGeom prst="line">
            <a:avLst/>
          </a:prstGeom>
          <a:noFill/>
          <a:ln w="762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125"/>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DNS Client-Server Interaction</a:t>
            </a:r>
          </a:p>
        </p:txBody>
      </p:sp>
      <p:sp>
        <p:nvSpPr>
          <p:cNvPr id="651267" name="Rectangle 3"/>
          <p:cNvSpPr>
            <a:spLocks noGrp="1" noChangeArrowheads="1"/>
          </p:cNvSpPr>
          <p:nvPr>
            <p:ph type="body" idx="4294967295"/>
          </p:nvPr>
        </p:nvSpPr>
        <p:spPr>
          <a:xfrm>
            <a:off x="684213" y="847725"/>
            <a:ext cx="8280275" cy="5688632"/>
          </a:xfrm>
        </p:spPr>
        <p:txBody>
          <a:bodyPr/>
          <a:lstStyle/>
          <a:p>
            <a:pPr>
              <a:lnSpc>
                <a:spcPct val="150000"/>
              </a:lnSpc>
              <a:spcBef>
                <a:spcPts val="450"/>
              </a:spcBef>
            </a:pPr>
            <a:r>
              <a:rPr lang="en-US" altLang="zh-CN" dirty="0"/>
              <a:t>Client: </a:t>
            </a:r>
            <a:r>
              <a:rPr lang="en-US" altLang="zh-CN" dirty="0">
                <a:solidFill>
                  <a:srgbClr val="C00000"/>
                </a:solidFill>
              </a:rPr>
              <a:t>resolver</a:t>
            </a:r>
          </a:p>
          <a:p>
            <a:pPr marL="519113" lvl="1" indent="-260747">
              <a:lnSpc>
                <a:spcPct val="150000"/>
              </a:lnSpc>
              <a:spcBef>
                <a:spcPts val="450"/>
              </a:spcBef>
            </a:pPr>
            <a:r>
              <a:rPr lang="en-US" altLang="zh-CN" sz="2000" dirty="0">
                <a:sym typeface="Symbol" pitchFamily="18" charset="2"/>
              </a:rPr>
              <a:t>software running on client, access at least one name server</a:t>
            </a:r>
            <a:endParaRPr lang="en-US" altLang="zh-CN" sz="2000" dirty="0">
              <a:solidFill>
                <a:schemeClr val="tx2"/>
              </a:solidFill>
            </a:endParaRPr>
          </a:p>
          <a:p>
            <a:pPr>
              <a:lnSpc>
                <a:spcPct val="150000"/>
              </a:lnSpc>
              <a:spcBef>
                <a:spcPts val="450"/>
              </a:spcBef>
            </a:pPr>
            <a:r>
              <a:rPr lang="en-US" altLang="zh-CN" dirty="0"/>
              <a:t>Multiple DNS servers used</a:t>
            </a:r>
          </a:p>
          <a:p>
            <a:pPr marL="601265" lvl="1" indent="-342900">
              <a:lnSpc>
                <a:spcPct val="150000"/>
              </a:lnSpc>
              <a:spcBef>
                <a:spcPts val="450"/>
              </a:spcBef>
              <a:buFont typeface="Wingdings" panose="05000000000000000000" pitchFamily="2" charset="2"/>
              <a:buChar char="u"/>
            </a:pPr>
            <a:r>
              <a:rPr lang="en-US" altLang="zh-CN" sz="1800" dirty="0"/>
              <a:t>Arranged in </a:t>
            </a:r>
            <a:r>
              <a:rPr lang="en-US" altLang="zh-CN" sz="1800" dirty="0">
                <a:solidFill>
                  <a:srgbClr val="C00000"/>
                </a:solidFill>
              </a:rPr>
              <a:t>hierarchy</a:t>
            </a:r>
          </a:p>
          <a:p>
            <a:pPr marL="601265" lvl="1" indent="-342900">
              <a:lnSpc>
                <a:spcPct val="150000"/>
              </a:lnSpc>
              <a:spcBef>
                <a:spcPts val="450"/>
              </a:spcBef>
              <a:buFont typeface="Wingdings" panose="05000000000000000000" pitchFamily="2" charset="2"/>
              <a:buChar char="u"/>
            </a:pPr>
            <a:r>
              <a:rPr lang="en-US" altLang="zh-CN" sz="1800" dirty="0"/>
              <a:t>Each server has </a:t>
            </a:r>
            <a:r>
              <a:rPr lang="en-US" altLang="zh-CN" sz="1800" dirty="0">
                <a:solidFill>
                  <a:srgbClr val="CC0000"/>
                </a:solidFill>
              </a:rPr>
              <a:t>authority</a:t>
            </a:r>
            <a:r>
              <a:rPr lang="en-US" altLang="zh-CN" sz="1800" dirty="0"/>
              <a:t> over a portion of the hierarchy </a:t>
            </a:r>
          </a:p>
          <a:p>
            <a:pPr marL="258365" lvl="1" indent="0">
              <a:lnSpc>
                <a:spcPct val="150000"/>
              </a:lnSpc>
              <a:spcBef>
                <a:spcPts val="450"/>
              </a:spcBef>
            </a:pPr>
            <a:r>
              <a:rPr lang="en-US" altLang="zh-CN" sz="1800" dirty="0"/>
              <a:t>     Each server contains all the records for the hosts in its </a:t>
            </a:r>
            <a:r>
              <a:rPr lang="en-US" altLang="zh-CN" sz="1800" dirty="0">
                <a:solidFill>
                  <a:srgbClr val="C00000"/>
                </a:solidFill>
              </a:rPr>
              <a:t>zone</a:t>
            </a:r>
          </a:p>
          <a:p>
            <a:pPr marL="601265" lvl="1" indent="-342900">
              <a:lnSpc>
                <a:spcPct val="150000"/>
              </a:lnSpc>
              <a:spcBef>
                <a:spcPts val="450"/>
              </a:spcBef>
              <a:buFont typeface="Wingdings" panose="05000000000000000000" pitchFamily="2" charset="2"/>
              <a:buChar char="u"/>
            </a:pPr>
            <a:r>
              <a:rPr lang="en-US" altLang="zh-CN" sz="1800" dirty="0"/>
              <a:t>How does a server know about other servers that are responsible for the other zones?</a:t>
            </a:r>
          </a:p>
          <a:p>
            <a:pPr marL="740569" lvl="2" indent="-220266">
              <a:lnSpc>
                <a:spcPct val="150000"/>
              </a:lnSpc>
              <a:spcBef>
                <a:spcPts val="450"/>
              </a:spcBef>
            </a:pPr>
            <a:r>
              <a:rPr lang="en-US" altLang="zh-CN" sz="1800" dirty="0"/>
              <a:t>Every server knows the root</a:t>
            </a:r>
          </a:p>
          <a:p>
            <a:pPr marL="740569" lvl="2" indent="-220266">
              <a:lnSpc>
                <a:spcPct val="150000"/>
              </a:lnSpc>
              <a:spcBef>
                <a:spcPts val="450"/>
              </a:spcBef>
            </a:pPr>
            <a:r>
              <a:rPr lang="en-US" altLang="zh-CN" sz="1800" dirty="0"/>
              <a:t>Root server knows about all top-level domains</a:t>
            </a:r>
          </a:p>
          <a:p>
            <a:pPr marL="740569" lvl="2" indent="-220266">
              <a:lnSpc>
                <a:spcPct val="150000"/>
              </a:lnSpc>
              <a:spcBef>
                <a:spcPts val="450"/>
              </a:spcBef>
            </a:pPr>
            <a:r>
              <a:rPr lang="en-US" altLang="zh-CN" sz="1800" dirty="0"/>
              <a:t>Every server knows the servers further down the hierarchy</a:t>
            </a:r>
            <a:endParaRPr lang="en-US" altLang="zh-CN" sz="1800" dirty="0">
              <a:latin typeface="Tahoma"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idx="4294967295"/>
          </p:nvPr>
        </p:nvSpPr>
        <p:spPr/>
        <p:txBody>
          <a:bodyPr/>
          <a:lstStyle/>
          <a:p>
            <a:r>
              <a:rPr lang="en-US" altLang="en-US" dirty="0">
                <a:latin typeface="Times New Roman" panose="02020603050405020304" pitchFamily="18" charset="0"/>
                <a:cs typeface="Times New Roman" panose="02020603050405020304" pitchFamily="18" charset="0"/>
              </a:rPr>
              <a:t>Hierarchy of </a:t>
            </a:r>
            <a:r>
              <a:rPr lang="en-US" altLang="zh-CN"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ame </a:t>
            </a:r>
            <a:r>
              <a:rPr lang="en-US" altLang="zh-CN"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ervers</a:t>
            </a:r>
            <a:endParaRPr lang="en-US" altLang="zh-CN" dirty="0">
              <a:latin typeface="Times New Roman" panose="02020603050405020304" pitchFamily="18" charset="0"/>
              <a:cs typeface="Times New Roman" panose="02020603050405020304" pitchFamily="18" charset="0"/>
            </a:endParaRPr>
          </a:p>
        </p:txBody>
      </p:sp>
      <p:pic>
        <p:nvPicPr>
          <p:cNvPr id="652291" name="Picture 4" descr="A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200" y="1196752"/>
            <a:ext cx="750222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idx="4294967295"/>
          </p:nvPr>
        </p:nvSpPr>
        <p:spPr/>
        <p:txBody>
          <a:bodyPr/>
          <a:lstStyle/>
          <a:p>
            <a:r>
              <a:rPr lang="en-US" altLang="zh-CN" dirty="0">
                <a:latin typeface="+mj-lt"/>
              </a:rPr>
              <a:t>DNS Lookup</a:t>
            </a:r>
          </a:p>
        </p:txBody>
      </p:sp>
      <p:sp>
        <p:nvSpPr>
          <p:cNvPr id="654339" name="Rectangle 3"/>
          <p:cNvSpPr>
            <a:spLocks noGrp="1" noChangeArrowheads="1"/>
          </p:cNvSpPr>
          <p:nvPr>
            <p:ph type="body" idx="4294967295"/>
          </p:nvPr>
        </p:nvSpPr>
        <p:spPr>
          <a:xfrm>
            <a:off x="662223" y="1052736"/>
            <a:ext cx="7772400" cy="4458890"/>
          </a:xfrm>
        </p:spPr>
        <p:txBody>
          <a:bodyPr/>
          <a:lstStyle/>
          <a:p>
            <a:pPr>
              <a:lnSpc>
                <a:spcPts val="2700"/>
              </a:lnSpc>
            </a:pPr>
            <a:r>
              <a:rPr lang="en-US" altLang="zh-CN" b="0" dirty="0"/>
              <a:t>Applications (as</a:t>
            </a:r>
            <a:r>
              <a:rPr lang="en-US" altLang="zh-CN" sz="1650" b="0" dirty="0"/>
              <a:t> DNS client)</a:t>
            </a:r>
          </a:p>
          <a:p>
            <a:pPr lvl="1">
              <a:lnSpc>
                <a:spcPts val="2700"/>
              </a:lnSpc>
              <a:spcBef>
                <a:spcPts val="450"/>
              </a:spcBef>
            </a:pPr>
            <a:r>
              <a:rPr lang="en-US" altLang="zh-CN" b="0" dirty="0"/>
              <a:t>Sending request first to local name server </a:t>
            </a:r>
          </a:p>
          <a:p>
            <a:pPr marL="300038" lvl="1" indent="0">
              <a:lnSpc>
                <a:spcPts val="2700"/>
              </a:lnSpc>
              <a:spcBef>
                <a:spcPts val="450"/>
              </a:spcBef>
            </a:pPr>
            <a:r>
              <a:rPr lang="en-US" altLang="zh-CN" b="0" dirty="0"/>
              <a:t>  (ISPs </a:t>
            </a:r>
            <a:r>
              <a:rPr lang="en-US" altLang="zh-CN" dirty="0"/>
              <a:t>Offer DNS service to subscribers)</a:t>
            </a:r>
          </a:p>
          <a:p>
            <a:pPr>
              <a:lnSpc>
                <a:spcPts val="2700"/>
              </a:lnSpc>
            </a:pPr>
            <a:r>
              <a:rPr lang="en-US" altLang="zh-CN" sz="1800" b="0" dirty="0"/>
              <a:t>Local name server</a:t>
            </a:r>
          </a:p>
          <a:p>
            <a:pPr marL="519113" lvl="1" indent="-260747">
              <a:lnSpc>
                <a:spcPts val="2700"/>
              </a:lnSpc>
            </a:pPr>
            <a:r>
              <a:rPr lang="en-US" altLang="zh-CN" dirty="0"/>
              <a:t>Listening at port 53, normally using UDP</a:t>
            </a:r>
          </a:p>
          <a:p>
            <a:pPr marL="519113" lvl="1" indent="-260747">
              <a:lnSpc>
                <a:spcPts val="2700"/>
              </a:lnSpc>
              <a:buFont typeface="Wingdings" panose="05000000000000000000" pitchFamily="2" charset="2"/>
              <a:buChar char="u"/>
            </a:pPr>
            <a:r>
              <a:rPr lang="en-US" altLang="zh-CN" dirty="0"/>
              <a:t>If answer known, returns response</a:t>
            </a:r>
          </a:p>
          <a:p>
            <a:pPr marL="519113" lvl="1" indent="-260747">
              <a:lnSpc>
                <a:spcPts val="2700"/>
              </a:lnSpc>
              <a:buFont typeface="Wingdings" panose="05000000000000000000" pitchFamily="2" charset="2"/>
              <a:buChar char="u"/>
            </a:pPr>
            <a:r>
              <a:rPr lang="en-US" altLang="zh-CN" dirty="0"/>
              <a:t>If answer unknown</a:t>
            </a:r>
          </a:p>
          <a:p>
            <a:pPr marL="740569" lvl="2" indent="-220266">
              <a:lnSpc>
                <a:spcPts val="2700"/>
              </a:lnSpc>
            </a:pPr>
            <a:r>
              <a:rPr lang="en-US" altLang="zh-CN" sz="1650" dirty="0"/>
              <a:t>Requests top-level name server</a:t>
            </a:r>
          </a:p>
          <a:p>
            <a:pPr marL="740569" lvl="2" indent="-220266">
              <a:lnSpc>
                <a:spcPts val="2700"/>
              </a:lnSpc>
            </a:pPr>
            <a:r>
              <a:rPr lang="en-US" altLang="zh-CN" sz="1650" dirty="0"/>
              <a:t>Follows links</a:t>
            </a:r>
          </a:p>
          <a:p>
            <a:pPr marL="740569" lvl="2" indent="-220266">
              <a:lnSpc>
                <a:spcPts val="2700"/>
              </a:lnSpc>
            </a:pPr>
            <a:r>
              <a:rPr lang="en-US" altLang="zh-CN" sz="1650" dirty="0"/>
              <a:t>Until reaching </a:t>
            </a:r>
            <a:r>
              <a:rPr lang="en-US" altLang="zh-CN" sz="1650" dirty="0">
                <a:solidFill>
                  <a:srgbClr val="C00000"/>
                </a:solidFill>
              </a:rPr>
              <a:t>Authoritative Name Server</a:t>
            </a:r>
            <a:r>
              <a:rPr lang="en-US" altLang="zh-CN" sz="1650" dirty="0"/>
              <a:t>, which performs name translation and returns response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标题 1"/>
          <p:cNvSpPr>
            <a:spLocks noGrp="1"/>
          </p:cNvSpPr>
          <p:nvPr>
            <p:ph type="title" idx="4294967295"/>
          </p:nvPr>
        </p:nvSpPr>
        <p:spPr>
          <a:xfrm>
            <a:off x="1187624" y="332656"/>
            <a:ext cx="6172200" cy="514350"/>
          </a:xfrm>
        </p:spPr>
        <p:txBody>
          <a:bodyPr/>
          <a:lstStyle/>
          <a:p>
            <a:r>
              <a:rPr lang="en-US" altLang="zh-CN" dirty="0">
                <a:latin typeface="+mj-lt"/>
              </a:rPr>
              <a:t>Name Resolution Methods</a:t>
            </a:r>
          </a:p>
        </p:txBody>
      </p:sp>
      <p:sp>
        <p:nvSpPr>
          <p:cNvPr id="655363" name="内容占位符 2"/>
          <p:cNvSpPr>
            <a:spLocks noGrp="1"/>
          </p:cNvSpPr>
          <p:nvPr>
            <p:ph idx="4294967295"/>
          </p:nvPr>
        </p:nvSpPr>
        <p:spPr>
          <a:xfrm>
            <a:off x="755576" y="1124744"/>
            <a:ext cx="7830870" cy="4153142"/>
          </a:xfrm>
        </p:spPr>
        <p:txBody>
          <a:bodyPr/>
          <a:lstStyle/>
          <a:p>
            <a:pPr>
              <a:lnSpc>
                <a:spcPct val="150000"/>
              </a:lnSpc>
            </a:pPr>
            <a:r>
              <a:rPr lang="en-US" altLang="zh-CN" sz="1500" dirty="0">
                <a:solidFill>
                  <a:srgbClr val="C00000"/>
                </a:solidFill>
              </a:rPr>
              <a:t>Recursive resolution</a:t>
            </a:r>
            <a:endParaRPr lang="en-US" altLang="zh-CN" sz="1500" dirty="0"/>
          </a:p>
          <a:p>
            <a:pPr marL="600075" lvl="1" indent="-257175">
              <a:lnSpc>
                <a:spcPct val="150000"/>
              </a:lnSpc>
              <a:buFont typeface="Wingdings" panose="05000000000000000000" pitchFamily="2" charset="2"/>
              <a:buChar char="u"/>
            </a:pPr>
            <a:r>
              <a:rPr lang="en-US" altLang="zh-CN" sz="1500" dirty="0"/>
              <a:t>A query is made to a local name server</a:t>
            </a:r>
          </a:p>
          <a:p>
            <a:pPr marL="600075" lvl="1" indent="-257175">
              <a:lnSpc>
                <a:spcPct val="150000"/>
              </a:lnSpc>
              <a:buFont typeface="Wingdings" panose="05000000000000000000" pitchFamily="2" charset="2"/>
              <a:buChar char="u"/>
            </a:pPr>
            <a:r>
              <a:rPr lang="en-US" altLang="zh-CN" sz="1500" dirty="0"/>
              <a:t>If the </a:t>
            </a:r>
            <a:r>
              <a:rPr lang="en-US" altLang="zh-CN" sz="1500" dirty="0">
                <a:solidFill>
                  <a:srgbClr val="000066"/>
                </a:solidFill>
              </a:rPr>
              <a:t>queried server </a:t>
            </a:r>
            <a:r>
              <a:rPr lang="en-US" altLang="zh-CN" sz="1500" dirty="0"/>
              <a:t>does not have the information, it must make a query to another</a:t>
            </a:r>
          </a:p>
          <a:p>
            <a:pPr>
              <a:lnSpc>
                <a:spcPct val="150000"/>
              </a:lnSpc>
            </a:pPr>
            <a:r>
              <a:rPr lang="en-US" altLang="zh-CN" sz="1500" dirty="0">
                <a:solidFill>
                  <a:srgbClr val="C00000"/>
                </a:solidFill>
              </a:rPr>
              <a:t>Iterative resolution</a:t>
            </a:r>
            <a:endParaRPr lang="en-US" altLang="zh-CN" sz="1500" dirty="0"/>
          </a:p>
          <a:p>
            <a:pPr marL="600075" lvl="1" indent="-257175">
              <a:lnSpc>
                <a:spcPct val="150000"/>
              </a:lnSpc>
              <a:buFont typeface="Wingdings" panose="05000000000000000000" pitchFamily="2" charset="2"/>
              <a:buChar char="u"/>
            </a:pPr>
            <a:r>
              <a:rPr lang="en-US" altLang="zh-CN" sz="1500" dirty="0"/>
              <a:t>An iterative query is made to a name server, which may then respond with the </a:t>
            </a:r>
            <a:r>
              <a:rPr lang="en-US" altLang="zh-CN" sz="1500" dirty="0">
                <a:solidFill>
                  <a:srgbClr val="FF0000"/>
                </a:solidFill>
              </a:rPr>
              <a:t>address of another server</a:t>
            </a:r>
            <a:endParaRPr lang="en-US" altLang="zh-CN" sz="1500" dirty="0"/>
          </a:p>
          <a:p>
            <a:pPr marL="600075" lvl="1" indent="-257175">
              <a:lnSpc>
                <a:spcPct val="150000"/>
              </a:lnSpc>
              <a:buFont typeface="Wingdings" panose="05000000000000000000" pitchFamily="2" charset="2"/>
              <a:buChar char="u"/>
            </a:pPr>
            <a:r>
              <a:rPr lang="en-US" altLang="zh-CN" sz="1500" dirty="0"/>
              <a:t>the </a:t>
            </a:r>
            <a:r>
              <a:rPr lang="en-US" altLang="zh-CN" sz="1500" dirty="0">
                <a:solidFill>
                  <a:srgbClr val="FF0000"/>
                </a:solidFill>
              </a:rPr>
              <a:t>local name server </a:t>
            </a:r>
            <a:r>
              <a:rPr lang="en-US" altLang="zh-CN" sz="1500" dirty="0"/>
              <a:t>(on behalf of resolver) then </a:t>
            </a:r>
            <a:r>
              <a:rPr lang="en-US" altLang="zh-CN" sz="1500" dirty="0">
                <a:solidFill>
                  <a:srgbClr val="FF0000"/>
                </a:solidFill>
              </a:rPr>
              <a:t>queries</a:t>
            </a:r>
            <a:r>
              <a:rPr lang="en-US" altLang="zh-CN" sz="1500" dirty="0"/>
              <a:t> that server, and so on </a:t>
            </a:r>
          </a:p>
          <a:p>
            <a:pPr marL="342900" lvl="1" indent="0">
              <a:lnSpc>
                <a:spcPct val="150000"/>
              </a:lnSpc>
            </a:pPr>
            <a:r>
              <a:rPr lang="zh-CN" altLang="en-US" sz="1500" dirty="0"/>
              <a:t>（</a:t>
            </a:r>
            <a:r>
              <a:rPr lang="en-US" altLang="zh-CN" sz="1500" dirty="0"/>
              <a:t>Commonly used by name servers on </a:t>
            </a:r>
            <a:r>
              <a:rPr lang="en-US" altLang="zh-CN" sz="1500" dirty="0">
                <a:solidFill>
                  <a:srgbClr val="FF0000"/>
                </a:solidFill>
              </a:rPr>
              <a:t>Internet</a:t>
            </a:r>
            <a:r>
              <a:rPr lang="zh-CN" altLang="en-US" sz="1800" dirty="0"/>
              <a:t>）</a:t>
            </a: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课程安排</a:t>
            </a:r>
          </a:p>
        </p:txBody>
      </p:sp>
      <p:sp>
        <p:nvSpPr>
          <p:cNvPr id="6147" name="Rectangle 3"/>
          <p:cNvSpPr>
            <a:spLocks noGrp="1" noChangeArrowheads="1"/>
          </p:cNvSpPr>
          <p:nvPr>
            <p:ph type="body" idx="1"/>
          </p:nvPr>
        </p:nvSpPr>
        <p:spPr/>
        <p:txBody>
          <a:bodyPr/>
          <a:lstStyle/>
          <a:p>
            <a:pPr eaLnBrk="1" hangingPunct="1">
              <a:lnSpc>
                <a:spcPct val="150000"/>
              </a:lnSpc>
            </a:pPr>
            <a:r>
              <a:rPr lang="zh-CN" altLang="en-US" dirty="0"/>
              <a:t>时间安排</a:t>
            </a:r>
            <a:endParaRPr lang="en-US" altLang="zh-CN" dirty="0"/>
          </a:p>
          <a:p>
            <a:pPr lvl="1" eaLnBrk="1" hangingPunct="1">
              <a:lnSpc>
                <a:spcPct val="150000"/>
              </a:lnSpc>
              <a:buFont typeface="Wingdings" pitchFamily="2" charset="2"/>
              <a:buChar char="u"/>
            </a:pPr>
            <a:r>
              <a:rPr lang="zh-CN" altLang="en-US" dirty="0"/>
              <a:t>课堂讲解</a:t>
            </a:r>
            <a:r>
              <a:rPr lang="en-US" altLang="zh-CN" dirty="0"/>
              <a:t>1</a:t>
            </a:r>
            <a:r>
              <a:rPr lang="zh-CN" altLang="en-US" dirty="0"/>
              <a:t>次</a:t>
            </a:r>
            <a:endParaRPr lang="en-US" altLang="zh-CN" dirty="0"/>
          </a:p>
          <a:p>
            <a:pPr lvl="1" eaLnBrk="1" hangingPunct="1">
              <a:lnSpc>
                <a:spcPct val="150000"/>
              </a:lnSpc>
              <a:buFont typeface="Wingdings" pitchFamily="2" charset="2"/>
              <a:buChar char="u"/>
            </a:pPr>
            <a:r>
              <a:rPr lang="zh-CN" altLang="en-US" dirty="0"/>
              <a:t>分组编程实现</a:t>
            </a:r>
            <a:endParaRPr lang="en-US" altLang="zh-CN" dirty="0"/>
          </a:p>
          <a:p>
            <a:pPr eaLnBrk="1" hangingPunct="1">
              <a:lnSpc>
                <a:spcPct val="150000"/>
              </a:lnSpc>
            </a:pPr>
            <a:r>
              <a:rPr lang="zh-CN" altLang="en-US" dirty="0"/>
              <a:t>实验环境</a:t>
            </a:r>
          </a:p>
          <a:p>
            <a:pPr lvl="1" eaLnBrk="1" hangingPunct="1">
              <a:lnSpc>
                <a:spcPct val="150000"/>
              </a:lnSpc>
              <a:buFont typeface="Wingdings" pitchFamily="2" charset="2"/>
              <a:buChar char="u"/>
            </a:pPr>
            <a:r>
              <a:rPr lang="zh-CN" altLang="en-US" dirty="0"/>
              <a:t>操作系统</a:t>
            </a:r>
            <a:r>
              <a:rPr lang="en-US" altLang="zh-CN" dirty="0"/>
              <a:t>Windows</a:t>
            </a:r>
            <a:r>
              <a:rPr lang="zh-CN" altLang="en-US" dirty="0"/>
              <a:t>，</a:t>
            </a:r>
            <a:r>
              <a:rPr lang="en-US" altLang="zh-CN" dirty="0"/>
              <a:t>Ubuntu</a:t>
            </a:r>
            <a:r>
              <a:rPr lang="zh-CN" altLang="en-US" dirty="0"/>
              <a:t>，</a:t>
            </a:r>
            <a:r>
              <a:rPr lang="en-US" altLang="zh-CN" dirty="0"/>
              <a:t>…</a:t>
            </a:r>
          </a:p>
          <a:p>
            <a:pPr lvl="1" eaLnBrk="1" hangingPunct="1">
              <a:lnSpc>
                <a:spcPct val="150000"/>
              </a:lnSpc>
              <a:buFont typeface="Wingdings" pitchFamily="2" charset="2"/>
              <a:buChar char="u"/>
            </a:pPr>
            <a:r>
              <a:rPr lang="zh-CN" altLang="en-US" b="1" dirty="0">
                <a:solidFill>
                  <a:srgbClr val="FF0000"/>
                </a:solidFill>
              </a:rPr>
              <a:t>编程语言</a:t>
            </a:r>
            <a:r>
              <a:rPr lang="en-US" altLang="zh-CN" b="1" dirty="0">
                <a:solidFill>
                  <a:srgbClr val="FF0000"/>
                </a:solidFill>
              </a:rPr>
              <a:t>C</a:t>
            </a:r>
          </a:p>
          <a:p>
            <a:pPr eaLnBrk="1" hangingPunct="1">
              <a:lnSpc>
                <a:spcPct val="150000"/>
              </a:lnSpc>
            </a:pPr>
            <a:r>
              <a:rPr lang="zh-CN" altLang="en-US" dirty="0"/>
              <a:t>分组</a:t>
            </a:r>
            <a:r>
              <a:rPr lang="zh-CN" altLang="en-US" dirty="0" smtClean="0"/>
              <a:t>（</a:t>
            </a:r>
            <a:r>
              <a:rPr lang="en-US" altLang="zh-CN" dirty="0" smtClean="0"/>
              <a:t>3</a:t>
            </a:r>
            <a:r>
              <a:rPr lang="zh-CN" altLang="en-US" dirty="0"/>
              <a:t>人）</a:t>
            </a:r>
          </a:p>
          <a:p>
            <a:pPr lvl="1" eaLnBrk="1" hangingPunct="1">
              <a:lnSpc>
                <a:spcPct val="150000"/>
              </a:lnSpc>
              <a:buFont typeface="Wingdings" pitchFamily="2" charset="2"/>
              <a:buChar char="u"/>
            </a:pPr>
            <a:r>
              <a:rPr lang="zh-CN" altLang="en-US" dirty="0"/>
              <a:t>提交的程序必须是小组</a:t>
            </a:r>
            <a:r>
              <a:rPr lang="zh-CN" altLang="en-US" dirty="0">
                <a:solidFill>
                  <a:srgbClr val="FF0000"/>
                </a:solidFill>
              </a:rPr>
              <a:t>所有同学</a:t>
            </a:r>
            <a:r>
              <a:rPr lang="zh-CN" altLang="en-US" dirty="0"/>
              <a:t>都能消化的部分，能经得起质疑</a:t>
            </a:r>
          </a:p>
          <a:p>
            <a:pPr lvl="2" eaLnBrk="1" hangingPunct="1"/>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4" name="Picture 2" descr="NameRe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877" y="2689139"/>
            <a:ext cx="6099423" cy="359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435" name="Rectangle 3"/>
          <p:cNvSpPr>
            <a:spLocks noGrp="1" noChangeArrowheads="1"/>
          </p:cNvSpPr>
          <p:nvPr>
            <p:ph type="title" idx="4294967295"/>
          </p:nvPr>
        </p:nvSpPr>
        <p:spPr/>
        <p:txBody>
          <a:bodyPr/>
          <a:lstStyle/>
          <a:p>
            <a:r>
              <a:rPr lang="en-US" altLang="zh-CN" dirty="0">
                <a:latin typeface="+mj-lt"/>
              </a:rPr>
              <a:t>DNS Caching</a:t>
            </a:r>
          </a:p>
        </p:txBody>
      </p:sp>
      <p:sp>
        <p:nvSpPr>
          <p:cNvPr id="658436" name="Rectangle 4"/>
          <p:cNvSpPr>
            <a:spLocks noGrp="1" noChangeArrowheads="1"/>
          </p:cNvSpPr>
          <p:nvPr>
            <p:ph type="body" idx="4294967295"/>
          </p:nvPr>
        </p:nvSpPr>
        <p:spPr>
          <a:xfrm>
            <a:off x="672607" y="908720"/>
            <a:ext cx="6909235" cy="1464469"/>
          </a:xfrm>
        </p:spPr>
        <p:txBody>
          <a:bodyPr/>
          <a:lstStyle/>
          <a:p>
            <a:pPr>
              <a:lnSpc>
                <a:spcPct val="150000"/>
              </a:lnSpc>
              <a:spcBef>
                <a:spcPct val="10000"/>
              </a:spcBef>
            </a:pPr>
            <a:r>
              <a:rPr lang="en-US" altLang="zh-CN" b="0" dirty="0"/>
              <a:t>Server always caches answers</a:t>
            </a:r>
          </a:p>
          <a:p>
            <a:pPr>
              <a:lnSpc>
                <a:spcPct val="150000"/>
              </a:lnSpc>
              <a:spcBef>
                <a:spcPct val="10000"/>
              </a:spcBef>
            </a:pPr>
            <a:r>
              <a:rPr lang="en-US" altLang="zh-CN" b="0" dirty="0"/>
              <a:t>Host can cache answers</a:t>
            </a:r>
          </a:p>
          <a:p>
            <a:pPr>
              <a:lnSpc>
                <a:spcPct val="150000"/>
              </a:lnSpc>
              <a:spcBef>
                <a:spcPct val="10000"/>
              </a:spcBef>
            </a:pPr>
            <a:r>
              <a:rPr lang="en-US" altLang="zh-CN" b="0" dirty="0"/>
              <a:t>TTL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en-US" altLang="zh-CN" sz="6000" b="0">
                <a:solidFill>
                  <a:schemeClr val="accent2"/>
                </a:solidFill>
                <a:ea typeface="黑体" pitchFamily="2" charset="-122"/>
              </a:rPr>
              <a:t>RFC1035</a:t>
            </a:r>
            <a:r>
              <a:rPr lang="zh-CN" altLang="en-US" sz="6000" b="0">
                <a:solidFill>
                  <a:schemeClr val="accent2"/>
                </a:solidFill>
                <a:ea typeface="黑体" pitchFamily="2" charset="-122"/>
              </a:rPr>
              <a:t>简介</a:t>
            </a:r>
          </a:p>
        </p:txBody>
      </p:sp>
      <p:sp>
        <p:nvSpPr>
          <p:cNvPr id="11267"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rPr>
              <a:t>  </a:t>
            </a:r>
            <a:r>
              <a:rPr lang="zh-CN" altLang="zh-CN">
                <a:effectLst>
                  <a:outerShdw blurRad="38100" dist="38100" dir="2700000" algn="tl">
                    <a:srgbClr val="C0C0C0"/>
                  </a:outerShdw>
                </a:effectLst>
              </a:rPr>
              <a:t>DNS的报文构成</a:t>
            </a:r>
            <a:r>
              <a:rPr lang="en-US" altLang="zh-CN">
                <a:effectLst>
                  <a:outerShdw blurRad="38100" dist="38100" dir="2700000" algn="tl">
                    <a:srgbClr val="C0C0C0"/>
                  </a:outerShdw>
                </a:effectLst>
              </a:rPr>
              <a:t>(</a:t>
            </a:r>
            <a:r>
              <a:rPr lang="en-US" altLang="zh-CN" b="0">
                <a:effectLst>
                  <a:outerShdw blurRad="38100" dist="38100" dir="2700000" algn="tl">
                    <a:srgbClr val="C0C0C0"/>
                  </a:outerShdw>
                </a:effectLst>
              </a:rPr>
              <a:t>4.1)</a:t>
            </a:r>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205038"/>
            <a:ext cx="465613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ChangeArrowheads="1"/>
          </p:cNvSpPr>
          <p:nvPr/>
        </p:nvSpPr>
        <p:spPr bwMode="auto">
          <a:xfrm>
            <a:off x="539750" y="908050"/>
            <a:ext cx="8064500" cy="93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lr>
                <a:schemeClr val="bg1"/>
              </a:buClr>
              <a:buFont typeface="Wingdings" pitchFamily="2" charset="2"/>
              <a:buChar char="n"/>
              <a:defRPr kumimoji="1" sz="2400" b="1">
                <a:solidFill>
                  <a:srgbClr val="000099"/>
                </a:solidFill>
                <a:latin typeface="Verdana" pitchFamily="34" charset="0"/>
                <a:ea typeface="黑体" pitchFamily="2" charset="-122"/>
              </a:defRPr>
            </a:lvl1pPr>
            <a:lvl2pPr marL="742950" indent="-285750" eaLnBrk="0" hangingPunct="0">
              <a:spcBef>
                <a:spcPct val="20000"/>
              </a:spcBef>
              <a:buClr>
                <a:srgbClr val="008000"/>
              </a:buClr>
              <a:buFont typeface="Wingdings" pitchFamily="2" charset="2"/>
              <a:defRPr kumimoji="1" sz="2200">
                <a:solidFill>
                  <a:schemeClr val="tx1"/>
                </a:solidFill>
                <a:latin typeface="Verdana" pitchFamily="34" charset="0"/>
                <a:ea typeface="黑体" pitchFamily="2" charset="-122"/>
              </a:defRPr>
            </a:lvl2pPr>
            <a:lvl3pPr marL="1143000" indent="-228600" eaLnBrk="0" hangingPunct="0">
              <a:spcBef>
                <a:spcPct val="20000"/>
              </a:spcBef>
              <a:buClr>
                <a:schemeClr val="accent2"/>
              </a:buClr>
              <a:buFont typeface="Wingdings" pitchFamily="2" charset="2"/>
              <a:buChar char="Ø"/>
              <a:defRPr kumimoji="1" sz="2000">
                <a:solidFill>
                  <a:schemeClr val="tx1"/>
                </a:solidFill>
                <a:latin typeface="Verdana" pitchFamily="34" charset="0"/>
                <a:ea typeface="楷体_GB2312" pitchFamily="49" charset="-122"/>
              </a:defRPr>
            </a:lvl3pPr>
            <a:lvl4pPr marL="1600200" indent="-228600" eaLnBrk="0" hangingPunct="0">
              <a:spcBef>
                <a:spcPct val="20000"/>
              </a:spcBef>
              <a:buClr>
                <a:srgbClr val="6600CC"/>
              </a:buClr>
              <a:buFont typeface="Wingdings" pitchFamily="2" charset="2"/>
              <a:buChar char="l"/>
              <a:defRPr kumimoji="1">
                <a:solidFill>
                  <a:schemeClr val="tx1"/>
                </a:solidFill>
                <a:latin typeface="Verdana" pitchFamily="34" charset="0"/>
                <a:ea typeface="仿宋_GB2312" pitchFamily="49" charset="-122"/>
              </a:defRPr>
            </a:lvl4pPr>
            <a:lvl5pPr marL="2057400" indent="-228600" eaLnBrk="0" hangingPunct="0">
              <a:spcBef>
                <a:spcPct val="20000"/>
              </a:spcBef>
              <a:buClr>
                <a:srgbClr val="6600CC"/>
              </a:buClr>
              <a:buFont typeface="Wingdings" pitchFamily="2" charset="2"/>
              <a:buChar char="l"/>
              <a:defRPr kumimoji="1">
                <a:solidFill>
                  <a:schemeClr val="tx1"/>
                </a:solidFill>
                <a:latin typeface="Verdana" pitchFamily="34" charset="0"/>
                <a:ea typeface="楷体_GB2312" pitchFamily="49" charset="-122"/>
              </a:defRPr>
            </a:lvl5pPr>
            <a:lvl6pPr marL="2514600" indent="-228600" eaLnBrk="0" fontAlgn="base" hangingPunct="0">
              <a:spcBef>
                <a:spcPct val="20000"/>
              </a:spcBef>
              <a:spcAft>
                <a:spcPct val="0"/>
              </a:spcAft>
              <a:buClr>
                <a:srgbClr val="6600CC"/>
              </a:buClr>
              <a:buFont typeface="Wingdings" pitchFamily="2" charset="2"/>
              <a:buChar char="l"/>
              <a:defRPr kumimoji="1">
                <a:solidFill>
                  <a:schemeClr val="tx1"/>
                </a:solidFill>
                <a:latin typeface="Verdana" pitchFamily="34" charset="0"/>
                <a:ea typeface="楷体_GB2312" pitchFamily="49" charset="-122"/>
              </a:defRPr>
            </a:lvl6pPr>
            <a:lvl7pPr marL="2971800" indent="-228600" eaLnBrk="0" fontAlgn="base" hangingPunct="0">
              <a:spcBef>
                <a:spcPct val="20000"/>
              </a:spcBef>
              <a:spcAft>
                <a:spcPct val="0"/>
              </a:spcAft>
              <a:buClr>
                <a:srgbClr val="6600CC"/>
              </a:buClr>
              <a:buFont typeface="Wingdings" pitchFamily="2" charset="2"/>
              <a:buChar char="l"/>
              <a:defRPr kumimoji="1">
                <a:solidFill>
                  <a:schemeClr val="tx1"/>
                </a:solidFill>
                <a:latin typeface="Verdana" pitchFamily="34" charset="0"/>
                <a:ea typeface="楷体_GB2312" pitchFamily="49" charset="-122"/>
              </a:defRPr>
            </a:lvl7pPr>
            <a:lvl8pPr marL="3429000" indent="-228600" eaLnBrk="0" fontAlgn="base" hangingPunct="0">
              <a:spcBef>
                <a:spcPct val="20000"/>
              </a:spcBef>
              <a:spcAft>
                <a:spcPct val="0"/>
              </a:spcAft>
              <a:buClr>
                <a:srgbClr val="6600CC"/>
              </a:buClr>
              <a:buFont typeface="Wingdings" pitchFamily="2" charset="2"/>
              <a:buChar char="l"/>
              <a:defRPr kumimoji="1">
                <a:solidFill>
                  <a:schemeClr val="tx1"/>
                </a:solidFill>
                <a:latin typeface="Verdana" pitchFamily="34" charset="0"/>
                <a:ea typeface="楷体_GB2312" pitchFamily="49" charset="-122"/>
              </a:defRPr>
            </a:lvl8pPr>
            <a:lvl9pPr marL="3886200" indent="-228600" eaLnBrk="0" fontAlgn="base" hangingPunct="0">
              <a:spcBef>
                <a:spcPct val="20000"/>
              </a:spcBef>
              <a:spcAft>
                <a:spcPct val="0"/>
              </a:spcAft>
              <a:buClr>
                <a:srgbClr val="6600CC"/>
              </a:buClr>
              <a:buFont typeface="Wingdings" pitchFamily="2" charset="2"/>
              <a:buChar char="l"/>
              <a:defRPr kumimoji="1">
                <a:solidFill>
                  <a:schemeClr val="tx1"/>
                </a:solidFill>
                <a:latin typeface="Verdana" pitchFamily="34" charset="0"/>
                <a:ea typeface="楷体_GB2312" pitchFamily="49" charset="-122"/>
              </a:defRPr>
            </a:lvl9pPr>
          </a:lstStyle>
          <a:p>
            <a:pPr eaLnBrk="1" hangingPunct="1">
              <a:lnSpc>
                <a:spcPct val="100000"/>
              </a:lnSpc>
              <a:buFont typeface="Wingdings" pitchFamily="2" charset="2"/>
              <a:buNone/>
            </a:pPr>
            <a:r>
              <a:rPr lang="en-US" altLang="zh-CN" sz="2800" b="0">
                <a:solidFill>
                  <a:srgbClr val="800000"/>
                </a:solidFill>
              </a:rPr>
              <a:t>RFC1035</a:t>
            </a:r>
            <a:r>
              <a:rPr lang="zh-CN" altLang="en-US" sz="2800" b="0">
                <a:solidFill>
                  <a:srgbClr val="800000"/>
                </a:solidFill>
              </a:rPr>
              <a:t>：</a:t>
            </a:r>
            <a:r>
              <a:rPr lang="en-US" altLang="zh-CN" sz="2800" b="0">
                <a:solidFill>
                  <a:srgbClr val="800000"/>
                </a:solidFill>
              </a:rPr>
              <a:t>DOMAIN NAMES -  IMPLEMENTATION AND SPECIFICATION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en-US" altLang="zh-CN"/>
              <a:t>  </a:t>
            </a:r>
            <a:r>
              <a:rPr lang="zh-CN" altLang="zh-CN">
                <a:effectLst>
                  <a:outerShdw blurRad="38100" dist="38100" dir="2700000" algn="tl">
                    <a:srgbClr val="C0C0C0"/>
                  </a:outerShdw>
                </a:effectLst>
              </a:rPr>
              <a:t>DNS的报文格式</a:t>
            </a:r>
            <a:endParaRPr lang="zh-CN" altLang="en-US">
              <a:effectLst>
                <a:outerShdw blurRad="38100" dist="38100" dir="2700000" algn="tl">
                  <a:srgbClr val="C0C0C0"/>
                </a:outerShdw>
              </a:effectLst>
            </a:endParaRPr>
          </a:p>
        </p:txBody>
      </p:sp>
      <p:sp>
        <p:nvSpPr>
          <p:cNvPr id="13315" name="Rectangle 3"/>
          <p:cNvSpPr>
            <a:spLocks noGrp="1" noChangeArrowheads="1"/>
          </p:cNvSpPr>
          <p:nvPr>
            <p:ph type="body" idx="1"/>
          </p:nvPr>
        </p:nvSpPr>
        <p:spPr>
          <a:xfrm>
            <a:off x="900113" y="1125538"/>
            <a:ext cx="7631112" cy="3384550"/>
          </a:xfrm>
        </p:spPr>
        <p:txBody>
          <a:bodyPr/>
          <a:lstStyle/>
          <a:p>
            <a:pPr eaLnBrk="1" hangingPunct="1"/>
            <a:r>
              <a:rPr lang="zh-CN" altLang="en-US" b="0"/>
              <a:t>整个报文由</a:t>
            </a:r>
            <a:r>
              <a:rPr lang="en-US" altLang="zh-CN" b="0"/>
              <a:t>5</a:t>
            </a:r>
            <a:r>
              <a:rPr lang="zh-CN" altLang="en-US" b="0"/>
              <a:t>部分构成</a:t>
            </a:r>
          </a:p>
          <a:p>
            <a:pPr lvl="1" eaLnBrk="1" hangingPunct="1">
              <a:buFont typeface="Wingdings" pitchFamily="2" charset="2"/>
              <a:buChar char="u"/>
            </a:pPr>
            <a:r>
              <a:rPr lang="zh-CN" altLang="en-US"/>
              <a:t>固定长度的</a:t>
            </a:r>
            <a:r>
              <a:rPr lang="en-US" altLang="zh-CN"/>
              <a:t>Header</a:t>
            </a:r>
            <a:r>
              <a:rPr lang="zh-CN" altLang="en-US"/>
              <a:t>部分</a:t>
            </a:r>
          </a:p>
          <a:p>
            <a:pPr lvl="1" eaLnBrk="1" hangingPunct="1">
              <a:buFont typeface="Wingdings" pitchFamily="2" charset="2"/>
              <a:buChar char="u"/>
            </a:pPr>
            <a:r>
              <a:rPr lang="en-US" altLang="zh-CN"/>
              <a:t>Question</a:t>
            </a:r>
            <a:r>
              <a:rPr lang="zh-CN" altLang="en-US"/>
              <a:t>：</a:t>
            </a:r>
            <a:r>
              <a:rPr lang="en-US" altLang="zh-CN"/>
              <a:t>the question for the name server</a:t>
            </a:r>
          </a:p>
          <a:p>
            <a:pPr lvl="1" eaLnBrk="1" hangingPunct="1">
              <a:buFont typeface="Wingdings" pitchFamily="2" charset="2"/>
              <a:buChar char="u"/>
            </a:pPr>
            <a:r>
              <a:rPr lang="en-US" altLang="zh-CN"/>
              <a:t>Answer</a:t>
            </a:r>
            <a:r>
              <a:rPr lang="zh-CN" altLang="en-US"/>
              <a:t>： </a:t>
            </a:r>
            <a:r>
              <a:rPr lang="en-US" altLang="zh-CN"/>
              <a:t>RRs answering the question</a:t>
            </a:r>
          </a:p>
          <a:p>
            <a:pPr lvl="1" eaLnBrk="1" hangingPunct="1">
              <a:buFont typeface="Wingdings" pitchFamily="2" charset="2"/>
              <a:buChar char="u"/>
            </a:pPr>
            <a:r>
              <a:rPr lang="en-US" altLang="zh-CN"/>
              <a:t>Authority</a:t>
            </a:r>
            <a:r>
              <a:rPr lang="zh-CN" altLang="en-US"/>
              <a:t>：</a:t>
            </a:r>
            <a:r>
              <a:rPr lang="en-US" altLang="zh-CN"/>
              <a:t>RRs pointing toward an authority</a:t>
            </a:r>
          </a:p>
          <a:p>
            <a:pPr lvl="1" eaLnBrk="1" hangingPunct="1">
              <a:buFont typeface="Wingdings" pitchFamily="2" charset="2"/>
              <a:buChar char="u"/>
            </a:pPr>
            <a:r>
              <a:rPr lang="en-US" altLang="zh-CN"/>
              <a:t>Additional</a:t>
            </a:r>
            <a:r>
              <a:rPr lang="zh-CN" altLang="en-US"/>
              <a:t>：</a:t>
            </a:r>
            <a:r>
              <a:rPr lang="en-US" altLang="zh-CN"/>
              <a:t>RRs holding additional information</a:t>
            </a:r>
          </a:p>
          <a:p>
            <a:pPr lvl="1" eaLnBrk="1" hangingPunct="1"/>
            <a:r>
              <a:rPr lang="en-US" altLang="zh-CN">
                <a:solidFill>
                  <a:srgbClr val="800000"/>
                </a:solidFill>
              </a:rPr>
              <a:t>   </a:t>
            </a:r>
            <a:r>
              <a:rPr lang="zh-CN" altLang="en-US">
                <a:solidFill>
                  <a:srgbClr val="800000"/>
                </a:solidFill>
              </a:rPr>
              <a:t>后三段格式相同，每段都是由</a:t>
            </a:r>
            <a:r>
              <a:rPr lang="en-US" altLang="zh-CN">
                <a:solidFill>
                  <a:srgbClr val="800000"/>
                </a:solidFill>
              </a:rPr>
              <a:t>0~n</a:t>
            </a:r>
            <a:r>
              <a:rPr lang="zh-CN" altLang="en-US">
                <a:solidFill>
                  <a:srgbClr val="800000"/>
                </a:solidFill>
              </a:rPr>
              <a:t>个资源记录</a:t>
            </a:r>
            <a:r>
              <a:rPr lang="en-US" altLang="zh-CN">
                <a:solidFill>
                  <a:srgbClr val="800000"/>
                </a:solidFill>
              </a:rPr>
              <a:t>(Resource Record)</a:t>
            </a:r>
            <a:r>
              <a:rPr lang="zh-CN" altLang="en-US">
                <a:solidFill>
                  <a:srgbClr val="800000"/>
                </a:solidFill>
              </a:rPr>
              <a:t>构成</a:t>
            </a:r>
            <a:endParaRPr lang="zh-CN" altLang="en-US" b="1">
              <a:solidFill>
                <a:srgbClr val="8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3600"/>
              <a:t>Header Section Format (4.1.1)</a:t>
            </a:r>
          </a:p>
        </p:txBody>
      </p:sp>
      <p:pic>
        <p:nvPicPr>
          <p:cNvPr id="143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1111250"/>
            <a:ext cx="80549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a:t>报头字段</a:t>
            </a:r>
            <a:r>
              <a:rPr lang="en-US" altLang="zh-CN" sz="3600"/>
              <a:t>(1)</a:t>
            </a:r>
          </a:p>
        </p:txBody>
      </p:sp>
      <p:sp>
        <p:nvSpPr>
          <p:cNvPr id="15363" name="Rectangle 3"/>
          <p:cNvSpPr>
            <a:spLocks noGrp="1" noChangeArrowheads="1"/>
          </p:cNvSpPr>
          <p:nvPr>
            <p:ph type="body" idx="1"/>
          </p:nvPr>
        </p:nvSpPr>
        <p:spPr/>
        <p:txBody>
          <a:bodyPr/>
          <a:lstStyle/>
          <a:p>
            <a:pPr marL="381000" indent="-381000" eaLnBrk="1" hangingPunct="1"/>
            <a:r>
              <a:rPr lang="en-US" altLang="zh-CN" sz="1800" b="0"/>
              <a:t>ID</a:t>
            </a:r>
          </a:p>
          <a:p>
            <a:pPr marL="838200" lvl="1" indent="-381000" eaLnBrk="1" hangingPunct="1">
              <a:buFont typeface="Wingdings" pitchFamily="2" charset="2"/>
              <a:buChar char="u"/>
            </a:pPr>
            <a:r>
              <a:rPr lang="zh-CN" altLang="en-US" sz="1800"/>
              <a:t>由客户程序设置并由服务器返回结果。客户程序通过它来确定响应与查询是否匹配</a:t>
            </a:r>
          </a:p>
          <a:p>
            <a:pPr marL="381000" indent="-381000" eaLnBrk="1" hangingPunct="1"/>
            <a:r>
              <a:rPr lang="en-US" altLang="zh-CN" sz="1800" b="0"/>
              <a:t>QR</a:t>
            </a:r>
            <a:r>
              <a:rPr lang="zh-CN" altLang="en-US" sz="1800" b="0"/>
              <a:t>：</a:t>
            </a:r>
            <a:r>
              <a:rPr lang="en-US" altLang="zh-CN" sz="1800" b="0"/>
              <a:t>0</a:t>
            </a:r>
            <a:r>
              <a:rPr lang="zh-CN" altLang="en-US" sz="1800" b="0"/>
              <a:t>表示查询报，</a:t>
            </a:r>
            <a:r>
              <a:rPr lang="en-US" altLang="zh-CN" sz="1800" b="0"/>
              <a:t>1</a:t>
            </a:r>
            <a:r>
              <a:rPr lang="zh-CN" altLang="en-US" sz="1800" b="0"/>
              <a:t>表示响应报。</a:t>
            </a:r>
          </a:p>
          <a:p>
            <a:pPr marL="381000" indent="-381000" eaLnBrk="1" hangingPunct="1"/>
            <a:r>
              <a:rPr lang="en-US" altLang="zh-CN" sz="1800" b="0"/>
              <a:t>OPCODE</a:t>
            </a:r>
          </a:p>
          <a:p>
            <a:pPr marL="838200" lvl="1" indent="-381000" eaLnBrk="1" hangingPunct="1">
              <a:buFont typeface="Wingdings" pitchFamily="2" charset="2"/>
              <a:buChar char="u"/>
            </a:pPr>
            <a:r>
              <a:rPr lang="zh-CN" altLang="en-US" sz="1800"/>
              <a:t>通常值为</a:t>
            </a:r>
            <a:r>
              <a:rPr lang="en-US" altLang="zh-CN" sz="1800"/>
              <a:t>0</a:t>
            </a:r>
            <a:r>
              <a:rPr lang="zh-CN" altLang="en-US" sz="1800"/>
              <a:t>（标准查询），其他值为</a:t>
            </a:r>
            <a:r>
              <a:rPr lang="en-US" altLang="zh-CN" sz="1800"/>
              <a:t>1</a:t>
            </a:r>
            <a:r>
              <a:rPr lang="zh-CN" altLang="en-US" sz="1800"/>
              <a:t>（反向查询）和</a:t>
            </a:r>
            <a:r>
              <a:rPr lang="en-US" altLang="zh-CN" sz="1800"/>
              <a:t>2</a:t>
            </a:r>
            <a:r>
              <a:rPr lang="zh-CN" altLang="en-US" sz="1800"/>
              <a:t>（服务器状态请求）。</a:t>
            </a:r>
          </a:p>
          <a:p>
            <a:pPr marL="381000" indent="-381000" eaLnBrk="1" hangingPunct="1"/>
            <a:r>
              <a:rPr lang="en-US" altLang="zh-CN" sz="1800" b="0"/>
              <a:t>AA: </a:t>
            </a:r>
            <a:r>
              <a:rPr lang="zh-CN" altLang="en-US" sz="1800" b="0"/>
              <a:t>权威答案</a:t>
            </a:r>
            <a:r>
              <a:rPr lang="en-US" altLang="zh-CN" sz="1800" b="0"/>
              <a:t>(Authoritative answer)</a:t>
            </a:r>
          </a:p>
          <a:p>
            <a:pPr marL="381000" indent="-381000" eaLnBrk="1" hangingPunct="1"/>
            <a:r>
              <a:rPr lang="en-US" altLang="zh-CN" sz="1800" b="0"/>
              <a:t>TC: </a:t>
            </a:r>
            <a:r>
              <a:rPr lang="zh-CN" altLang="en-US" sz="1800" b="0"/>
              <a:t>截断的</a:t>
            </a:r>
            <a:r>
              <a:rPr lang="en-US" altLang="zh-CN" sz="1800" b="0"/>
              <a:t>(Truncated )</a:t>
            </a:r>
          </a:p>
          <a:p>
            <a:pPr marL="838200" lvl="1" indent="-381000" eaLnBrk="1" hangingPunct="1">
              <a:buFont typeface="Wingdings" pitchFamily="2" charset="2"/>
              <a:buChar char="u"/>
            </a:pPr>
            <a:r>
              <a:rPr lang="zh-CN" altLang="en-US" sz="1800"/>
              <a:t>应答的总长度超</a:t>
            </a:r>
            <a:r>
              <a:rPr lang="en-US" altLang="zh-CN" sz="1800"/>
              <a:t>512</a:t>
            </a:r>
            <a:r>
              <a:rPr lang="zh-CN" altLang="en-US" sz="1800"/>
              <a:t>字节时，只返回前</a:t>
            </a:r>
            <a:r>
              <a:rPr lang="en-US" altLang="zh-CN" sz="1800"/>
              <a:t>512</a:t>
            </a:r>
            <a:r>
              <a:rPr lang="zh-CN" altLang="en-US" sz="1800"/>
              <a:t>个字节</a:t>
            </a:r>
          </a:p>
          <a:p>
            <a:pPr marL="381000" indent="-381000" eaLnBrk="1" hangingPunct="1"/>
            <a:r>
              <a:rPr lang="en-US" altLang="zh-CN" sz="1800" b="0"/>
              <a:t>RD: </a:t>
            </a:r>
            <a:r>
              <a:rPr lang="zh-CN" altLang="en-US" sz="1800" b="0"/>
              <a:t>期望递归</a:t>
            </a:r>
            <a:r>
              <a:rPr lang="en-US" altLang="zh-CN" sz="1800" b="0"/>
              <a:t>(Recursion desired)</a:t>
            </a:r>
          </a:p>
          <a:p>
            <a:pPr marL="838200" lvl="1" indent="-381000" eaLnBrk="1" hangingPunct="1">
              <a:buFont typeface="Wingdings" pitchFamily="2" charset="2"/>
              <a:buChar char="u"/>
            </a:pPr>
            <a:r>
              <a:rPr lang="zh-CN" altLang="en-US" sz="1800"/>
              <a:t>查询报中设置，响应报中返回</a:t>
            </a:r>
          </a:p>
          <a:p>
            <a:pPr marL="838200" lvl="1" indent="-381000" eaLnBrk="1" hangingPunct="1">
              <a:buFont typeface="Wingdings" pitchFamily="2" charset="2"/>
              <a:buChar char="u"/>
            </a:pPr>
            <a:r>
              <a:rPr lang="zh-CN" altLang="en-US" sz="1800"/>
              <a:t>告诉名字服务器处理递归查询。如果该位为</a:t>
            </a:r>
            <a:r>
              <a:rPr lang="en-US" altLang="zh-CN" sz="1800"/>
              <a:t>0</a:t>
            </a:r>
            <a:r>
              <a:rPr lang="zh-CN" altLang="en-US" sz="1800"/>
              <a:t>，且被请求的名字服务器没有一个权威回答，就返回一个能解答该查询的其他名字服务器列表，这称为迭代查询</a:t>
            </a:r>
          </a:p>
          <a:p>
            <a:pPr marL="381000" indent="-381000" eaLnBrk="1" hangingPunct="1"/>
            <a:r>
              <a:rPr lang="en-US" altLang="zh-CN" sz="1800" b="0"/>
              <a:t>RA</a:t>
            </a:r>
            <a:r>
              <a:rPr lang="zh-CN" altLang="en-US" sz="1800" b="0"/>
              <a:t>：递归可用</a:t>
            </a:r>
            <a:r>
              <a:rPr lang="en-US" altLang="zh-CN" sz="1800" b="0"/>
              <a:t>(Recursion Available)</a:t>
            </a:r>
          </a:p>
          <a:p>
            <a:pPr marL="838200" lvl="1" indent="-381000" eaLnBrk="1" hangingPunct="1">
              <a:buFont typeface="Wingdings" pitchFamily="2" charset="2"/>
              <a:buChar char="u"/>
            </a:pPr>
            <a:r>
              <a:rPr lang="zh-CN" altLang="en-US" sz="1800"/>
              <a:t>如果名字服务器支持递归查询，则在响应中该比特置为</a:t>
            </a:r>
            <a:r>
              <a:rPr lang="en-US" altLang="zh-CN" sz="1800"/>
              <a:t>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a:t>报头字段</a:t>
            </a:r>
            <a:r>
              <a:rPr lang="en-US" altLang="zh-CN" sz="3600"/>
              <a:t>(2)</a:t>
            </a:r>
          </a:p>
        </p:txBody>
      </p:sp>
      <p:sp>
        <p:nvSpPr>
          <p:cNvPr id="16387" name="Rectangle 3"/>
          <p:cNvSpPr>
            <a:spLocks noGrp="1" noChangeArrowheads="1"/>
          </p:cNvSpPr>
          <p:nvPr>
            <p:ph type="body" idx="1"/>
          </p:nvPr>
        </p:nvSpPr>
        <p:spPr>
          <a:xfrm>
            <a:off x="685800" y="981075"/>
            <a:ext cx="7772400" cy="5688013"/>
          </a:xfrm>
        </p:spPr>
        <p:txBody>
          <a:bodyPr/>
          <a:lstStyle/>
          <a:p>
            <a:pPr eaLnBrk="1" hangingPunct="1"/>
            <a:r>
              <a:rPr lang="en-US" altLang="zh-CN" sz="2000" b="0"/>
              <a:t>Z</a:t>
            </a:r>
            <a:r>
              <a:rPr lang="zh-CN" altLang="en-US" sz="2000" b="0"/>
              <a:t>：必须为</a:t>
            </a:r>
            <a:r>
              <a:rPr lang="en-US" altLang="zh-CN" sz="2000" b="0"/>
              <a:t>0</a:t>
            </a:r>
            <a:r>
              <a:rPr lang="zh-CN" altLang="en-US" sz="2000" b="0"/>
              <a:t>，保留字段</a:t>
            </a:r>
          </a:p>
          <a:p>
            <a:pPr eaLnBrk="1" hangingPunct="1"/>
            <a:r>
              <a:rPr lang="en-US" altLang="zh-CN" sz="2000" b="0"/>
              <a:t>RCODE: </a:t>
            </a:r>
            <a:r>
              <a:rPr lang="zh-CN" altLang="en-US" sz="2000" b="0"/>
              <a:t>响应码</a:t>
            </a:r>
            <a:r>
              <a:rPr lang="en-US" altLang="zh-CN" sz="2000" b="0"/>
              <a:t>(</a:t>
            </a:r>
            <a:r>
              <a:rPr lang="en-US" altLang="en-US" sz="2000" b="0"/>
              <a:t>Response code</a:t>
            </a:r>
            <a:r>
              <a:rPr lang="en-US" altLang="zh-CN" sz="2000" b="0"/>
              <a:t>d)</a:t>
            </a:r>
            <a:r>
              <a:rPr lang="zh-CN" altLang="en-US" sz="2000" b="0"/>
              <a:t>，仅用于响应报</a:t>
            </a:r>
          </a:p>
          <a:p>
            <a:pPr lvl="1" eaLnBrk="1" hangingPunct="1">
              <a:buFont typeface="Wingdings" pitchFamily="2" charset="2"/>
              <a:buChar char="u"/>
            </a:pPr>
            <a:r>
              <a:rPr lang="zh-CN" altLang="en-US" sz="2000"/>
              <a:t>值为</a:t>
            </a:r>
            <a:r>
              <a:rPr lang="en-US" altLang="zh-CN" sz="2000"/>
              <a:t>0(</a:t>
            </a:r>
            <a:r>
              <a:rPr lang="zh-CN" altLang="en-US" sz="2000"/>
              <a:t>没有差错</a:t>
            </a:r>
            <a:r>
              <a:rPr lang="en-US" altLang="zh-CN" sz="2000"/>
              <a:t>)</a:t>
            </a:r>
          </a:p>
          <a:p>
            <a:pPr lvl="1" eaLnBrk="1" hangingPunct="1">
              <a:buFont typeface="Wingdings" pitchFamily="2" charset="2"/>
              <a:buChar char="u"/>
            </a:pPr>
            <a:r>
              <a:rPr lang="zh-CN" altLang="en-US" sz="2000"/>
              <a:t>值为</a:t>
            </a:r>
            <a:r>
              <a:rPr lang="en-US" altLang="zh-CN" sz="2000"/>
              <a:t>3</a:t>
            </a:r>
            <a:r>
              <a:rPr lang="zh-CN" altLang="en-US" sz="2000"/>
              <a:t>表示名字差错。从权威名字服务器返回，表示在查询中指定域名不存在</a:t>
            </a:r>
          </a:p>
          <a:p>
            <a:pPr eaLnBrk="1" hangingPunct="1"/>
            <a:r>
              <a:rPr lang="en-US" altLang="zh-CN" sz="2000" b="0"/>
              <a:t>QDCOUNT</a:t>
            </a:r>
          </a:p>
          <a:p>
            <a:pPr lvl="1" eaLnBrk="1" hangingPunct="1">
              <a:buFont typeface="Wingdings" pitchFamily="2" charset="2"/>
              <a:buChar char="u"/>
            </a:pPr>
            <a:r>
              <a:rPr lang="en-US" altLang="zh-CN" sz="2000"/>
              <a:t>Number of entries in the question section</a:t>
            </a:r>
          </a:p>
          <a:p>
            <a:pPr eaLnBrk="1" hangingPunct="1"/>
            <a:r>
              <a:rPr lang="en-US" altLang="zh-CN" sz="2000" b="0"/>
              <a:t>ANCOUNT </a:t>
            </a:r>
          </a:p>
          <a:p>
            <a:pPr lvl="1" eaLnBrk="1" hangingPunct="1">
              <a:buFont typeface="Wingdings" pitchFamily="2" charset="2"/>
              <a:buChar char="u"/>
            </a:pPr>
            <a:r>
              <a:rPr lang="en-US" altLang="zh-CN" sz="2000"/>
              <a:t>Number of RRs in the answer section</a:t>
            </a:r>
          </a:p>
          <a:p>
            <a:pPr eaLnBrk="1" hangingPunct="1"/>
            <a:r>
              <a:rPr lang="en-US" altLang="zh-CN" sz="2000" b="0"/>
              <a:t>NSCOUNT</a:t>
            </a:r>
          </a:p>
          <a:p>
            <a:pPr lvl="1" eaLnBrk="1" hangingPunct="1">
              <a:buFont typeface="Wingdings" pitchFamily="2" charset="2"/>
              <a:buChar char="u"/>
            </a:pPr>
            <a:r>
              <a:rPr lang="en-US" altLang="zh-CN" sz="2000"/>
              <a:t>Number of name server RRs in authority records section</a:t>
            </a:r>
          </a:p>
          <a:p>
            <a:pPr eaLnBrk="1" hangingPunct="1"/>
            <a:r>
              <a:rPr lang="en-US" altLang="zh-CN" sz="2000" b="0"/>
              <a:t>ARCOUNT</a:t>
            </a:r>
          </a:p>
          <a:p>
            <a:pPr lvl="1" eaLnBrk="1" hangingPunct="1">
              <a:buFont typeface="Wingdings" pitchFamily="2" charset="2"/>
              <a:buChar char="u"/>
            </a:pPr>
            <a:r>
              <a:rPr lang="en-US" altLang="zh-CN" sz="2000"/>
              <a:t>Number of RRs in additional records section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200" b="0"/>
              <a:t>RCODE</a:t>
            </a:r>
          </a:p>
        </p:txBody>
      </p:sp>
      <p:sp>
        <p:nvSpPr>
          <p:cNvPr id="1741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1400"/>
              <a:t> 0               No error condition</a:t>
            </a:r>
          </a:p>
          <a:p>
            <a:pPr eaLnBrk="1" hangingPunct="1">
              <a:lnSpc>
                <a:spcPct val="80000"/>
              </a:lnSpc>
              <a:buFont typeface="Wingdings" pitchFamily="2" charset="2"/>
              <a:buNone/>
            </a:pPr>
            <a:r>
              <a:rPr lang="en-US" altLang="zh-CN" sz="1400"/>
              <a:t> 1               Format error - The name server was</a:t>
            </a:r>
          </a:p>
          <a:p>
            <a:pPr eaLnBrk="1" hangingPunct="1">
              <a:lnSpc>
                <a:spcPct val="80000"/>
              </a:lnSpc>
              <a:buFont typeface="Wingdings" pitchFamily="2" charset="2"/>
              <a:buNone/>
            </a:pPr>
            <a:r>
              <a:rPr lang="en-US" altLang="zh-CN" sz="1400"/>
              <a:t>                                unable to interpret the query.</a:t>
            </a:r>
          </a:p>
          <a:p>
            <a:pPr eaLnBrk="1" hangingPunct="1">
              <a:lnSpc>
                <a:spcPct val="80000"/>
              </a:lnSpc>
            </a:pPr>
            <a:endParaRPr lang="en-US" altLang="zh-CN" sz="1400"/>
          </a:p>
          <a:p>
            <a:pPr eaLnBrk="1" hangingPunct="1">
              <a:lnSpc>
                <a:spcPct val="80000"/>
              </a:lnSpc>
              <a:buFont typeface="Wingdings" pitchFamily="2" charset="2"/>
              <a:buNone/>
            </a:pPr>
            <a:r>
              <a:rPr lang="en-US" altLang="zh-CN" sz="1400"/>
              <a:t>2               Server failure - The name server was</a:t>
            </a:r>
          </a:p>
          <a:p>
            <a:pPr eaLnBrk="1" hangingPunct="1">
              <a:lnSpc>
                <a:spcPct val="80000"/>
              </a:lnSpc>
              <a:buFont typeface="Wingdings" pitchFamily="2" charset="2"/>
              <a:buNone/>
            </a:pPr>
            <a:r>
              <a:rPr lang="en-US" altLang="zh-CN" sz="1400"/>
              <a:t>                                unable to process this query due to a</a:t>
            </a:r>
          </a:p>
          <a:p>
            <a:pPr eaLnBrk="1" hangingPunct="1">
              <a:lnSpc>
                <a:spcPct val="80000"/>
              </a:lnSpc>
              <a:buFont typeface="Wingdings" pitchFamily="2" charset="2"/>
              <a:buNone/>
            </a:pPr>
            <a:r>
              <a:rPr lang="en-US" altLang="zh-CN" sz="1400"/>
              <a:t>                                problem with the name server.</a:t>
            </a:r>
          </a:p>
          <a:p>
            <a:pPr eaLnBrk="1" hangingPunct="1">
              <a:lnSpc>
                <a:spcPct val="80000"/>
              </a:lnSpc>
              <a:buFont typeface="Wingdings" pitchFamily="2" charset="2"/>
              <a:buNone/>
            </a:pPr>
            <a:endParaRPr lang="en-US" altLang="zh-CN" sz="1400"/>
          </a:p>
          <a:p>
            <a:pPr eaLnBrk="1" hangingPunct="1">
              <a:lnSpc>
                <a:spcPct val="80000"/>
              </a:lnSpc>
              <a:buFont typeface="Wingdings" pitchFamily="2" charset="2"/>
              <a:buNone/>
            </a:pPr>
            <a:r>
              <a:rPr lang="en-US" altLang="zh-CN" sz="1400"/>
              <a:t>3               Name Error - Meaningful only for</a:t>
            </a:r>
          </a:p>
          <a:p>
            <a:pPr eaLnBrk="1" hangingPunct="1">
              <a:lnSpc>
                <a:spcPct val="80000"/>
              </a:lnSpc>
              <a:buFont typeface="Wingdings" pitchFamily="2" charset="2"/>
              <a:buNone/>
            </a:pPr>
            <a:r>
              <a:rPr lang="en-US" altLang="zh-CN" sz="1400"/>
              <a:t>                                responses from an authoritative name</a:t>
            </a:r>
          </a:p>
          <a:p>
            <a:pPr eaLnBrk="1" hangingPunct="1">
              <a:lnSpc>
                <a:spcPct val="80000"/>
              </a:lnSpc>
              <a:buFont typeface="Wingdings" pitchFamily="2" charset="2"/>
              <a:buNone/>
            </a:pPr>
            <a:r>
              <a:rPr lang="en-US" altLang="zh-CN" sz="1400"/>
              <a:t>                                server, this code signifies that the</a:t>
            </a:r>
          </a:p>
          <a:p>
            <a:pPr eaLnBrk="1" hangingPunct="1">
              <a:lnSpc>
                <a:spcPct val="80000"/>
              </a:lnSpc>
              <a:buFont typeface="Wingdings" pitchFamily="2" charset="2"/>
              <a:buNone/>
            </a:pPr>
            <a:r>
              <a:rPr lang="en-US" altLang="zh-CN" sz="1400"/>
              <a:t>                               domain name referenced in the query does</a:t>
            </a:r>
          </a:p>
          <a:p>
            <a:pPr eaLnBrk="1" hangingPunct="1">
              <a:lnSpc>
                <a:spcPct val="80000"/>
              </a:lnSpc>
              <a:buFont typeface="Wingdings" pitchFamily="2" charset="2"/>
              <a:buNone/>
            </a:pPr>
            <a:r>
              <a:rPr lang="en-US" altLang="zh-CN" sz="1400"/>
              <a:t>                                not exist.</a:t>
            </a:r>
          </a:p>
          <a:p>
            <a:pPr eaLnBrk="1" hangingPunct="1">
              <a:lnSpc>
                <a:spcPct val="80000"/>
              </a:lnSpc>
            </a:pPr>
            <a:endParaRPr lang="en-US" altLang="zh-CN" sz="1400"/>
          </a:p>
          <a:p>
            <a:pPr eaLnBrk="1" hangingPunct="1">
              <a:lnSpc>
                <a:spcPct val="80000"/>
              </a:lnSpc>
              <a:buFont typeface="Wingdings" pitchFamily="2" charset="2"/>
              <a:buNone/>
            </a:pPr>
            <a:r>
              <a:rPr lang="en-US" altLang="zh-CN" sz="1400"/>
              <a:t>4               Not Implemented - The name server does</a:t>
            </a:r>
          </a:p>
          <a:p>
            <a:pPr eaLnBrk="1" hangingPunct="1">
              <a:lnSpc>
                <a:spcPct val="80000"/>
              </a:lnSpc>
              <a:buFont typeface="Wingdings" pitchFamily="2" charset="2"/>
              <a:buNone/>
            </a:pPr>
            <a:r>
              <a:rPr lang="en-US" altLang="zh-CN" sz="1400"/>
              <a:t>                                not support the requested kind of query.</a:t>
            </a:r>
          </a:p>
          <a:p>
            <a:pPr eaLnBrk="1" hangingPunct="1">
              <a:lnSpc>
                <a:spcPct val="80000"/>
              </a:lnSpc>
            </a:pPr>
            <a:endParaRPr lang="en-US" altLang="zh-CN" sz="1400"/>
          </a:p>
          <a:p>
            <a:pPr eaLnBrk="1" hangingPunct="1">
              <a:lnSpc>
                <a:spcPct val="80000"/>
              </a:lnSpc>
              <a:buFont typeface="Wingdings" pitchFamily="2" charset="2"/>
              <a:buNone/>
            </a:pPr>
            <a:r>
              <a:rPr lang="en-US" altLang="zh-CN" sz="1400"/>
              <a:t>5               Refused - The name server refuses to</a:t>
            </a:r>
          </a:p>
          <a:p>
            <a:pPr eaLnBrk="1" hangingPunct="1">
              <a:lnSpc>
                <a:spcPct val="80000"/>
              </a:lnSpc>
              <a:buFont typeface="Wingdings" pitchFamily="2" charset="2"/>
              <a:buNone/>
            </a:pPr>
            <a:r>
              <a:rPr lang="en-US" altLang="zh-CN" sz="1400"/>
              <a:t>                                perform the specified operation for</a:t>
            </a:r>
          </a:p>
          <a:p>
            <a:pPr eaLnBrk="1" hangingPunct="1">
              <a:lnSpc>
                <a:spcPct val="80000"/>
              </a:lnSpc>
              <a:buFont typeface="Wingdings" pitchFamily="2" charset="2"/>
              <a:buNone/>
            </a:pPr>
            <a:r>
              <a:rPr lang="en-US" altLang="zh-CN" sz="1400"/>
              <a:t>                                policy reasons.  For example, a name</a:t>
            </a:r>
          </a:p>
          <a:p>
            <a:pPr eaLnBrk="1" hangingPunct="1">
              <a:lnSpc>
                <a:spcPct val="80000"/>
              </a:lnSpc>
              <a:buFont typeface="Wingdings" pitchFamily="2" charset="2"/>
              <a:buNone/>
            </a:pPr>
            <a:r>
              <a:rPr lang="en-US" altLang="zh-CN" sz="1400"/>
              <a:t>                                server may not wish to provide the</a:t>
            </a:r>
          </a:p>
          <a:p>
            <a:pPr eaLnBrk="1" hangingPunct="1">
              <a:lnSpc>
                <a:spcPct val="80000"/>
              </a:lnSpc>
              <a:buFont typeface="Wingdings" pitchFamily="2" charset="2"/>
              <a:buNone/>
            </a:pPr>
            <a:r>
              <a:rPr lang="en-US" altLang="zh-CN" sz="1400"/>
              <a:t>                                information to the particular requester,</a:t>
            </a:r>
          </a:p>
          <a:p>
            <a:pPr eaLnBrk="1" hangingPunct="1">
              <a:lnSpc>
                <a:spcPct val="80000"/>
              </a:lnSpc>
              <a:buFont typeface="Wingdings" pitchFamily="2" charset="2"/>
              <a:buNone/>
            </a:pPr>
            <a:r>
              <a:rPr lang="en-US" altLang="zh-CN" sz="1400"/>
              <a:t>                                or a name server may not wish to perform</a:t>
            </a:r>
          </a:p>
          <a:p>
            <a:pPr eaLnBrk="1" hangingPunct="1">
              <a:lnSpc>
                <a:spcPct val="80000"/>
              </a:lnSpc>
              <a:buFont typeface="Wingdings" pitchFamily="2" charset="2"/>
              <a:buNone/>
            </a:pPr>
            <a:r>
              <a:rPr lang="en-US" altLang="zh-CN" sz="1400"/>
              <a:t>                                a particular operation (e.g., zone</a:t>
            </a:r>
          </a:p>
          <a:p>
            <a:pPr eaLnBrk="1" hangingPunct="1">
              <a:lnSpc>
                <a:spcPct val="80000"/>
              </a:lnSpc>
            </a:pPr>
            <a:endParaRPr lang="en-US" altLang="zh-CN"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981075"/>
            <a:ext cx="66452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a:spLocks noGrp="1" noChangeArrowheads="1"/>
          </p:cNvSpPr>
          <p:nvPr>
            <p:ph type="title"/>
          </p:nvPr>
        </p:nvSpPr>
        <p:spPr/>
        <p:txBody>
          <a:bodyPr/>
          <a:lstStyle/>
          <a:p>
            <a:pPr eaLnBrk="1" hangingPunct="1"/>
            <a:r>
              <a:rPr lang="en-US" altLang="zh-CN"/>
              <a:t>Question Section Format (4.1.2)</a:t>
            </a:r>
          </a:p>
        </p:txBody>
      </p:sp>
      <p:sp>
        <p:nvSpPr>
          <p:cNvPr id="18436" name="Rectangle 3"/>
          <p:cNvSpPr>
            <a:spLocks noGrp="1" noChangeArrowheads="1"/>
          </p:cNvSpPr>
          <p:nvPr>
            <p:ph type="body" idx="1"/>
          </p:nvPr>
        </p:nvSpPr>
        <p:spPr>
          <a:xfrm>
            <a:off x="684213" y="3717925"/>
            <a:ext cx="7772400" cy="3024188"/>
          </a:xfrm>
        </p:spPr>
        <p:txBody>
          <a:bodyPr/>
          <a:lstStyle/>
          <a:p>
            <a:pPr eaLnBrk="1" hangingPunct="1"/>
            <a:r>
              <a:rPr lang="en-US" altLang="zh-CN" b="0"/>
              <a:t>QNAME</a:t>
            </a:r>
          </a:p>
          <a:p>
            <a:pPr lvl="1" eaLnBrk="1" hangingPunct="1">
              <a:buFont typeface="Wingdings" pitchFamily="2" charset="2"/>
              <a:buChar char="u"/>
            </a:pPr>
            <a:r>
              <a:rPr lang="en-US" altLang="zh-CN"/>
              <a:t>A domain name, i.e. </a:t>
            </a:r>
            <a:r>
              <a:rPr lang="en-US" altLang="zh-CN">
                <a:solidFill>
                  <a:srgbClr val="800000"/>
                </a:solidFill>
              </a:rPr>
              <a:t>www.bupt.edu.cn</a:t>
            </a:r>
          </a:p>
          <a:p>
            <a:pPr eaLnBrk="1" hangingPunct="1"/>
            <a:r>
              <a:rPr lang="en-US" altLang="zh-CN" b="0"/>
              <a:t>QTYPE</a:t>
            </a:r>
          </a:p>
          <a:p>
            <a:pPr lvl="1" eaLnBrk="1" hangingPunct="1">
              <a:buFont typeface="Wingdings" pitchFamily="2" charset="2"/>
              <a:buChar char="u"/>
            </a:pPr>
            <a:r>
              <a:rPr lang="en-US" altLang="zh-CN"/>
              <a:t>A two octet code, type of the query, i.e. </a:t>
            </a:r>
            <a:r>
              <a:rPr lang="en-US" altLang="zh-CN">
                <a:solidFill>
                  <a:srgbClr val="800000"/>
                </a:solidFill>
              </a:rPr>
              <a:t>A(1),MX(15),CNAME(5),PTR(12),...</a:t>
            </a:r>
          </a:p>
          <a:p>
            <a:pPr eaLnBrk="1" hangingPunct="1"/>
            <a:r>
              <a:rPr lang="en-US" altLang="zh-CN" b="0"/>
              <a:t>QCLASS</a:t>
            </a:r>
          </a:p>
          <a:p>
            <a:pPr lvl="1" eaLnBrk="1" hangingPunct="1">
              <a:buFont typeface="Wingdings" pitchFamily="2" charset="2"/>
              <a:buChar char="u"/>
            </a:pPr>
            <a:r>
              <a:rPr lang="en-US" altLang="zh-CN"/>
              <a:t>A two octet code, class of the query, i.e. </a:t>
            </a:r>
            <a:r>
              <a:rPr lang="en-US" altLang="zh-CN">
                <a:solidFill>
                  <a:srgbClr val="800000"/>
                </a:solidFill>
              </a:rPr>
              <a:t>IN(1)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r>
              <a:rPr lang="en-US" altLang="en-US"/>
              <a:t>Resource </a:t>
            </a:r>
            <a:r>
              <a:rPr lang="en-US" altLang="zh-CN"/>
              <a:t>R</a:t>
            </a:r>
            <a:r>
              <a:rPr lang="en-US" altLang="en-US"/>
              <a:t>ecord </a:t>
            </a:r>
            <a:r>
              <a:rPr lang="en-US" altLang="zh-CN"/>
              <a:t>F</a:t>
            </a:r>
            <a:r>
              <a:rPr lang="en-US" altLang="en-US"/>
              <a:t>ormat</a:t>
            </a:r>
            <a:r>
              <a:rPr lang="en-US" altLang="zh-CN"/>
              <a:t> (</a:t>
            </a:r>
            <a:r>
              <a:rPr lang="en-US" altLang="en-US"/>
              <a:t>4.1.3</a:t>
            </a:r>
            <a:r>
              <a:rPr lang="en-US" altLang="zh-CN"/>
              <a:t>)</a:t>
            </a:r>
          </a:p>
        </p:txBody>
      </p:sp>
      <p:pic>
        <p:nvPicPr>
          <p:cNvPr id="194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992188"/>
            <a:ext cx="75596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成绩评定</a:t>
            </a:r>
          </a:p>
        </p:txBody>
      </p:sp>
      <p:sp>
        <p:nvSpPr>
          <p:cNvPr id="6147" name="Rectangle 3"/>
          <p:cNvSpPr>
            <a:spLocks noGrp="1" noChangeArrowheads="1"/>
          </p:cNvSpPr>
          <p:nvPr>
            <p:ph type="body" idx="1"/>
          </p:nvPr>
        </p:nvSpPr>
        <p:spPr>
          <a:xfrm>
            <a:off x="684213" y="980728"/>
            <a:ext cx="7719039" cy="4212208"/>
          </a:xfrm>
        </p:spPr>
        <p:txBody>
          <a:bodyPr/>
          <a:lstStyle/>
          <a:p>
            <a:pPr eaLnBrk="1" hangingPunct="1">
              <a:lnSpc>
                <a:spcPts val="2475"/>
              </a:lnSpc>
            </a:pPr>
            <a:r>
              <a:rPr lang="zh-CN" altLang="en-US" dirty="0"/>
              <a:t>现场</a:t>
            </a:r>
            <a:r>
              <a:rPr lang="zh-CN" altLang="en-US" dirty="0" smtClean="0"/>
              <a:t>验收 </a:t>
            </a:r>
            <a:endParaRPr lang="zh-CN" altLang="en-US" dirty="0"/>
          </a:p>
          <a:p>
            <a:pPr lvl="1" eaLnBrk="1" hangingPunct="1">
              <a:lnSpc>
                <a:spcPts val="2475"/>
              </a:lnSpc>
              <a:buFont typeface="Wingdings" pitchFamily="2" charset="2"/>
              <a:buChar char="u"/>
            </a:pPr>
            <a:r>
              <a:rPr lang="zh-CN" altLang="en-US" dirty="0">
                <a:latin typeface="+mj-lt"/>
              </a:rPr>
              <a:t>携带纸版</a:t>
            </a:r>
            <a:r>
              <a:rPr lang="en-US" altLang="zh-CN" dirty="0">
                <a:latin typeface="+mj-lt"/>
              </a:rPr>
              <a:t>《</a:t>
            </a:r>
            <a:r>
              <a:rPr lang="zh-CN" altLang="en-US" dirty="0">
                <a:latin typeface="+mj-lt"/>
              </a:rPr>
              <a:t>课程设计报告封面</a:t>
            </a:r>
            <a:r>
              <a:rPr lang="en-US" altLang="zh-CN" dirty="0">
                <a:latin typeface="+mj-lt"/>
              </a:rPr>
              <a:t>》</a:t>
            </a:r>
            <a:r>
              <a:rPr lang="zh-CN" altLang="en-US" dirty="0">
                <a:latin typeface="+mj-lt"/>
              </a:rPr>
              <a:t>（</a:t>
            </a:r>
            <a:r>
              <a:rPr lang="en-US" altLang="zh-CN" dirty="0">
                <a:latin typeface="+mj-lt"/>
              </a:rPr>
              <a:t>A4</a:t>
            </a:r>
            <a:r>
              <a:rPr lang="zh-CN" altLang="en-US" dirty="0">
                <a:latin typeface="+mj-lt"/>
              </a:rPr>
              <a:t>纸</a:t>
            </a:r>
            <a:r>
              <a:rPr lang="en-US" altLang="zh-CN" dirty="0">
                <a:latin typeface="+mj-lt"/>
              </a:rPr>
              <a:t>1</a:t>
            </a:r>
            <a:r>
              <a:rPr lang="zh-CN" altLang="en-US" dirty="0">
                <a:latin typeface="+mj-lt"/>
              </a:rPr>
              <a:t>页）</a:t>
            </a:r>
            <a:endParaRPr lang="en-US" altLang="zh-CN" dirty="0">
              <a:latin typeface="+mj-lt"/>
            </a:endParaRPr>
          </a:p>
          <a:p>
            <a:pPr lvl="1" eaLnBrk="1" hangingPunct="1">
              <a:lnSpc>
                <a:spcPts val="2475"/>
              </a:lnSpc>
              <a:buFont typeface="Wingdings" pitchFamily="2" charset="2"/>
              <a:buChar char="u"/>
            </a:pPr>
            <a:r>
              <a:rPr lang="zh-CN" altLang="en-US" dirty="0">
                <a:latin typeface="+mj-lt"/>
              </a:rPr>
              <a:t>携带笔记本电脑，含程序开发环境和源程序</a:t>
            </a:r>
            <a:endParaRPr lang="en-US" altLang="zh-CN" dirty="0">
              <a:latin typeface="+mj-lt"/>
            </a:endParaRPr>
          </a:p>
          <a:p>
            <a:pPr lvl="1" eaLnBrk="1" hangingPunct="1">
              <a:lnSpc>
                <a:spcPts val="2475"/>
              </a:lnSpc>
              <a:buFont typeface="Wingdings" pitchFamily="2" charset="2"/>
              <a:buChar char="u"/>
            </a:pPr>
            <a:r>
              <a:rPr lang="zh-CN" altLang="en-US" dirty="0">
                <a:latin typeface="+mj-lt"/>
              </a:rPr>
              <a:t>现场接受教师</a:t>
            </a:r>
            <a:r>
              <a:rPr lang="zh-CN" altLang="en-US" dirty="0" smtClean="0">
                <a:latin typeface="+mj-lt"/>
              </a:rPr>
              <a:t>面对面</a:t>
            </a:r>
            <a:r>
              <a:rPr lang="zh-CN" altLang="en-US" dirty="0">
                <a:latin typeface="+mj-lt"/>
              </a:rPr>
              <a:t>提问</a:t>
            </a:r>
            <a:endParaRPr lang="en-US" altLang="zh-CN" dirty="0">
              <a:latin typeface="+mj-lt"/>
            </a:endParaRPr>
          </a:p>
          <a:p>
            <a:pPr lvl="1" eaLnBrk="1" hangingPunct="1">
              <a:lnSpc>
                <a:spcPts val="2475"/>
              </a:lnSpc>
              <a:buFont typeface="Wingdings" pitchFamily="2" charset="2"/>
              <a:buChar char="u"/>
            </a:pPr>
            <a:r>
              <a:rPr lang="zh-CN" altLang="en-US" dirty="0">
                <a:latin typeface="+mj-lt"/>
              </a:rPr>
              <a:t>教师背对背为你的程序人为设置</a:t>
            </a:r>
            <a:r>
              <a:rPr lang="en-US" altLang="zh-CN" dirty="0">
                <a:latin typeface="+mj-lt"/>
              </a:rPr>
              <a:t>BUG</a:t>
            </a:r>
            <a:r>
              <a:rPr lang="zh-CN" altLang="en-US" dirty="0">
                <a:latin typeface="+mj-lt"/>
              </a:rPr>
              <a:t>，现场调试</a:t>
            </a:r>
            <a:endParaRPr lang="en-US" altLang="zh-CN" dirty="0">
              <a:latin typeface="+mj-lt"/>
            </a:endParaRPr>
          </a:p>
          <a:p>
            <a:pPr marL="642938" lvl="1" indent="-257175" eaLnBrk="1" hangingPunct="1">
              <a:lnSpc>
                <a:spcPts val="2475"/>
              </a:lnSpc>
              <a:buFont typeface="Wingdings" panose="05000000000000000000" pitchFamily="2" charset="2"/>
              <a:buChar char="u"/>
            </a:pPr>
            <a:r>
              <a:rPr lang="zh-CN" altLang="en-US" dirty="0">
                <a:latin typeface="+mj-lt"/>
              </a:rPr>
              <a:t> 按教师要求现场增加新功能</a:t>
            </a:r>
            <a:r>
              <a:rPr lang="zh-CN" altLang="en-US" dirty="0" smtClean="0">
                <a:latin typeface="+mj-lt"/>
              </a:rPr>
              <a:t>，立刻</a:t>
            </a:r>
            <a:r>
              <a:rPr lang="zh-CN" altLang="en-US" dirty="0">
                <a:latin typeface="+mj-lt"/>
              </a:rPr>
              <a:t>编程实现</a:t>
            </a:r>
            <a:endParaRPr lang="en-US" altLang="zh-CN" dirty="0">
              <a:latin typeface="+mj-lt"/>
            </a:endParaRPr>
          </a:p>
          <a:p>
            <a:pPr marL="642938" lvl="1" indent="-257175" eaLnBrk="1" hangingPunct="1">
              <a:lnSpc>
                <a:spcPts val="2475"/>
              </a:lnSpc>
              <a:buFont typeface="Wingdings" panose="05000000000000000000" pitchFamily="2" charset="2"/>
              <a:buChar char="u"/>
            </a:pPr>
            <a:r>
              <a:rPr lang="zh-CN" altLang="en-US" dirty="0">
                <a:latin typeface="+mj-lt"/>
              </a:rPr>
              <a:t>注意</a:t>
            </a:r>
            <a:endParaRPr lang="en-US" altLang="zh-CN" dirty="0">
              <a:latin typeface="+mj-lt"/>
            </a:endParaRPr>
          </a:p>
          <a:p>
            <a:pPr marL="685800" lvl="2" indent="0" eaLnBrk="1" hangingPunct="1">
              <a:lnSpc>
                <a:spcPts val="2475"/>
              </a:lnSpc>
            </a:pPr>
            <a:r>
              <a:rPr lang="zh-CN" altLang="en-US" dirty="0">
                <a:latin typeface="+mj-lt"/>
              </a:rPr>
              <a:t>现场调试时间有限，调试</a:t>
            </a:r>
            <a:r>
              <a:rPr lang="en-US" altLang="zh-CN" dirty="0">
                <a:latin typeface="+mj-lt"/>
              </a:rPr>
              <a:t>BUG</a:t>
            </a:r>
            <a:r>
              <a:rPr lang="zh-CN" altLang="en-US" dirty="0">
                <a:latin typeface="+mj-lt"/>
              </a:rPr>
              <a:t>和设计新程序功能，短时间内不成功也可以，但思路必须正确</a:t>
            </a:r>
            <a:endParaRPr lang="en-US" altLang="zh-CN" dirty="0">
              <a:latin typeface="+mj-lt"/>
            </a:endParaRPr>
          </a:p>
          <a:p>
            <a:pPr eaLnBrk="1" hangingPunct="1">
              <a:lnSpc>
                <a:spcPts val="2475"/>
              </a:lnSpc>
            </a:pPr>
            <a:r>
              <a:rPr lang="zh-CN" altLang="en-US" dirty="0"/>
              <a:t>提交电子版</a:t>
            </a:r>
            <a:r>
              <a:rPr lang="zh-CN" altLang="en-US" dirty="0" smtClean="0"/>
              <a:t>资料</a:t>
            </a:r>
            <a:endParaRPr lang="en-US" altLang="zh-CN" dirty="0" smtClean="0"/>
          </a:p>
          <a:p>
            <a:pPr marL="0" indent="0" eaLnBrk="1" hangingPunct="1">
              <a:lnSpc>
                <a:spcPts val="2475"/>
              </a:lnSpc>
              <a:buNone/>
            </a:pPr>
            <a:r>
              <a:rPr lang="en-US" altLang="zh-CN" dirty="0"/>
              <a:t> </a:t>
            </a:r>
            <a:r>
              <a:rPr lang="en-US" altLang="zh-CN" dirty="0" smtClean="0"/>
              <a:t>   </a:t>
            </a:r>
            <a:r>
              <a:rPr lang="zh-CN" altLang="en-US" sz="2200" dirty="0" smtClean="0">
                <a:solidFill>
                  <a:schemeClr val="tx1"/>
                </a:solidFill>
                <a:latin typeface="+mj-lt"/>
              </a:rPr>
              <a:t>课程</a:t>
            </a:r>
            <a:r>
              <a:rPr lang="zh-CN" altLang="en-US" sz="2200" dirty="0">
                <a:solidFill>
                  <a:schemeClr val="tx1"/>
                </a:solidFill>
                <a:latin typeface="+mj-lt"/>
              </a:rPr>
              <a:t>设计报告</a:t>
            </a:r>
          </a:p>
          <a:p>
            <a:pPr lvl="2" eaLnBrk="1" hangingPunct="1"/>
            <a:endParaRPr lang="en-US" altLang="zh-CN" dirty="0"/>
          </a:p>
        </p:txBody>
      </p:sp>
    </p:spTree>
    <p:extLst>
      <p:ext uri="{BB962C8B-B14F-4D97-AF65-F5344CB8AC3E}">
        <p14:creationId xmlns:p14="http://schemas.microsoft.com/office/powerpoint/2010/main" val="345067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r>
              <a:rPr lang="en-US" altLang="en-US"/>
              <a:t>Resource </a:t>
            </a:r>
            <a:r>
              <a:rPr lang="en-US" altLang="zh-CN"/>
              <a:t>R</a:t>
            </a:r>
            <a:r>
              <a:rPr lang="en-US" altLang="en-US"/>
              <a:t>ecord </a:t>
            </a:r>
            <a:r>
              <a:rPr lang="en-US" altLang="zh-CN"/>
              <a:t>F</a:t>
            </a:r>
            <a:r>
              <a:rPr lang="en-US" altLang="en-US"/>
              <a:t>ormat</a:t>
            </a:r>
            <a:r>
              <a:rPr lang="en-US" altLang="zh-CN"/>
              <a:t> (</a:t>
            </a:r>
            <a:r>
              <a:rPr lang="en-US" altLang="en-US"/>
              <a:t>4.1.3</a:t>
            </a:r>
            <a:r>
              <a:rPr lang="en-US" altLang="zh-CN"/>
              <a:t>)</a:t>
            </a:r>
          </a:p>
        </p:txBody>
      </p:sp>
      <p:sp>
        <p:nvSpPr>
          <p:cNvPr id="20483" name="Rectangle 4"/>
          <p:cNvSpPr>
            <a:spLocks noGrp="1" noChangeArrowheads="1"/>
          </p:cNvSpPr>
          <p:nvPr>
            <p:ph type="body" idx="1"/>
          </p:nvPr>
        </p:nvSpPr>
        <p:spPr>
          <a:xfrm>
            <a:off x="611188" y="1052513"/>
            <a:ext cx="7772400" cy="5040312"/>
          </a:xfrm>
        </p:spPr>
        <p:txBody>
          <a:bodyPr/>
          <a:lstStyle/>
          <a:p>
            <a:pPr eaLnBrk="1" hangingPunct="1">
              <a:lnSpc>
                <a:spcPct val="105000"/>
              </a:lnSpc>
            </a:pPr>
            <a:r>
              <a:rPr lang="en-US" altLang="zh-CN"/>
              <a:t>NAME: </a:t>
            </a:r>
            <a:r>
              <a:rPr lang="zh-CN" altLang="en-US"/>
              <a:t>名字</a:t>
            </a:r>
          </a:p>
          <a:p>
            <a:pPr eaLnBrk="1" hangingPunct="1">
              <a:lnSpc>
                <a:spcPct val="105000"/>
              </a:lnSpc>
            </a:pPr>
            <a:r>
              <a:rPr lang="en-US" altLang="zh-CN"/>
              <a:t>TYPE: RR</a:t>
            </a:r>
            <a:r>
              <a:rPr lang="zh-CN" altLang="en-US"/>
              <a:t>的类型码</a:t>
            </a:r>
          </a:p>
          <a:p>
            <a:pPr eaLnBrk="1" hangingPunct="1">
              <a:lnSpc>
                <a:spcPct val="105000"/>
              </a:lnSpc>
            </a:pPr>
            <a:r>
              <a:rPr lang="en-US" altLang="zh-CN"/>
              <a:t>CLASS: </a:t>
            </a:r>
            <a:r>
              <a:rPr lang="zh-CN" altLang="en-US"/>
              <a:t>通常为</a:t>
            </a:r>
            <a:r>
              <a:rPr lang="en-US" altLang="zh-CN"/>
              <a:t>IN(1)</a:t>
            </a:r>
            <a:r>
              <a:rPr lang="zh-CN" altLang="en-US"/>
              <a:t>，指</a:t>
            </a:r>
            <a:r>
              <a:rPr lang="en-US" altLang="zh-CN"/>
              <a:t>Internet</a:t>
            </a:r>
            <a:r>
              <a:rPr lang="zh-CN" altLang="en-US"/>
              <a:t>数据</a:t>
            </a:r>
          </a:p>
          <a:p>
            <a:pPr eaLnBrk="1" hangingPunct="1">
              <a:lnSpc>
                <a:spcPct val="105000"/>
              </a:lnSpc>
            </a:pPr>
            <a:r>
              <a:rPr lang="en-US" altLang="zh-CN"/>
              <a:t>TTL</a:t>
            </a:r>
          </a:p>
          <a:p>
            <a:pPr lvl="1" eaLnBrk="1" hangingPunct="1">
              <a:lnSpc>
                <a:spcPct val="105000"/>
              </a:lnSpc>
              <a:buFont typeface="Wingdings" pitchFamily="2" charset="2"/>
              <a:buChar char="u"/>
            </a:pPr>
            <a:r>
              <a:rPr lang="zh-CN" altLang="en-US"/>
              <a:t>客户程序保留该资源记录的秒数，稳定的资源记录通常生存时间值为</a:t>
            </a:r>
            <a:r>
              <a:rPr lang="en-US" altLang="zh-CN"/>
              <a:t>2</a:t>
            </a:r>
            <a:r>
              <a:rPr lang="zh-CN" altLang="en-US"/>
              <a:t>天，它确定了客户端</a:t>
            </a:r>
            <a:r>
              <a:rPr lang="en-US" altLang="zh-CN"/>
              <a:t>DNS cache</a:t>
            </a:r>
            <a:r>
              <a:rPr lang="zh-CN" altLang="en-US"/>
              <a:t>可以缓存该记录多长时间</a:t>
            </a:r>
          </a:p>
          <a:p>
            <a:pPr eaLnBrk="1" hangingPunct="1">
              <a:lnSpc>
                <a:spcPct val="105000"/>
              </a:lnSpc>
            </a:pPr>
            <a:r>
              <a:rPr lang="en-US" altLang="zh-CN"/>
              <a:t>RDLENGTH</a:t>
            </a:r>
            <a:r>
              <a:rPr lang="zh-CN" altLang="en-US"/>
              <a:t>：资源数据长度</a:t>
            </a:r>
          </a:p>
          <a:p>
            <a:pPr lvl="1" eaLnBrk="1" hangingPunct="1">
              <a:lnSpc>
                <a:spcPct val="105000"/>
              </a:lnSpc>
              <a:buFont typeface="Wingdings" pitchFamily="2" charset="2"/>
              <a:buChar char="u"/>
            </a:pPr>
            <a:r>
              <a:rPr lang="zh-CN" altLang="en-US"/>
              <a:t>说明资源数据的字节数，对类型</a:t>
            </a:r>
            <a:r>
              <a:rPr lang="en-US" altLang="zh-CN"/>
              <a:t>1</a:t>
            </a:r>
            <a:r>
              <a:rPr lang="zh-CN" altLang="en-US"/>
              <a:t>（</a:t>
            </a:r>
            <a:r>
              <a:rPr lang="en-US" altLang="zh-CN"/>
              <a:t>TYPE A</a:t>
            </a:r>
            <a:r>
              <a:rPr lang="zh-CN" altLang="en-US"/>
              <a:t>记录）资源数据是</a:t>
            </a:r>
            <a:r>
              <a:rPr lang="en-US" altLang="zh-CN"/>
              <a:t>4</a:t>
            </a:r>
            <a:r>
              <a:rPr lang="zh-CN" altLang="en-US"/>
              <a:t>字节的</a:t>
            </a:r>
            <a:r>
              <a:rPr lang="en-US" altLang="zh-CN"/>
              <a:t>I P</a:t>
            </a:r>
            <a:r>
              <a:rPr lang="zh-CN" altLang="en-US"/>
              <a:t>地址</a:t>
            </a:r>
          </a:p>
          <a:p>
            <a:pPr eaLnBrk="1" hangingPunct="1">
              <a:lnSpc>
                <a:spcPct val="105000"/>
              </a:lnSpc>
            </a:pPr>
            <a:r>
              <a:rPr lang="en-US" altLang="zh-CN"/>
              <a:t>RDATA</a:t>
            </a:r>
            <a:r>
              <a:rPr lang="zh-CN" altLang="en-US"/>
              <a:t>：资源数据</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a:t>
            </a:r>
            <a:endParaRPr lang="en-US" altLang="zh-CN" sz="3600"/>
          </a:p>
        </p:txBody>
      </p:sp>
      <p:sp>
        <p:nvSpPr>
          <p:cNvPr id="21507" name="Rectangle 3"/>
          <p:cNvSpPr>
            <a:spLocks noGrp="1" noChangeArrowheads="1"/>
          </p:cNvSpPr>
          <p:nvPr>
            <p:ph type="body" idx="1"/>
          </p:nvPr>
        </p:nvSpPr>
        <p:spPr>
          <a:xfrm>
            <a:off x="685800" y="981075"/>
            <a:ext cx="7847013" cy="5688013"/>
          </a:xfrm>
        </p:spPr>
        <p:txBody>
          <a:bodyPr/>
          <a:lstStyle/>
          <a:p>
            <a:pPr eaLnBrk="1" hangingPunct="1">
              <a:lnSpc>
                <a:spcPct val="90000"/>
              </a:lnSpc>
              <a:buFont typeface="Wingdings" pitchFamily="2" charset="2"/>
              <a:buNone/>
            </a:pPr>
            <a:r>
              <a:rPr lang="zh-CN" altLang="en-US" sz="2000"/>
              <a:t>资源记录，大约</a:t>
            </a:r>
            <a:r>
              <a:rPr lang="en-US" altLang="zh-CN" sz="2000"/>
              <a:t>2 0</a:t>
            </a:r>
            <a:r>
              <a:rPr lang="zh-CN" altLang="en-US" sz="2000"/>
              <a:t>种不同类型的资源记录</a:t>
            </a:r>
          </a:p>
          <a:p>
            <a:pPr eaLnBrk="1" hangingPunct="1">
              <a:lnSpc>
                <a:spcPct val="90000"/>
              </a:lnSpc>
            </a:pPr>
            <a:r>
              <a:rPr lang="en-US" altLang="zh-CN" sz="2000" u="sng"/>
              <a:t>A </a:t>
            </a:r>
            <a:r>
              <a:rPr lang="zh-CN" altLang="en-US" sz="2000" u="sng"/>
              <a:t>地址 </a:t>
            </a:r>
            <a:r>
              <a:rPr lang="en-US" altLang="zh-CN" sz="2000" u="sng"/>
              <a:t>(Type 1)</a:t>
            </a:r>
          </a:p>
          <a:p>
            <a:pPr lvl="1" eaLnBrk="1" hangingPunct="1">
              <a:lnSpc>
                <a:spcPct val="90000"/>
              </a:lnSpc>
              <a:buFont typeface="Wingdings" pitchFamily="2" charset="2"/>
              <a:buChar char="u"/>
            </a:pPr>
            <a:r>
              <a:rPr lang="en-US" altLang="zh-CN" sz="2000"/>
              <a:t> </a:t>
            </a:r>
            <a:r>
              <a:rPr lang="zh-CN" altLang="en-US" sz="2000"/>
              <a:t>一个</a:t>
            </a:r>
            <a:r>
              <a:rPr lang="en-US" altLang="zh-CN" sz="2000"/>
              <a:t>A</a:t>
            </a:r>
            <a:r>
              <a:rPr lang="zh-CN" altLang="en-US" sz="2000"/>
              <a:t>记录定义了一个</a:t>
            </a:r>
            <a:r>
              <a:rPr lang="en-US" altLang="zh-CN" sz="2000"/>
              <a:t>IP</a:t>
            </a:r>
            <a:r>
              <a:rPr lang="zh-CN" altLang="en-US" sz="2000"/>
              <a:t>地址，它存储</a:t>
            </a:r>
            <a:r>
              <a:rPr lang="en-US" altLang="zh-CN" sz="2000"/>
              <a:t>32bit</a:t>
            </a:r>
            <a:r>
              <a:rPr lang="zh-CN" altLang="en-US" sz="2000"/>
              <a:t>的二进制数</a:t>
            </a:r>
          </a:p>
          <a:p>
            <a:pPr eaLnBrk="1" hangingPunct="1">
              <a:lnSpc>
                <a:spcPct val="90000"/>
              </a:lnSpc>
            </a:pPr>
            <a:r>
              <a:rPr lang="en-US" altLang="zh-CN" sz="2000" u="sng"/>
              <a:t>AAAA  IPv6</a:t>
            </a:r>
            <a:r>
              <a:rPr lang="zh-CN" altLang="en-US" sz="2000" u="sng"/>
              <a:t>地址 </a:t>
            </a:r>
            <a:r>
              <a:rPr lang="en-US" altLang="zh-CN" sz="2000" u="sng"/>
              <a:t>(Type 28)</a:t>
            </a:r>
          </a:p>
          <a:p>
            <a:pPr lvl="1" eaLnBrk="1" hangingPunct="1">
              <a:lnSpc>
                <a:spcPct val="90000"/>
              </a:lnSpc>
              <a:buFont typeface="Wingdings" pitchFamily="2" charset="2"/>
              <a:buChar char="u"/>
            </a:pPr>
            <a:r>
              <a:rPr lang="en-US" altLang="zh-CN" sz="2000"/>
              <a:t> </a:t>
            </a:r>
            <a:r>
              <a:rPr lang="zh-CN" altLang="en-US" sz="2000"/>
              <a:t>一个</a:t>
            </a:r>
            <a:r>
              <a:rPr lang="en-US" altLang="zh-CN" sz="2000"/>
              <a:t>AAAA</a:t>
            </a:r>
            <a:r>
              <a:rPr lang="zh-CN" altLang="en-US" sz="2000"/>
              <a:t>记录定义一个</a:t>
            </a:r>
            <a:r>
              <a:rPr lang="en-US" altLang="zh-CN" sz="2000"/>
              <a:t>IPv6</a:t>
            </a:r>
            <a:r>
              <a:rPr lang="zh-CN" altLang="en-US" sz="2000"/>
              <a:t>地址</a:t>
            </a:r>
          </a:p>
          <a:p>
            <a:pPr eaLnBrk="1" hangingPunct="1">
              <a:lnSpc>
                <a:spcPct val="90000"/>
              </a:lnSpc>
            </a:pPr>
            <a:r>
              <a:rPr lang="en-US" altLang="zh-CN" sz="2000"/>
              <a:t>PTR (Type 12)</a:t>
            </a:r>
          </a:p>
          <a:p>
            <a:pPr lvl="1" eaLnBrk="1" hangingPunct="1">
              <a:lnSpc>
                <a:spcPct val="90000"/>
              </a:lnSpc>
              <a:buFont typeface="Wingdings" pitchFamily="2" charset="2"/>
              <a:buChar char="u"/>
            </a:pPr>
            <a:r>
              <a:rPr lang="zh-CN" altLang="en-US" sz="2000"/>
              <a:t>指针记录用于指针查询。</a:t>
            </a:r>
            <a:r>
              <a:rPr lang="en-US" altLang="zh-CN" sz="2000"/>
              <a:t>IP</a:t>
            </a:r>
            <a:r>
              <a:rPr lang="zh-CN" altLang="en-US" sz="2000"/>
              <a:t>地址被看作是</a:t>
            </a:r>
            <a:r>
              <a:rPr lang="en-US" altLang="zh-CN" sz="2000"/>
              <a:t>in-addr.arpa</a:t>
            </a:r>
            <a:r>
              <a:rPr lang="zh-CN" altLang="en-US" sz="2000"/>
              <a:t>域下的一个域名（标识符串）</a:t>
            </a:r>
          </a:p>
          <a:p>
            <a:pPr eaLnBrk="1" hangingPunct="1">
              <a:lnSpc>
                <a:spcPct val="90000"/>
              </a:lnSpc>
            </a:pPr>
            <a:r>
              <a:rPr lang="en-US" altLang="zh-CN" sz="2000"/>
              <a:t>CNAME </a:t>
            </a:r>
            <a:r>
              <a:rPr lang="zh-CN" altLang="en-US" sz="2000"/>
              <a:t>规范名字</a:t>
            </a:r>
            <a:r>
              <a:rPr lang="en-US" altLang="zh-CN" sz="2000"/>
              <a:t>(canonical name) (Type 5)</a:t>
            </a:r>
          </a:p>
          <a:p>
            <a:pPr lvl="1" eaLnBrk="1" hangingPunct="1">
              <a:lnSpc>
                <a:spcPct val="90000"/>
              </a:lnSpc>
              <a:buFont typeface="Wingdings" pitchFamily="2" charset="2"/>
              <a:buChar char="u"/>
            </a:pPr>
            <a:r>
              <a:rPr lang="zh-CN" altLang="en-US" sz="2000"/>
              <a:t>别名</a:t>
            </a:r>
            <a:r>
              <a:rPr lang="en-US" altLang="zh-CN" sz="2000"/>
              <a:t>alias </a:t>
            </a:r>
          </a:p>
          <a:p>
            <a:pPr eaLnBrk="1" hangingPunct="1">
              <a:lnSpc>
                <a:spcPct val="90000"/>
              </a:lnSpc>
            </a:pPr>
            <a:r>
              <a:rPr lang="en-US" altLang="zh-CN" sz="2000"/>
              <a:t>HINFO </a:t>
            </a:r>
            <a:r>
              <a:rPr lang="zh-CN" altLang="en-US" sz="2000"/>
              <a:t>主机信息</a:t>
            </a:r>
            <a:r>
              <a:rPr lang="en-US" altLang="zh-CN" sz="2000"/>
              <a:t>(Type 13)</a:t>
            </a:r>
          </a:p>
          <a:p>
            <a:pPr lvl="1" eaLnBrk="1" hangingPunct="1">
              <a:lnSpc>
                <a:spcPct val="90000"/>
              </a:lnSpc>
              <a:buFont typeface="Wingdings" pitchFamily="2" charset="2"/>
              <a:buChar char="u"/>
            </a:pPr>
            <a:r>
              <a:rPr lang="zh-CN" altLang="en-US" sz="2000"/>
              <a:t>主机</a:t>
            </a:r>
            <a:r>
              <a:rPr lang="en-US" altLang="zh-CN" sz="2000"/>
              <a:t>CPU</a:t>
            </a:r>
            <a:r>
              <a:rPr lang="zh-CN" altLang="en-US" sz="2000"/>
              <a:t>和操作系统</a:t>
            </a:r>
          </a:p>
          <a:p>
            <a:pPr eaLnBrk="1" hangingPunct="1">
              <a:lnSpc>
                <a:spcPct val="90000"/>
              </a:lnSpc>
            </a:pPr>
            <a:r>
              <a:rPr lang="en-US" altLang="zh-CN" sz="2000"/>
              <a:t>MX </a:t>
            </a:r>
            <a:r>
              <a:rPr lang="zh-CN" altLang="en-US" sz="2000"/>
              <a:t>邮件交换 </a:t>
            </a:r>
            <a:r>
              <a:rPr lang="en-US" altLang="zh-CN" sz="2000"/>
              <a:t>(Type 15)</a:t>
            </a:r>
          </a:p>
          <a:p>
            <a:pPr lvl="1" eaLnBrk="1" hangingPunct="1">
              <a:lnSpc>
                <a:spcPct val="90000"/>
              </a:lnSpc>
              <a:buFont typeface="Wingdings" pitchFamily="2" charset="2"/>
              <a:buChar char="u"/>
            </a:pPr>
            <a:r>
              <a:rPr lang="en-US" altLang="zh-CN" sz="2000"/>
              <a:t>16bit</a:t>
            </a:r>
            <a:r>
              <a:rPr lang="zh-CN" altLang="en-US" sz="2000"/>
              <a:t>整数优先值，以及域名</a:t>
            </a:r>
          </a:p>
          <a:p>
            <a:pPr lvl="1" eaLnBrk="1" hangingPunct="1">
              <a:lnSpc>
                <a:spcPct val="90000"/>
              </a:lnSpc>
              <a:buFont typeface="Wingdings" pitchFamily="2" charset="2"/>
              <a:buChar char="u"/>
            </a:pPr>
            <a:r>
              <a:rPr lang="zh-CN" altLang="en-US" sz="2000"/>
              <a:t>如果一个目的主机有多个</a:t>
            </a:r>
            <a:r>
              <a:rPr lang="en-US" altLang="zh-CN" sz="2000"/>
              <a:t>MX</a:t>
            </a:r>
            <a:r>
              <a:rPr lang="zh-CN" altLang="en-US" sz="2000"/>
              <a:t>项，按优先值由小到大顺序使用</a:t>
            </a:r>
          </a:p>
          <a:p>
            <a:pPr eaLnBrk="1" hangingPunct="1">
              <a:lnSpc>
                <a:spcPct val="90000"/>
              </a:lnSpc>
            </a:pPr>
            <a:r>
              <a:rPr lang="en-US" altLang="zh-CN" sz="2000"/>
              <a:t>NS</a:t>
            </a:r>
            <a:r>
              <a:rPr lang="zh-CN" altLang="en-US" sz="2000"/>
              <a:t>名字服务器</a:t>
            </a:r>
            <a:r>
              <a:rPr lang="en-US" altLang="zh-CN" sz="2000"/>
              <a:t>(Type 2)</a:t>
            </a:r>
          </a:p>
          <a:p>
            <a:pPr lvl="1" eaLnBrk="1" hangingPunct="1">
              <a:lnSpc>
                <a:spcPct val="90000"/>
              </a:lnSpc>
              <a:buFont typeface="Wingdings" pitchFamily="2" charset="2"/>
              <a:buChar char="u"/>
            </a:pPr>
            <a:r>
              <a:rPr lang="zh-CN" altLang="en-US" sz="2000"/>
              <a:t>说明域的权威名字服务器</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0" y="1176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bg1"/>
              </a:buClr>
              <a:buFont typeface="Wingdings" pitchFamily="2" charset="2"/>
              <a:buChar char="n"/>
              <a:defRPr kumimoji="1" sz="2400" b="1">
                <a:solidFill>
                  <a:srgbClr val="000099"/>
                </a:solidFill>
                <a:latin typeface="Verdana" pitchFamily="34" charset="0"/>
                <a:ea typeface="黑体" pitchFamily="2" charset="-122"/>
              </a:defRPr>
            </a:lvl1pPr>
            <a:lvl2pPr marL="742950" indent="-285750" eaLnBrk="0" hangingPunct="0">
              <a:spcBef>
                <a:spcPct val="20000"/>
              </a:spcBef>
              <a:buClr>
                <a:srgbClr val="008000"/>
              </a:buClr>
              <a:buFont typeface="Wingdings" pitchFamily="2" charset="2"/>
              <a:defRPr kumimoji="1" sz="2200">
                <a:solidFill>
                  <a:schemeClr val="tx1"/>
                </a:solidFill>
                <a:latin typeface="Verdana" pitchFamily="34" charset="0"/>
                <a:ea typeface="黑体" pitchFamily="2" charset="-122"/>
              </a:defRPr>
            </a:lvl2pPr>
            <a:lvl3pPr marL="1143000" indent="-228600" eaLnBrk="0" hangingPunct="0">
              <a:spcBef>
                <a:spcPct val="20000"/>
              </a:spcBef>
              <a:buClr>
                <a:schemeClr val="accent2"/>
              </a:buClr>
              <a:buFont typeface="Wingdings" pitchFamily="2" charset="2"/>
              <a:buChar char="Ø"/>
              <a:defRPr kumimoji="1" sz="2000">
                <a:solidFill>
                  <a:schemeClr val="tx1"/>
                </a:solidFill>
                <a:latin typeface="Verdana" pitchFamily="34" charset="0"/>
                <a:ea typeface="楷体_GB2312" pitchFamily="49" charset="-122"/>
              </a:defRPr>
            </a:lvl3pPr>
            <a:lvl4pPr marL="1600200" indent="-228600" eaLnBrk="0" hangingPunct="0">
              <a:spcBef>
                <a:spcPct val="20000"/>
              </a:spcBef>
              <a:buClr>
                <a:srgbClr val="6600CC"/>
              </a:buClr>
              <a:buFont typeface="Wingdings" pitchFamily="2" charset="2"/>
              <a:buChar char="l"/>
              <a:defRPr kumimoji="1">
                <a:solidFill>
                  <a:schemeClr val="tx1"/>
                </a:solidFill>
                <a:latin typeface="Verdana" pitchFamily="34" charset="0"/>
                <a:ea typeface="仿宋_GB2312" pitchFamily="49" charset="-122"/>
              </a:defRPr>
            </a:lvl4pPr>
            <a:lvl5pPr marL="2057400" indent="-228600" eaLnBrk="0" hangingPunct="0">
              <a:spcBef>
                <a:spcPct val="20000"/>
              </a:spcBef>
              <a:buClr>
                <a:srgbClr val="6600CC"/>
              </a:buClr>
              <a:buFont typeface="Wingdings" pitchFamily="2" charset="2"/>
              <a:buChar char="l"/>
              <a:defRPr kumimoji="1">
                <a:solidFill>
                  <a:schemeClr val="tx1"/>
                </a:solidFill>
                <a:latin typeface="Verdana" pitchFamily="34" charset="0"/>
                <a:ea typeface="楷体_GB2312" pitchFamily="49" charset="-122"/>
              </a:defRPr>
            </a:lvl5pPr>
            <a:lvl6pPr marL="2514600" indent="-228600" eaLnBrk="0" fontAlgn="base" hangingPunct="0">
              <a:spcBef>
                <a:spcPct val="20000"/>
              </a:spcBef>
              <a:spcAft>
                <a:spcPct val="0"/>
              </a:spcAft>
              <a:buClr>
                <a:srgbClr val="6600CC"/>
              </a:buClr>
              <a:buFont typeface="Wingdings" pitchFamily="2" charset="2"/>
              <a:buChar char="l"/>
              <a:defRPr kumimoji="1">
                <a:solidFill>
                  <a:schemeClr val="tx1"/>
                </a:solidFill>
                <a:latin typeface="Verdana" pitchFamily="34" charset="0"/>
                <a:ea typeface="楷体_GB2312" pitchFamily="49" charset="-122"/>
              </a:defRPr>
            </a:lvl6pPr>
            <a:lvl7pPr marL="2971800" indent="-228600" eaLnBrk="0" fontAlgn="base" hangingPunct="0">
              <a:spcBef>
                <a:spcPct val="20000"/>
              </a:spcBef>
              <a:spcAft>
                <a:spcPct val="0"/>
              </a:spcAft>
              <a:buClr>
                <a:srgbClr val="6600CC"/>
              </a:buClr>
              <a:buFont typeface="Wingdings" pitchFamily="2" charset="2"/>
              <a:buChar char="l"/>
              <a:defRPr kumimoji="1">
                <a:solidFill>
                  <a:schemeClr val="tx1"/>
                </a:solidFill>
                <a:latin typeface="Verdana" pitchFamily="34" charset="0"/>
                <a:ea typeface="楷体_GB2312" pitchFamily="49" charset="-122"/>
              </a:defRPr>
            </a:lvl7pPr>
            <a:lvl8pPr marL="3429000" indent="-228600" eaLnBrk="0" fontAlgn="base" hangingPunct="0">
              <a:spcBef>
                <a:spcPct val="20000"/>
              </a:spcBef>
              <a:spcAft>
                <a:spcPct val="0"/>
              </a:spcAft>
              <a:buClr>
                <a:srgbClr val="6600CC"/>
              </a:buClr>
              <a:buFont typeface="Wingdings" pitchFamily="2" charset="2"/>
              <a:buChar char="l"/>
              <a:defRPr kumimoji="1">
                <a:solidFill>
                  <a:schemeClr val="tx1"/>
                </a:solidFill>
                <a:latin typeface="Verdana" pitchFamily="34" charset="0"/>
                <a:ea typeface="楷体_GB2312" pitchFamily="49" charset="-122"/>
              </a:defRPr>
            </a:lvl8pPr>
            <a:lvl9pPr marL="3886200" indent="-228600" eaLnBrk="0" fontAlgn="base" hangingPunct="0">
              <a:spcBef>
                <a:spcPct val="20000"/>
              </a:spcBef>
              <a:spcAft>
                <a:spcPct val="0"/>
              </a:spcAft>
              <a:buClr>
                <a:srgbClr val="6600CC"/>
              </a:buClr>
              <a:buFont typeface="Wingdings" pitchFamily="2" charset="2"/>
              <a:buChar char="l"/>
              <a:defRPr kumimoji="1">
                <a:solidFill>
                  <a:schemeClr val="tx1"/>
                </a:solidFill>
                <a:latin typeface="Verdana" pitchFamily="34" charset="0"/>
                <a:ea typeface="楷体_GB2312" pitchFamily="49" charset="-122"/>
              </a:defRPr>
            </a:lvl9pPr>
          </a:lstStyle>
          <a:p>
            <a:pPr eaLnBrk="1" hangingPunct="1">
              <a:spcBef>
                <a:spcPct val="0"/>
              </a:spcBef>
              <a:buClrTx/>
              <a:buFontTx/>
              <a:buNone/>
            </a:pPr>
            <a:endParaRPr lang="zh-CN" altLang="en-US" sz="1500" b="0">
              <a:solidFill>
                <a:schemeClr val="tx1"/>
              </a:solidFill>
              <a:latin typeface="Lucida Console" pitchFamily="49" charset="0"/>
              <a:ea typeface="楷体_GB2312" pitchFamily="49" charset="-122"/>
            </a:endParaRPr>
          </a:p>
        </p:txBody>
      </p:sp>
      <p:sp>
        <p:nvSpPr>
          <p:cNvPr id="22532" name="Rectangle 6"/>
          <p:cNvSpPr>
            <a:spLocks noGrp="1" noChangeArrowheads="1"/>
          </p:cNvSpPr>
          <p:nvPr>
            <p:ph type="title"/>
          </p:nvPr>
        </p:nvSpPr>
        <p:spPr>
          <a:xfrm>
            <a:off x="684213" y="-100013"/>
            <a:ext cx="7772400" cy="587376"/>
          </a:xfrm>
        </p:spPr>
        <p:txBody>
          <a:bodyPr/>
          <a:lstStyle/>
          <a:p>
            <a:pPr eaLnBrk="1" hangingPunct="1"/>
            <a:r>
              <a:rPr lang="en-US" altLang="zh-CN" sz="3600"/>
              <a:t>DNS Request</a:t>
            </a:r>
          </a:p>
        </p:txBody>
      </p:sp>
      <p:pic>
        <p:nvPicPr>
          <p:cNvPr id="3" name="图片 2">
            <a:extLst>
              <a:ext uri="{FF2B5EF4-FFF2-40B4-BE49-F238E27FC236}">
                <a16:creationId xmlns:a16="http://schemas.microsoft.com/office/drawing/2014/main" id="{90DC9186-453F-44DE-B07E-464BC24697D6}"/>
              </a:ext>
            </a:extLst>
          </p:cNvPr>
          <p:cNvPicPr>
            <a:picLocks noChangeAspect="1"/>
          </p:cNvPicPr>
          <p:nvPr/>
        </p:nvPicPr>
        <p:blipFill>
          <a:blip r:embed="rId3"/>
          <a:stretch>
            <a:fillRect/>
          </a:stretch>
        </p:blipFill>
        <p:spPr>
          <a:xfrm>
            <a:off x="-1" y="764703"/>
            <a:ext cx="9167337" cy="609329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a:xfrm>
            <a:off x="684213" y="-26988"/>
            <a:ext cx="7772400" cy="587376"/>
          </a:xfrm>
        </p:spPr>
        <p:txBody>
          <a:bodyPr/>
          <a:lstStyle/>
          <a:p>
            <a:pPr eaLnBrk="1" hangingPunct="1"/>
            <a:r>
              <a:rPr lang="en-US" altLang="zh-CN" sz="3200"/>
              <a:t>DNS Response</a:t>
            </a:r>
          </a:p>
        </p:txBody>
      </p:sp>
      <p:pic>
        <p:nvPicPr>
          <p:cNvPr id="3" name="图片 2">
            <a:extLst>
              <a:ext uri="{FF2B5EF4-FFF2-40B4-BE49-F238E27FC236}">
                <a16:creationId xmlns:a16="http://schemas.microsoft.com/office/drawing/2014/main" id="{8599907A-91A7-4D7C-93B0-2D96B31706A4}"/>
              </a:ext>
            </a:extLst>
          </p:cNvPr>
          <p:cNvPicPr>
            <a:picLocks noChangeAspect="1"/>
          </p:cNvPicPr>
          <p:nvPr/>
        </p:nvPicPr>
        <p:blipFill>
          <a:blip r:embed="rId3"/>
          <a:stretch>
            <a:fillRect/>
          </a:stretch>
        </p:blipFill>
        <p:spPr>
          <a:xfrm>
            <a:off x="0" y="547514"/>
            <a:ext cx="9144000" cy="63378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程序设计及运行</a:t>
            </a:r>
          </a:p>
        </p:txBody>
      </p:sp>
      <p:sp>
        <p:nvSpPr>
          <p:cNvPr id="24579"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latin typeface="+mj-lt"/>
              </a:rPr>
              <a:t>Socket</a:t>
            </a:r>
            <a:r>
              <a:rPr lang="zh-CN" altLang="en-US" dirty="0">
                <a:latin typeface="+mj-lt"/>
              </a:rPr>
              <a:t>编程方面的问题</a:t>
            </a:r>
          </a:p>
        </p:txBody>
      </p:sp>
      <p:sp>
        <p:nvSpPr>
          <p:cNvPr id="11267" name="Rectangle 3"/>
          <p:cNvSpPr>
            <a:spLocks noGrp="1" noChangeArrowheads="1"/>
          </p:cNvSpPr>
          <p:nvPr>
            <p:ph type="body" idx="1"/>
          </p:nvPr>
        </p:nvSpPr>
        <p:spPr>
          <a:xfrm>
            <a:off x="684213" y="980728"/>
            <a:ext cx="7772399" cy="4824536"/>
          </a:xfrm>
        </p:spPr>
        <p:txBody>
          <a:bodyPr/>
          <a:lstStyle/>
          <a:p>
            <a:pPr eaLnBrk="1" hangingPunct="1"/>
            <a:r>
              <a:rPr lang="zh-CN" altLang="en-US" b="0" dirty="0"/>
              <a:t>为使用</a:t>
            </a:r>
            <a:r>
              <a:rPr lang="en-US" altLang="zh-CN" b="0" dirty="0" err="1"/>
              <a:t>winsock</a:t>
            </a:r>
            <a:r>
              <a:rPr lang="zh-CN" altLang="en-US" b="0" dirty="0"/>
              <a:t>函数库，</a:t>
            </a:r>
            <a:r>
              <a:rPr lang="en-US" altLang="zh-CN" b="0" dirty="0" err="1"/>
              <a:t>vc</a:t>
            </a:r>
            <a:r>
              <a:rPr lang="zh-CN" altLang="en-US" b="0" dirty="0"/>
              <a:t>编程增加下面语句：</a:t>
            </a:r>
          </a:p>
          <a:p>
            <a:pPr lvl="1" eaLnBrk="1" hangingPunct="1"/>
            <a:r>
              <a:rPr lang="fr-FR" altLang="zh-CN" dirty="0"/>
              <a:t>#pragma comment(lib,"wsock32.lib")</a:t>
            </a:r>
          </a:p>
          <a:p>
            <a:pPr lvl="1" eaLnBrk="1" hangingPunct="1"/>
            <a:r>
              <a:rPr lang="zh-CN" altLang="en-US" dirty="0"/>
              <a:t>也可以不加此语句，但链接时必须增加</a:t>
            </a:r>
            <a:r>
              <a:rPr lang="en-US" altLang="zh-CN" dirty="0"/>
              <a:t>wsock32.lib</a:t>
            </a:r>
            <a:r>
              <a:rPr lang="zh-CN" altLang="en-US" dirty="0"/>
              <a:t>库</a:t>
            </a:r>
          </a:p>
          <a:p>
            <a:pPr eaLnBrk="1" hangingPunct="1"/>
            <a:r>
              <a:rPr lang="en-US" altLang="zh-CN" b="0" dirty="0"/>
              <a:t>UDP</a:t>
            </a:r>
            <a:r>
              <a:rPr lang="zh-CN" altLang="en-US" b="0" dirty="0"/>
              <a:t>接收</a:t>
            </a:r>
            <a:r>
              <a:rPr lang="en-US" altLang="zh-CN" b="0" dirty="0"/>
              <a:t>/</a:t>
            </a:r>
            <a:r>
              <a:rPr lang="zh-CN" altLang="en-US" b="0" dirty="0"/>
              <a:t>发送数据报，使用</a:t>
            </a:r>
            <a:r>
              <a:rPr lang="en-US" altLang="zh-CN" b="0" dirty="0" err="1"/>
              <a:t>recvfrom</a:t>
            </a:r>
            <a:r>
              <a:rPr lang="en-US" altLang="zh-CN" b="0" dirty="0"/>
              <a:t>/</a:t>
            </a:r>
            <a:r>
              <a:rPr lang="en-US" altLang="zh-CN" b="0" dirty="0" err="1"/>
              <a:t>sendto</a:t>
            </a:r>
            <a:r>
              <a:rPr lang="zh-CN" altLang="en-US" b="0" dirty="0"/>
              <a:t>函数</a:t>
            </a:r>
          </a:p>
          <a:p>
            <a:pPr eaLnBrk="1" hangingPunct="1"/>
            <a:r>
              <a:rPr lang="zh-CN" altLang="en-US" b="0" dirty="0"/>
              <a:t>字节顺序</a:t>
            </a:r>
          </a:p>
          <a:p>
            <a:pPr lvl="1" eaLnBrk="1" hangingPunct="1">
              <a:buFont typeface="Wingdings" pitchFamily="2" charset="2"/>
              <a:buChar char="u"/>
            </a:pPr>
            <a:r>
              <a:rPr lang="en-US" altLang="zh-CN" sz="1500" dirty="0"/>
              <a:t>CPU</a:t>
            </a:r>
            <a:r>
              <a:rPr lang="zh-CN" altLang="en-US" sz="1500" dirty="0"/>
              <a:t>字节顺序</a:t>
            </a:r>
          </a:p>
          <a:p>
            <a:pPr lvl="2" eaLnBrk="1" hangingPunct="1"/>
            <a:r>
              <a:rPr lang="en-US" altLang="zh-CN" sz="1350" dirty="0">
                <a:latin typeface="Times New Roman" pitchFamily="18" charset="0"/>
              </a:rPr>
              <a:t>Big Endian (</a:t>
            </a:r>
            <a:r>
              <a:rPr lang="zh-CN" altLang="en-US" sz="1350" dirty="0">
                <a:latin typeface="Times New Roman" pitchFamily="18" charset="0"/>
              </a:rPr>
              <a:t>大尾</a:t>
            </a:r>
            <a:r>
              <a:rPr lang="en-US" altLang="zh-CN" sz="1350" dirty="0">
                <a:latin typeface="Times New Roman" pitchFamily="18" charset="0"/>
              </a:rPr>
              <a:t>)</a:t>
            </a:r>
          </a:p>
          <a:p>
            <a:pPr lvl="3" eaLnBrk="1" hangingPunct="1"/>
            <a:r>
              <a:rPr lang="en-US" altLang="zh-CN" sz="1200" dirty="0">
                <a:latin typeface="Times New Roman" pitchFamily="18" charset="0"/>
              </a:rPr>
              <a:t>Power PC</a:t>
            </a:r>
            <a:r>
              <a:rPr lang="zh-CN" altLang="en-US" sz="1200" dirty="0">
                <a:latin typeface="Times New Roman" pitchFamily="18" charset="0"/>
              </a:rPr>
              <a:t>，</a:t>
            </a:r>
            <a:r>
              <a:rPr lang="en-US" altLang="zh-CN" sz="1200" dirty="0">
                <a:latin typeface="Times New Roman" pitchFamily="18" charset="0"/>
              </a:rPr>
              <a:t>SPARC</a:t>
            </a:r>
            <a:r>
              <a:rPr lang="zh-CN" altLang="en-US" sz="1200" dirty="0">
                <a:latin typeface="Times New Roman" pitchFamily="18" charset="0"/>
              </a:rPr>
              <a:t>，</a:t>
            </a:r>
            <a:r>
              <a:rPr lang="en-US" altLang="zh-CN" sz="1200" dirty="0">
                <a:latin typeface="Times New Roman" pitchFamily="18" charset="0"/>
              </a:rPr>
              <a:t>Motorola</a:t>
            </a:r>
          </a:p>
          <a:p>
            <a:pPr lvl="2" eaLnBrk="1" hangingPunct="1"/>
            <a:r>
              <a:rPr lang="en-US" altLang="zh-CN" sz="1350" dirty="0">
                <a:latin typeface="Times New Roman" pitchFamily="18" charset="0"/>
              </a:rPr>
              <a:t>Little Endian (</a:t>
            </a:r>
            <a:r>
              <a:rPr lang="zh-CN" altLang="en-US" sz="1350" dirty="0">
                <a:latin typeface="Times New Roman" pitchFamily="18" charset="0"/>
              </a:rPr>
              <a:t>小尾</a:t>
            </a:r>
            <a:r>
              <a:rPr lang="en-US" altLang="zh-CN" sz="1350" dirty="0">
                <a:latin typeface="Times New Roman" pitchFamily="18" charset="0"/>
              </a:rPr>
              <a:t>)</a:t>
            </a:r>
          </a:p>
          <a:p>
            <a:pPr lvl="3" eaLnBrk="1" hangingPunct="1"/>
            <a:r>
              <a:rPr lang="en-US" altLang="zh-CN" sz="1200" dirty="0">
                <a:latin typeface="Times New Roman" pitchFamily="18" charset="0"/>
              </a:rPr>
              <a:t>Intel X86</a:t>
            </a:r>
          </a:p>
          <a:p>
            <a:pPr lvl="1" eaLnBrk="1" hangingPunct="1">
              <a:buFont typeface="Wingdings" pitchFamily="2" charset="2"/>
              <a:buChar char="u"/>
            </a:pPr>
            <a:r>
              <a:rPr lang="en-US" altLang="zh-CN" sz="1500" dirty="0"/>
              <a:t> </a:t>
            </a:r>
            <a:r>
              <a:rPr lang="zh-CN" altLang="en-US" sz="1500" dirty="0"/>
              <a:t>网络字节顺序</a:t>
            </a:r>
          </a:p>
          <a:p>
            <a:pPr lvl="2" eaLnBrk="1" hangingPunct="1"/>
            <a:r>
              <a:rPr lang="zh-CN" altLang="en-US" sz="1350" dirty="0"/>
              <a:t>与</a:t>
            </a:r>
            <a:r>
              <a:rPr lang="en-US" altLang="zh-CN" sz="1350" dirty="0">
                <a:latin typeface="Times New Roman" pitchFamily="18" charset="0"/>
              </a:rPr>
              <a:t>X86</a:t>
            </a:r>
            <a:r>
              <a:rPr lang="zh-CN" altLang="en-US" sz="1350" dirty="0"/>
              <a:t>相反</a:t>
            </a:r>
          </a:p>
          <a:p>
            <a:pPr lvl="1" eaLnBrk="1" hangingPunct="1">
              <a:buFont typeface="Wingdings" pitchFamily="2" charset="2"/>
              <a:buChar char="u"/>
            </a:pPr>
            <a:r>
              <a:rPr lang="zh-CN" altLang="en-US" sz="1500" dirty="0"/>
              <a:t> 网络字节转换的库函数</a:t>
            </a:r>
          </a:p>
          <a:p>
            <a:pPr lvl="2" eaLnBrk="1" hangingPunct="1"/>
            <a:r>
              <a:rPr lang="en-US" altLang="zh-CN" sz="1350" dirty="0" err="1"/>
              <a:t>htonl</a:t>
            </a:r>
            <a:r>
              <a:rPr lang="en-US" altLang="zh-CN" sz="1350" dirty="0"/>
              <a:t> </a:t>
            </a:r>
            <a:r>
              <a:rPr lang="en-US" altLang="zh-CN" sz="1350" dirty="0" err="1"/>
              <a:t>ntohl</a:t>
            </a:r>
            <a:r>
              <a:rPr lang="en-US" altLang="zh-CN" sz="1350" dirty="0"/>
              <a:t>  </a:t>
            </a:r>
            <a:r>
              <a:rPr lang="zh-CN" altLang="en-US" sz="1350" dirty="0"/>
              <a:t>四字节</a:t>
            </a:r>
            <a:r>
              <a:rPr lang="zh-CN" altLang="en-US" sz="1350" dirty="0">
                <a:latin typeface="Times New Roman" pitchFamily="18" charset="0"/>
              </a:rPr>
              <a:t>整数</a:t>
            </a:r>
            <a:r>
              <a:rPr lang="en-US" altLang="zh-CN" sz="1350" dirty="0">
                <a:latin typeface="Times New Roman" pitchFamily="18" charset="0"/>
              </a:rPr>
              <a:t>(long)</a:t>
            </a:r>
          </a:p>
          <a:p>
            <a:pPr lvl="2" eaLnBrk="1" hangingPunct="1"/>
            <a:r>
              <a:rPr lang="en-US" altLang="zh-CN" sz="1350" dirty="0" err="1"/>
              <a:t>htons</a:t>
            </a:r>
            <a:r>
              <a:rPr lang="en-US" altLang="zh-CN" sz="1350" dirty="0"/>
              <a:t> </a:t>
            </a:r>
            <a:r>
              <a:rPr lang="en-US" altLang="zh-CN" sz="1350" dirty="0" err="1"/>
              <a:t>ntohs</a:t>
            </a:r>
            <a:r>
              <a:rPr lang="en-US" altLang="zh-CN" sz="1350" dirty="0"/>
              <a:t> </a:t>
            </a:r>
            <a:r>
              <a:rPr lang="zh-CN" altLang="en-US" sz="1350" dirty="0"/>
              <a:t>两字节整数</a:t>
            </a:r>
            <a:r>
              <a:rPr lang="en-US" altLang="zh-CN" sz="1350" dirty="0">
                <a:latin typeface="Times New Roman" pitchFamily="18" charset="0"/>
              </a:rPr>
              <a:t>(short)</a:t>
            </a:r>
            <a:endParaRPr lang="en-US" altLang="zh-CN" dirty="0"/>
          </a:p>
        </p:txBody>
      </p:sp>
    </p:spTree>
    <p:extLst>
      <p:ext uri="{BB962C8B-B14F-4D97-AF65-F5344CB8AC3E}">
        <p14:creationId xmlns:p14="http://schemas.microsoft.com/office/powerpoint/2010/main" val="3452708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报头解析：类型定义</a:t>
            </a:r>
          </a:p>
        </p:txBody>
      </p:sp>
      <p:sp>
        <p:nvSpPr>
          <p:cNvPr id="11267" name="Rectangle 3"/>
          <p:cNvSpPr>
            <a:spLocks noGrp="1" noChangeArrowheads="1"/>
          </p:cNvSpPr>
          <p:nvPr>
            <p:ph type="body" idx="1"/>
          </p:nvPr>
        </p:nvSpPr>
        <p:spPr>
          <a:xfrm>
            <a:off x="634027" y="980728"/>
            <a:ext cx="7772399" cy="1457901"/>
          </a:xfrm>
        </p:spPr>
        <p:txBody>
          <a:bodyPr/>
          <a:lstStyle/>
          <a:p>
            <a:pPr marL="0" indent="0" eaLnBrk="1" hangingPunct="1">
              <a:buNone/>
            </a:pPr>
            <a:r>
              <a:rPr lang="zh-CN" altLang="en-US" dirty="0">
                <a:solidFill>
                  <a:srgbClr val="FF0000"/>
                </a:solidFill>
              </a:rPr>
              <a:t>不要根据协议</a:t>
            </a:r>
            <a:r>
              <a:rPr lang="zh-CN" altLang="en-US" dirty="0" smtClean="0">
                <a:solidFill>
                  <a:srgbClr val="FF0000"/>
                </a:solidFill>
              </a:rPr>
              <a:t>规定逐个</a:t>
            </a:r>
            <a:r>
              <a:rPr lang="zh-CN" altLang="en-US" dirty="0">
                <a:solidFill>
                  <a:srgbClr val="FF0000"/>
                </a:solidFill>
              </a:rPr>
              <a:t>地数字节或比特</a:t>
            </a:r>
            <a:r>
              <a:rPr lang="zh-CN" altLang="en-US" dirty="0"/>
              <a:t>，用</a:t>
            </a:r>
            <a:r>
              <a:rPr lang="en-US" altLang="zh-CN" dirty="0"/>
              <a:t>C</a:t>
            </a:r>
            <a:r>
              <a:rPr lang="zh-CN" altLang="en-US" dirty="0"/>
              <a:t>语言的结构体类型定义</a:t>
            </a:r>
            <a:endParaRPr lang="en-US" altLang="zh-CN" dirty="0"/>
          </a:p>
        </p:txBody>
      </p:sp>
      <p:sp>
        <p:nvSpPr>
          <p:cNvPr id="3" name="矩形 2">
            <a:extLst>
              <a:ext uri="{FF2B5EF4-FFF2-40B4-BE49-F238E27FC236}">
                <a16:creationId xmlns:a16="http://schemas.microsoft.com/office/drawing/2014/main" id="{388D2B64-8AEF-47FA-9BDE-E973420B6BDC}"/>
              </a:ext>
            </a:extLst>
          </p:cNvPr>
          <p:cNvSpPr/>
          <p:nvPr/>
        </p:nvSpPr>
        <p:spPr>
          <a:xfrm>
            <a:off x="737574" y="1916832"/>
            <a:ext cx="7719039" cy="401071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nSpc>
                <a:spcPts val="1800"/>
              </a:lnSpc>
              <a:spcAft>
                <a:spcPts val="0"/>
              </a:spcAft>
            </a:pP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id</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16</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query identification number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rd</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recursion desired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tc</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truncated message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aa</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8000"/>
                </a:solidFill>
                <a:latin typeface="Courier New" panose="02070309020205020404" pitchFamily="49" charset="0"/>
                <a:ea typeface="等线" panose="02010600030101010101" pitchFamily="2" charset="-122"/>
                <a:cs typeface="Times New Roman" panose="02020603050405020304" pitchFamily="18" charset="0"/>
              </a:rPr>
              <a:t>authoritive</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answer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opcode</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purpose of message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qr</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response flag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rcode</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response code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cd</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checking disabled by resolver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ad</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authentic data from named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z</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unused bits, must be ZERO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ra</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recursion available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qdcount</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question entries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ancount</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answer entries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nscount</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authority entries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u16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arcount</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309020205020404" pitchFamily="49" charset="0"/>
                <a:ea typeface="等线" panose="02010600030101010101" pitchFamily="2" charset="-122"/>
                <a:cs typeface="Times New Roman" panose="02020603050405020304" pitchFamily="18" charset="0"/>
              </a:rPr>
              <a:t>/* number of resource entries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200"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135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265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报头解析：引用举例</a:t>
            </a:r>
          </a:p>
        </p:txBody>
      </p:sp>
      <p:sp>
        <p:nvSpPr>
          <p:cNvPr id="6" name="矩形 5">
            <a:extLst>
              <a:ext uri="{FF2B5EF4-FFF2-40B4-BE49-F238E27FC236}">
                <a16:creationId xmlns:a16="http://schemas.microsoft.com/office/drawing/2014/main" id="{4872826A-7F28-474B-ACA2-FC9D02D9B52D}"/>
              </a:ext>
            </a:extLst>
          </p:cNvPr>
          <p:cNvSpPr/>
          <p:nvPr/>
        </p:nvSpPr>
        <p:spPr>
          <a:xfrm>
            <a:off x="684213" y="1196752"/>
            <a:ext cx="7665033" cy="3684085"/>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nSpc>
                <a:spcPct val="150000"/>
              </a:lnSpc>
              <a:spcAft>
                <a:spcPts val="0"/>
              </a:spcAft>
            </a:pP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char</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4096</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p>
          <a:p>
            <a:pPr>
              <a:lnSpc>
                <a:spcPct val="150000"/>
              </a:lnSpc>
              <a:spcAft>
                <a:spcPts val="0"/>
              </a:spcAft>
            </a:pP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int </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ret</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endPar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ret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recvfrom</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sock</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err="1">
                <a:solidFill>
                  <a:srgbClr val="0000FF"/>
                </a:solidFill>
                <a:latin typeface="Courier New" panose="02070309020205020404" pitchFamily="49" charset="0"/>
                <a:ea typeface="等线" panose="02010600030101010101" pitchFamily="2" charset="-122"/>
                <a:cs typeface="Times New Roman" panose="02020603050405020304" pitchFamily="18" charset="0"/>
              </a:rPr>
              <a:t>sizeof</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8000FF"/>
                </a:solidFill>
                <a:latin typeface="Courier New" panose="02070309020205020404" pitchFamily="49" charset="0"/>
                <a:ea typeface="等线" panose="02010600030101010101" pitchFamily="2" charset="-122"/>
                <a:cs typeface="Times New Roman" panose="02020603050405020304" pitchFamily="18" charset="0"/>
              </a:rPr>
              <a:t>struct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HEADER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rcvbuf</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FF"/>
                </a:solidFill>
                <a:latin typeface="Courier New" panose="02070309020205020404" pitchFamily="49" charset="0"/>
                <a:ea typeface="等线" panose="02010600030101010101" pitchFamily="2" charset="-122"/>
                <a:cs typeface="Times New Roman" panose="02020603050405020304" pitchFamily="18" charset="0"/>
              </a:rPr>
              <a:t>if</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p</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-&gt;</a:t>
            </a:r>
            <a:r>
              <a:rPr lang="en-US" altLang="zh-CN" sz="1350" b="1" kern="0" dirty="0" err="1">
                <a:solidFill>
                  <a:srgbClr val="000000"/>
                </a:solidFill>
                <a:latin typeface="Courier New" panose="02070309020205020404" pitchFamily="49" charset="0"/>
                <a:ea typeface="等线" panose="02010600030101010101" pitchFamily="2" charset="-122"/>
                <a:cs typeface="Times New Roman" panose="02020603050405020304" pitchFamily="18" charset="0"/>
              </a:rPr>
              <a:t>qr</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30902020502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FF"/>
                </a:solidFill>
                <a:latin typeface="Courier New" panose="02070309020205020404" pitchFamily="49" charset="0"/>
                <a:ea typeface="等线" panose="02010600030101010101" pitchFamily="2" charset="-122"/>
                <a:cs typeface="Times New Roman" panose="02020603050405020304" pitchFamily="18" charset="0"/>
              </a:rPr>
              <a:t>else</a:t>
            </a: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80"/>
                </a:solidFill>
                <a:latin typeface="Courier New" panose="02070309020205020404" pitchFamily="49" charset="0"/>
                <a:ea typeface="等线" panose="02010600030101010101" pitchFamily="2" charset="-122"/>
                <a:cs typeface="Times New Roman" panose="02020603050405020304" pitchFamily="18" charset="0"/>
              </a:rPr>
              <a:t>}</a:t>
            </a:r>
            <a:endParaRPr lang="zh-CN" altLang="zh-CN" sz="135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sz="1200" kern="0" dirty="0">
                <a:solidFill>
                  <a:srgbClr val="000000"/>
                </a:solidFill>
                <a:latin typeface="Courier New" panose="02070309020205020404" pitchFamily="49" charset="0"/>
                <a:ea typeface="等线" panose="02010600030101010101" pitchFamily="2" charset="-122"/>
                <a:cs typeface="Times New Roman" panose="02020603050405020304" pitchFamily="18" charset="0"/>
              </a:rPr>
              <a:t>        </a:t>
            </a:r>
            <a:endParaRPr lang="zh-CN" altLang="zh-CN" sz="135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4670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2700" dirty="0"/>
              <a:t>所设计的程须考虑的两个问题</a:t>
            </a:r>
          </a:p>
        </p:txBody>
      </p:sp>
      <p:sp>
        <p:nvSpPr>
          <p:cNvPr id="27651" name="Rectangle 3"/>
          <p:cNvSpPr>
            <a:spLocks noGrp="1" noChangeArrowheads="1"/>
          </p:cNvSpPr>
          <p:nvPr>
            <p:ph type="body" idx="1"/>
          </p:nvPr>
        </p:nvSpPr>
        <p:spPr>
          <a:xfrm>
            <a:off x="629885" y="847725"/>
            <a:ext cx="7881056" cy="4104085"/>
          </a:xfrm>
        </p:spPr>
        <p:txBody>
          <a:bodyPr/>
          <a:lstStyle/>
          <a:p>
            <a:pPr marL="285750" indent="-285750" eaLnBrk="1" hangingPunct="1">
              <a:lnSpc>
                <a:spcPct val="150000"/>
              </a:lnSpc>
            </a:pPr>
            <a:r>
              <a:rPr lang="zh-CN" altLang="en-US" dirty="0"/>
              <a:t>多客户端并发</a:t>
            </a:r>
          </a:p>
          <a:p>
            <a:pPr marL="628650" lvl="1" eaLnBrk="1" hangingPunct="1">
              <a:lnSpc>
                <a:spcPct val="150000"/>
              </a:lnSpc>
              <a:buFont typeface="Wingdings" pitchFamily="2" charset="2"/>
              <a:buChar char="u"/>
            </a:pPr>
            <a:r>
              <a:rPr lang="zh-CN" altLang="en-US" sz="1800" dirty="0"/>
              <a:t>允许多个客户端（可能会位于不同的多个计算机）的并发查询，即：允许第一个查询尚未得到答案前就启动处理另外一个客户端查询请求（</a:t>
            </a:r>
            <a:r>
              <a:rPr lang="en-US" altLang="zh-CN" sz="1800" dirty="0"/>
              <a:t>DNS</a:t>
            </a:r>
            <a:r>
              <a:rPr lang="zh-CN" altLang="en-US" sz="1800" dirty="0"/>
              <a:t>协议头中</a:t>
            </a:r>
            <a:r>
              <a:rPr lang="en-US" altLang="zh-CN" sz="1800" dirty="0"/>
              <a:t>ID</a:t>
            </a:r>
            <a:r>
              <a:rPr lang="zh-CN" altLang="en-US" sz="1800" dirty="0"/>
              <a:t>字段的作用）</a:t>
            </a:r>
          </a:p>
          <a:p>
            <a:pPr marL="285750" indent="-285750" eaLnBrk="1" hangingPunct="1">
              <a:lnSpc>
                <a:spcPct val="150000"/>
              </a:lnSpc>
            </a:pPr>
            <a:r>
              <a:rPr kumimoji="0" lang="zh-CN" altLang="en-US" dirty="0"/>
              <a:t>超时处理</a:t>
            </a:r>
          </a:p>
          <a:p>
            <a:pPr marL="628650" lvl="1" eaLnBrk="1" hangingPunct="1">
              <a:lnSpc>
                <a:spcPct val="150000"/>
              </a:lnSpc>
              <a:buFont typeface="Wingdings" pitchFamily="2" charset="2"/>
              <a:buChar char="u"/>
            </a:pPr>
            <a:r>
              <a:rPr lang="zh-CN" altLang="en-US" sz="1800" dirty="0"/>
              <a:t>由于</a:t>
            </a:r>
            <a:r>
              <a:rPr lang="en-US" altLang="zh-CN" sz="1800" dirty="0"/>
              <a:t>UDP</a:t>
            </a:r>
            <a:r>
              <a:rPr lang="zh-CN" altLang="en-US" sz="1800" dirty="0"/>
              <a:t>的不可靠性</a:t>
            </a:r>
            <a:r>
              <a:rPr lang="zh-CN" altLang="en-US" sz="1800" dirty="0" smtClean="0"/>
              <a:t>，</a:t>
            </a:r>
            <a:r>
              <a:rPr lang="zh-CN" altLang="en-US" sz="1800" dirty="0"/>
              <a:t>使用</a:t>
            </a:r>
            <a:r>
              <a:rPr lang="zh-CN" altLang="en-US" sz="1800" dirty="0" smtClean="0"/>
              <a:t>外部</a:t>
            </a:r>
            <a:r>
              <a:rPr lang="en-US" altLang="zh-CN" sz="1800" dirty="0"/>
              <a:t>DNS</a:t>
            </a:r>
            <a:r>
              <a:rPr lang="zh-CN" altLang="en-US" sz="1800" dirty="0"/>
              <a:t>服务器（中继</a:t>
            </a:r>
            <a:r>
              <a:rPr lang="zh-CN" altLang="en-US" sz="1800" dirty="0" smtClean="0"/>
              <a:t>）而不能</a:t>
            </a:r>
            <a:r>
              <a:rPr lang="zh-CN" altLang="en-US" sz="1800" dirty="0"/>
              <a:t>得到应答或者收到迟到应答的</a:t>
            </a:r>
            <a:r>
              <a:rPr lang="zh-CN" altLang="en-US" sz="1800" dirty="0" smtClean="0"/>
              <a:t>情形（如何测试）</a:t>
            </a:r>
            <a:endParaRPr lang="zh-CN" alt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2700" dirty="0"/>
              <a:t>ID</a:t>
            </a:r>
            <a:r>
              <a:rPr lang="zh-CN" altLang="en-US" sz="2700" dirty="0"/>
              <a:t>转换问题</a:t>
            </a:r>
          </a:p>
        </p:txBody>
      </p:sp>
      <p:graphicFrame>
        <p:nvGraphicFramePr>
          <p:cNvPr id="28675" name="Object 5"/>
          <p:cNvGraphicFramePr>
            <a:graphicFrameLocks noGrp="1" noChangeAspect="1"/>
          </p:cNvGraphicFramePr>
          <p:nvPr>
            <p:ph type="body" idx="1"/>
            <p:extLst>
              <p:ext uri="{D42A27DB-BD31-4B8C-83A1-F6EECF244321}">
                <p14:modId xmlns:p14="http://schemas.microsoft.com/office/powerpoint/2010/main" val="3394815228"/>
              </p:ext>
            </p:extLst>
          </p:nvPr>
        </p:nvGraphicFramePr>
        <p:xfrm>
          <a:off x="807402" y="1196752"/>
          <a:ext cx="7649211" cy="4032448"/>
        </p:xfrm>
        <a:graphic>
          <a:graphicData uri="http://schemas.openxmlformats.org/presentationml/2006/ole">
            <mc:AlternateContent xmlns:mc="http://schemas.openxmlformats.org/markup-compatibility/2006">
              <mc:Choice xmlns:v="urn:schemas-microsoft-com:vml" Requires="v">
                <p:oleObj spid="_x0000_s3093" name="Visio" r:id="rId3" imgW="3324272" imgH="1752622" progId="Visio.Drawing.11">
                  <p:embed/>
                </p:oleObj>
              </mc:Choice>
              <mc:Fallback>
                <p:oleObj name="Visio" r:id="rId3" imgW="3324272" imgH="1752622" progId="Visio.Drawing.11">
                  <p:embed/>
                  <p:pic>
                    <p:nvPicPr>
                      <p:cNvPr id="28675" name="Object 5"/>
                      <p:cNvPicPr>
                        <a:picLocks noChangeAspect="1" noChangeArrowheads="1"/>
                      </p:cNvPicPr>
                      <p:nvPr/>
                    </p:nvPicPr>
                    <p:blipFill>
                      <a:blip r:embed="rId4"/>
                      <a:srcRect/>
                      <a:stretch>
                        <a:fillRect/>
                      </a:stretch>
                    </p:blipFill>
                    <p:spPr bwMode="auto">
                      <a:xfrm>
                        <a:off x="807402" y="1196752"/>
                        <a:ext cx="7649211" cy="4032448"/>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43608" y="404663"/>
            <a:ext cx="5040560" cy="6358785"/>
          </a:xfrm>
          <a:prstGeom prst="rect">
            <a:avLst/>
          </a:prstGeom>
        </p:spPr>
      </p:pic>
    </p:spTree>
    <p:extLst>
      <p:ext uri="{BB962C8B-B14F-4D97-AF65-F5344CB8AC3E}">
        <p14:creationId xmlns:p14="http://schemas.microsoft.com/office/powerpoint/2010/main" val="410632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a:t>Windows</a:t>
            </a:r>
            <a:r>
              <a:rPr lang="zh-CN" altLang="en-US" sz="3600"/>
              <a:t>系统</a:t>
            </a:r>
            <a:r>
              <a:rPr lang="en-US" altLang="zh-CN" sz="3600"/>
              <a:t>DNS</a:t>
            </a:r>
            <a:r>
              <a:rPr lang="zh-CN" altLang="en-US" sz="3600"/>
              <a:t>中继服务器运行</a:t>
            </a:r>
          </a:p>
        </p:txBody>
      </p:sp>
      <p:sp>
        <p:nvSpPr>
          <p:cNvPr id="25603" name="Rectangle 3"/>
          <p:cNvSpPr>
            <a:spLocks noGrp="1" noChangeArrowheads="1"/>
          </p:cNvSpPr>
          <p:nvPr>
            <p:ph type="body" idx="1"/>
          </p:nvPr>
        </p:nvSpPr>
        <p:spPr>
          <a:xfrm>
            <a:off x="685800" y="981075"/>
            <a:ext cx="7631113" cy="5472113"/>
          </a:xfrm>
        </p:spPr>
        <p:txBody>
          <a:bodyPr/>
          <a:lstStyle/>
          <a:p>
            <a:pPr marL="381000" indent="-381000" eaLnBrk="1" hangingPunct="1"/>
            <a:r>
              <a:rPr lang="zh-CN" altLang="en-US" sz="2000" dirty="0"/>
              <a:t>运行步骤</a:t>
            </a:r>
          </a:p>
          <a:p>
            <a:pPr marL="838200" lvl="1" indent="-381000" eaLnBrk="1" hangingPunct="1">
              <a:buFont typeface="Wingdings" pitchFamily="2" charset="2"/>
              <a:buAutoNum type="arabicPeriod"/>
            </a:pPr>
            <a:r>
              <a:rPr lang="zh-CN" altLang="en-US" sz="2000" dirty="0"/>
              <a:t>使用</a:t>
            </a:r>
            <a:r>
              <a:rPr lang="en-US" altLang="zh-CN" sz="2000" dirty="0"/>
              <a:t>ipconfig/all,</a:t>
            </a:r>
            <a:r>
              <a:rPr lang="zh-CN" altLang="en-US" sz="2000" dirty="0"/>
              <a:t>记下当前</a:t>
            </a:r>
            <a:r>
              <a:rPr lang="en-US" altLang="zh-CN" sz="2000" dirty="0"/>
              <a:t>DNS</a:t>
            </a:r>
            <a:r>
              <a:rPr lang="zh-CN" altLang="en-US" sz="2000" dirty="0"/>
              <a:t>服务器</a:t>
            </a:r>
          </a:p>
          <a:p>
            <a:pPr marL="1257300" lvl="2" indent="-342900" eaLnBrk="1" hangingPunct="1"/>
            <a:r>
              <a:rPr lang="zh-CN" altLang="en-US" sz="1800" dirty="0"/>
              <a:t>例如为</a:t>
            </a:r>
            <a:r>
              <a:rPr lang="en-US" altLang="zh-CN" sz="1800" dirty="0"/>
              <a:t>202.106.0.20</a:t>
            </a:r>
          </a:p>
          <a:p>
            <a:pPr marL="838200" lvl="1" indent="-381000" eaLnBrk="1" hangingPunct="1">
              <a:buFont typeface="Wingdings" pitchFamily="2" charset="2"/>
              <a:buAutoNum type="arabicPeriod"/>
            </a:pPr>
            <a:r>
              <a:rPr lang="zh-CN" altLang="en-US" sz="2000" dirty="0"/>
              <a:t>使用下页的配置界面，将</a:t>
            </a:r>
            <a:r>
              <a:rPr lang="en-US" altLang="zh-CN" sz="2000" dirty="0"/>
              <a:t>DNS</a:t>
            </a:r>
            <a:r>
              <a:rPr lang="zh-CN" altLang="en-US" sz="2000" dirty="0"/>
              <a:t>设置为</a:t>
            </a:r>
            <a:r>
              <a:rPr lang="en-US" altLang="zh-CN" sz="2000" dirty="0"/>
              <a:t>127.0.0.1(</a:t>
            </a:r>
            <a:r>
              <a:rPr lang="zh-CN" altLang="en-US" sz="2000" dirty="0"/>
              <a:t>本地主机</a:t>
            </a:r>
            <a:r>
              <a:rPr lang="en-US" altLang="zh-CN" sz="2000" dirty="0"/>
              <a:t>)</a:t>
            </a:r>
          </a:p>
          <a:p>
            <a:pPr marL="838200" lvl="1" indent="-381000" eaLnBrk="1" hangingPunct="1">
              <a:buFont typeface="Wingdings" pitchFamily="2" charset="2"/>
              <a:buAutoNum type="arabicPeriod"/>
            </a:pPr>
            <a:r>
              <a:rPr lang="zh-CN" altLang="en-US" sz="2000" dirty="0"/>
              <a:t>运行你的</a:t>
            </a:r>
            <a:r>
              <a:rPr lang="en-US" altLang="zh-CN" sz="2000" dirty="0" err="1"/>
              <a:t>dnsrelay</a:t>
            </a:r>
            <a:r>
              <a:rPr lang="zh-CN" altLang="en-US" sz="2000" dirty="0"/>
              <a:t>程序</a:t>
            </a:r>
            <a:r>
              <a:rPr lang="en-US" altLang="zh-CN" sz="2000" dirty="0"/>
              <a:t>(</a:t>
            </a:r>
            <a:r>
              <a:rPr lang="zh-CN" altLang="en-US" sz="2000" dirty="0"/>
              <a:t>在你的程序中把外部</a:t>
            </a:r>
            <a:r>
              <a:rPr lang="en-US" altLang="zh-CN" sz="2000" dirty="0" err="1"/>
              <a:t>dns</a:t>
            </a:r>
            <a:r>
              <a:rPr lang="zh-CN" altLang="en-US" sz="2000" dirty="0"/>
              <a:t>服务器设为前面记下的</a:t>
            </a:r>
            <a:r>
              <a:rPr lang="en-US" altLang="zh-CN" sz="2000" dirty="0"/>
              <a:t>202.106.0.20)</a:t>
            </a:r>
          </a:p>
          <a:p>
            <a:pPr marL="838200" lvl="1" indent="-381000" eaLnBrk="1" hangingPunct="1">
              <a:buFont typeface="Wingdings" pitchFamily="2" charset="2"/>
              <a:buAutoNum type="arabicPeriod"/>
            </a:pPr>
            <a:r>
              <a:rPr kumimoji="0" lang="zh-CN" altLang="en-US" sz="2000" dirty="0"/>
              <a:t>正常使用</a:t>
            </a:r>
            <a:r>
              <a:rPr kumimoji="0" lang="en-US" altLang="zh-CN" sz="2000" dirty="0"/>
              <a:t>ping</a:t>
            </a:r>
            <a:r>
              <a:rPr kumimoji="0" lang="zh-CN" altLang="en-US" sz="2000" dirty="0"/>
              <a:t>，</a:t>
            </a:r>
            <a:r>
              <a:rPr kumimoji="0" lang="en-US" altLang="zh-CN" sz="2000" dirty="0"/>
              <a:t>ftp</a:t>
            </a:r>
            <a:r>
              <a:rPr kumimoji="0" lang="zh-CN" altLang="en-US" sz="2000" dirty="0"/>
              <a:t>，</a:t>
            </a:r>
            <a:r>
              <a:rPr kumimoji="0" lang="en-US" altLang="zh-CN" sz="2000" dirty="0"/>
              <a:t>IE</a:t>
            </a:r>
            <a:r>
              <a:rPr kumimoji="0" lang="zh-CN" altLang="en-US" sz="2000" dirty="0"/>
              <a:t>等，名字解析工作正常</a:t>
            </a:r>
          </a:p>
          <a:p>
            <a:pPr marL="381000" indent="-381000" eaLnBrk="1" hangingPunct="1"/>
            <a:r>
              <a:rPr kumimoji="0" lang="zh-CN" altLang="en-US" sz="2000" dirty="0"/>
              <a:t>测试命令</a:t>
            </a:r>
          </a:p>
          <a:p>
            <a:pPr marL="838200" lvl="1" indent="-381000" eaLnBrk="1" hangingPunct="1">
              <a:buFont typeface="Wingdings" pitchFamily="2" charset="2"/>
              <a:buChar char="u"/>
            </a:pPr>
            <a:r>
              <a:rPr lang="en-US" altLang="zh-CN" sz="2000" b="1" dirty="0" err="1"/>
              <a:t>nslookup</a:t>
            </a:r>
            <a:r>
              <a:rPr lang="en-US" altLang="zh-CN" sz="2000" b="1" dirty="0"/>
              <a:t> www.bupt.edu.cn</a:t>
            </a:r>
          </a:p>
          <a:p>
            <a:pPr marL="1257300" lvl="2" indent="-342900" eaLnBrk="1" hangingPunct="1"/>
            <a:r>
              <a:rPr lang="zh-CN" altLang="en-US" sz="1800" dirty="0"/>
              <a:t>向名字服务器询问名字</a:t>
            </a:r>
            <a:r>
              <a:rPr lang="en-US" altLang="zh-CN" sz="1800" dirty="0"/>
              <a:t>www.bupt.edu.cn</a:t>
            </a:r>
            <a:r>
              <a:rPr lang="zh-CN" altLang="en-US" sz="1800" dirty="0"/>
              <a:t>的</a:t>
            </a:r>
            <a:r>
              <a:rPr lang="en-US" altLang="zh-CN" sz="1800" dirty="0" err="1"/>
              <a:t>ip</a:t>
            </a:r>
            <a:r>
              <a:rPr lang="zh-CN" altLang="en-US" sz="1800" dirty="0"/>
              <a:t>地址</a:t>
            </a:r>
          </a:p>
          <a:p>
            <a:pPr marL="838200" lvl="1" indent="-381000" eaLnBrk="1" hangingPunct="1">
              <a:buFont typeface="Wingdings" pitchFamily="2" charset="2"/>
              <a:buChar char="u"/>
            </a:pPr>
            <a:r>
              <a:rPr lang="en-US" altLang="zh-CN" sz="2000" dirty="0"/>
              <a:t>ipconfig/</a:t>
            </a:r>
            <a:r>
              <a:rPr lang="en-US" altLang="zh-CN" sz="2000" dirty="0" err="1"/>
              <a:t>displaydns</a:t>
            </a:r>
            <a:endParaRPr lang="en-US" altLang="zh-CN" sz="2000" dirty="0"/>
          </a:p>
          <a:p>
            <a:pPr marL="1257300" lvl="2" indent="-342900" eaLnBrk="1" hangingPunct="1"/>
            <a:r>
              <a:rPr lang="zh-CN" altLang="en-US" sz="1800" dirty="0"/>
              <a:t>察看当前</a:t>
            </a:r>
            <a:r>
              <a:rPr lang="en-US" altLang="zh-CN" sz="1800" dirty="0" err="1"/>
              <a:t>dns</a:t>
            </a:r>
            <a:r>
              <a:rPr lang="en-US" altLang="zh-CN" sz="1800" dirty="0"/>
              <a:t> cache</a:t>
            </a:r>
            <a:r>
              <a:rPr lang="zh-CN" altLang="en-US" sz="1800" dirty="0"/>
              <a:t>的内容</a:t>
            </a:r>
          </a:p>
          <a:p>
            <a:pPr marL="838200" lvl="1" indent="-381000" eaLnBrk="1" hangingPunct="1">
              <a:buFont typeface="Wingdings" pitchFamily="2" charset="2"/>
              <a:buChar char="u"/>
            </a:pPr>
            <a:r>
              <a:rPr lang="en-US" altLang="zh-CN" sz="2000" dirty="0"/>
              <a:t>ipconfig/</a:t>
            </a:r>
            <a:r>
              <a:rPr lang="en-US" altLang="zh-CN" sz="2000" dirty="0" err="1"/>
              <a:t>flushdns</a:t>
            </a:r>
            <a:endParaRPr lang="en-US" altLang="zh-CN" sz="2000" dirty="0"/>
          </a:p>
          <a:p>
            <a:pPr marL="1257300" lvl="2" indent="-342900" eaLnBrk="1" hangingPunct="1"/>
            <a:r>
              <a:rPr lang="zh-CN" altLang="en-US" sz="1800" dirty="0"/>
              <a:t>清除</a:t>
            </a:r>
            <a:r>
              <a:rPr lang="en-US" altLang="zh-CN" sz="1800" dirty="0" err="1"/>
              <a:t>dns</a:t>
            </a:r>
            <a:r>
              <a:rPr lang="en-US" altLang="zh-CN" sz="1800" dirty="0"/>
              <a:t> cache</a:t>
            </a:r>
            <a:r>
              <a:rPr lang="zh-CN" altLang="en-US" sz="1800" dirty="0"/>
              <a:t>中缓存的所有</a:t>
            </a:r>
            <a:r>
              <a:rPr lang="en-US" altLang="zh-CN" sz="1800" dirty="0"/>
              <a:t>DNS</a:t>
            </a:r>
            <a:r>
              <a:rPr lang="zh-CN" altLang="en-US" sz="1800" dirty="0"/>
              <a:t>记录</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a:t>将</a:t>
            </a:r>
            <a:r>
              <a:rPr lang="en-US" altLang="zh-CN" sz="3600"/>
              <a:t>DNS</a:t>
            </a:r>
            <a:r>
              <a:rPr lang="zh-CN" altLang="en-US" sz="3600"/>
              <a:t>服务器指向本地自设计的程序</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81075"/>
            <a:ext cx="5213350" cy="539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a:t>参考实现</a:t>
            </a:r>
          </a:p>
        </p:txBody>
      </p:sp>
      <p:sp>
        <p:nvSpPr>
          <p:cNvPr id="27651" name="Rectangle 3"/>
          <p:cNvSpPr>
            <a:spLocks noGrp="1" noChangeArrowheads="1"/>
          </p:cNvSpPr>
          <p:nvPr>
            <p:ph type="body" idx="1"/>
          </p:nvPr>
        </p:nvSpPr>
        <p:spPr>
          <a:xfrm>
            <a:off x="468313" y="981075"/>
            <a:ext cx="8064500" cy="5472113"/>
          </a:xfrm>
        </p:spPr>
        <p:txBody>
          <a:bodyPr/>
          <a:lstStyle/>
          <a:p>
            <a:pPr marL="381000" indent="-381000" eaLnBrk="1" hangingPunct="1"/>
            <a:r>
              <a:rPr lang="zh-CN" altLang="da-DK" dirty="0"/>
              <a:t>命令语法 </a:t>
            </a:r>
          </a:p>
          <a:p>
            <a:pPr marL="381000" indent="-381000" eaLnBrk="1" hangingPunct="1">
              <a:buFont typeface="Wingdings" pitchFamily="2" charset="2"/>
              <a:buNone/>
            </a:pPr>
            <a:r>
              <a:rPr lang="da-DK" altLang="zh-CN" dirty="0"/>
              <a:t>    dnsrelay</a:t>
            </a:r>
            <a:r>
              <a:rPr lang="da-DK" altLang="zh-CN" b="0" dirty="0">
                <a:latin typeface="Times" pitchFamily="18" charset="0"/>
              </a:rPr>
              <a:t> </a:t>
            </a:r>
            <a:r>
              <a:rPr lang="da-DK" altLang="zh-CN" b="0" dirty="0">
                <a:latin typeface="仿宋_GB2312" pitchFamily="49" charset="-122"/>
                <a:ea typeface="仿宋_GB2312" pitchFamily="49" charset="-122"/>
              </a:rPr>
              <a:t>[</a:t>
            </a:r>
            <a:r>
              <a:rPr lang="da-DK" altLang="zh-CN" dirty="0"/>
              <a:t>-d</a:t>
            </a:r>
            <a:r>
              <a:rPr lang="da-DK" altLang="zh-CN" b="0" dirty="0">
                <a:latin typeface="Times" pitchFamily="18" charset="0"/>
              </a:rPr>
              <a:t> </a:t>
            </a:r>
            <a:r>
              <a:rPr lang="da-DK" altLang="zh-CN" b="0" dirty="0">
                <a:latin typeface="仿宋_GB2312" pitchFamily="49" charset="-122"/>
                <a:ea typeface="仿宋_GB2312" pitchFamily="49" charset="-122"/>
              </a:rPr>
              <a:t>|</a:t>
            </a:r>
            <a:r>
              <a:rPr lang="da-DK" altLang="zh-CN" b="0" dirty="0">
                <a:latin typeface="Times" pitchFamily="18" charset="0"/>
              </a:rPr>
              <a:t> </a:t>
            </a:r>
            <a:r>
              <a:rPr lang="da-DK" altLang="zh-CN" dirty="0"/>
              <a:t>-dd</a:t>
            </a:r>
            <a:r>
              <a:rPr lang="da-DK" altLang="zh-CN" b="0" dirty="0">
                <a:latin typeface="仿宋_GB2312" pitchFamily="49" charset="-122"/>
                <a:ea typeface="仿宋_GB2312" pitchFamily="49" charset="-122"/>
              </a:rPr>
              <a:t>] [</a:t>
            </a:r>
            <a:r>
              <a:rPr lang="da-DK" altLang="zh-CN" sz="2600" i="1" u="sng" dirty="0">
                <a:latin typeface="Times New Roman" pitchFamily="18" charset="0"/>
              </a:rPr>
              <a:t>dns-server-ipaddr</a:t>
            </a:r>
            <a:r>
              <a:rPr lang="da-DK" altLang="zh-CN" b="0" dirty="0">
                <a:latin typeface="仿宋_GB2312" pitchFamily="49" charset="-122"/>
                <a:ea typeface="仿宋_GB2312" pitchFamily="49" charset="-122"/>
              </a:rPr>
              <a:t>] [</a:t>
            </a:r>
            <a:r>
              <a:rPr lang="da-DK" altLang="zh-CN" sz="2600" i="1" u="sng" dirty="0">
                <a:latin typeface="Times New Roman" pitchFamily="18" charset="0"/>
              </a:rPr>
              <a:t>filename</a:t>
            </a:r>
            <a:r>
              <a:rPr lang="da-DK" altLang="zh-CN" b="0" dirty="0">
                <a:latin typeface="仿宋_GB2312" pitchFamily="49" charset="-122"/>
                <a:ea typeface="仿宋_GB2312" pitchFamily="49" charset="-122"/>
              </a:rPr>
              <a:t>]</a:t>
            </a:r>
            <a:endParaRPr lang="en-US" altLang="zh-CN" sz="2000" b="0" dirty="0">
              <a:latin typeface="仿宋_GB2312" pitchFamily="49" charset="-122"/>
              <a:ea typeface="仿宋_GB2312" pitchFamily="49" charset="-122"/>
            </a:endParaRPr>
          </a:p>
          <a:p>
            <a:pPr marL="381000" indent="-381000" eaLnBrk="1" hangingPunct="1"/>
            <a:r>
              <a:rPr lang="en-US" altLang="zh-CN" sz="2000" dirty="0" err="1"/>
              <a:t>dnsrelay</a:t>
            </a:r>
            <a:r>
              <a:rPr lang="en-US" altLang="zh-CN" sz="2000" dirty="0"/>
              <a:t> </a:t>
            </a:r>
          </a:p>
          <a:p>
            <a:pPr marL="838200" lvl="1" indent="-381000" eaLnBrk="1" hangingPunct="1">
              <a:buFont typeface="Wingdings" pitchFamily="2" charset="2"/>
              <a:buChar char="u"/>
            </a:pPr>
            <a:r>
              <a:rPr lang="zh-CN" altLang="en-US" sz="2000" dirty="0"/>
              <a:t>无调试信息输出</a:t>
            </a:r>
          </a:p>
          <a:p>
            <a:pPr marL="838200" lvl="1" indent="-381000" eaLnBrk="1" hangingPunct="1">
              <a:buFont typeface="Wingdings" pitchFamily="2" charset="2"/>
              <a:buChar char="u"/>
            </a:pPr>
            <a:r>
              <a:rPr lang="zh-CN" altLang="en-US" sz="2000" dirty="0"/>
              <a:t>使用默认名字服务器</a:t>
            </a:r>
            <a:r>
              <a:rPr lang="en-US" altLang="zh-CN" sz="2000" dirty="0"/>
              <a:t>202.106.0.20</a:t>
            </a:r>
          </a:p>
          <a:p>
            <a:pPr marL="838200" lvl="1" indent="-381000" eaLnBrk="1" hangingPunct="1">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a:p>
            <a:pPr marL="381000" indent="-381000" eaLnBrk="1" hangingPunct="1"/>
            <a:r>
              <a:rPr lang="en-US" altLang="zh-CN" sz="2000" dirty="0" err="1"/>
              <a:t>dnsrelay</a:t>
            </a:r>
            <a:r>
              <a:rPr lang="en-US" altLang="zh-CN" sz="2000" dirty="0"/>
              <a:t> –d  192.168.0.1  c:\dns-table.txt</a:t>
            </a:r>
          </a:p>
          <a:p>
            <a:pPr marL="838200" lvl="1" indent="-381000" eaLnBrk="1" hangingPunct="1">
              <a:buFont typeface="Wingdings" pitchFamily="2" charset="2"/>
              <a:buChar char="u"/>
            </a:pPr>
            <a:r>
              <a:rPr lang="zh-CN" altLang="en-US" sz="2000" dirty="0"/>
              <a:t>调试信息级别</a:t>
            </a:r>
            <a:r>
              <a:rPr lang="en-US" altLang="zh-CN" sz="2000" dirty="0"/>
              <a:t>1</a:t>
            </a:r>
            <a:r>
              <a:rPr lang="zh-CN" altLang="en-US" sz="2000" dirty="0"/>
              <a:t>（仅输出时间坐标，序号，查询的域名</a:t>
            </a:r>
            <a:r>
              <a:rPr lang="en-US" altLang="zh-CN" sz="2000" dirty="0"/>
              <a:t>)</a:t>
            </a:r>
          </a:p>
          <a:p>
            <a:pPr marL="838200" lvl="1" indent="-381000" eaLnBrk="1" hangingPunct="1">
              <a:buFont typeface="Wingdings" pitchFamily="2" charset="2"/>
              <a:buChar char="u"/>
            </a:pPr>
            <a:r>
              <a:rPr lang="zh-CN" altLang="en-US" sz="2000" dirty="0"/>
              <a:t>使用指定的名字服务器</a:t>
            </a:r>
            <a:r>
              <a:rPr lang="en-US" altLang="zh-CN" sz="2000" dirty="0"/>
              <a:t>192.168.0.1</a:t>
            </a:r>
          </a:p>
          <a:p>
            <a:pPr marL="838200" lvl="1" indent="-381000" eaLnBrk="1" hangingPunct="1">
              <a:buFont typeface="Wingdings" pitchFamily="2" charset="2"/>
              <a:buChar char="u"/>
            </a:pPr>
            <a:r>
              <a:rPr lang="zh-CN" altLang="en-US" sz="2000" dirty="0"/>
              <a:t>使用指定的配置文件</a:t>
            </a:r>
            <a:r>
              <a:rPr lang="en-US" altLang="zh-CN" sz="2000" dirty="0"/>
              <a:t>c:\dns-table.txt</a:t>
            </a:r>
          </a:p>
          <a:p>
            <a:pPr marL="381000" indent="-381000" eaLnBrk="1" hangingPunct="1"/>
            <a:r>
              <a:rPr lang="en-US" altLang="zh-CN" sz="2000" dirty="0" err="1"/>
              <a:t>dnsrelay</a:t>
            </a:r>
            <a:r>
              <a:rPr lang="en-US" altLang="zh-CN" sz="2000" dirty="0"/>
              <a:t> –dd  202.99.96.68 </a:t>
            </a:r>
          </a:p>
          <a:p>
            <a:pPr marL="838200" lvl="1" indent="-381000" eaLnBrk="1" hangingPunct="1">
              <a:buFont typeface="Wingdings" pitchFamily="2" charset="2"/>
              <a:buChar char="u"/>
            </a:pPr>
            <a:r>
              <a:rPr lang="zh-CN" altLang="en-US" sz="2000" dirty="0"/>
              <a:t>调试信息级别</a:t>
            </a:r>
            <a:r>
              <a:rPr lang="en-US" altLang="zh-CN" sz="2000" dirty="0"/>
              <a:t>2(</a:t>
            </a:r>
            <a:r>
              <a:rPr lang="zh-CN" altLang="en-US" sz="2000" dirty="0"/>
              <a:t>输出冗长的调试信息</a:t>
            </a:r>
            <a:r>
              <a:rPr lang="en-US" altLang="zh-CN" sz="2000" dirty="0"/>
              <a:t>)</a:t>
            </a:r>
          </a:p>
          <a:p>
            <a:pPr marL="838200" lvl="1" indent="-381000" eaLnBrk="1" hangingPunct="1">
              <a:buFont typeface="Wingdings" pitchFamily="2" charset="2"/>
              <a:buChar char="u"/>
            </a:pPr>
            <a:r>
              <a:rPr lang="zh-CN" altLang="en-US" sz="2000" dirty="0"/>
              <a:t>使用指定的名字服务器</a:t>
            </a:r>
            <a:r>
              <a:rPr lang="en-US" altLang="zh-CN" sz="2000" dirty="0"/>
              <a:t>202.99.96.68</a:t>
            </a:r>
          </a:p>
          <a:p>
            <a:pPr marL="838200" lvl="1" indent="-381000" eaLnBrk="1" hangingPunct="1">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a:p>
            <a:pPr marL="838200" lvl="1" indent="-381000" eaLnBrk="1" hangingPunct="1">
              <a:buFont typeface="Wingdings" pitchFamily="2" charset="2"/>
              <a:buChar char="u"/>
            </a:pPr>
            <a:endParaRPr lang="en-US" altLang="zh-CN" sz="2000" dirty="0"/>
          </a:p>
          <a:p>
            <a:pPr marL="457200" lvl="1" indent="0" eaLnBrk="1" hangingPunct="1"/>
            <a:endParaRPr lang="en-US" altLang="zh-CN"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700" dirty="0"/>
              <a:t>课程设计程序中存在的问题</a:t>
            </a:r>
          </a:p>
        </p:txBody>
      </p:sp>
      <p:sp>
        <p:nvSpPr>
          <p:cNvPr id="30723" name="Rectangle 3"/>
          <p:cNvSpPr>
            <a:spLocks noGrp="1" noChangeArrowheads="1"/>
          </p:cNvSpPr>
          <p:nvPr>
            <p:ph type="body" idx="1"/>
          </p:nvPr>
        </p:nvSpPr>
        <p:spPr>
          <a:xfrm>
            <a:off x="656887" y="908720"/>
            <a:ext cx="7827051" cy="5400600"/>
          </a:xfrm>
        </p:spPr>
        <p:txBody>
          <a:bodyPr/>
          <a:lstStyle/>
          <a:p>
            <a:pPr eaLnBrk="1" hangingPunct="1">
              <a:lnSpc>
                <a:spcPct val="150000"/>
              </a:lnSpc>
              <a:spcBef>
                <a:spcPts val="0"/>
              </a:spcBef>
              <a:buClr>
                <a:srgbClr val="C00000"/>
              </a:buClr>
            </a:pPr>
            <a:r>
              <a:rPr lang="zh-CN" altLang="en-US" sz="1500" b="0" dirty="0">
                <a:latin typeface="+mj-lt"/>
              </a:rPr>
              <a:t>格式问题</a:t>
            </a:r>
            <a:r>
              <a:rPr lang="zh-CN" altLang="en-US" sz="1500" b="0" dirty="0" smtClean="0">
                <a:latin typeface="+mj-lt"/>
              </a:rPr>
              <a:t>，</a:t>
            </a:r>
            <a:r>
              <a:rPr lang="zh-CN" altLang="en-US" sz="1500" b="0" dirty="0"/>
              <a:t>代码</a:t>
            </a:r>
            <a:r>
              <a:rPr lang="zh-CN" altLang="en-US" sz="1500" b="0" dirty="0" smtClean="0">
                <a:latin typeface="+mj-lt"/>
              </a:rPr>
              <a:t>不够整洁、美观</a:t>
            </a:r>
            <a:r>
              <a:rPr lang="zh-CN" altLang="en-US" sz="1500" b="0" dirty="0">
                <a:latin typeface="+mj-lt"/>
              </a:rPr>
              <a:t>，该有的空格必须要求要有，不该有的空格</a:t>
            </a:r>
            <a:r>
              <a:rPr lang="zh-CN" altLang="en-US" sz="1500" b="0" dirty="0" smtClean="0">
                <a:latin typeface="+mj-lt"/>
              </a:rPr>
              <a:t>，</a:t>
            </a:r>
            <a:r>
              <a:rPr lang="zh-CN" altLang="en-US" sz="1500" b="0" dirty="0">
                <a:latin typeface="+mj-lt"/>
              </a:rPr>
              <a:t>不要</a:t>
            </a:r>
            <a:r>
              <a:rPr lang="zh-CN" altLang="en-US" sz="1500" b="0" dirty="0" smtClean="0">
                <a:latin typeface="+mj-lt"/>
              </a:rPr>
              <a:t>有</a:t>
            </a:r>
            <a:r>
              <a:rPr lang="zh-CN" altLang="en-US" sz="1500" b="0" dirty="0">
                <a:latin typeface="+mj-lt"/>
              </a:rPr>
              <a:t>。注意缩进以及必要的换行，太多的缩进</a:t>
            </a:r>
            <a:r>
              <a:rPr lang="zh-CN" altLang="en-US" sz="1500" b="0" dirty="0" smtClean="0">
                <a:latin typeface="+mj-lt"/>
              </a:rPr>
              <a:t>，代码</a:t>
            </a:r>
            <a:r>
              <a:rPr lang="zh-CN" altLang="en-US" sz="1500" b="0" dirty="0">
                <a:latin typeface="+mj-lt"/>
              </a:rPr>
              <a:t>整体设计</a:t>
            </a:r>
            <a:r>
              <a:rPr lang="zh-CN" altLang="en-US" sz="1500" b="0" dirty="0" smtClean="0">
                <a:latin typeface="+mj-lt"/>
              </a:rPr>
              <a:t>布局就有问题。</a:t>
            </a:r>
            <a:r>
              <a:rPr lang="zh-CN" altLang="en-US" sz="1500" b="0" dirty="0">
                <a:latin typeface="+mj-lt"/>
              </a:rPr>
              <a:t>版面必须要整洁。</a:t>
            </a:r>
            <a:endParaRPr lang="en-US" altLang="zh-CN" sz="1500" b="0" dirty="0">
              <a:latin typeface="+mj-lt"/>
            </a:endParaRPr>
          </a:p>
          <a:p>
            <a:pPr eaLnBrk="1" hangingPunct="1">
              <a:lnSpc>
                <a:spcPct val="150000"/>
              </a:lnSpc>
              <a:spcBef>
                <a:spcPts val="0"/>
              </a:spcBef>
              <a:buClr>
                <a:srgbClr val="C00000"/>
              </a:buClr>
            </a:pPr>
            <a:r>
              <a:rPr lang="zh-CN" altLang="en-US" sz="1500" b="0" dirty="0">
                <a:latin typeface="+mj-lt"/>
              </a:rPr>
              <a:t>程序使用了两个</a:t>
            </a:r>
            <a:r>
              <a:rPr lang="en-US" altLang="zh-CN" sz="1500" b="0" dirty="0" smtClean="0">
                <a:latin typeface="+mj-lt"/>
              </a:rPr>
              <a:t>socket</a:t>
            </a:r>
            <a:r>
              <a:rPr lang="zh-CN" altLang="en-US" sz="1500" b="0" dirty="0">
                <a:latin typeface="+mj-lt"/>
              </a:rPr>
              <a:t>，</a:t>
            </a:r>
            <a:r>
              <a:rPr lang="zh-CN" altLang="en-US" sz="1500" b="0" dirty="0" smtClean="0">
                <a:latin typeface="+mj-lt"/>
              </a:rPr>
              <a:t>对</a:t>
            </a:r>
            <a:r>
              <a:rPr lang="en-US" altLang="zh-CN" sz="1500" b="0" dirty="0">
                <a:latin typeface="+mj-lt"/>
              </a:rPr>
              <a:t>socket</a:t>
            </a:r>
            <a:r>
              <a:rPr lang="zh-CN" altLang="en-US" sz="1500" b="0" dirty="0">
                <a:latin typeface="+mj-lt"/>
              </a:rPr>
              <a:t>机制研究不</a:t>
            </a:r>
            <a:r>
              <a:rPr lang="zh-CN" altLang="en-US" sz="1500" b="0" dirty="0" smtClean="0">
                <a:latin typeface="+mj-lt"/>
              </a:rPr>
              <a:t>到位。</a:t>
            </a:r>
            <a:endParaRPr lang="en-US" altLang="zh-CN" sz="1500" b="0" dirty="0" smtClean="0">
              <a:latin typeface="+mj-lt"/>
            </a:endParaRPr>
          </a:p>
          <a:p>
            <a:pPr eaLnBrk="1" hangingPunct="1">
              <a:lnSpc>
                <a:spcPct val="150000"/>
              </a:lnSpc>
              <a:spcBef>
                <a:spcPts val="0"/>
              </a:spcBef>
              <a:buClr>
                <a:srgbClr val="C00000"/>
              </a:buClr>
            </a:pPr>
            <a:r>
              <a:rPr lang="zh-CN" altLang="en-US" sz="1500" b="0" dirty="0" smtClean="0">
                <a:latin typeface="+mj-lt"/>
              </a:rPr>
              <a:t>忙等待</a:t>
            </a:r>
            <a:r>
              <a:rPr lang="zh-CN" altLang="en-US" sz="1500" b="0" dirty="0">
                <a:latin typeface="+mj-lt"/>
              </a:rPr>
              <a:t>：</a:t>
            </a:r>
            <a:r>
              <a:rPr lang="en-US" altLang="zh-CN" sz="1500" b="0" dirty="0">
                <a:latin typeface="+mj-lt"/>
              </a:rPr>
              <a:t>CPU</a:t>
            </a:r>
            <a:r>
              <a:rPr lang="zh-CN" altLang="en-US" sz="1500" b="0" dirty="0">
                <a:latin typeface="+mj-lt"/>
              </a:rPr>
              <a:t>每秒钟做成千上百万次几乎不会命中但偶尔会命中的探测，</a:t>
            </a:r>
            <a:r>
              <a:rPr lang="en-US" altLang="zh-CN" sz="1500" b="0" dirty="0">
                <a:latin typeface="+mj-lt"/>
              </a:rPr>
              <a:t>1</a:t>
            </a:r>
            <a:r>
              <a:rPr lang="zh-CN" altLang="en-US" sz="1500" b="0" dirty="0">
                <a:latin typeface="+mj-lt"/>
              </a:rPr>
              <a:t>个</a:t>
            </a:r>
            <a:r>
              <a:rPr lang="en-US" altLang="zh-CN" sz="1500" b="0" dirty="0">
                <a:latin typeface="+mj-lt"/>
              </a:rPr>
              <a:t>CPU</a:t>
            </a:r>
            <a:r>
              <a:rPr lang="zh-CN" altLang="en-US" sz="1500" b="0" dirty="0">
                <a:latin typeface="+mj-lt"/>
              </a:rPr>
              <a:t>核忙死在你的程序里，实际也许只需要这个</a:t>
            </a:r>
            <a:r>
              <a:rPr lang="en-US" altLang="zh-CN" sz="1500" b="0" dirty="0">
                <a:latin typeface="+mj-lt"/>
              </a:rPr>
              <a:t>CPU</a:t>
            </a:r>
            <a:r>
              <a:rPr lang="zh-CN" altLang="en-US" sz="1500" b="0" dirty="0">
                <a:latin typeface="+mj-lt"/>
              </a:rPr>
              <a:t>的</a:t>
            </a:r>
            <a:r>
              <a:rPr lang="en-US" altLang="zh-CN" sz="1500" b="0" dirty="0">
                <a:latin typeface="+mj-lt"/>
              </a:rPr>
              <a:t>0.001%</a:t>
            </a:r>
            <a:r>
              <a:rPr lang="zh-CN" altLang="en-US" sz="1500" b="0" dirty="0">
                <a:latin typeface="+mj-lt"/>
              </a:rPr>
              <a:t>的算力，你却用了</a:t>
            </a:r>
            <a:r>
              <a:rPr lang="en-US" altLang="zh-CN" sz="1500" b="0" dirty="0">
                <a:latin typeface="+mj-lt"/>
              </a:rPr>
              <a:t>100%</a:t>
            </a:r>
            <a:r>
              <a:rPr lang="zh-CN" altLang="en-US" sz="1500" b="0" dirty="0">
                <a:latin typeface="+mj-lt"/>
              </a:rPr>
              <a:t>。应检查</a:t>
            </a:r>
            <a:r>
              <a:rPr lang="en-US" altLang="zh-CN" sz="1500" b="0" dirty="0">
                <a:latin typeface="+mj-lt"/>
              </a:rPr>
              <a:t>CPU</a:t>
            </a:r>
            <a:r>
              <a:rPr lang="zh-CN" altLang="en-US" sz="1500" b="0" dirty="0">
                <a:latin typeface="+mj-lt"/>
              </a:rPr>
              <a:t>占用</a:t>
            </a:r>
            <a:r>
              <a:rPr lang="zh-CN" altLang="en-US" sz="1500" b="0" dirty="0" smtClean="0">
                <a:latin typeface="+mj-lt"/>
              </a:rPr>
              <a:t>率。</a:t>
            </a:r>
            <a:endParaRPr lang="en-US" altLang="zh-CN" sz="1500" b="0" dirty="0">
              <a:latin typeface="+mj-lt"/>
            </a:endParaRPr>
          </a:p>
          <a:p>
            <a:pPr eaLnBrk="1" hangingPunct="1">
              <a:lnSpc>
                <a:spcPct val="150000"/>
              </a:lnSpc>
              <a:spcBef>
                <a:spcPts val="0"/>
              </a:spcBef>
              <a:buClr>
                <a:srgbClr val="C00000"/>
              </a:buClr>
            </a:pPr>
            <a:r>
              <a:rPr lang="zh-CN" altLang="en-US" sz="1500" b="0" dirty="0">
                <a:latin typeface="+mj-lt"/>
              </a:rPr>
              <a:t>不划分子程序，一个</a:t>
            </a:r>
            <a:r>
              <a:rPr lang="en-US" altLang="zh-CN" sz="1500" b="0" dirty="0">
                <a:latin typeface="+mj-lt"/>
              </a:rPr>
              <a:t>main</a:t>
            </a:r>
            <a:r>
              <a:rPr lang="zh-CN" altLang="en-US" sz="1500" b="0" dirty="0">
                <a:latin typeface="+mj-lt"/>
              </a:rPr>
              <a:t>函数流水到底，只有极少数子程序</a:t>
            </a:r>
            <a:r>
              <a:rPr lang="zh-CN" altLang="en-US" sz="1500" b="0" dirty="0" smtClean="0">
                <a:latin typeface="+mj-lt"/>
              </a:rPr>
              <a:t>。整个</a:t>
            </a:r>
            <a:r>
              <a:rPr lang="zh-CN" altLang="en-US" sz="1500" b="0" dirty="0">
                <a:latin typeface="+mj-lt"/>
              </a:rPr>
              <a:t>工程只有一个</a:t>
            </a:r>
            <a:r>
              <a:rPr lang="en-US" altLang="zh-CN" sz="1500" b="0" dirty="0">
                <a:latin typeface="+mj-lt"/>
              </a:rPr>
              <a:t>.C</a:t>
            </a:r>
            <a:r>
              <a:rPr lang="zh-CN" altLang="en-US" sz="1500" b="0" dirty="0">
                <a:latin typeface="+mj-lt"/>
              </a:rPr>
              <a:t>文件</a:t>
            </a:r>
            <a:endParaRPr lang="en-US" altLang="zh-CN" sz="1500" b="0" dirty="0">
              <a:latin typeface="+mj-lt"/>
            </a:endParaRPr>
          </a:p>
          <a:p>
            <a:pPr eaLnBrk="1" hangingPunct="1">
              <a:lnSpc>
                <a:spcPct val="150000"/>
              </a:lnSpc>
              <a:spcBef>
                <a:spcPts val="0"/>
              </a:spcBef>
              <a:buClr>
                <a:srgbClr val="C00000"/>
              </a:buClr>
            </a:pPr>
            <a:r>
              <a:rPr lang="zh-CN" altLang="en-US" sz="1500" b="0" dirty="0">
                <a:latin typeface="+mj-lt"/>
              </a:rPr>
              <a:t>可读性问题</a:t>
            </a:r>
            <a:r>
              <a:rPr lang="zh-CN" altLang="en-US" sz="1500" b="0" dirty="0" smtClean="0">
                <a:latin typeface="+mj-lt"/>
              </a:rPr>
              <a:t>：不必要的</a:t>
            </a:r>
            <a:r>
              <a:rPr lang="zh-CN" altLang="en-US" sz="1500" b="0" dirty="0">
                <a:latin typeface="+mj-lt"/>
              </a:rPr>
              <a:t>注释太</a:t>
            </a:r>
            <a:r>
              <a:rPr lang="zh-CN" altLang="en-US" sz="1500" b="0" dirty="0" smtClean="0">
                <a:latin typeface="+mj-lt"/>
              </a:rPr>
              <a:t>多。</a:t>
            </a:r>
            <a:r>
              <a:rPr lang="zh-CN" altLang="en-US" sz="1500" b="0" dirty="0">
                <a:latin typeface="+mj-lt"/>
              </a:rPr>
              <a:t>注释中甚至有</a:t>
            </a:r>
            <a:r>
              <a:rPr lang="en-US" altLang="zh-CN" sz="1500" b="0" dirty="0">
                <a:latin typeface="+mj-lt"/>
              </a:rPr>
              <a:t>BUG</a:t>
            </a:r>
            <a:r>
              <a:rPr lang="zh-CN" altLang="en-US" sz="1500" b="0" dirty="0">
                <a:latin typeface="+mj-lt"/>
              </a:rPr>
              <a:t>，错误的注释还不如没有。变量和函数取名太随意，影响可读性，名字跟实际做得甚至不一样。</a:t>
            </a:r>
            <a:endParaRPr lang="en-US" altLang="zh-CN" sz="1500" b="0" dirty="0">
              <a:latin typeface="+mj-lt"/>
            </a:endParaRPr>
          </a:p>
          <a:p>
            <a:pPr eaLnBrk="1" hangingPunct="1">
              <a:lnSpc>
                <a:spcPct val="150000"/>
              </a:lnSpc>
              <a:spcBef>
                <a:spcPts val="0"/>
              </a:spcBef>
              <a:buClr>
                <a:srgbClr val="C00000"/>
              </a:buClr>
            </a:pPr>
            <a:r>
              <a:rPr lang="zh-CN" altLang="en-US" sz="1500" b="0" dirty="0">
                <a:latin typeface="+mj-lt"/>
              </a:rPr>
              <a:t>程序运行的可观测性：调试信息的输出缺少封装，与调试信息有关的过多的语法符号和代码行</a:t>
            </a:r>
            <a:r>
              <a:rPr lang="zh-CN" altLang="en-US" sz="1500" b="0" dirty="0" smtClean="0">
                <a:latin typeface="+mj-lt"/>
              </a:rPr>
              <a:t>，影响</a:t>
            </a:r>
            <a:r>
              <a:rPr lang="zh-CN" altLang="en-US" sz="1500" b="0" dirty="0">
                <a:latin typeface="+mj-lt"/>
              </a:rPr>
              <a:t>主体功能的展示。不需要调试的时候，这些调试信息应几乎不占用</a:t>
            </a:r>
            <a:r>
              <a:rPr lang="en-US" altLang="zh-CN" sz="1500" b="0" dirty="0">
                <a:latin typeface="+mj-lt"/>
              </a:rPr>
              <a:t>CPU</a:t>
            </a:r>
            <a:r>
              <a:rPr lang="zh-CN" altLang="en-US" sz="1500" b="0" dirty="0">
                <a:latin typeface="+mj-lt"/>
              </a:rPr>
              <a:t>，封装成宏和相关子程序较为合理。</a:t>
            </a:r>
            <a:endParaRPr lang="en-US" altLang="zh-CN" sz="1500" b="0" dirty="0">
              <a:latin typeface="+mj-lt"/>
            </a:endParaRPr>
          </a:p>
          <a:p>
            <a:pPr eaLnBrk="1" hangingPunct="1">
              <a:lnSpc>
                <a:spcPct val="150000"/>
              </a:lnSpc>
              <a:spcBef>
                <a:spcPts val="0"/>
              </a:spcBef>
              <a:buClr>
                <a:srgbClr val="C00000"/>
              </a:buClr>
              <a:buFont typeface="+mj-lt"/>
              <a:buAutoNum type="arabicPeriod"/>
            </a:pPr>
            <a:endParaRPr lang="en-US" altLang="zh-CN" sz="1500" b="0" dirty="0">
              <a:latin typeface="+mj-lt"/>
            </a:endParaRPr>
          </a:p>
          <a:p>
            <a:pPr marL="0" indent="0" eaLnBrk="1" hangingPunct="1">
              <a:lnSpc>
                <a:spcPct val="150000"/>
              </a:lnSpc>
              <a:spcBef>
                <a:spcPts val="0"/>
              </a:spcBef>
              <a:buClr>
                <a:srgbClr val="C00000"/>
              </a:buClr>
              <a:buNone/>
            </a:pPr>
            <a:endParaRPr lang="en-US" altLang="zh-CN" sz="1500" dirty="0">
              <a:latin typeface="+mj-lt"/>
            </a:endParaRPr>
          </a:p>
        </p:txBody>
      </p:sp>
    </p:spTree>
    <p:extLst>
      <p:ext uri="{BB962C8B-B14F-4D97-AF65-F5344CB8AC3E}">
        <p14:creationId xmlns:p14="http://schemas.microsoft.com/office/powerpoint/2010/main" val="1368185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提交文件的内容</a:t>
            </a:r>
          </a:p>
        </p:txBody>
      </p:sp>
      <p:sp>
        <p:nvSpPr>
          <p:cNvPr id="9219" name="Rectangle 3"/>
          <p:cNvSpPr>
            <a:spLocks noGrp="1" noChangeArrowheads="1"/>
          </p:cNvSpPr>
          <p:nvPr>
            <p:ph type="body" idx="1"/>
          </p:nvPr>
        </p:nvSpPr>
        <p:spPr>
          <a:xfrm>
            <a:off x="684213" y="1125537"/>
            <a:ext cx="7772400" cy="5472113"/>
          </a:xfrm>
        </p:spPr>
        <p:txBody>
          <a:bodyPr/>
          <a:lstStyle/>
          <a:p>
            <a:pPr eaLnBrk="1" hangingPunct="1">
              <a:lnSpc>
                <a:spcPts val="2325"/>
              </a:lnSpc>
            </a:pPr>
            <a:r>
              <a:rPr lang="zh-CN" altLang="en-US" dirty="0"/>
              <a:t>电子版</a:t>
            </a:r>
          </a:p>
          <a:p>
            <a:pPr lvl="1" eaLnBrk="1" hangingPunct="1">
              <a:lnSpc>
                <a:spcPts val="2325"/>
              </a:lnSpc>
              <a:buFont typeface="Wingdings" pitchFamily="2" charset="2"/>
              <a:buChar char="u"/>
            </a:pPr>
            <a:r>
              <a:rPr lang="zh-CN" altLang="en-US" dirty="0"/>
              <a:t>源代码</a:t>
            </a:r>
          </a:p>
          <a:p>
            <a:pPr lvl="1" eaLnBrk="1" hangingPunct="1">
              <a:lnSpc>
                <a:spcPts val="2325"/>
              </a:lnSpc>
              <a:buFont typeface="Wingdings" pitchFamily="2" charset="2"/>
              <a:buChar char="u"/>
            </a:pPr>
            <a:r>
              <a:rPr lang="zh-CN" altLang="en-US" dirty="0"/>
              <a:t>课程</a:t>
            </a:r>
            <a:r>
              <a:rPr lang="zh-CN" altLang="en-US" dirty="0" smtClean="0"/>
              <a:t>设计报告</a:t>
            </a:r>
            <a:endParaRPr lang="zh-CN" altLang="en-US" dirty="0"/>
          </a:p>
          <a:p>
            <a:pPr eaLnBrk="1" hangingPunct="1">
              <a:lnSpc>
                <a:spcPts val="2325"/>
              </a:lnSpc>
            </a:pPr>
            <a:r>
              <a:rPr lang="zh-CN" altLang="en-US" dirty="0"/>
              <a:t>收集方式</a:t>
            </a:r>
          </a:p>
          <a:p>
            <a:pPr marL="685800" lvl="1" indent="-342900" eaLnBrk="1" hangingPunct="1">
              <a:lnSpc>
                <a:spcPts val="2325"/>
              </a:lnSpc>
              <a:buFont typeface="Wingdings" panose="05000000000000000000" pitchFamily="2" charset="2"/>
              <a:buChar char="u"/>
            </a:pPr>
            <a:r>
              <a:rPr lang="zh-CN" altLang="en-US" dirty="0"/>
              <a:t>每一组同学</a:t>
            </a:r>
            <a:r>
              <a:rPr lang="zh-CN" altLang="en-US" dirty="0">
                <a:solidFill>
                  <a:srgbClr val="FF0000"/>
                </a:solidFill>
                <a:highlight>
                  <a:srgbClr val="FFFF00"/>
                </a:highlight>
              </a:rPr>
              <a:t>只提供</a:t>
            </a:r>
            <a:r>
              <a:rPr lang="en-US" altLang="zh-CN" dirty="0" smtClean="0">
                <a:solidFill>
                  <a:srgbClr val="FF0000"/>
                </a:solidFill>
                <a:highlight>
                  <a:srgbClr val="00FFFF"/>
                </a:highlight>
              </a:rPr>
              <a:t>1</a:t>
            </a:r>
            <a:r>
              <a:rPr lang="zh-CN" altLang="en-US" dirty="0">
                <a:solidFill>
                  <a:srgbClr val="FF0000"/>
                </a:solidFill>
                <a:highlight>
                  <a:srgbClr val="00FFFF"/>
                </a:highlight>
              </a:rPr>
              <a:t>份</a:t>
            </a:r>
            <a:r>
              <a:rPr lang="zh-CN" altLang="en-US" dirty="0" smtClean="0">
                <a:solidFill>
                  <a:srgbClr val="FF0000"/>
                </a:solidFill>
                <a:highlight>
                  <a:srgbClr val="FFFF00"/>
                </a:highlight>
              </a:rPr>
              <a:t>文件</a:t>
            </a:r>
            <a:r>
              <a:rPr lang="zh-CN" altLang="en-US" dirty="0"/>
              <a:t>，包括课程设计</a:t>
            </a:r>
            <a:r>
              <a:rPr lang="zh-CN" altLang="en-US" dirty="0" smtClean="0"/>
              <a:t>报告和</a:t>
            </a:r>
            <a:r>
              <a:rPr lang="zh-CN" altLang="en-US" dirty="0"/>
              <a:t>源代码，注意排版</a:t>
            </a:r>
            <a:endParaRPr lang="en-US" altLang="zh-CN" dirty="0"/>
          </a:p>
          <a:p>
            <a:pPr marL="600075" lvl="1" indent="-257175" eaLnBrk="1" hangingPunct="1">
              <a:lnSpc>
                <a:spcPts val="2325"/>
              </a:lnSpc>
              <a:buFont typeface="Wingdings" panose="05000000000000000000" pitchFamily="2" charset="2"/>
              <a:buChar char="u"/>
            </a:pPr>
            <a:r>
              <a:rPr lang="zh-CN" altLang="en-US" dirty="0"/>
              <a:t>课程设计</a:t>
            </a:r>
            <a:r>
              <a:rPr lang="zh-CN" altLang="en-US" dirty="0" smtClean="0"/>
              <a:t>报告文件名</a:t>
            </a:r>
            <a:r>
              <a:rPr lang="zh-CN" altLang="en-US" dirty="0"/>
              <a:t>的命名规范为：</a:t>
            </a:r>
          </a:p>
          <a:p>
            <a:pPr marL="685800" lvl="2" indent="0" eaLnBrk="1" hangingPunct="1">
              <a:lnSpc>
                <a:spcPts val="2325"/>
              </a:lnSpc>
              <a:buNone/>
            </a:pPr>
            <a:r>
              <a:rPr lang="en-US" altLang="zh-CN" dirty="0" smtClean="0">
                <a:solidFill>
                  <a:srgbClr val="FF0000"/>
                </a:solidFill>
              </a:rPr>
              <a:t>2023211404</a:t>
            </a:r>
            <a:r>
              <a:rPr lang="zh-CN" altLang="en-US" dirty="0">
                <a:solidFill>
                  <a:srgbClr val="FF0000"/>
                </a:solidFill>
              </a:rPr>
              <a:t>张三</a:t>
            </a:r>
            <a:r>
              <a:rPr lang="en-US" altLang="zh-CN" dirty="0">
                <a:solidFill>
                  <a:srgbClr val="FF0000"/>
                </a:solidFill>
              </a:rPr>
              <a:t>-</a:t>
            </a:r>
            <a:r>
              <a:rPr lang="en-US" altLang="zh-CN" dirty="0" smtClean="0">
                <a:solidFill>
                  <a:srgbClr val="FF0000"/>
                </a:solidFill>
              </a:rPr>
              <a:t>2023211408</a:t>
            </a:r>
            <a:r>
              <a:rPr lang="zh-CN" altLang="en-US" dirty="0">
                <a:solidFill>
                  <a:srgbClr val="FF0000"/>
                </a:solidFill>
              </a:rPr>
              <a:t>李四</a:t>
            </a:r>
            <a:r>
              <a:rPr lang="en-US" altLang="zh-CN" dirty="0">
                <a:solidFill>
                  <a:srgbClr val="FF0000"/>
                </a:solidFill>
              </a:rPr>
              <a:t>.docx</a:t>
            </a:r>
            <a:endParaRPr lang="zh-CN" altLang="en-US" dirty="0">
              <a:solidFill>
                <a:srgbClr val="FF0000"/>
              </a:solidFill>
            </a:endParaRPr>
          </a:p>
          <a:p>
            <a:pPr lvl="2" eaLnBrk="1" hangingPunct="1">
              <a:lnSpc>
                <a:spcPts val="2325"/>
              </a:lnSpc>
              <a:buNone/>
            </a:pPr>
            <a:r>
              <a:rPr lang="zh-CN" altLang="en-US" dirty="0"/>
              <a:t>（有多个同学参加的，按照学号从小到大排列</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838200" indent="-838200" eaLnBrk="1" hangingPunct="1"/>
            <a:r>
              <a:rPr lang="zh-CN" altLang="en-US" dirty="0"/>
              <a:t>课程设计报告</a:t>
            </a:r>
          </a:p>
        </p:txBody>
      </p:sp>
      <p:sp>
        <p:nvSpPr>
          <p:cNvPr id="8195" name="Rectangle 3"/>
          <p:cNvSpPr>
            <a:spLocks noGrp="1" noChangeArrowheads="1"/>
          </p:cNvSpPr>
          <p:nvPr>
            <p:ph type="body" idx="1"/>
          </p:nvPr>
        </p:nvSpPr>
        <p:spPr/>
        <p:txBody>
          <a:bodyPr/>
          <a:lstStyle/>
          <a:p>
            <a:pPr eaLnBrk="1" hangingPunct="1">
              <a:lnSpc>
                <a:spcPct val="150000"/>
              </a:lnSpc>
            </a:pPr>
            <a:r>
              <a:rPr lang="zh-CN" altLang="en-US" b="0" dirty="0">
                <a:solidFill>
                  <a:srgbClr val="000066"/>
                </a:solidFill>
              </a:rPr>
              <a:t>系统的功能设计</a:t>
            </a:r>
          </a:p>
          <a:p>
            <a:pPr eaLnBrk="1" hangingPunct="1">
              <a:lnSpc>
                <a:spcPct val="150000"/>
              </a:lnSpc>
            </a:pPr>
            <a:r>
              <a:rPr lang="zh-CN" altLang="en-US" b="0" dirty="0">
                <a:solidFill>
                  <a:srgbClr val="000066"/>
                </a:solidFill>
              </a:rPr>
              <a:t>模块划分和软件流程图</a:t>
            </a:r>
          </a:p>
          <a:p>
            <a:pPr eaLnBrk="1" hangingPunct="1">
              <a:lnSpc>
                <a:spcPct val="150000"/>
              </a:lnSpc>
            </a:pPr>
            <a:r>
              <a:rPr lang="zh-CN" altLang="en-US" b="0" dirty="0">
                <a:solidFill>
                  <a:srgbClr val="000066"/>
                </a:solidFill>
              </a:rPr>
              <a:t>测试用例以及运行结果</a:t>
            </a:r>
          </a:p>
          <a:p>
            <a:pPr eaLnBrk="1" hangingPunct="1">
              <a:lnSpc>
                <a:spcPct val="150000"/>
              </a:lnSpc>
            </a:pPr>
            <a:r>
              <a:rPr lang="zh-CN" altLang="en-US" b="0" dirty="0">
                <a:solidFill>
                  <a:srgbClr val="000066"/>
                </a:solidFill>
              </a:rPr>
              <a:t>调试中遇到并解决的问题</a:t>
            </a:r>
          </a:p>
          <a:p>
            <a:pPr eaLnBrk="1" hangingPunct="1">
              <a:lnSpc>
                <a:spcPct val="150000"/>
              </a:lnSpc>
            </a:pPr>
            <a:r>
              <a:rPr lang="zh-CN" altLang="en-US" b="0" dirty="0">
                <a:solidFill>
                  <a:srgbClr val="000066"/>
                </a:solidFill>
              </a:rPr>
              <a:t>总结和心得体会</a:t>
            </a:r>
          </a:p>
          <a:p>
            <a:pPr eaLnBrk="1" hangingPunct="1"/>
            <a:endParaRPr lang="en-US" altLang="zh-CN" b="0" dirty="0">
              <a:solidFill>
                <a:srgbClr val="000066"/>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4500" dirty="0">
                <a:solidFill>
                  <a:schemeClr val="accent2"/>
                </a:solidFill>
              </a:rPr>
              <a:t>课程设计题目</a:t>
            </a:r>
          </a:p>
        </p:txBody>
      </p:sp>
      <p:sp>
        <p:nvSpPr>
          <p:cNvPr id="4099" name="Line 3"/>
          <p:cNvSpPr>
            <a:spLocks noChangeShapeType="1"/>
          </p:cNvSpPr>
          <p:nvPr/>
        </p:nvSpPr>
        <p:spPr bwMode="auto">
          <a:xfrm>
            <a:off x="1656161" y="1538288"/>
            <a:ext cx="5831681"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125"/>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a:t>“DNS</a:t>
            </a:r>
            <a:r>
              <a:rPr lang="zh-CN" altLang="en-US"/>
              <a:t>中继服务器”的实现</a:t>
            </a:r>
          </a:p>
        </p:txBody>
      </p:sp>
      <p:sp>
        <p:nvSpPr>
          <p:cNvPr id="5123" name="Rectangle 3"/>
          <p:cNvSpPr>
            <a:spLocks noGrp="1" noChangeArrowheads="1"/>
          </p:cNvSpPr>
          <p:nvPr>
            <p:ph type="body" idx="1"/>
          </p:nvPr>
        </p:nvSpPr>
        <p:spPr/>
        <p:txBody>
          <a:bodyPr/>
          <a:lstStyle/>
          <a:p>
            <a:pPr eaLnBrk="1" hangingPunct="1"/>
            <a:r>
              <a:rPr lang="zh-CN" altLang="en-US" dirty="0"/>
              <a:t>设计一个</a:t>
            </a:r>
            <a:r>
              <a:rPr lang="en-US" altLang="zh-CN" dirty="0"/>
              <a:t>DNS</a:t>
            </a:r>
            <a:r>
              <a:rPr lang="zh-CN" altLang="en-US" dirty="0"/>
              <a:t>服务器程序，读入</a:t>
            </a:r>
            <a:r>
              <a:rPr lang="zh-CN" altLang="en-US" dirty="0">
                <a:latin typeface="宋体" pitchFamily="2" charset="-122"/>
                <a:ea typeface="宋体" pitchFamily="2" charset="-122"/>
              </a:rPr>
              <a:t>“</a:t>
            </a:r>
            <a:r>
              <a:rPr lang="en-US" altLang="zh-CN" dirty="0"/>
              <a:t>IP</a:t>
            </a:r>
            <a:r>
              <a:rPr lang="zh-CN" altLang="en-US" dirty="0"/>
              <a:t>地址</a:t>
            </a:r>
            <a:r>
              <a:rPr lang="en-US" altLang="zh-CN" dirty="0"/>
              <a:t>-</a:t>
            </a:r>
            <a:r>
              <a:rPr lang="zh-CN" altLang="en-US" dirty="0"/>
              <a:t>域名</a:t>
            </a:r>
            <a:r>
              <a:rPr lang="zh-CN" altLang="en-US" dirty="0">
                <a:latin typeface="宋体" pitchFamily="2" charset="-122"/>
                <a:ea typeface="宋体" pitchFamily="2" charset="-122"/>
              </a:rPr>
              <a:t>”</a:t>
            </a:r>
            <a:r>
              <a:rPr lang="zh-CN" altLang="en-US" dirty="0"/>
              <a:t>对照表，当客户端查询域名对应的</a:t>
            </a:r>
            <a:r>
              <a:rPr lang="en-US" altLang="zh-CN" dirty="0"/>
              <a:t>IP</a:t>
            </a:r>
            <a:r>
              <a:rPr lang="zh-CN" altLang="en-US" dirty="0"/>
              <a:t>地址时，用域名检索该对照表，有三种可能检索结果：</a:t>
            </a:r>
          </a:p>
          <a:p>
            <a:pPr lvl="1" eaLnBrk="1" hangingPunct="1">
              <a:buFont typeface="Wingdings" pitchFamily="2" charset="2"/>
              <a:buChar char="u"/>
            </a:pPr>
            <a:r>
              <a:rPr lang="zh-CN" altLang="en-US" dirty="0"/>
              <a:t>检索结果：</a:t>
            </a:r>
            <a:r>
              <a:rPr lang="en-US" altLang="zh-CN" dirty="0" err="1"/>
              <a:t>ip</a:t>
            </a:r>
            <a:r>
              <a:rPr lang="zh-CN" altLang="en-US" dirty="0"/>
              <a:t>地址</a:t>
            </a:r>
            <a:r>
              <a:rPr lang="en-US" altLang="zh-CN" dirty="0"/>
              <a:t>0.0.0.0</a:t>
            </a:r>
            <a:r>
              <a:rPr lang="zh-CN" altLang="en-US" dirty="0"/>
              <a:t>，则向客户端返回</a:t>
            </a:r>
            <a:r>
              <a:rPr lang="zh-CN" altLang="en-US" dirty="0">
                <a:latin typeface="宋体" pitchFamily="2" charset="-122"/>
                <a:ea typeface="宋体" pitchFamily="2" charset="-122"/>
              </a:rPr>
              <a:t>“</a:t>
            </a:r>
            <a:r>
              <a:rPr lang="zh-CN" altLang="en-US" dirty="0"/>
              <a:t>域名不存在</a:t>
            </a:r>
            <a:r>
              <a:rPr lang="zh-CN" altLang="en-US" dirty="0">
                <a:latin typeface="宋体" pitchFamily="2" charset="-122"/>
                <a:ea typeface="宋体" pitchFamily="2" charset="-122"/>
              </a:rPr>
              <a:t>”</a:t>
            </a:r>
            <a:r>
              <a:rPr lang="zh-CN" altLang="en-US" dirty="0"/>
              <a:t>的报错消息（</a:t>
            </a:r>
            <a:r>
              <a:rPr lang="zh-CN" altLang="en-US" dirty="0">
                <a:solidFill>
                  <a:srgbClr val="800000"/>
                </a:solidFill>
              </a:rPr>
              <a:t>不良网站拦截功能</a:t>
            </a:r>
            <a:r>
              <a:rPr lang="zh-CN" altLang="en-US" dirty="0"/>
              <a:t>）</a:t>
            </a:r>
          </a:p>
          <a:p>
            <a:pPr lvl="1" eaLnBrk="1" hangingPunct="1">
              <a:buFont typeface="Wingdings" pitchFamily="2" charset="2"/>
              <a:buChar char="u"/>
            </a:pPr>
            <a:r>
              <a:rPr lang="zh-CN" altLang="en-US" dirty="0"/>
              <a:t>检索结果：普通</a:t>
            </a:r>
            <a:r>
              <a:rPr lang="en-US" altLang="zh-CN" dirty="0"/>
              <a:t>IP</a:t>
            </a:r>
            <a:r>
              <a:rPr lang="zh-CN" altLang="en-US" dirty="0"/>
              <a:t>地址，则向客户端返回该地址（</a:t>
            </a:r>
            <a:r>
              <a:rPr lang="zh-CN" altLang="en-US" dirty="0">
                <a:solidFill>
                  <a:srgbClr val="800000"/>
                </a:solidFill>
              </a:rPr>
              <a:t>服务器功能</a:t>
            </a:r>
            <a:r>
              <a:rPr lang="zh-CN" altLang="en-US" dirty="0"/>
              <a:t>）</a:t>
            </a:r>
          </a:p>
          <a:p>
            <a:pPr lvl="1" eaLnBrk="1" hangingPunct="1">
              <a:buFont typeface="Wingdings" pitchFamily="2" charset="2"/>
              <a:buChar char="u"/>
            </a:pPr>
            <a:r>
              <a:rPr lang="zh-CN" altLang="en-US" dirty="0"/>
              <a:t>表中未检到该域名，则向因特网</a:t>
            </a:r>
            <a:r>
              <a:rPr lang="en-US" altLang="zh-CN" dirty="0"/>
              <a:t>DNS</a:t>
            </a:r>
            <a:r>
              <a:rPr lang="zh-CN" altLang="en-US" dirty="0"/>
              <a:t>服务器发出查询，并将结果返给客户端（</a:t>
            </a:r>
            <a:r>
              <a:rPr lang="zh-CN" altLang="en-US" dirty="0">
                <a:solidFill>
                  <a:srgbClr val="800000"/>
                </a:solidFill>
              </a:rPr>
              <a:t>中继功能</a:t>
            </a:r>
            <a:r>
              <a:rPr lang="zh-CN" altLang="en-US" dirty="0"/>
              <a:t>）</a:t>
            </a:r>
          </a:p>
          <a:p>
            <a:pPr lvl="2" eaLnBrk="1" hangingPunct="1"/>
            <a:r>
              <a:rPr lang="zh-CN" altLang="en-US" dirty="0"/>
              <a:t>考虑多个计算机上的客户端会同时查询，需要进行消息</a:t>
            </a:r>
            <a:r>
              <a:rPr lang="en-US" altLang="zh-CN" dirty="0"/>
              <a:t>ID</a:t>
            </a:r>
            <a:r>
              <a:rPr lang="zh-CN" altLang="en-US" dirty="0"/>
              <a:t>的转换</a:t>
            </a:r>
          </a:p>
          <a:p>
            <a:pPr eaLnBrk="1" hangingPunct="1">
              <a:lnSpc>
                <a:spcPct val="150000"/>
              </a:lnSpc>
            </a:pPr>
            <a:r>
              <a:rPr lang="zh-CN" altLang="en-US" dirty="0"/>
              <a:t>其他自选题目</a:t>
            </a:r>
            <a:endParaRPr lang="en-US" altLang="zh-CN" dirty="0"/>
          </a:p>
          <a:p>
            <a:pPr marL="800100" lvl="1" indent="-342900" eaLnBrk="1" hangingPunct="1">
              <a:lnSpc>
                <a:spcPct val="150000"/>
              </a:lnSpc>
              <a:buFont typeface="Wingdings" panose="05000000000000000000" pitchFamily="2" charset="2"/>
              <a:buChar char="u"/>
            </a:pPr>
            <a:r>
              <a:rPr lang="zh-CN" altLang="en-US" dirty="0"/>
              <a:t>自选题目需要经任课老师确认（两周之内）</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相关资料</a:t>
            </a:r>
          </a:p>
        </p:txBody>
      </p:sp>
      <p:sp>
        <p:nvSpPr>
          <p:cNvPr id="10243" name="Rectangle 3"/>
          <p:cNvSpPr>
            <a:spLocks noGrp="1" noChangeArrowheads="1"/>
          </p:cNvSpPr>
          <p:nvPr>
            <p:ph type="body" idx="1"/>
          </p:nvPr>
        </p:nvSpPr>
        <p:spPr/>
        <p:txBody>
          <a:bodyPr/>
          <a:lstStyle/>
          <a:p>
            <a:pPr eaLnBrk="1" hangingPunct="1"/>
            <a:r>
              <a:rPr lang="en-US" altLang="zh-CN" b="0" dirty="0"/>
              <a:t>Socket</a:t>
            </a:r>
            <a:r>
              <a:rPr lang="zh-CN" altLang="en-US" b="0" dirty="0"/>
              <a:t>编程</a:t>
            </a:r>
            <a:r>
              <a:rPr lang="en-US" altLang="zh-CN" b="0" dirty="0"/>
              <a:t>(</a:t>
            </a:r>
            <a:r>
              <a:rPr lang="zh-CN" altLang="en-US" b="0" dirty="0"/>
              <a:t>自己查找相应文献</a:t>
            </a:r>
            <a:r>
              <a:rPr lang="en-US" altLang="zh-CN" b="0" dirty="0"/>
              <a:t>)</a:t>
            </a:r>
          </a:p>
          <a:p>
            <a:pPr eaLnBrk="1" hangingPunct="1"/>
            <a:r>
              <a:rPr lang="en-US" altLang="zh-CN" b="0" dirty="0"/>
              <a:t>RFC1305</a:t>
            </a:r>
            <a:r>
              <a:rPr lang="zh-CN" altLang="en-US" b="0" dirty="0"/>
              <a:t>协议文本</a:t>
            </a:r>
          </a:p>
          <a:p>
            <a:pPr eaLnBrk="1" hangingPunct="1"/>
            <a:r>
              <a:rPr lang="zh-CN" altLang="en-US" b="0" dirty="0"/>
              <a:t>软件工具</a:t>
            </a:r>
            <a:r>
              <a:rPr lang="en-US" altLang="zh-CN" b="0" dirty="0" err="1"/>
              <a:t>WireShark</a:t>
            </a:r>
            <a:endParaRPr lang="en-US" altLang="zh-CN" b="0" dirty="0"/>
          </a:p>
          <a:p>
            <a:pPr eaLnBrk="1" hangingPunct="1"/>
            <a:endParaRPr lang="en-US" altLang="zh-CN" b="0" dirty="0"/>
          </a:p>
          <a:p>
            <a:r>
              <a:rPr lang="zh-CN" altLang="en-US" b="0" dirty="0"/>
              <a:t>下载</a:t>
            </a:r>
          </a:p>
          <a:p>
            <a:pPr marL="0" indent="0" eaLnBrk="1" hangingPunct="1">
              <a:buNone/>
            </a:pPr>
            <a:r>
              <a:rPr lang="zh-CN" altLang="en-US" b="0" dirty="0"/>
              <a:t>   教学云平台</a:t>
            </a:r>
            <a:endParaRPr lang="en-US" altLang="zh-CN" b="0" dirty="0"/>
          </a:p>
          <a:p>
            <a:pPr eaLnBrk="1" hangingPunct="1"/>
            <a:endParaRPr lang="en-US" altLang="zh-CN" b="0" dirty="0"/>
          </a:p>
          <a:p>
            <a:pPr eaLnBrk="1" hangingPunct="1">
              <a:buFont typeface="Wingdings" pitchFamily="2" charset="2"/>
              <a:buNone/>
            </a:pPr>
            <a:endParaRPr lang="en-US" altLang="zh-CN"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空演示文稿">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spDef>
    <a:ln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20536</TotalTime>
  <Words>2682</Words>
  <Application>Microsoft Office PowerPoint</Application>
  <PresentationFormat>全屏显示(4:3)</PresentationFormat>
  <Paragraphs>365</Paragraphs>
  <Slides>43</Slides>
  <Notes>10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62" baseType="lpstr">
      <vt:lpstr>Batang</vt:lpstr>
      <vt:lpstr>等线</vt:lpstr>
      <vt:lpstr>仿宋_GB2312</vt:lpstr>
      <vt:lpstr>黑体</vt:lpstr>
      <vt:lpstr>楷体_GB2312</vt:lpstr>
      <vt:lpstr>宋体</vt:lpstr>
      <vt:lpstr>Arial</vt:lpstr>
      <vt:lpstr>Baskerville Old Face</vt:lpstr>
      <vt:lpstr>Comic Sans MS</vt:lpstr>
      <vt:lpstr>Courier New</vt:lpstr>
      <vt:lpstr>Lucida Console</vt:lpstr>
      <vt:lpstr>Symbol</vt:lpstr>
      <vt:lpstr>Tahoma</vt:lpstr>
      <vt:lpstr>Times</vt:lpstr>
      <vt:lpstr>Times New Roman</vt:lpstr>
      <vt:lpstr>Verdana</vt:lpstr>
      <vt:lpstr>Wingdings</vt:lpstr>
      <vt:lpstr>空演示文稿</vt:lpstr>
      <vt:lpstr>Visio</vt:lpstr>
      <vt:lpstr>《计算机网络》课程设计  高占春 gaozc@bupt.edu.cn Tel.13701053226 </vt:lpstr>
      <vt:lpstr>课程安排</vt:lpstr>
      <vt:lpstr>成绩评定</vt:lpstr>
      <vt:lpstr>PowerPoint 演示文稿</vt:lpstr>
      <vt:lpstr>提交文件的内容</vt:lpstr>
      <vt:lpstr>课程设计报告</vt:lpstr>
      <vt:lpstr>课程设计题目</vt:lpstr>
      <vt:lpstr>“DNS中继服务器”的实现</vt:lpstr>
      <vt:lpstr>相关资料</vt:lpstr>
      <vt:lpstr>PowerPoint 演示文稿</vt:lpstr>
      <vt:lpstr>DNS: Domain Name System</vt:lpstr>
      <vt:lpstr>Hierarchical Namespace</vt:lpstr>
      <vt:lpstr>Resource Records (RR)</vt:lpstr>
      <vt:lpstr>Sample of DNS Database</vt:lpstr>
      <vt:lpstr>PowerPoint 演示文稿</vt:lpstr>
      <vt:lpstr>DNS Client-Server Interaction</vt:lpstr>
      <vt:lpstr>Hierarchy of Name Servers</vt:lpstr>
      <vt:lpstr>DNS Lookup</vt:lpstr>
      <vt:lpstr>Name Resolution Methods</vt:lpstr>
      <vt:lpstr>DNS Caching</vt:lpstr>
      <vt:lpstr>RFC1035简介</vt:lpstr>
      <vt:lpstr>  DNS的报文构成(4.1)</vt:lpstr>
      <vt:lpstr>  DNS的报文格式</vt:lpstr>
      <vt:lpstr>Header Section Format (4.1.1)</vt:lpstr>
      <vt:lpstr>报头字段(1)</vt:lpstr>
      <vt:lpstr>报头字段(2)</vt:lpstr>
      <vt:lpstr>RCODE</vt:lpstr>
      <vt:lpstr>Question Section Format (4.1.2)</vt:lpstr>
      <vt:lpstr>Resource Record Format (4.1.3)</vt:lpstr>
      <vt:lpstr>Resource Record Format (4.1.3)</vt:lpstr>
      <vt:lpstr>Resource Record</vt:lpstr>
      <vt:lpstr>DNS Request</vt:lpstr>
      <vt:lpstr>DNS Response</vt:lpstr>
      <vt:lpstr>程序设计及运行</vt:lpstr>
      <vt:lpstr>Socket编程方面的问题</vt:lpstr>
      <vt:lpstr>报头解析：类型定义</vt:lpstr>
      <vt:lpstr>报头解析：引用举例</vt:lpstr>
      <vt:lpstr>所设计的程须考虑的两个问题</vt:lpstr>
      <vt:lpstr>ID转换问题</vt:lpstr>
      <vt:lpstr>Windows系统DNS中继服务器运行</vt:lpstr>
      <vt:lpstr>将DNS服务器指向本地自设计的程序</vt:lpstr>
      <vt:lpstr>参考实现</vt:lpstr>
      <vt:lpstr>课程设计程序中存在的问题</vt:lpstr>
    </vt:vector>
  </TitlesOfParts>
  <Company>北京邮电大学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蒋砚军　jiangy@public3.bta.net.cn</dc:creator>
  <cp:lastModifiedBy>yd413</cp:lastModifiedBy>
  <cp:revision>652</cp:revision>
  <dcterms:created xsi:type="dcterms:W3CDTF">2001-09-25T00:57:40Z</dcterms:created>
  <dcterms:modified xsi:type="dcterms:W3CDTF">2025-04-15T02:13:22Z</dcterms:modified>
</cp:coreProperties>
</file>