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7562850" cy="106934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09T17:02:38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39 448,'3'0,"1"0,-1 0,1 0,-1 0,1 0,-1 0,1 0,-1 0,0 0,0 0,0 0,0 0,0 1,0-1,1 0,-1 0,0 0,0 0,0 0,0 0,1 0,-1 0,1 0,-1 0,1 0,0 0,0 0,-1 0,0 0,0 0,0 0,1 0,1 0,-2 0,0 0,0 0,1 0,-1 0,2 0,-1 0,0 0,-1 0,0 0,2 0,-2 0,0 0,1 0,1 0,-2 0,0 0,1 0,1 0,0 0,-2-1,0 1,1 0,-1-3,0 3,0-2,0 1,1 1,-1 0,1 0,-1 0,0 0,1 0,-1 0,1 0,0 0,-1 0,0 0,1 0,-1 0,0 0,0 0,0 0,1-2,-1 2,0 0,0 0,0 0,2 0,-2 0,2 0,-2 0,2 0,-1 0,-1 0,0 0,2 0,-2 0,1 0,0 0,0 0,-1 0,0 0,1 0,-1 0,1 0,-1 0,2 0,0 0,-1 0,-1 0,1 0,0 0,-1 2,1-1,0 1,-3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09T17:02:38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4 694,'2'0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330199" y="2563167"/>
            <a:ext cx="3136900" cy="7355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240"/>
              </a:lnSpc>
            </a:pPr>
            <a:r>
              <a:rPr sz="1000" b="1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  <a:endParaRPr lang="en-US" altLang="en-US" sz="1000" dirty="0"/>
          </a:p>
          <a:p>
            <a:pPr marL="12700" algn="l" rtl="0" eaLnBrk="0">
              <a:lnSpc>
                <a:spcPct val="94000"/>
              </a:lnSpc>
              <a:spcBef>
                <a:spcPts val="62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</a:t>
            </a:r>
            <a:r>
              <a:rPr sz="1100" kern="0" spc="-2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考试时选择题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ABCD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顺序会随机打乱；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54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</a:t>
            </a:r>
            <a:r>
              <a:rPr sz="11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实际的题量会在本题库的基础上略有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增加； 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3、本部分内容共10分，为选择题第11题至第</a:t>
            </a:r>
            <a:endParaRPr lang="en-US" altLang="en-US" sz="1100" dirty="0"/>
          </a:p>
          <a:p>
            <a:pPr marL="12700" algn="l" rtl="0" eaLnBrk="0">
              <a:lnSpc>
                <a:spcPct val="96000"/>
              </a:lnSpc>
              <a:spcBef>
                <a:spcPts val="665"/>
              </a:spcBef>
            </a:pP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20题；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7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</a:t>
            </a:r>
            <a:r>
              <a:rPr sz="1100" kern="0" spc="-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每题1分，共10个。</a:t>
            </a:r>
            <a:endParaRPr lang="en-US" altLang="en-US" sz="1100" dirty="0"/>
          </a:p>
          <a:p>
            <a:pPr algn="l" rtl="0" eaLnBrk="0">
              <a:lnSpc>
                <a:spcPct val="13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5000"/>
              </a:lnSpc>
              <a:spcBef>
                <a:spcPts val="33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首页的最近列表中，包含的内容是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最近打开过的文档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最近访问过的文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件夹</a:t>
            </a:r>
            <a:endParaRPr lang="en-US" altLang="en-US" sz="1100" dirty="0"/>
          </a:p>
          <a:p>
            <a:pPr marL="12700" algn="l" rtl="0" eaLnBrk="0">
              <a:lnSpc>
                <a:spcPts val="160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最近浏览过的网页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最近联系过的同事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06000"/>
              </a:lnSpc>
              <a:spcBef>
                <a:spcPts val="94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首页的共享列表中，不包含的内容为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其他人通过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共享给我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的文件夹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在操作系统中设置为“共享”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属性的文件夹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50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其他人通过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共享给我的文件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我通过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共享给其他人的文件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78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3、在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 中，可以对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r>
              <a:rPr sz="1100" kern="0" spc="-3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文件的内容添加批注，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但不包含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5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注解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音频批注</a:t>
            </a:r>
            <a:endParaRPr lang="en-US" altLang="en-US" sz="1100" dirty="0"/>
          </a:p>
          <a:p>
            <a:pPr marL="12700" algn="l" rtl="0" eaLnBrk="0">
              <a:lnSpc>
                <a:spcPts val="1535"/>
              </a:lnSpc>
            </a:pP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100" kern="0" spc="-1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批</a:t>
            </a:r>
            <a:r>
              <a:rPr sz="1100" kern="0" spc="-1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形状批注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5"/>
              </a:spcBef>
            </a:pP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83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可以对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页面进行的操作不包括  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将部分页面提取为独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立</a:t>
            </a:r>
            <a:r>
              <a:rPr sz="11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删除部分页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</a:t>
            </a:r>
            <a:endParaRPr lang="en-US" altLang="en-US" sz="1100" dirty="0"/>
          </a:p>
          <a:p>
            <a:pPr marL="12700" algn="l" rtl="0" eaLnBrk="0">
              <a:lnSpc>
                <a:spcPts val="156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设置页面边距</a:t>
            </a:r>
            <a:endParaRPr lang="en-US" altLang="en-US" sz="1100" dirty="0"/>
          </a:p>
          <a:p>
            <a:pPr marL="12700" algn="l" rtl="0" eaLnBrk="0">
              <a:lnSpc>
                <a:spcPts val="1495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插入空白页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540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78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5、要在多个设备间同步最近打开过的文件，正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确的操作方法是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开启“文档云同步”选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</a:t>
            </a:r>
            <a:endParaRPr lang="en-US" altLang="en-US" sz="1100" dirty="0"/>
          </a:p>
        </p:txBody>
      </p:sp>
      <p:sp>
        <p:nvSpPr>
          <p:cNvPr id="4" name="textbox 4"/>
          <p:cNvSpPr/>
          <p:nvPr/>
        </p:nvSpPr>
        <p:spPr>
          <a:xfrm>
            <a:off x="3714725" y="2507085"/>
            <a:ext cx="3194050" cy="72155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使用“历史版本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”功能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0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使用“分享”功能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设置“同步文件夹”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73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6、</a:t>
            </a:r>
            <a:r>
              <a:rPr sz="1100" kern="0" spc="-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文字中为所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选单元格设置斜线表头，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最优的操作方法是</a:t>
            </a:r>
            <a:endParaRPr lang="en-US" altLang="en-US" sz="1100" dirty="0"/>
          </a:p>
          <a:p>
            <a:pPr marL="12700" algn="l" rtl="0" eaLnBrk="0">
              <a:lnSpc>
                <a:spcPts val="165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插入线条形状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自定义边框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50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绘制斜线表头</a:t>
            </a:r>
            <a:endParaRPr lang="en-US" altLang="en-US" sz="1100" dirty="0"/>
          </a:p>
          <a:p>
            <a:pPr marL="12700" algn="l" rtl="0" eaLnBrk="0">
              <a:lnSpc>
                <a:spcPts val="145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拆分单元格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95"/>
              </a:spcBef>
            </a:pP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85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7、小王在</a:t>
            </a:r>
            <a:r>
              <a:rPr sz="1100" kern="0" spc="-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文字中编辑一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篇摘自互联网的文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章，他需要将文档每行后面的手动换行符全部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删除，最优的操作方法是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4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在每行的结尾处，逐个手动删除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9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-2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 按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Ctrl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键依次选中所有手动换行符后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再按</a:t>
            </a:r>
            <a:r>
              <a:rPr sz="1100" kern="0" spc="-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Delete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键删除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通过查找和替换功能删除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通过文字工具删除换行符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5"/>
              </a:spcBef>
            </a:pP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13000"/>
              </a:lnSpc>
              <a:spcBef>
                <a:spcPts val="81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8、高一各班的成绩分别保存在独立的工作簿中， 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老师需要将这些数据合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并到一个工作簿中统一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管理，最优的操作方法是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3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使用复制、粘贴命令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6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使用移动或复制工作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表功能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使用合并表格功能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5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使用插入对象功能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78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9、在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表格中，若要在一个单元格输入两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4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数据，最优的操作方法是</a:t>
            </a:r>
            <a:endParaRPr lang="en-US" altLang="en-US" sz="1100" dirty="0"/>
          </a:p>
          <a:p>
            <a:pPr marL="12700" algn="l" rtl="0" eaLnBrk="0">
              <a:lnSpc>
                <a:spcPct val="109000"/>
              </a:lnSpc>
              <a:spcBef>
                <a:spcPts val="180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将单元格设置为“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自动换行”,并适当调整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列宽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输入第一行数据后，直接按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Enter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键换行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-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输入第一行数据后，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Enter</a:t>
            </a:r>
            <a:r>
              <a:rPr sz="1100" kern="0" spc="3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  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换行</a:t>
            </a:r>
            <a:endParaRPr lang="en-US" altLang="en-US" sz="1100" dirty="0"/>
          </a:p>
        </p:txBody>
      </p:sp>
      <p:sp>
        <p:nvSpPr>
          <p:cNvPr id="6" name="textbox 6"/>
          <p:cNvSpPr/>
          <p:nvPr/>
        </p:nvSpPr>
        <p:spPr>
          <a:xfrm>
            <a:off x="330199" y="831226"/>
            <a:ext cx="5513070" cy="165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algn="r" rtl="0" eaLnBrk="0">
              <a:lnSpc>
                <a:spcPct val="97000"/>
              </a:lnSpc>
            </a:pPr>
            <a:r>
              <a:rPr sz="1700" b="1" kern="0" spc="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第二部分</a:t>
            </a:r>
            <a:r>
              <a:rPr sz="1700" kern="0" spc="8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office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700" b="1" kern="0" spc="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部分(70个考10个)</a:t>
            </a:r>
            <a:endParaRPr lang="en-US" altLang="en-US" sz="17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marL="14605" algn="l" rtl="0" eaLnBrk="0">
              <a:lnSpc>
                <a:spcPts val="1240"/>
              </a:lnSpc>
              <a:spcBef>
                <a:spcPts val="305"/>
              </a:spcBef>
            </a:pPr>
            <a:r>
              <a:rPr sz="1000" b="1" kern="0" spc="-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  <a:endParaRPr lang="en-US" altLang="en-US" sz="1000" dirty="0"/>
          </a:p>
          <a:p>
            <a:pPr marL="12700" algn="l" rtl="0" eaLnBrk="0">
              <a:lnSpc>
                <a:spcPct val="94000"/>
              </a:lnSpc>
              <a:spcBef>
                <a:spcPts val="1425"/>
              </a:spcBef>
            </a:pP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1、选择题ABCD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顺序会被打乱；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660"/>
              </a:spcBef>
            </a:pP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2、实际的题量会在本题库的基础上略有增加；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46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3、本部分内容共10分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，为选择题第11题至第20题；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0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4、每题1分，共10个，其中第1节考4个题，第2节考4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个题，第3节考2个题。</a:t>
            </a:r>
            <a:endParaRPr lang="en-US" altLang="en-US" sz="1100" dirty="0"/>
          </a:p>
        </p:txBody>
      </p:sp>
      <p:sp>
        <p:nvSpPr>
          <p:cNvPr id="8" name="textbox 8"/>
          <p:cNvSpPr/>
          <p:nvPr/>
        </p:nvSpPr>
        <p:spPr>
          <a:xfrm>
            <a:off x="1612934" y="298477"/>
            <a:ext cx="3937634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marL="395605" algn="l" rtl="0" eaLnBrk="0">
              <a:lnSpc>
                <a:spcPct val="94000"/>
              </a:lnSpc>
              <a:tabLst>
                <a:tab pos="424815" algn="l"/>
              </a:tabLst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全套免费学习视频请关注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 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站</a:t>
            </a:r>
            <a:r>
              <a:rPr sz="1100" kern="0" spc="-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UP</a:t>
            </a: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主：小太阳计算机二级</a:t>
            </a:r>
            <a:endParaRPr lang="en-US" altLang="en-US" sz="11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25634" y="311177"/>
            <a:ext cx="412704" cy="3365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42900" y="692183"/>
            <a:ext cx="6502387" cy="12617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3321079" y="10102063"/>
            <a:ext cx="556894" cy="184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第90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1100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75034" y="2451140"/>
            <a:ext cx="6352" cy="76643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4051273" y="919962"/>
            <a:ext cx="3249295" cy="90951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31750" algn="l" rtl="0" eaLnBrk="0">
              <a:lnSpc>
                <a:spcPct val="95000"/>
              </a:lnSpc>
            </a:pP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sz="1100" kern="0" spc="-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云文档支持多人实时在线共同编辑</a:t>
            </a:r>
            <a:endParaRPr lang="en-US" altLang="en-US" sz="1100" dirty="0"/>
          </a:p>
          <a:p>
            <a:pPr marL="31750" algn="l" rtl="0" eaLnBrk="0">
              <a:lnSpc>
                <a:spcPct val="94000"/>
              </a:lnSpc>
              <a:spcBef>
                <a:spcPts val="4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云文档可以预览和恢复历史版本</a:t>
            </a:r>
            <a:endParaRPr lang="en-US" altLang="en-US" sz="1100" dirty="0"/>
          </a:p>
          <a:p>
            <a:pPr marL="31750" algn="l" rtl="0" eaLnBrk="0">
              <a:lnSpc>
                <a:spcPct val="111000"/>
              </a:lnSpc>
              <a:spcBef>
                <a:spcPts val="19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云文档需要通过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Office</a:t>
            </a:r>
            <a:r>
              <a:rPr sz="1100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客户端进行编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辑</a:t>
            </a:r>
            <a:endParaRPr lang="en-US" altLang="en-US" sz="1100" dirty="0"/>
          </a:p>
          <a:p>
            <a:pPr marL="31750" algn="l" rtl="0" eaLnBrk="0">
              <a:lnSpc>
                <a:spcPct val="95000"/>
              </a:lnSpc>
              <a:spcBef>
                <a:spcPts val="18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云文档可以通过链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接分享给他人</a:t>
            </a:r>
            <a:endParaRPr lang="en-US" altLang="en-US" sz="1100" dirty="0"/>
          </a:p>
          <a:p>
            <a:pPr marL="33655" algn="l" rtl="0" eaLnBrk="0">
              <a:lnSpc>
                <a:spcPct val="96000"/>
              </a:lnSpc>
              <a:spcBef>
                <a:spcPts val="39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31750" algn="l" rtl="0" eaLnBrk="0">
              <a:lnSpc>
                <a:spcPct val="112000"/>
              </a:lnSpc>
              <a:spcBef>
                <a:spcPts val="72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16、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文字的功能区中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，不包含的选项卡 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en-US" sz="1100" dirty="0"/>
          </a:p>
          <a:p>
            <a:pPr marL="31750" algn="l" rtl="0" eaLnBrk="0">
              <a:lnSpc>
                <a:spcPct val="83000"/>
              </a:lnSpc>
              <a:spcBef>
                <a:spcPts val="365"/>
              </a:spcBef>
            </a:pP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审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阅</a:t>
            </a:r>
            <a:endParaRPr lang="en-US" altLang="en-US" sz="1100" dirty="0"/>
          </a:p>
          <a:p>
            <a:pPr marL="31750" algn="l" rtl="0" eaLnBrk="0">
              <a:lnSpc>
                <a:spcPts val="1545"/>
              </a:lnSpc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邮件</a:t>
            </a:r>
            <a:endParaRPr lang="en-US" altLang="en-US" sz="1100" dirty="0"/>
          </a:p>
          <a:p>
            <a:pPr marL="31750" algn="l" rtl="0" eaLnBrk="0">
              <a:lnSpc>
                <a:spcPts val="1545"/>
              </a:lnSpc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章节</a:t>
            </a:r>
            <a:endParaRPr lang="en-US" altLang="en-US" sz="1100" dirty="0"/>
          </a:p>
          <a:p>
            <a:pPr marL="31750" algn="l" rtl="0" eaLnBrk="0">
              <a:lnSpc>
                <a:spcPts val="1560"/>
              </a:lnSpc>
            </a:pP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1100" kern="0" spc="-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endParaRPr lang="en-US" altLang="en-US" sz="1100" dirty="0"/>
          </a:p>
          <a:p>
            <a:pPr marL="33655" algn="l" rtl="0" eaLnBrk="0">
              <a:lnSpc>
                <a:spcPct val="96000"/>
              </a:lnSpc>
              <a:spcBef>
                <a:spcPts val="49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31750" algn="l" rtl="0" eaLnBrk="0">
              <a:lnSpc>
                <a:spcPct val="110000"/>
              </a:lnSpc>
              <a:spcBef>
                <a:spcPts val="78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17、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文字撰写包含若干章节的长篇论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文时，若要使各章内容自动从新的页面开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始，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最优的操作方法是</a:t>
            </a:r>
            <a:endParaRPr lang="en-US" altLang="en-US" sz="1100" dirty="0"/>
          </a:p>
          <a:p>
            <a:pPr marL="31750" algn="l" rtl="0" eaLnBrk="0">
              <a:lnSpc>
                <a:spcPct val="110000"/>
              </a:lnSpc>
              <a:spcBef>
                <a:spcPts val="355"/>
              </a:spcBef>
            </a:pP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在每章结尾处连续按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回车键使插入点定位到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新的页面</a:t>
            </a:r>
            <a:endParaRPr lang="en-US" altLang="en-US" sz="1100" dirty="0"/>
          </a:p>
          <a:p>
            <a:pPr marL="31750" algn="l" rtl="0" eaLnBrk="0">
              <a:lnSpc>
                <a:spcPct val="94000"/>
              </a:lnSpc>
              <a:spcBef>
                <a:spcPts val="2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在每章结尾处插入一个分页符</a:t>
            </a:r>
            <a:endParaRPr lang="en-US" altLang="en-US" sz="1100" dirty="0"/>
          </a:p>
          <a:p>
            <a:pPr marL="31750" algn="l" rtl="0" eaLnBrk="0">
              <a:lnSpc>
                <a:spcPct val="110000"/>
              </a:lnSpc>
              <a:spcBef>
                <a:spcPts val="30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依次将每章标题的段落格式设为“段前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分页”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将每章标题指定为标题样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式，并将样式的段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落格式修改为“段前分页”</a:t>
            </a:r>
            <a:endParaRPr lang="en-US" altLang="en-US" sz="1100" dirty="0"/>
          </a:p>
          <a:p>
            <a:pPr marL="33655" algn="l" rtl="0" eaLnBrk="0">
              <a:lnSpc>
                <a:spcPct val="96000"/>
              </a:lnSpc>
              <a:spcBef>
                <a:spcPts val="345"/>
              </a:spcBef>
            </a:pP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31750" algn="l" rtl="0" eaLnBrk="0">
              <a:lnSpc>
                <a:spcPct val="108000"/>
              </a:lnSpc>
              <a:spcBef>
                <a:spcPts val="790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18、在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表格中，需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要展示公司各部门的销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售额占比情况，比较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适合的图表是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55"/>
              </a:spcBef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柱形图</a:t>
            </a:r>
            <a:endParaRPr lang="en-US" altLang="en-US" sz="1100" dirty="0"/>
          </a:p>
          <a:p>
            <a:pPr marL="31750" algn="l" rtl="0" eaLnBrk="0">
              <a:lnSpc>
                <a:spcPts val="1395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条形图</a:t>
            </a:r>
            <a:endParaRPr lang="en-US" altLang="en-US" sz="1100" dirty="0"/>
          </a:p>
          <a:p>
            <a:pPr marL="31750" algn="l" rtl="0" eaLnBrk="0">
              <a:lnSpc>
                <a:spcPts val="1655"/>
              </a:lnSpc>
            </a:pP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饼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en-US" altLang="en-US" sz="1100" dirty="0"/>
          </a:p>
          <a:p>
            <a:pPr marL="31750" algn="l" rtl="0" eaLnBrk="0">
              <a:lnSpc>
                <a:spcPct val="95000"/>
              </a:lnSpc>
              <a:spcBef>
                <a:spcPts val="45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D: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雷达图</a:t>
            </a:r>
            <a:endParaRPr lang="en-US" altLang="en-US" sz="1100" dirty="0"/>
          </a:p>
          <a:p>
            <a:pPr marL="33655" algn="l" rtl="0" eaLnBrk="0">
              <a:lnSpc>
                <a:spcPct val="96000"/>
              </a:lnSpc>
              <a:spcBef>
                <a:spcPts val="285"/>
              </a:spcBef>
            </a:pP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31750" algn="l" rtl="0" eaLnBrk="0">
              <a:lnSpc>
                <a:spcPct val="113000"/>
              </a:lnSpc>
              <a:spcBef>
                <a:spcPts val="77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19、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表格中，公司的“报价单”工作表 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使用公式引用了商业数据，发送给客户时需要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仅呈现计算结果而不保留公式细节，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错误的做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法是</a:t>
            </a:r>
            <a:endParaRPr lang="en-US" altLang="en-US" sz="1100" dirty="0"/>
          </a:p>
          <a:p>
            <a:pPr marL="31750" algn="l" rtl="0" eaLnBrk="0">
              <a:lnSpc>
                <a:spcPct val="110000"/>
              </a:lnSpc>
              <a:spcBef>
                <a:spcPts val="300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通过工作表标签右键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菜单的“移动或复制工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作表”命令，将“报价单”工作表复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制到一个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新的文件中</a:t>
            </a:r>
            <a:endParaRPr lang="en-US" altLang="en-US" sz="1100" dirty="0"/>
          </a:p>
          <a:p>
            <a:pPr marL="31750" algn="l" rtl="0" eaLnBrk="0">
              <a:lnSpc>
                <a:spcPct val="94000"/>
              </a:lnSpc>
              <a:spcBef>
                <a:spcPts val="3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将“报价单”工作表输出为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格式文件</a:t>
            </a:r>
            <a:endParaRPr lang="en-US" altLang="en-US" sz="1100" dirty="0"/>
          </a:p>
          <a:p>
            <a:pPr marL="31750" algn="l" rtl="0" eaLnBrk="0">
              <a:lnSpc>
                <a:spcPct val="95000"/>
              </a:lnSpc>
              <a:spcBef>
                <a:spcPts val="26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-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复制原文件中的计算结果，以“粘贴为数值”</a:t>
            </a:r>
            <a:endParaRPr lang="en-US" altLang="en-US" sz="1100" dirty="0"/>
          </a:p>
          <a:p>
            <a:pPr marL="31750" algn="l" rtl="0" eaLnBrk="0">
              <a:lnSpc>
                <a:spcPct val="83000"/>
              </a:lnSpc>
              <a:spcBef>
                <a:spcPts val="3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的方式，把结果粘贴到空白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报价单中</a:t>
            </a:r>
            <a:endParaRPr lang="en-US" altLang="en-US" sz="1100" dirty="0"/>
          </a:p>
          <a:p>
            <a:pPr marL="31750" algn="l" rtl="0" eaLnBrk="0">
              <a:lnSpc>
                <a:spcPts val="160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将“报价单”工作表输出为图片</a:t>
            </a:r>
            <a:endParaRPr lang="en-US" altLang="en-US" sz="1100" dirty="0"/>
          </a:p>
          <a:p>
            <a:pPr marL="33655" algn="l" rtl="0" eaLnBrk="0">
              <a:lnSpc>
                <a:spcPct val="96000"/>
              </a:lnSpc>
              <a:spcBef>
                <a:spcPts val="45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algn="l" rtl="0" eaLnBrk="0">
              <a:lnSpc>
                <a:spcPct val="110000"/>
              </a:lnSpc>
            </a:pPr>
            <a:endParaRPr lang="en-US" altLang="en-US" sz="600" dirty="0"/>
          </a:p>
          <a:p>
            <a:pPr marL="31750" algn="l" rtl="0" eaLnBrk="0">
              <a:lnSpc>
                <a:spcPct val="110000"/>
              </a:lnSpc>
              <a:spcBef>
                <a:spcPts val="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20、 在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演示中，关于幻灯片浏览视图的用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途，描述正确的是</a:t>
            </a:r>
            <a:endParaRPr lang="en-US" altLang="en-US" sz="1100" dirty="0"/>
          </a:p>
        </p:txBody>
      </p:sp>
      <p:sp>
        <p:nvSpPr>
          <p:cNvPr id="20" name="textbox 20"/>
          <p:cNvSpPr/>
          <p:nvPr/>
        </p:nvSpPr>
        <p:spPr>
          <a:xfrm>
            <a:off x="692157" y="926377"/>
            <a:ext cx="3128645" cy="91636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600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输入第一行数据后，按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Enter</a:t>
            </a:r>
            <a:r>
              <a:rPr sz="1100" kern="0" spc="3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组合键换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35"/>
              </a:spcBef>
            </a:pP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80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10、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演示中，需要将所有幻灯片中设置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为“宋体”的文字全部修改为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“微软雅黑”,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最优的操作方式是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4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通过“替换字体”功能，将“宋体”批量替 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换为“微软雅黑”</a:t>
            </a:r>
            <a:endParaRPr lang="en-US" altLang="en-US" sz="1100" dirty="0"/>
          </a:p>
          <a:p>
            <a:pPr marL="12700" algn="l" rtl="0" eaLnBrk="0">
              <a:lnSpc>
                <a:spcPct val="114000"/>
              </a:lnSpc>
              <a:spcBef>
                <a:spcPts val="19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在幻灯片中逐个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找到设置为“宋体”的文本，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并通过“字体”对话框将字体修改为“微软雅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黑”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8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将“主题字体”设置为“微软雅黑”</a:t>
            </a:r>
            <a:endParaRPr lang="en-US" altLang="en-US" sz="1100" dirty="0"/>
          </a:p>
          <a:p>
            <a:pPr marL="12700" algn="l" rtl="0" eaLnBrk="0">
              <a:lnSpc>
                <a:spcPct val="108000"/>
              </a:lnSpc>
              <a:spcBef>
                <a:spcPts val="2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在幻灯片母版中通过“字体”对话框，将标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题和正文占位符中的字体修改为“微软雅黑”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4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09000"/>
              </a:lnSpc>
              <a:spcBef>
                <a:spcPts val="79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11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支持的文件格式互相转换操作，不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括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270"/>
              </a:spcBef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Office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互相转换</a:t>
            </a:r>
            <a:endParaRPr lang="en-US" altLang="en-US" sz="1100" dirty="0"/>
          </a:p>
          <a:p>
            <a:pPr marL="12700" algn="l" rtl="0" eaLnBrk="0">
              <a:lnSpc>
                <a:spcPts val="16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与视频互相转换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5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图片与</a:t>
            </a:r>
            <a:r>
              <a:rPr sz="1100" kern="0" spc="-1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Office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互相转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换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与图片互相转换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83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12、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首页的全局搜索框，描述正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确的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5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只能搜索本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地计算机的文档</a:t>
            </a:r>
            <a:endParaRPr lang="en-US" altLang="en-US" sz="1100" dirty="0"/>
          </a:p>
          <a:p>
            <a:pPr marL="12700" algn="l" rtl="0" eaLnBrk="0">
              <a:lnSpc>
                <a:spcPts val="1455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只能搜索云文档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55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不支持直接访问网址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4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通过全文检索关键词，可以搜索云文档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4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78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13、 在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中可以创建多种类型的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签名，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5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不支持的是</a:t>
            </a:r>
            <a:endParaRPr lang="en-US" altLang="en-US" sz="1100" dirty="0"/>
          </a:p>
          <a:p>
            <a:pPr marL="12700" algn="l" rtl="0" eaLnBrk="0">
              <a:lnSpc>
                <a:spcPts val="156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语音签名</a:t>
            </a:r>
            <a:endParaRPr lang="en-US" altLang="en-US" sz="1100" dirty="0"/>
          </a:p>
          <a:p>
            <a:pPr marL="12700" algn="l" rtl="0" eaLnBrk="0">
              <a:lnSpc>
                <a:spcPts val="1635"/>
              </a:lnSpc>
            </a:pP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100" kern="0" spc="-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</a:t>
            </a:r>
            <a:endParaRPr lang="en-US" altLang="en-US" sz="1100" dirty="0"/>
          </a:p>
          <a:p>
            <a:pPr marL="12700" algn="l" rtl="0" eaLnBrk="0">
              <a:lnSpc>
                <a:spcPts val="1555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图片签名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手写签名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0"/>
              </a:spcBef>
            </a:pPr>
            <a:r>
              <a:rPr sz="1100" b="1" kern="0" spc="-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83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14、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中打开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文件，通过左侧导航窗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格无法查看的文档信息是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300"/>
              </a:spcBef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书签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260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缩略图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0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文档历史版本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文档附件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5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algn="l" rtl="0" eaLnBrk="0">
              <a:lnSpc>
                <a:spcPct val="105000"/>
              </a:lnSpc>
            </a:pPr>
            <a:endParaRPr lang="en-US" altLang="en-US" sz="700" dirty="0"/>
          </a:p>
          <a:p>
            <a:pPr marL="12700" algn="l" rtl="0" eaLnBrk="0">
              <a:lnSpc>
                <a:spcPct val="95000"/>
              </a:lnSpc>
              <a:spcBef>
                <a:spcPts val="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15、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云文档，描述错误的是</a:t>
            </a:r>
            <a:endParaRPr lang="en-US" altLang="en-US" sz="1100" dirty="0"/>
          </a:p>
        </p:txBody>
      </p:sp>
      <p:sp>
        <p:nvSpPr>
          <p:cNvPr id="22" name="textbox 22"/>
          <p:cNvSpPr/>
          <p:nvPr/>
        </p:nvSpPr>
        <p:spPr>
          <a:xfrm>
            <a:off x="2984533" y="292062"/>
            <a:ext cx="1975485" cy="568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marL="533400" algn="l" rtl="0" eaLnBrk="0">
              <a:lnSpc>
                <a:spcPct val="95000"/>
              </a:lnSpc>
              <a:spcBef>
                <a:spcPts val="0"/>
              </a:spcBef>
            </a:pPr>
            <a:r>
              <a:rPr sz="1100" kern="0" spc="-60" dirty="0">
                <a:solidFill>
                  <a:srgbClr val="ADDA19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信公众号：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校园网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150"/>
              </a:spcBef>
            </a:pP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小太阳计算机二级</a:t>
            </a:r>
            <a:endParaRPr lang="en-US" altLang="en-US" sz="1100" dirty="0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105155" y="304762"/>
            <a:ext cx="412780" cy="34293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2152" y="876323"/>
            <a:ext cx="6521445" cy="12725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3689315" y="10120351"/>
            <a:ext cx="532765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9 1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43346" y="889048"/>
            <a:ext cx="6352" cy="9232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347345" y="3920490"/>
              <a:ext cx="3474085" cy="8001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347345" y="3920490"/>
                <a:ext cx="34740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35560" y="6184265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35560" y="618426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/>
          <p:nvPr/>
        </p:nvSpPr>
        <p:spPr>
          <a:xfrm>
            <a:off x="336552" y="730046"/>
            <a:ext cx="3086100" cy="9372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对幻灯片的内容进行编辑修改及格式调整</a:t>
            </a:r>
            <a:endParaRPr lang="en-US" altLang="en-US" sz="1200" dirty="0"/>
          </a:p>
          <a:p>
            <a:pPr marL="12700" algn="l" rtl="0" eaLnBrk="0">
              <a:lnSpc>
                <a:spcPct val="95000"/>
              </a:lnSpc>
              <a:spcBef>
                <a:spcPts val="330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对所有幻灯片进行整理编排或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顺序调整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对幻灯片的内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容进行动画设计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观看幻灯片的播放效果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840"/>
              </a:spcBef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21、在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文字中，关于尾注说法错误的是</a:t>
            </a:r>
            <a:endParaRPr lang="en-US" altLang="en-US" sz="1200" dirty="0"/>
          </a:p>
          <a:p>
            <a:pPr marL="12700" algn="l" rtl="0" eaLnBrk="0">
              <a:lnSpc>
                <a:spcPct val="83000"/>
              </a:lnSpc>
              <a:spcBef>
                <a:spcPts val="28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尾注可以插入到文档的结尾处</a:t>
            </a:r>
            <a:endParaRPr lang="en-US" altLang="en-US" sz="1100" dirty="0"/>
          </a:p>
          <a:p>
            <a:pPr marL="12700" algn="l" rtl="0" eaLnBrk="0">
              <a:lnSpc>
                <a:spcPts val="1555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尾注可以插入到节的结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尾处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4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尾注可以插入到页脚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31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尾注可以转换为脚注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00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79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22、在</a:t>
            </a:r>
            <a:r>
              <a:rPr sz="1200" kern="0" spc="-2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文字中，不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可以将文档直接输出为</a:t>
            </a:r>
            <a:endParaRPr lang="en-US" altLang="en-US" sz="1200" dirty="0"/>
          </a:p>
          <a:p>
            <a:pPr marL="12700" algn="l" rtl="0" eaLnBrk="0">
              <a:lnSpc>
                <a:spcPct val="83000"/>
              </a:lnSpc>
              <a:spcBef>
                <a:spcPts val="28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A:PDF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endParaRPr lang="en-US" altLang="en-US" sz="1100" dirty="0"/>
          </a:p>
          <a:p>
            <a:pPr marL="12700" algn="l" rtl="0" eaLnBrk="0">
              <a:lnSpc>
                <a:spcPts val="1555"/>
              </a:lnSpc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9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电子邮件正文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扩展名为</a:t>
            </a:r>
            <a:r>
              <a:rPr sz="1100" kern="0" spc="-2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PPTX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的文件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9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5000"/>
              </a:lnSpc>
              <a:spcBef>
                <a:spcPts val="785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表格的工作表C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列保存了11位手机号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码信息，为保护个人隐私，需将手机号码的后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4位均用*表示。以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C3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单元格为例，可以实现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的公式是</a:t>
            </a:r>
            <a:endParaRPr lang="en-US" altLang="en-US" sz="1100" dirty="0"/>
          </a:p>
          <a:p>
            <a:pPr marL="12700" algn="l" rtl="0" eaLnBrk="0">
              <a:lnSpc>
                <a:spcPct val="76000"/>
              </a:lnSpc>
              <a:spcBef>
                <a:spcPts val="33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A:=MID(C3,7,4,“*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***”)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B:=MID(C3,8,4,"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****")</a:t>
            </a:r>
            <a:endParaRPr lang="en-US" altLang="en-US" sz="1100" dirty="0"/>
          </a:p>
          <a:p>
            <a:pPr marL="12700" algn="l" rtl="0" eaLnBrk="0">
              <a:lnSpc>
                <a:spcPct val="76000"/>
              </a:lnSpc>
              <a:spcBef>
                <a:spcPts val="59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C:=REPLACE(C3,7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,4,"****")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D:=REPLACE(C3,8,4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,"****")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90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94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24、 以下公式中，错误的是</a:t>
            </a:r>
            <a:endParaRPr lang="en-US" altLang="en-US" sz="1100" dirty="0"/>
          </a:p>
          <a:p>
            <a:pPr marL="12700" algn="l" rtl="0" eaLnBrk="0">
              <a:lnSpc>
                <a:spcPct val="98000"/>
              </a:lnSpc>
              <a:spcBef>
                <a:spcPts val="10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A:=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AVERAGE(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B3:3E)*F3</a:t>
            </a:r>
            <a:endParaRPr lang="en-US" altLang="en-US" sz="1100" dirty="0"/>
          </a:p>
          <a:p>
            <a:pPr marL="12700" algn="l" rtl="0" eaLnBrk="0">
              <a:lnSpc>
                <a:spcPts val="1700"/>
              </a:lnSpc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B:=AVERAGE(B3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:E3)*$F$3</a:t>
            </a:r>
            <a:endParaRPr lang="en-US" altLang="en-US" sz="1100" dirty="0"/>
          </a:p>
          <a:p>
            <a:pPr marL="12700" algn="l" rtl="0" eaLnBrk="0">
              <a:lnSpc>
                <a:spcPct val="79000"/>
              </a:lnSpc>
              <a:spcBef>
                <a:spcPts val="460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C:=AVERAGE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(B3:E3)*F$3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D:=AVERAGE(B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3:$E3)*F3</a:t>
            </a:r>
            <a:endParaRPr lang="en-US" altLang="en-US" sz="1100" dirty="0"/>
          </a:p>
          <a:p>
            <a:pPr marL="14605" algn="l" rtl="0" eaLnBrk="0">
              <a:lnSpc>
                <a:spcPts val="1700"/>
              </a:lnSpc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104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25、在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演示中，不支持插入的对象是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5"/>
              </a:spcBef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</a:t>
            </a:r>
            <a:endParaRPr lang="en-US" altLang="en-US" sz="1100" dirty="0"/>
          </a:p>
          <a:p>
            <a:pPr marL="12700" algn="l" rtl="0" eaLnBrk="0">
              <a:lnSpc>
                <a:spcPts val="1605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</a:t>
            </a:r>
            <a:endParaRPr lang="en-US" altLang="en-US" sz="1200" dirty="0"/>
          </a:p>
          <a:p>
            <a:pPr marL="12700" algn="l" rtl="0" eaLnBrk="0">
              <a:lnSpc>
                <a:spcPts val="151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音频</a:t>
            </a:r>
            <a:endParaRPr lang="en-US" altLang="en-US" sz="1200" dirty="0"/>
          </a:p>
          <a:p>
            <a:pPr marL="12700" algn="l" rtl="0" eaLnBrk="0">
              <a:lnSpc>
                <a:spcPts val="153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书签</a:t>
            </a:r>
            <a:endParaRPr lang="en-US" altLang="en-US" sz="1200" dirty="0"/>
          </a:p>
          <a:p>
            <a:pPr marL="14605" algn="l" rtl="0" eaLnBrk="0">
              <a:lnSpc>
                <a:spcPct val="96000"/>
              </a:lnSpc>
              <a:spcBef>
                <a:spcPts val="49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83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26、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下面关于云文档的说法中，错误的是</a:t>
            </a:r>
            <a:endParaRPr lang="en-US" altLang="en-US" sz="1100" dirty="0"/>
          </a:p>
          <a:p>
            <a:pPr marL="12700" algn="l" rtl="0" eaLnBrk="0">
              <a:lnSpc>
                <a:spcPct val="108000"/>
              </a:lnSpc>
              <a:spcBef>
                <a:spcPts val="3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云文档是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为用户提供的硬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盘文档储存服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务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4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用户可以将文档保存在其中，跨设备无缝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步和访问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在开启文档云同步后，可在所有登录了同一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帐号的设备上无缝同步和访问打开过的文档</a:t>
            </a:r>
            <a:endParaRPr lang="en-US" altLang="en-US" sz="1100" dirty="0"/>
          </a:p>
        </p:txBody>
      </p:sp>
      <p:sp>
        <p:nvSpPr>
          <p:cNvPr id="34" name="textbox 34"/>
          <p:cNvSpPr/>
          <p:nvPr/>
        </p:nvSpPr>
        <p:spPr>
          <a:xfrm>
            <a:off x="3695667" y="730046"/>
            <a:ext cx="3143885" cy="89808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9050" algn="l" rtl="0" eaLnBrk="0">
              <a:lnSpc>
                <a:spcPct val="108000"/>
              </a:lnSpc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云文档可以通过链接的形式分享给其他用户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9050" algn="l" rtl="0" eaLnBrk="0">
              <a:lnSpc>
                <a:spcPct val="110000"/>
              </a:lnSpc>
              <a:spcBef>
                <a:spcPts val="78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27、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整合窗口模式下，不支持的文档切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换方法是</a:t>
            </a:r>
            <a:endParaRPr lang="en-US" altLang="en-US" sz="1100" dirty="0"/>
          </a:p>
          <a:p>
            <a:pPr marL="19050" algn="l" rtl="0" eaLnBrk="0">
              <a:lnSpc>
                <a:spcPct val="95000"/>
              </a:lnSpc>
              <a:spcBef>
                <a:spcPts val="24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Alt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+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Tab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组合键快捷切换</a:t>
            </a:r>
            <a:endParaRPr lang="en-US" altLang="en-US" sz="1100" dirty="0"/>
          </a:p>
          <a:p>
            <a:pPr marL="19050" algn="l" rtl="0" eaLnBrk="0">
              <a:lnSpc>
                <a:spcPct val="110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直接点击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标签栏的对应标签进行切换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Ctrl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+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Tab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组合键快捷切换</a:t>
            </a:r>
            <a:endParaRPr lang="en-US" altLang="en-US" sz="1100" dirty="0"/>
          </a:p>
          <a:p>
            <a:pPr marL="19050" algn="l" rtl="0" eaLnBrk="0">
              <a:lnSpc>
                <a:spcPct val="110000"/>
              </a:lnSpc>
              <a:spcBef>
                <a:spcPts val="1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通过系统任务栏按钮悬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停时展开的缩略图进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行切换</a:t>
            </a:r>
            <a:endParaRPr lang="en-US" altLang="en-US" sz="1100" dirty="0"/>
          </a:p>
          <a:p>
            <a:pPr marL="20955" algn="l" rtl="0" eaLnBrk="0">
              <a:lnSpc>
                <a:spcPct val="96000"/>
              </a:lnSpc>
              <a:spcBef>
                <a:spcPts val="285"/>
              </a:spcBef>
            </a:pP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endParaRPr lang="en-US" altLang="en-US" sz="1100" dirty="0"/>
          </a:p>
          <a:p>
            <a:pPr marL="19050" algn="l" rtl="0" eaLnBrk="0">
              <a:lnSpc>
                <a:spcPct val="95000"/>
              </a:lnSpc>
              <a:spcBef>
                <a:spcPts val="840"/>
              </a:spcBef>
            </a:pP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28、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kern="0" spc="-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</a:t>
            </a:r>
            <a:r>
              <a:rPr sz="1200" kern="0" spc="-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文件不支持的保护形式是</a:t>
            </a:r>
            <a:endParaRPr lang="en-US" altLang="en-US" sz="1200" dirty="0"/>
          </a:p>
          <a:p>
            <a:pPr marL="19050" algn="l" rtl="0" eaLnBrk="0">
              <a:lnSpc>
                <a:spcPct val="83000"/>
              </a:lnSpc>
              <a:spcBef>
                <a:spcPts val="23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文档打开密码</a:t>
            </a:r>
            <a:endParaRPr lang="en-US" altLang="en-US" sz="1100" dirty="0"/>
          </a:p>
          <a:p>
            <a:pPr marL="19050" algn="l" rtl="0" eaLnBrk="0">
              <a:lnSpc>
                <a:spcPts val="15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文档保存密码</a:t>
            </a:r>
            <a:endParaRPr lang="en-US" altLang="en-US" sz="1100" dirty="0"/>
          </a:p>
          <a:p>
            <a:pPr marL="19050" algn="l" rtl="0" eaLnBrk="0">
              <a:lnSpc>
                <a:spcPts val="16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文档编辑密码</a:t>
            </a:r>
            <a:endParaRPr lang="en-US" altLang="en-US" sz="1100" dirty="0"/>
          </a:p>
          <a:p>
            <a:pPr marL="19050" algn="l" rtl="0" eaLnBrk="0">
              <a:lnSpc>
                <a:spcPts val="1545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100" kern="0" spc="2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电子证书签名</a:t>
            </a:r>
            <a:endParaRPr lang="en-US" altLang="en-US" sz="1100" dirty="0"/>
          </a:p>
          <a:p>
            <a:pPr marL="20955" algn="l" rtl="0" eaLnBrk="0">
              <a:lnSpc>
                <a:spcPct val="96000"/>
              </a:lnSpc>
              <a:spcBef>
                <a:spcPts val="500"/>
              </a:spcBef>
            </a:pP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</a:t>
            </a:r>
            <a:r>
              <a:rPr sz="1100" kern="0" spc="-2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9050" algn="l" rtl="0" eaLnBrk="0">
              <a:lnSpc>
                <a:spcPct val="95000"/>
              </a:lnSpc>
              <a:spcBef>
                <a:spcPts val="835"/>
              </a:spcBef>
            </a:pP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29、</a:t>
            </a:r>
            <a:r>
              <a:rPr sz="1100" kern="0" spc="-2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1100" kern="0" spc="-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  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云办公服务说法错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误的是</a:t>
            </a:r>
            <a:endParaRPr lang="en-US" altLang="en-US" sz="1100" dirty="0"/>
          </a:p>
          <a:p>
            <a:pPr marL="19050" algn="l" rtl="0" eaLnBrk="0">
              <a:lnSpc>
                <a:spcPct val="95000"/>
              </a:lnSpc>
              <a:spcBef>
                <a:spcPts val="34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sz="1100" kern="0" spc="3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可以实现文档的安全管理</a:t>
            </a:r>
            <a:endParaRPr lang="en-US" altLang="en-US" sz="1100" dirty="0"/>
          </a:p>
          <a:p>
            <a:pPr marL="203200" indent="-184150" algn="l" rtl="0" eaLnBrk="0">
              <a:lnSpc>
                <a:spcPct val="112000"/>
              </a:lnSpc>
              <a:spcBef>
                <a:spcPts val="9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可以让电子文档实现同步更新，但必须是同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个终端</a:t>
            </a:r>
            <a:endParaRPr lang="en-US" altLang="en-US" sz="1100" dirty="0"/>
          </a:p>
          <a:p>
            <a:pPr marL="19050" algn="l" rtl="0" eaLnBrk="0">
              <a:lnSpc>
                <a:spcPct val="95000"/>
              </a:lnSpc>
              <a:spcBef>
                <a:spcPts val="300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可以实现多人实时在线协作编辑</a:t>
            </a:r>
            <a:endParaRPr lang="en-US" altLang="en-US" sz="1200" dirty="0"/>
          </a:p>
          <a:p>
            <a:pPr marL="19050" algn="l" rtl="0" eaLnBrk="0">
              <a:lnSpc>
                <a:spcPct val="103000"/>
              </a:lnSpc>
              <a:spcBef>
                <a:spcPts val="9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可以打破终端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、时间、地理和文档处理环节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的限制</a:t>
            </a:r>
            <a:endParaRPr lang="en-US" altLang="en-US" sz="1200" dirty="0"/>
          </a:p>
          <a:p>
            <a:pPr marL="20955" algn="l" rtl="0" eaLnBrk="0">
              <a:lnSpc>
                <a:spcPct val="96000"/>
              </a:lnSpc>
              <a:spcBef>
                <a:spcPts val="220"/>
              </a:spcBef>
            </a:pPr>
            <a:r>
              <a:rPr sz="1200" b="1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200" b="1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200" dirty="0"/>
          </a:p>
          <a:p>
            <a:pPr marL="19050" algn="l" rtl="0" eaLnBrk="0">
              <a:lnSpc>
                <a:spcPct val="95000"/>
              </a:lnSpc>
              <a:spcBef>
                <a:spcPts val="81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不支持的操作是</a:t>
            </a:r>
            <a:endParaRPr lang="en-US" altLang="en-US" sz="1100" dirty="0"/>
          </a:p>
          <a:p>
            <a:pPr marL="12700" algn="l" rtl="0" eaLnBrk="0">
              <a:lnSpc>
                <a:spcPct val="85000"/>
              </a:lnSpc>
              <a:spcBef>
                <a:spcPts val="33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A;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屏幕录制</a:t>
            </a:r>
            <a:endParaRPr lang="en-US" altLang="en-US" sz="1100" dirty="0"/>
          </a:p>
          <a:p>
            <a:pPr marL="19050" algn="l" rtl="0" eaLnBrk="0">
              <a:lnSpc>
                <a:spcPts val="159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图片转文字</a:t>
            </a:r>
            <a:endParaRPr lang="en-US" altLang="en-US" sz="1100" dirty="0"/>
          </a:p>
          <a:p>
            <a:pPr marL="19050" algn="l" rtl="0" eaLnBrk="0">
              <a:lnSpc>
                <a:spcPts val="1455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转视频</a:t>
            </a:r>
            <a:endParaRPr lang="en-US" altLang="en-US" sz="1100" dirty="0"/>
          </a:p>
          <a:p>
            <a:pPr marL="19050" algn="l" rtl="0" eaLnBrk="0">
              <a:lnSpc>
                <a:spcPts val="160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r>
              <a:rPr sz="1100" kern="0" spc="5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转图片</a:t>
            </a:r>
            <a:endParaRPr lang="en-US" altLang="en-US" sz="1100" dirty="0"/>
          </a:p>
          <a:p>
            <a:pPr marL="20955" algn="l" rtl="0" eaLnBrk="0">
              <a:lnSpc>
                <a:spcPct val="96000"/>
              </a:lnSpc>
              <a:spcBef>
                <a:spcPts val="540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9050" algn="l" rtl="0" eaLnBrk="0">
              <a:lnSpc>
                <a:spcPct val="110000"/>
              </a:lnSpc>
              <a:spcBef>
                <a:spcPts val="79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31、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默认情况下，</a:t>
            </a:r>
            <a:r>
              <a:rPr sz="11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 文档都以标签形式打开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下列有关标签的叙述中，错误的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en-US" sz="1100" dirty="0"/>
          </a:p>
          <a:p>
            <a:pPr marL="19050" algn="l" rtl="0" eaLnBrk="0">
              <a:lnSpc>
                <a:spcPct val="108000"/>
              </a:lnSpc>
              <a:spcBef>
                <a:spcPts val="19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重要文档可以使用“固定标签”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命令将其固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定在标签栏的左侧</a:t>
            </a:r>
            <a:endParaRPr lang="en-US" altLang="en-US" sz="1100" dirty="0"/>
          </a:p>
          <a:p>
            <a:pPr marL="1905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被固定的标签不显示“关闭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”按钮</a:t>
            </a:r>
            <a:endParaRPr lang="en-US" altLang="en-US" sz="1100" dirty="0"/>
          </a:p>
          <a:p>
            <a:pPr marL="19050" algn="l" rtl="0" eaLnBrk="0">
              <a:lnSpc>
                <a:spcPct val="112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通过拖动标签操作，可以调整文档标签的位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置</a:t>
            </a:r>
            <a:endParaRPr lang="en-US" altLang="en-US" sz="1100" dirty="0"/>
          </a:p>
          <a:p>
            <a:pPr marL="19050" algn="l" rtl="0" eaLnBrk="0">
              <a:lnSpc>
                <a:spcPct val="108000"/>
              </a:lnSpc>
              <a:spcBef>
                <a:spcPts val="15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</a:t>
            </a:r>
            <a:r>
              <a:rPr sz="1100" kern="0" spc="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组合键，可以实现在标签之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间的轮流切换</a:t>
            </a:r>
            <a:endParaRPr lang="en-US" altLang="en-US" sz="1100" dirty="0"/>
          </a:p>
          <a:p>
            <a:pPr marL="20955" algn="l" rtl="0" eaLnBrk="0">
              <a:lnSpc>
                <a:spcPct val="96000"/>
              </a:lnSpc>
              <a:spcBef>
                <a:spcPts val="385"/>
              </a:spcBef>
            </a:pP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</a:t>
            </a:r>
            <a:endParaRPr lang="en-US" altLang="en-US" sz="1100" dirty="0"/>
          </a:p>
          <a:p>
            <a:pPr algn="l" rtl="0" eaLnBrk="0">
              <a:lnSpc>
                <a:spcPct val="108000"/>
              </a:lnSpc>
            </a:pPr>
            <a:endParaRPr lang="en-US" altLang="en-US" sz="600" dirty="0"/>
          </a:p>
          <a:p>
            <a:pPr marL="19050" algn="l" rtl="0" eaLnBrk="0">
              <a:lnSpc>
                <a:spcPct val="113000"/>
              </a:lnSpc>
              <a:spcBef>
                <a:spcPts val="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32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首页，文档列表区域的默认展示为“最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近列表”。下列关于“最近列表”叙述中，错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误的是</a:t>
            </a:r>
            <a:endParaRPr lang="en-US" altLang="en-US" sz="1100" dirty="0"/>
          </a:p>
        </p:txBody>
      </p:sp>
      <p:sp>
        <p:nvSpPr>
          <p:cNvPr id="36" name="textbox 36"/>
          <p:cNvSpPr/>
          <p:nvPr/>
        </p:nvSpPr>
        <p:spPr>
          <a:xfrm>
            <a:off x="1612934" y="298478"/>
            <a:ext cx="3943984" cy="387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marL="395605" algn="l" rtl="0" eaLnBrk="0">
              <a:lnSpc>
                <a:spcPct val="94000"/>
              </a:lnSpc>
              <a:spcBef>
                <a:spcPts val="0"/>
              </a:spcBef>
              <a:tabLst>
                <a:tab pos="431165" algn="l"/>
              </a:tabLst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全套免费学习视频请关注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 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站</a:t>
            </a:r>
            <a:r>
              <a:rPr sz="1100" kern="0" spc="-2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UP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主：小太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阳计算机二级</a:t>
            </a:r>
            <a:endParaRPr lang="en-US" altLang="en-US" sz="11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25634" y="311178"/>
            <a:ext cx="419057" cy="342830"/>
          </a:xfrm>
          <a:prstGeom prst="rect">
            <a:avLst/>
          </a:prstGeom>
        </p:spPr>
      </p:pic>
      <p:sp>
        <p:nvSpPr>
          <p:cNvPr id="40" name="rect"/>
          <p:cNvSpPr/>
          <p:nvPr/>
        </p:nvSpPr>
        <p:spPr>
          <a:xfrm>
            <a:off x="3581387" y="698493"/>
            <a:ext cx="12705" cy="9417036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textbox 42"/>
          <p:cNvSpPr/>
          <p:nvPr/>
        </p:nvSpPr>
        <p:spPr>
          <a:xfrm>
            <a:off x="3321079" y="10102063"/>
            <a:ext cx="345440" cy="184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第92</a:t>
            </a:r>
            <a:endParaRPr lang="en-US" altLang="en-US" sz="1100" dirty="0"/>
          </a:p>
        </p:txBody>
      </p:sp>
      <p:sp>
        <p:nvSpPr>
          <p:cNvPr id="44" name="textbox 44"/>
          <p:cNvSpPr/>
          <p:nvPr/>
        </p:nvSpPr>
        <p:spPr>
          <a:xfrm>
            <a:off x="3714725" y="10102063"/>
            <a:ext cx="156845" cy="1860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4057625" y="913866"/>
            <a:ext cx="3287395" cy="9004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选定内容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300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复制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23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粘贴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240"/>
              </a:spcBef>
            </a:pP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78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38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表格中，如果工作表的某单元格中有</a:t>
            </a:r>
            <a:endParaRPr lang="en-US" altLang="en-US" sz="1100" dirty="0"/>
          </a:p>
          <a:p>
            <a:pPr marL="12700" algn="l" rtl="0" eaLnBrk="0">
              <a:lnSpc>
                <a:spcPct val="109000"/>
              </a:lnSpc>
              <a:spcBef>
                <a:spcPts val="24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公式“=销售情况!A5”, 则其中的“销售情况”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是指</a:t>
            </a:r>
            <a:endParaRPr lang="en-US" altLang="en-US" sz="1100" dirty="0"/>
          </a:p>
          <a:p>
            <a:pPr marL="12700" algn="l" rtl="0" eaLnBrk="0">
              <a:lnSpc>
                <a:spcPct val="87000"/>
              </a:lnSpc>
              <a:spcBef>
                <a:spcPts val="330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工作簿名称</a:t>
            </a:r>
            <a:endParaRPr lang="en-US" altLang="en-US" sz="1100" dirty="0"/>
          </a:p>
          <a:p>
            <a:pPr marL="12700" algn="l" rtl="0" eaLnBrk="0">
              <a:lnSpc>
                <a:spcPts val="1605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工作表名称</a:t>
            </a:r>
            <a:endParaRPr lang="en-US" altLang="en-US" sz="1100" dirty="0"/>
          </a:p>
          <a:p>
            <a:pPr marL="12700" algn="l" rtl="0" eaLnBrk="0">
              <a:lnSpc>
                <a:spcPct val="87000"/>
              </a:lnSpc>
              <a:spcBef>
                <a:spcPts val="39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单元格区域名称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单元格名称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345"/>
              </a:spcBef>
            </a:pPr>
            <a:r>
              <a:rPr sz="1100" b="1" kern="0" spc="-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08000"/>
              </a:lnSpc>
              <a:spcBef>
                <a:spcPts val="84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39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表格中，某单元格公式的计算结果应    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为一个大于0的数，但却显示了错误信息</a:t>
            </a:r>
            <a:endParaRPr lang="en-US" altLang="en-US" sz="1100" dirty="0"/>
          </a:p>
          <a:p>
            <a:pPr marL="12700" indent="82550" algn="l" rtl="0" eaLnBrk="0">
              <a:lnSpc>
                <a:spcPct val="108000"/>
              </a:lnSpc>
              <a:spcBef>
                <a:spcPts val="25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“#####”。为了使结果正常显示，且又不影响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该单元格的数据内容，应进行的操作是</a:t>
            </a:r>
            <a:endParaRPr lang="en-US" altLang="en-US" sz="1100" dirty="0"/>
          </a:p>
          <a:p>
            <a:pPr marL="12700" algn="l" rtl="0" eaLnBrk="0">
              <a:lnSpc>
                <a:spcPct val="97000"/>
              </a:lnSpc>
              <a:spcBef>
                <a:spcPts val="15"/>
              </a:spcBef>
            </a:pPr>
            <a:r>
              <a:rPr sz="13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sz="1300" kern="0" spc="-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使用“复制”命</a:t>
            </a:r>
            <a:r>
              <a:rPr sz="13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令</a:t>
            </a:r>
            <a:endParaRPr lang="en-US" altLang="en-US" sz="1300" dirty="0"/>
          </a:p>
          <a:p>
            <a:pPr marL="12700" algn="l" rtl="0" eaLnBrk="0">
              <a:lnSpc>
                <a:spcPct val="99000"/>
              </a:lnSpc>
              <a:spcBef>
                <a:spcPts val="465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B;</a:t>
            </a:r>
            <a:r>
              <a:rPr sz="1100" kern="0" spc="-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重新输入公式</a:t>
            </a:r>
            <a:endParaRPr lang="en-US" altLang="en-US" sz="1100" dirty="0"/>
          </a:p>
          <a:p>
            <a:pPr marL="12700" algn="l" rtl="0" eaLnBrk="0">
              <a:lnSpc>
                <a:spcPct val="87000"/>
              </a:lnSpc>
              <a:spcBef>
                <a:spcPts val="25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5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加大该单元所在行的行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</a:t>
            </a:r>
            <a:endParaRPr lang="en-US" altLang="en-US" sz="1100" dirty="0"/>
          </a:p>
          <a:p>
            <a:pPr marL="12700" algn="l" rtl="0" eaLnBrk="0">
              <a:lnSpc>
                <a:spcPts val="1505"/>
              </a:lnSpc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加大该单元所在列的列宽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390"/>
              </a:spcBef>
            </a:pP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79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40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演示中，如果需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要对某页幻灯片中的</a:t>
            </a:r>
            <a:endParaRPr lang="en-US" altLang="en-US" sz="1100" dirty="0"/>
          </a:p>
          <a:p>
            <a:pPr marL="12700" algn="l" rtl="0" eaLnBrk="0">
              <a:lnSpc>
                <a:spcPct val="87000"/>
              </a:lnSpc>
              <a:spcBef>
                <a:spcPts val="33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文本框进行编辑修改，则需要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进入</a:t>
            </a:r>
            <a:endParaRPr lang="en-US" altLang="en-US" sz="1100" dirty="0"/>
          </a:p>
          <a:p>
            <a:pPr marL="12700" algn="l" rtl="0" eaLnBrk="0">
              <a:lnSpc>
                <a:spcPts val="1740"/>
              </a:lnSpc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普通视图</a:t>
            </a:r>
            <a:endParaRPr lang="en-US" altLang="en-US" sz="1300" dirty="0"/>
          </a:p>
          <a:p>
            <a:pPr marL="12700" algn="l" rtl="0" eaLnBrk="0">
              <a:lnSpc>
                <a:spcPct val="87000"/>
              </a:lnSpc>
              <a:spcBef>
                <a:spcPts val="22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幻灯片浏览视图</a:t>
            </a:r>
            <a:endParaRPr lang="en-US" altLang="en-US" sz="1100" dirty="0"/>
          </a:p>
          <a:p>
            <a:pPr marL="12700" algn="l" rtl="0" eaLnBrk="0">
              <a:lnSpc>
                <a:spcPts val="1595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阅读视图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30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放映视图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330"/>
              </a:spcBef>
            </a:pP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11000"/>
              </a:lnSpc>
              <a:spcBef>
                <a:spcPts val="72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41、 下列关于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工作窗口管理模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式的描述，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错误的是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20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整合模式支持将多窗口多标签自由拆分与组 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en-US" sz="1100" dirty="0"/>
          </a:p>
          <a:p>
            <a:pPr marL="12700" algn="l" rtl="0" eaLnBrk="0">
              <a:lnSpc>
                <a:spcPct val="114000"/>
              </a:lnSpc>
              <a:spcBef>
                <a:spcPts val="1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B:多组件模式是按文件类型分窗口组织文档标 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00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整合模式支持标签列表保存为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工作区跨设备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同步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45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多组件模式支持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标签列表保存为工作区跨设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备同步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290"/>
              </a:spcBef>
            </a:pP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11000"/>
              </a:lnSpc>
              <a:spcBef>
                <a:spcPts val="14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42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中的“取色器”功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能可以实现的操作 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不包括</a:t>
            </a:r>
            <a:endParaRPr lang="en-US" altLang="en-US" sz="1100" dirty="0"/>
          </a:p>
          <a:p>
            <a:pPr marL="12700" algn="l" rtl="0" eaLnBrk="0">
              <a:lnSpc>
                <a:spcPct val="87000"/>
              </a:lnSpc>
              <a:spcBef>
                <a:spcPts val="31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提取多种颜色并混合成新颜色</a:t>
            </a:r>
            <a:endParaRPr lang="en-US" altLang="en-US" sz="1100" dirty="0"/>
          </a:p>
          <a:p>
            <a:pPr marL="12700" algn="l" rtl="0" eaLnBrk="0">
              <a:lnSpc>
                <a:spcPts val="1555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提取</a:t>
            </a:r>
            <a:r>
              <a:rPr sz="1100" kern="0" spc="-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工作窗口以外的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颜色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提取图形中的颜色</a:t>
            </a:r>
            <a:endParaRPr lang="en-US" altLang="en-US" sz="1100" dirty="0"/>
          </a:p>
        </p:txBody>
      </p:sp>
      <p:sp>
        <p:nvSpPr>
          <p:cNvPr id="48" name="textbox 48"/>
          <p:cNvSpPr/>
          <p:nvPr/>
        </p:nvSpPr>
        <p:spPr>
          <a:xfrm>
            <a:off x="692157" y="907557"/>
            <a:ext cx="3108325" cy="9106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40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用户可直接从最近列表找到打开过的文档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快速延续上次未完成的文档处理工作，无需再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去目录中检索</a:t>
            </a:r>
            <a:endParaRPr lang="en-US" altLang="en-US" sz="1100" dirty="0"/>
          </a:p>
          <a:p>
            <a:pPr marL="12700" algn="l" rtl="0" eaLnBrk="0">
              <a:lnSpc>
                <a:spcPct val="111000"/>
              </a:lnSpc>
              <a:spcBef>
                <a:spcPts val="20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开启文档云同步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后，用户在各个登录设备上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打开过的文档，将实时更新到最近列表，方便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用户跨设备访问同一文档</a:t>
            </a:r>
            <a:endParaRPr lang="en-US" altLang="en-US" sz="1100" dirty="0"/>
          </a:p>
          <a:p>
            <a:pPr marL="12700" algn="l" rtl="0" eaLnBrk="0">
              <a:lnSpc>
                <a:spcPct val="98000"/>
              </a:lnSpc>
              <a:spcBef>
                <a:spcPts val="3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访问过的文件默认按文件名排序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25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最近列表的访问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记录跟随用户帐号，退出帐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号后其他人不可查看和访问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24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835"/>
              </a:spcBef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33、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中，将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文件转为文档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格式时，不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支持的格式为</a:t>
            </a:r>
            <a:endParaRPr lang="en-US" altLang="en-US" sz="1100" dirty="0"/>
          </a:p>
          <a:p>
            <a:pPr marL="12700" algn="l" rtl="0" eaLnBrk="0">
              <a:lnSpc>
                <a:spcPts val="825"/>
              </a:lnSpc>
              <a:spcBef>
                <a:spcPts val="48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A:.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dotx</a:t>
            </a:r>
            <a:endParaRPr lang="en-US" altLang="en-US" sz="1100" dirty="0"/>
          </a:p>
          <a:p>
            <a:pPr marL="12700" algn="l" rtl="0" eaLnBrk="0">
              <a:lnSpc>
                <a:spcPts val="1450"/>
              </a:lnSpc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B:.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doc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C:.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RTF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D:.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docx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590"/>
              </a:spcBef>
            </a:pP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13000"/>
              </a:lnSpc>
              <a:spcBef>
                <a:spcPts val="77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34、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下列关于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“远程会议”的叙述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中，错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误的是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11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2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会议发起人可以在需要时锁定会议，禁止其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他人加入会议</a:t>
            </a:r>
            <a:endParaRPr lang="en-US" altLang="en-US" sz="1100" dirty="0"/>
          </a:p>
          <a:p>
            <a:pPr marL="12700" algn="l" rtl="0" eaLnBrk="0">
              <a:lnSpc>
                <a:spcPct val="87000"/>
              </a:lnSpc>
              <a:spcBef>
                <a:spcPts val="30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会议发起人可以将他人移出会议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只有会议发起人可以演示文档</a:t>
            </a:r>
            <a:endParaRPr lang="en-US" altLang="en-US" sz="1100" dirty="0"/>
          </a:p>
          <a:p>
            <a:pPr marL="12700" algn="l" rtl="0" eaLnBrk="0">
              <a:lnSpc>
                <a:spcPct val="98000"/>
              </a:lnSpc>
              <a:spcBef>
                <a:spcPts val="40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可以通过二维码方式邀请他人加入会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议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25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70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35、 下列关于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“协同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编辑”的叙述中，错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误的是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32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多人可以同时编辑同一文档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15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只有“协同编辑”发起人可以查看当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前文档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的在线协作人员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40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参与人可以随时收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到更新的消息通知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参与人可以随时查看文档的协作记录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24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74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36、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文字中，针对设置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段落间距的操作，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下列说法正确的是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一旦设置，即全文生效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23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如果没有选定文字，则设置无效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15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如果选定了文字，则设置只对选定文字所在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的段落有效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23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一旦设置，不能更改</a:t>
            </a:r>
            <a:endParaRPr lang="en-US" altLang="en-US" sz="1100" dirty="0"/>
          </a:p>
          <a:p>
            <a:pPr marL="14605" algn="l" rtl="0" eaLnBrk="0">
              <a:lnSpc>
                <a:spcPct val="100000"/>
              </a:lnSpc>
              <a:spcBef>
                <a:spcPts val="24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78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37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文字中，为了将一部分文本内容移动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到另一个位置，首先要进行的操作是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24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光标定位</a:t>
            </a:r>
            <a:endParaRPr lang="en-US" altLang="en-US" sz="1100" dirty="0"/>
          </a:p>
        </p:txBody>
      </p:sp>
      <p:sp>
        <p:nvSpPr>
          <p:cNvPr id="50" name="textbox 50"/>
          <p:cNvSpPr/>
          <p:nvPr/>
        </p:nvSpPr>
        <p:spPr>
          <a:xfrm>
            <a:off x="2984533" y="292062"/>
            <a:ext cx="1975485" cy="568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475615" algn="l" rtl="0" eaLnBrk="0">
              <a:lnSpc>
                <a:spcPct val="99000"/>
              </a:lnSpc>
              <a:tabLst>
                <a:tab pos="533400" algn="l"/>
              </a:tabLst>
            </a:pPr>
            <a:r>
              <a:rPr sz="1100" kern="0" spc="0" dirty="0">
                <a:solidFill>
                  <a:srgbClr val="ADDA19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100" kern="0" spc="-60" dirty="0">
                <a:solidFill>
                  <a:srgbClr val="ADDA19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信公众号：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校园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</a:t>
            </a:r>
            <a:endParaRPr lang="en-US" altLang="en-US" sz="1100" dirty="0"/>
          </a:p>
          <a:p>
            <a:pPr marL="12700" algn="l" rtl="0" eaLnBrk="0">
              <a:lnSpc>
                <a:spcPct val="98000"/>
              </a:lnSpc>
              <a:spcBef>
                <a:spcPts val="95"/>
              </a:spcBef>
            </a:pP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小太阳计算机二级</a:t>
            </a:r>
            <a:endParaRPr lang="en-US" altLang="en-US" sz="1100" dirty="0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105155" y="304762"/>
            <a:ext cx="355605" cy="349246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2152" y="876323"/>
            <a:ext cx="6521445" cy="12725"/>
          </a:xfrm>
          <a:prstGeom prst="rect">
            <a:avLst/>
          </a:prstGeom>
        </p:spPr>
      </p:pic>
      <p:sp>
        <p:nvSpPr>
          <p:cNvPr id="56" name="rect"/>
          <p:cNvSpPr/>
          <p:nvPr/>
        </p:nvSpPr>
        <p:spPr>
          <a:xfrm>
            <a:off x="3943346" y="889048"/>
            <a:ext cx="6352" cy="9232895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textbox 58"/>
          <p:cNvSpPr/>
          <p:nvPr/>
        </p:nvSpPr>
        <p:spPr>
          <a:xfrm>
            <a:off x="3689315" y="10095967"/>
            <a:ext cx="346075" cy="191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第93</a:t>
            </a:r>
            <a:endParaRPr lang="en-US" altLang="en-US" sz="1100" dirty="0"/>
          </a:p>
        </p:txBody>
      </p:sp>
      <p:sp>
        <p:nvSpPr>
          <p:cNvPr id="60" name="textbox 60"/>
          <p:cNvSpPr/>
          <p:nvPr/>
        </p:nvSpPr>
        <p:spPr>
          <a:xfrm>
            <a:off x="4083037" y="10095967"/>
            <a:ext cx="162560" cy="1924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3708373" y="735820"/>
            <a:ext cx="3100704" cy="95523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使用分列功能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9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使用公式功能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使用拆分表格功能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使用智能填充功能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4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8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50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演示文稿中为全部幻灯片页批量添加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校徽图片，最合适的操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作是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编辑母版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粘贴图片</a:t>
            </a:r>
            <a:endParaRPr lang="en-US" altLang="en-US" sz="1100" dirty="0"/>
          </a:p>
          <a:p>
            <a:pPr marL="12700" algn="l" rtl="0" eaLnBrk="0">
              <a:lnSpc>
                <a:spcPts val="1555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分页插图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插入图片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9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12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51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新建界面中提供了多种办公组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件或应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用，下列无需联网即可本地使用的是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0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文字/演示/表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格/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流程图/脑图</a:t>
            </a:r>
            <a:endParaRPr lang="en-US" altLang="en-US" sz="1100" dirty="0"/>
          </a:p>
          <a:p>
            <a:pPr marL="12700" algn="l" rtl="0" eaLnBrk="0">
              <a:lnSpc>
                <a:spcPts val="1600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图片设计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55"/>
              </a:spcBef>
            </a:pP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85"/>
              </a:spcBef>
            </a:pP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13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52、下列关于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中工作窗口模式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和文档标签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管理的描述，错误的是</a:t>
            </a:r>
            <a:endParaRPr lang="en-US" altLang="en-US" sz="1100" dirty="0"/>
          </a:p>
          <a:p>
            <a:pPr marL="12700" algn="l" rtl="0" eaLnBrk="0">
              <a:lnSpc>
                <a:spcPct val="104000"/>
              </a:lnSpc>
              <a:spcBef>
                <a:spcPts val="24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中所有的文档都默认以标签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的形式打开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多个文档标签默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认在工作窗口顶部的标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1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签栏中显示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4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2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在整合模式下，每个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工作窗口都有独立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的标签列表，称之为工作区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2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在多组件模式下，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每个工作窗口都有独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立的标签列表，称之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为工作区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85"/>
              </a:spcBef>
            </a:pPr>
            <a:r>
              <a:rPr sz="1100" b="1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07000"/>
              </a:lnSpc>
              <a:spcBef>
                <a:spcPts val="280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53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中提供了多种</a:t>
            </a:r>
            <a:r>
              <a:rPr sz="1100" kern="0" spc="-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页面管理功能，下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列描述错误的是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33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支持提取部分页面生成一个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新的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100" kern="0" spc="-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件  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支持将其他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中的页面插入到本文件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en-US" altLang="en-US" sz="1100" dirty="0"/>
          </a:p>
          <a:p>
            <a:pPr marL="12700" algn="l" rtl="0" eaLnBrk="0">
              <a:lnSpc>
                <a:spcPct val="108000"/>
              </a:lnSpc>
              <a:spcBef>
                <a:spcPts val="250"/>
              </a:spcBef>
            </a:pP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支持使用其它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文件中的页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面替换本文件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中的页面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4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支持统一旋转整个文档，无法旋转单个页面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9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08000"/>
              </a:lnSpc>
              <a:spcBef>
                <a:spcPts val="29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54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中提供了多种</a:t>
            </a:r>
            <a:r>
              <a:rPr sz="1100" kern="0" spc="-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处理工具，下列无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需联网即可使用的是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4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全文翻译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5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提取文字从扫描件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文档加密密码加密</a:t>
            </a:r>
            <a:endParaRPr lang="en-US" altLang="en-US" sz="1100" dirty="0"/>
          </a:p>
          <a:p>
            <a:pPr marL="12700" algn="l" rtl="0" eaLnBrk="0">
              <a:lnSpc>
                <a:spcPts val="850"/>
              </a:lnSpc>
              <a:spcBef>
                <a:spcPts val="740"/>
              </a:spcBef>
            </a:pPr>
            <a:r>
              <a:rPr sz="7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          </a:t>
            </a:r>
            <a:r>
              <a:rPr sz="7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WORD</a:t>
            </a:r>
            <a:endParaRPr lang="en-US" altLang="en-US" sz="700" dirty="0"/>
          </a:p>
          <a:p>
            <a:pPr marL="14605" algn="l" rtl="0" eaLnBrk="0">
              <a:lnSpc>
                <a:spcPct val="96000"/>
              </a:lnSpc>
              <a:spcBef>
                <a:spcPts val="40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09000"/>
              </a:lnSpc>
              <a:spcBef>
                <a:spcPts val="180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55、 若要编辑</a:t>
            </a:r>
            <a:r>
              <a:rPr sz="1100" kern="0" spc="-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档中的文件，下列说法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错误的是</a:t>
            </a:r>
            <a:endParaRPr lang="en-US" altLang="en-US" sz="1100" dirty="0"/>
          </a:p>
          <a:p>
            <a:pPr algn="l" rtl="0" eaLnBrk="0">
              <a:lnSpc>
                <a:spcPct val="101000"/>
              </a:lnSpc>
            </a:pPr>
            <a:endParaRPr lang="en-US" altLang="en-US" sz="600" dirty="0"/>
          </a:p>
          <a:p>
            <a:pPr marL="19050" algn="l" rtl="0" eaLnBrk="0">
              <a:lnSpc>
                <a:spcPct val="96000"/>
              </a:lnSpc>
              <a:spcBef>
                <a:spcPts val="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1100" dirty="0"/>
          </a:p>
        </p:txBody>
      </p:sp>
      <p:sp>
        <p:nvSpPr>
          <p:cNvPr id="64" name="textbox 64"/>
          <p:cNvSpPr/>
          <p:nvPr/>
        </p:nvSpPr>
        <p:spPr>
          <a:xfrm>
            <a:off x="336552" y="736379"/>
            <a:ext cx="3085464" cy="9309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提取图片中的颜色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85"/>
              </a:spcBef>
            </a:pP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11000"/>
              </a:lnSpc>
              <a:spcBef>
                <a:spcPts val="175"/>
              </a:spcBef>
            </a:pP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43、 下列关于在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中管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100" kern="0" spc="-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页面的描述，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错误的是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3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支持合并或拆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分页面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0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尚不支持裁剪或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分割页面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支持提取或插入页面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45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支持替换或删除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07000"/>
              </a:lnSpc>
              <a:spcBef>
                <a:spcPts val="28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44、 下列关于在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中新建</a:t>
            </a:r>
            <a:r>
              <a:rPr sz="11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的描述，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错误的是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3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支持从文件新建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支持从扫描仪新建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PDF</a:t>
            </a:r>
            <a:endParaRPr lang="en-US" altLang="en-US" sz="1100" dirty="0"/>
          </a:p>
          <a:p>
            <a:pPr marL="12700" algn="l" rtl="0" eaLnBrk="0">
              <a:lnSpc>
                <a:spcPts val="1500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支持从视频新建</a:t>
            </a:r>
            <a:r>
              <a:rPr sz="1100" kern="0" spc="-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50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支持新建空白页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4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8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45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2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云文档中若要将被他人误编辑的团队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文档恢复到原始状态，正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确的操作是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在回收站中找回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35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通过历史版本恢复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21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从最近访问列表找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</a:t>
            </a:r>
            <a:endParaRPr lang="en-US" altLang="en-US" sz="1100" dirty="0"/>
          </a:p>
          <a:p>
            <a:pPr marL="12700" algn="l" rtl="0" eaLnBrk="0">
              <a:lnSpc>
                <a:spcPts val="16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通过分享链接找回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08000"/>
              </a:lnSpc>
              <a:spcBef>
                <a:spcPts val="19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46、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文字文档中填写问卷时需要插入带勾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方框，错误的操作是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直接单击方框即可打勾</a:t>
            </a:r>
            <a:endParaRPr lang="en-US" altLang="en-US" sz="1100" dirty="0"/>
          </a:p>
          <a:p>
            <a:pPr marL="12700" algn="l" rtl="0" eaLnBrk="0">
              <a:lnSpc>
                <a:spcPct val="106000"/>
              </a:lnSpc>
              <a:spcBef>
                <a:spcPts val="4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插入自定义符号栏中预设的带勾方框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键入对勾并应用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带圈字符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只能通过输入法特殊键入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15000"/>
              </a:lnSpc>
              <a:spcBef>
                <a:spcPts val="13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47、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文字文档中填写合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同时需要将小写数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字金额转换为人民币汉字大写，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错误的操作是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插入编号并选择“壹元整...”数字格式</a:t>
            </a:r>
            <a:endParaRPr lang="en-US" altLang="en-US" sz="1100" dirty="0"/>
          </a:p>
          <a:p>
            <a:pPr marL="12700" algn="l" rtl="0" eaLnBrk="0">
              <a:lnSpc>
                <a:spcPct val="111000"/>
              </a:lnSpc>
              <a:spcBef>
                <a:spcPts val="30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2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插入公式域并选择“人民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币大写”数字格式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表格中应用“人民币大写”数字格式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后再复制到文字文档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9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3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只能通过输入法特殊键入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11000"/>
              </a:lnSpc>
              <a:spcBef>
                <a:spcPts val="17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48、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表格中限制录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入重复数据，最快捷的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8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数据有效性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5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拒绝录入重复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</a:t>
            </a:r>
            <a:endParaRPr lang="en-US" altLang="en-US" sz="1100" dirty="0"/>
          </a:p>
          <a:p>
            <a:pPr marL="12700" algn="l" rtl="0" eaLnBrk="0">
              <a:lnSpc>
                <a:spcPts val="1545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高亮显示重复项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D: 条件格式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95"/>
              </a:spcBef>
            </a:pPr>
            <a:r>
              <a:rPr sz="1100" b="1" kern="0" spc="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b="1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85"/>
              </a:spcBef>
            </a:pP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49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表格中提取18位身份证号码中的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8位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出生日期数字，错误的操作是</a:t>
            </a:r>
            <a:endParaRPr lang="en-US" altLang="en-US" sz="1100" dirty="0"/>
          </a:p>
        </p:txBody>
      </p:sp>
      <p:sp>
        <p:nvSpPr>
          <p:cNvPr id="66" name="textbox 66"/>
          <p:cNvSpPr/>
          <p:nvPr/>
        </p:nvSpPr>
        <p:spPr>
          <a:xfrm>
            <a:off x="1612934" y="298477"/>
            <a:ext cx="3943984" cy="384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marL="401955" algn="l" rtl="0" eaLnBrk="0">
              <a:lnSpc>
                <a:spcPct val="94000"/>
              </a:lnSpc>
              <a:spcBef>
                <a:spcPts val="0"/>
              </a:spcBef>
              <a:tabLst>
                <a:tab pos="431165" algn="l"/>
              </a:tabLst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全套免费学习视频请关注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r>
              <a:rPr sz="1100" b="1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站</a:t>
            </a:r>
            <a:r>
              <a:rPr sz="1100" kern="0" spc="-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UP</a:t>
            </a:r>
            <a:r>
              <a:rPr sz="1100" b="1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主：小太阳计算机二级</a:t>
            </a:r>
            <a:endParaRPr lang="en-US" altLang="en-US" sz="1100" dirty="0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25634" y="311177"/>
            <a:ext cx="419057" cy="336521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42900" y="698493"/>
            <a:ext cx="6502387" cy="12725"/>
          </a:xfrm>
          <a:prstGeom prst="rect">
            <a:avLst/>
          </a:prstGeom>
        </p:spPr>
      </p:pic>
      <p:sp>
        <p:nvSpPr>
          <p:cNvPr id="72" name="rect"/>
          <p:cNvSpPr/>
          <p:nvPr/>
        </p:nvSpPr>
        <p:spPr>
          <a:xfrm>
            <a:off x="3581387" y="698493"/>
            <a:ext cx="12705" cy="9417036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textbox 74"/>
          <p:cNvSpPr/>
          <p:nvPr/>
        </p:nvSpPr>
        <p:spPr>
          <a:xfrm>
            <a:off x="3321079" y="10102063"/>
            <a:ext cx="341629" cy="184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第94</a:t>
            </a:r>
            <a:endParaRPr lang="en-US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6"/>
          <p:cNvSpPr/>
          <p:nvPr/>
        </p:nvSpPr>
        <p:spPr>
          <a:xfrm>
            <a:off x="4074732" y="919543"/>
            <a:ext cx="3238500" cy="89033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lang="en-US" altLang="en-US" sz="100" dirty="0"/>
          </a:p>
          <a:p>
            <a:pPr marL="14605" algn="l" rtl="0" eaLnBrk="0">
              <a:lnSpc>
                <a:spcPct val="11300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61、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小李正在编辑一篇包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含15个章节的书稿，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他希望每一章都能自动从新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的页开始，最好的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操作方法是</a:t>
            </a:r>
            <a:endParaRPr lang="en-US" altLang="en-US" sz="1100" dirty="0"/>
          </a:p>
          <a:p>
            <a:pPr marL="90805" algn="l" rtl="0" eaLnBrk="0">
              <a:lnSpc>
                <a:spcPct val="92000"/>
              </a:lnSpc>
              <a:spcBef>
                <a:spcPts val="17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在每一章最后插入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分页符</a:t>
            </a:r>
            <a:endParaRPr lang="en-US" altLang="en-US" sz="1100" dirty="0"/>
          </a:p>
          <a:p>
            <a:pPr marL="14605" indent="76200" algn="l" rtl="0" eaLnBrk="0">
              <a:lnSpc>
                <a:spcPct val="115000"/>
              </a:lnSpc>
              <a:spcBef>
                <a:spcPts val="2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在每一章最后连续按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Enter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键，直到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下一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页面开始处</a:t>
            </a:r>
            <a:endParaRPr lang="en-US" altLang="en-US" sz="1100" dirty="0"/>
          </a:p>
          <a:p>
            <a:pPr marL="14605" indent="76200" algn="l" rtl="0" eaLnBrk="0">
              <a:lnSpc>
                <a:spcPct val="116000"/>
              </a:lnSpc>
              <a:spcBef>
                <a:spcPts val="12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(C)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将每一章标题指定为标题样式，并将样式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的段落格式修改为“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段前分页”</a:t>
            </a:r>
            <a:endParaRPr lang="en-US" altLang="en-US" sz="1100" dirty="0"/>
          </a:p>
          <a:p>
            <a:pPr marL="90805" algn="l" rtl="0" eaLnBrk="0">
              <a:lnSpc>
                <a:spcPct val="92000"/>
              </a:lnSpc>
              <a:spcBef>
                <a:spcPts val="2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将每一章标题的段落格式设为“段前分页”</a:t>
            </a:r>
            <a:endParaRPr lang="en-US" altLang="en-US" sz="1100" dirty="0"/>
          </a:p>
          <a:p>
            <a:pPr marL="16510" algn="l" rtl="0" eaLnBrk="0">
              <a:lnSpc>
                <a:spcPct val="95000"/>
              </a:lnSpc>
              <a:spcBef>
                <a:spcPts val="60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</a:t>
            </a:r>
            <a:endParaRPr lang="en-US" altLang="en-US" sz="1100" dirty="0"/>
          </a:p>
          <a:p>
            <a:pPr marL="14605" algn="l" rtl="0" eaLnBrk="0">
              <a:lnSpc>
                <a:spcPct val="112000"/>
              </a:lnSpc>
              <a:spcBef>
                <a:spcPts val="110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62、 对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文字，下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列关于页眉页脚的描述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中，正确的是</a:t>
            </a:r>
            <a:endParaRPr lang="en-US" altLang="en-US" sz="1100" dirty="0"/>
          </a:p>
          <a:p>
            <a:pPr marL="90805" algn="l" rtl="0" eaLnBrk="0">
              <a:lnSpc>
                <a:spcPct val="113000"/>
              </a:lnSpc>
              <a:spcBef>
                <a:spcPts val="22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编辑页眉页脚时，可以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同时编辑正文    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</a:t>
            </a:r>
            <a:r>
              <a:rPr sz="1100" kern="0" spc="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不可以插入时间和日期</a:t>
            </a:r>
            <a:endParaRPr lang="en-US" altLang="en-US" sz="1100" dirty="0"/>
          </a:p>
          <a:p>
            <a:pPr marL="90805" algn="l" rtl="0" eaLnBrk="0">
              <a:lnSpc>
                <a:spcPct val="98000"/>
              </a:lnSpc>
              <a:spcBef>
                <a:spcPts val="29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sz="1100" kern="0" spc="2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可以为文档各节创建不同的页眉页脚   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页眉页脚在各种视图中都可以编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辑</a:t>
            </a:r>
            <a:endParaRPr lang="en-US" altLang="en-US" sz="1100" dirty="0"/>
          </a:p>
          <a:p>
            <a:pPr marL="16510" algn="l" rtl="0" eaLnBrk="0">
              <a:lnSpc>
                <a:spcPct val="95000"/>
              </a:lnSpc>
              <a:spcBef>
                <a:spcPts val="555"/>
              </a:spcBef>
            </a:pP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</a:t>
            </a:r>
            <a:r>
              <a:rPr sz="1100" kern="0" spc="-2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</a:t>
            </a:r>
            <a:endParaRPr lang="en-US" altLang="en-US" sz="1100" dirty="0"/>
          </a:p>
          <a:p>
            <a:pPr marL="14605" algn="l" rtl="0" eaLnBrk="0">
              <a:lnSpc>
                <a:spcPct val="112000"/>
              </a:lnSpc>
              <a:spcBef>
                <a:spcPts val="170"/>
              </a:spcBef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63、 在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1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A1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单元格里存放了1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8位身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份证号码，其中7~10位表示出生年份。在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A2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单元格中利用公式计算该人的年龄，正确的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en-US" sz="1100" dirty="0"/>
          </a:p>
          <a:p>
            <a:pPr marL="90805" algn="l" rtl="0" eaLnBrk="0">
              <a:lnSpc>
                <a:spcPct val="81000"/>
              </a:lnSpc>
              <a:spcBef>
                <a:spcPts val="680"/>
              </a:spcBef>
            </a:pP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YEAR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())-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MID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(A1,6,4)</a:t>
            </a:r>
            <a:endParaRPr lang="en-US" altLang="en-US" sz="800" dirty="0"/>
          </a:p>
          <a:p>
            <a:pPr marL="90805" algn="l" rtl="0" eaLnBrk="0">
              <a:lnSpc>
                <a:spcPts val="1550"/>
              </a:lnSpc>
            </a:pP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YEAR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())-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MID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(A1,7,4)</a:t>
            </a:r>
            <a:endParaRPr lang="en-US" altLang="en-US" sz="800" dirty="0"/>
          </a:p>
          <a:p>
            <a:pPr marL="90805" algn="l" rtl="0" eaLnBrk="0">
              <a:lnSpc>
                <a:spcPts val="1550"/>
              </a:lnSpc>
            </a:pP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(C)=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YEAR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())-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MID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(A1,6,8)</a:t>
            </a:r>
            <a:endParaRPr lang="en-US" altLang="en-US" sz="800" dirty="0"/>
          </a:p>
          <a:p>
            <a:pPr marL="90805" algn="l" rtl="0" eaLnBrk="0">
              <a:lnSpc>
                <a:spcPct val="83000"/>
              </a:lnSpc>
              <a:spcBef>
                <a:spcPts val="725"/>
              </a:spcBef>
            </a:pP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YEAR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TODAY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())-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MID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(A1,7,8)</a:t>
            </a:r>
            <a:endParaRPr lang="en-US" altLang="en-US" sz="800" dirty="0"/>
          </a:p>
          <a:p>
            <a:pPr marL="16510" algn="l" rtl="0" eaLnBrk="0">
              <a:lnSpc>
                <a:spcPct val="95000"/>
              </a:lnSpc>
              <a:spcBef>
                <a:spcPts val="51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endParaRPr lang="en-US" altLang="en-US" sz="1100" dirty="0"/>
          </a:p>
          <a:p>
            <a:pPr marL="14605" algn="l" rtl="0" eaLnBrk="0">
              <a:lnSpc>
                <a:spcPct val="95000"/>
              </a:lnSpc>
              <a:spcBef>
                <a:spcPts val="255"/>
              </a:spcBef>
            </a:pP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64、 在工作表单元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格中输入公式时，</a:t>
            </a:r>
            <a:r>
              <a:rPr sz="11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F$2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的单</a:t>
            </a:r>
            <a:endParaRPr lang="en-US" altLang="en-US" sz="1100" dirty="0"/>
          </a:p>
          <a:p>
            <a:pPr marL="14605" algn="l" rtl="0" eaLnBrk="0">
              <a:lnSpc>
                <a:spcPct val="83000"/>
              </a:lnSpc>
              <a:spcBef>
                <a:spcPts val="40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元格引用方式称为</a:t>
            </a:r>
            <a:endParaRPr lang="en-US" altLang="en-US" sz="1100" dirty="0"/>
          </a:p>
          <a:p>
            <a:pPr marL="90805" algn="l" rtl="0" eaLnBrk="0">
              <a:lnSpc>
                <a:spcPts val="1505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交叉地址引用</a:t>
            </a:r>
            <a:endParaRPr lang="en-US" altLang="en-US" sz="1100" dirty="0"/>
          </a:p>
          <a:p>
            <a:pPr marL="90805" algn="l" rtl="0" eaLnBrk="0">
              <a:lnSpc>
                <a:spcPts val="15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相对地址引用</a:t>
            </a:r>
            <a:endParaRPr lang="en-US" altLang="en-US" sz="1100" dirty="0"/>
          </a:p>
          <a:p>
            <a:pPr marL="90805" algn="l" rtl="0" eaLnBrk="0">
              <a:lnSpc>
                <a:spcPts val="1600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sz="1100" kern="0" spc="3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绝对地址引用</a:t>
            </a:r>
            <a:endParaRPr lang="en-US" altLang="en-US" sz="1100" dirty="0"/>
          </a:p>
          <a:p>
            <a:pPr marL="90805" algn="l" rtl="0" eaLnBrk="0">
              <a:lnSpc>
                <a:spcPts val="15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混合地址引用</a:t>
            </a:r>
            <a:endParaRPr lang="en-US" altLang="en-US" sz="1100" dirty="0"/>
          </a:p>
          <a:p>
            <a:pPr marL="16510" algn="l" rtl="0" eaLnBrk="0">
              <a:lnSpc>
                <a:spcPct val="95000"/>
              </a:lnSpc>
              <a:spcBef>
                <a:spcPts val="53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4605" algn="l" rtl="0" eaLnBrk="0">
              <a:lnSpc>
                <a:spcPct val="113000"/>
              </a:lnSpc>
              <a:spcBef>
                <a:spcPts val="19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65、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如果需要在一个演示文稿的每页幻灯片左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下角相同位置插入公司的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LOGO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图片，最好的操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作方法是</a:t>
            </a:r>
            <a:endParaRPr lang="en-US" altLang="en-US" sz="1100" dirty="0"/>
          </a:p>
          <a:p>
            <a:pPr marL="14605" indent="76200" algn="l" rtl="0" eaLnBrk="0">
              <a:lnSpc>
                <a:spcPct val="115000"/>
              </a:lnSpc>
              <a:spcBef>
                <a:spcPts val="11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打开幻灯片放映视图，将图片插入在幻灯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片中</a:t>
            </a:r>
            <a:endParaRPr lang="en-US" altLang="en-US" sz="1100" dirty="0"/>
          </a:p>
          <a:p>
            <a:pPr marL="90805" algn="l" rtl="0" eaLnBrk="0">
              <a:lnSpc>
                <a:spcPct val="92000"/>
              </a:lnSpc>
              <a:spcBef>
                <a:spcPts val="6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打开幻灯片普通视图，将图片插入在幻灯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570"/>
              </a:spcBef>
            </a:pPr>
            <a:r>
              <a:rPr sz="1100" i="1" kern="0" spc="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片中</a:t>
            </a:r>
            <a:endParaRPr lang="en-US" altLang="en-US" sz="1100" dirty="0"/>
          </a:p>
          <a:p>
            <a:pPr marL="14605" indent="76200" algn="l" rtl="0" eaLnBrk="0">
              <a:lnSpc>
                <a:spcPct val="109000"/>
              </a:lnSpc>
              <a:spcBef>
                <a:spcPts val="3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 打开幻灯片母版视图，将图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片插入在母版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</a:t>
            </a:r>
            <a:endParaRPr lang="en-US" altLang="en-US" sz="1100" dirty="0"/>
          </a:p>
          <a:p>
            <a:pPr marL="14605" indent="76200" algn="l" rtl="0" eaLnBrk="0">
              <a:lnSpc>
                <a:spcPct val="110000"/>
              </a:lnSpc>
              <a:spcBef>
                <a:spcPts val="17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(D) 打开幻灯片浏览视图，将图片插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入在幻灯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片中</a:t>
            </a:r>
            <a:endParaRPr lang="en-US" altLang="en-US" sz="1100" dirty="0"/>
          </a:p>
          <a:p>
            <a:pPr marL="16510" algn="l" rtl="0" eaLnBrk="0">
              <a:lnSpc>
                <a:spcPct val="95000"/>
              </a:lnSpc>
              <a:spcBef>
                <a:spcPts val="330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</a:t>
            </a:r>
            <a:endParaRPr lang="en-US" altLang="en-US" sz="1100" dirty="0"/>
          </a:p>
          <a:p>
            <a:pPr marL="14605" algn="l" rtl="0" eaLnBrk="0">
              <a:lnSpc>
                <a:spcPct val="95000"/>
              </a:lnSpc>
              <a:spcBef>
                <a:spcPts val="255"/>
              </a:spcBef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66、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云办公中，说法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正确的是</a:t>
            </a:r>
            <a:endParaRPr lang="en-US" altLang="en-US" sz="1100" dirty="0"/>
          </a:p>
        </p:txBody>
      </p:sp>
      <p:sp>
        <p:nvSpPr>
          <p:cNvPr id="78" name="textbox 78"/>
          <p:cNvSpPr/>
          <p:nvPr/>
        </p:nvSpPr>
        <p:spPr>
          <a:xfrm>
            <a:off x="692157" y="919543"/>
            <a:ext cx="3096895" cy="8714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6000"/>
              </a:lnSpc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A:云文档无需下载到本地即可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直接调用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客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户端进行编辑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24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云文档必须下载到本地之后才能调用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户端进行编辑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14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云文档无需依赖本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客户端亦可网页端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云文档可以在网页中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进行多人实时在线协作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34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29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56、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下列不属于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文字模板文件扩展名的是</a:t>
            </a:r>
            <a:endParaRPr lang="en-US" altLang="en-US" sz="1100" dirty="0"/>
          </a:p>
          <a:p>
            <a:pPr marL="12700" algn="l" rtl="0" eaLnBrk="0">
              <a:lnSpc>
                <a:spcPts val="790"/>
              </a:lnSpc>
              <a:spcBef>
                <a:spcPts val="42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A:.docx</a:t>
            </a:r>
            <a:endParaRPr lang="en-US" altLang="en-US" sz="1100" dirty="0"/>
          </a:p>
          <a:p>
            <a:pPr marL="12700" algn="l" rtl="0" eaLnBrk="0">
              <a:lnSpc>
                <a:spcPts val="1650"/>
              </a:lnSpc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B:.dot</a:t>
            </a:r>
            <a:endParaRPr lang="en-US" altLang="en-US" sz="1100" dirty="0"/>
          </a:p>
          <a:p>
            <a:pPr marL="12700" algn="l" rtl="0" eaLnBrk="0">
              <a:lnSpc>
                <a:spcPct val="79000"/>
              </a:lnSpc>
              <a:spcBef>
                <a:spcPts val="75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C:.dotx</a:t>
            </a:r>
            <a:endParaRPr lang="en-US" altLang="en-US" sz="1100" dirty="0"/>
          </a:p>
          <a:p>
            <a:pPr marL="12700" algn="l" rtl="0" eaLnBrk="0">
              <a:lnSpc>
                <a:spcPct val="76000"/>
              </a:lnSpc>
              <a:spcBef>
                <a:spcPts val="43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D:.wpt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6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3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57、 小明需要将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文字文档内容以稿纸格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0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输出，最优的操作方法是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A: 利用“文档网格”功能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B: 利用“稿纸设置”功能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30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 利用“插入表格”功能绘制稿纸，然后将文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字内容复制到表格中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24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</a:t>
            </a:r>
            <a:r>
              <a:rPr sz="1100" kern="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适当调整文档内容的字体和段落格式，然后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将其直接打印到稿纸上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9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3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58、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下列不属于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表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格视图的是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30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分页预览视图</a:t>
            </a:r>
            <a:endParaRPr lang="en-US" altLang="en-US" sz="1100" dirty="0"/>
          </a:p>
          <a:p>
            <a:pPr marL="12700" algn="l" rtl="0" eaLnBrk="0">
              <a:lnSpc>
                <a:spcPts val="1550"/>
              </a:lnSpc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全屏显示视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en-US" altLang="en-US" sz="1100" dirty="0"/>
          </a:p>
          <a:p>
            <a:pPr marL="12700" algn="l" rtl="0" eaLnBrk="0">
              <a:lnSpc>
                <a:spcPts val="1645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阅读模式视图</a:t>
            </a:r>
            <a:endParaRPr lang="en-US" altLang="en-US" sz="1100" dirty="0"/>
          </a:p>
          <a:p>
            <a:pPr marL="12700" algn="l" rtl="0" eaLnBrk="0">
              <a:lnSpc>
                <a:spcPts val="1555"/>
              </a:lnSpc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大纲视图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44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285"/>
              </a:spcBef>
            </a:pP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59、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-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100" kern="0" spc="-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100" kern="0" spc="-2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A1  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单元格中有公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endParaRPr lang="en-US" altLang="en-US" sz="1100" dirty="0"/>
          </a:p>
          <a:p>
            <a:pPr marL="12700" algn="l" rtl="0" eaLnBrk="0">
              <a:lnSpc>
                <a:spcPct val="93000"/>
              </a:lnSpc>
              <a:spcBef>
                <a:spcPts val="19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(B$2:C$3),</a:t>
            </a:r>
            <a:r>
              <a:rPr sz="1100" kern="0" spc="4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将其复制到D4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单元格，则D4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490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中的公式为</a:t>
            </a:r>
            <a:endParaRPr lang="en-US" altLang="en-US" sz="1100" dirty="0"/>
          </a:p>
          <a:p>
            <a:pPr marL="12700" algn="l" rtl="0" eaLnBrk="0">
              <a:lnSpc>
                <a:spcPts val="1450"/>
              </a:lnSpc>
            </a:pP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SUM</a:t>
            </a: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(E$5:F$6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800" dirty="0"/>
          </a:p>
          <a:p>
            <a:pPr marL="12700" algn="l" rtl="0" eaLnBrk="0">
              <a:lnSpc>
                <a:spcPts val="1550"/>
              </a:lnSpc>
            </a:pP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SUM</a:t>
            </a: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(B$2:C$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3)</a:t>
            </a:r>
            <a:endParaRPr lang="en-US" altLang="en-US" sz="800" dirty="0"/>
          </a:p>
          <a:p>
            <a:pPr marL="12700" algn="l" rtl="0" eaLnBrk="0">
              <a:lnSpc>
                <a:spcPts val="1550"/>
              </a:lnSpc>
            </a:pP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C:=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SUM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(E$2:F$3)</a:t>
            </a:r>
            <a:endParaRPr lang="en-US" altLang="en-US" sz="800" dirty="0"/>
          </a:p>
          <a:p>
            <a:pPr marL="12700" algn="l" rtl="0" eaLnBrk="0">
              <a:lnSpc>
                <a:spcPct val="86000"/>
              </a:lnSpc>
              <a:spcBef>
                <a:spcPts val="745"/>
              </a:spcBef>
            </a:pP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D:=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SUM</a:t>
            </a: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(B$5:C$6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800" dirty="0"/>
          </a:p>
          <a:p>
            <a:pPr marL="14605" algn="l" rtl="0" eaLnBrk="0">
              <a:lnSpc>
                <a:spcPct val="96000"/>
              </a:lnSpc>
              <a:spcBef>
                <a:spcPts val="520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3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60、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演示中，不可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以使用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305"/>
              </a:spcBef>
            </a:pP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A: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</a:t>
            </a:r>
            <a:r>
              <a:rPr sz="1100" kern="0" spc="-2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频</a:t>
            </a:r>
            <a:endParaRPr lang="en-US" altLang="en-US" sz="1100" dirty="0"/>
          </a:p>
          <a:p>
            <a:pPr marL="12700" algn="l" rtl="0" eaLnBrk="0">
              <a:lnSpc>
                <a:spcPct val="83000"/>
              </a:lnSpc>
              <a:spcBef>
                <a:spcPts val="25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B: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</a:t>
            </a:r>
            <a:endParaRPr lang="en-US" altLang="en-US" sz="1100" dirty="0"/>
          </a:p>
          <a:p>
            <a:pPr marL="12700" algn="l" rtl="0" eaLnBrk="0">
              <a:lnSpc>
                <a:spcPts val="1585"/>
              </a:lnSpc>
            </a:pP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C: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书</a:t>
            </a:r>
            <a:r>
              <a:rPr sz="1100" kern="0" spc="-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</a:t>
            </a:r>
            <a:endParaRPr lang="en-US" altLang="en-US" sz="1100" dirty="0"/>
          </a:p>
          <a:p>
            <a:pPr marL="12700" algn="l" rtl="0" eaLnBrk="0">
              <a:lnSpc>
                <a:spcPct val="95000"/>
              </a:lnSpc>
              <a:spcBef>
                <a:spcPts val="57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D: 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图表</a:t>
            </a:r>
            <a:endParaRPr lang="en-US" altLang="en-US" sz="1100" dirty="0"/>
          </a:p>
          <a:p>
            <a:pPr marL="14605" algn="l" rtl="0" eaLnBrk="0">
              <a:lnSpc>
                <a:spcPct val="96000"/>
              </a:lnSpc>
              <a:spcBef>
                <a:spcPts val="225"/>
              </a:spcBef>
            </a:pP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标准答案：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b="1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en-US" sz="1100" dirty="0"/>
          </a:p>
        </p:txBody>
      </p:sp>
      <p:sp>
        <p:nvSpPr>
          <p:cNvPr id="80" name="textbox 80"/>
          <p:cNvSpPr/>
          <p:nvPr/>
        </p:nvSpPr>
        <p:spPr>
          <a:xfrm>
            <a:off x="2984533" y="292062"/>
            <a:ext cx="1975485" cy="568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marL="533400" algn="l" rtl="0" eaLnBrk="0">
              <a:lnSpc>
                <a:spcPct val="95000"/>
              </a:lnSpc>
              <a:spcBef>
                <a:spcPts val="0"/>
              </a:spcBef>
            </a:pPr>
            <a:r>
              <a:rPr sz="1100" kern="0" spc="-60" dirty="0">
                <a:solidFill>
                  <a:srgbClr val="ADDA19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信公众号：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校园网</a:t>
            </a:r>
            <a:endParaRPr lang="en-US" altLang="en-US" sz="1100" dirty="0"/>
          </a:p>
          <a:p>
            <a:pPr marL="12700" algn="l" rtl="0" eaLnBrk="0">
              <a:lnSpc>
                <a:spcPct val="94000"/>
              </a:lnSpc>
              <a:spcBef>
                <a:spcPts val="150"/>
              </a:spcBef>
            </a:pP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小太阳计算机二级</a:t>
            </a:r>
            <a:endParaRPr lang="en-US" altLang="en-US" sz="1100" dirty="0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105155" y="304762"/>
            <a:ext cx="412780" cy="342937"/>
          </a:xfrm>
          <a:prstGeom prst="rect">
            <a:avLst/>
          </a:prstGeom>
        </p:spPr>
      </p:pic>
      <p:sp>
        <p:nvSpPr>
          <p:cNvPr id="84" name="rect"/>
          <p:cNvSpPr/>
          <p:nvPr/>
        </p:nvSpPr>
        <p:spPr>
          <a:xfrm>
            <a:off x="692152" y="876323"/>
            <a:ext cx="6521445" cy="12725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49698" y="876323"/>
            <a:ext cx="12705" cy="9239205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3689315" y="10132543"/>
            <a:ext cx="520700" cy="147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8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sz="8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800" kern="0" spc="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90"/>
          <p:cNvSpPr/>
          <p:nvPr/>
        </p:nvSpPr>
        <p:spPr>
          <a:xfrm>
            <a:off x="342905" y="719783"/>
            <a:ext cx="3133725" cy="3773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indent="75565" algn="l" rtl="0" eaLnBrk="0">
              <a:lnSpc>
                <a:spcPct val="11200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通过链接分享的文件，可以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设置链接有效 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</a:t>
            </a:r>
            <a:endParaRPr lang="en-US" altLang="en-US" sz="1100" dirty="0"/>
          </a:p>
          <a:p>
            <a:pPr marL="88265" algn="l" rtl="0" eaLnBrk="0">
              <a:lnSpc>
                <a:spcPct val="99000"/>
              </a:lnSpc>
              <a:spcBef>
                <a:spcPts val="31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云文档一旦删除，就不能被找回</a:t>
            </a:r>
            <a:endParaRPr lang="en-US" altLang="en-US" sz="1100" dirty="0"/>
          </a:p>
          <a:p>
            <a:pPr marL="12700" indent="75565" algn="l" rtl="0" eaLnBrk="0">
              <a:lnSpc>
                <a:spcPct val="110000"/>
              </a:lnSpc>
              <a:spcBef>
                <a:spcPts val="14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云文档一旦保存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，就不能查看既往的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</a:t>
            </a:r>
            <a:endParaRPr lang="en-US" altLang="en-US" sz="1100" dirty="0"/>
          </a:p>
          <a:p>
            <a:pPr marL="12700" indent="75565" algn="l" rtl="0" eaLnBrk="0">
              <a:lnSpc>
                <a:spcPct val="115000"/>
              </a:lnSpc>
              <a:spcBef>
                <a:spcPts val="18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通过链接分享的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文件，不可以进行权限管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</a:t>
            </a:r>
            <a:endParaRPr lang="en-US" altLang="en-US" sz="1100" dirty="0"/>
          </a:p>
          <a:p>
            <a:pPr marL="14605" algn="l" rtl="0" eaLnBrk="0">
              <a:lnSpc>
                <a:spcPct val="99000"/>
              </a:lnSpc>
              <a:spcBef>
                <a:spcPts val="22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112000"/>
              </a:lnSpc>
              <a:spcBef>
                <a:spcPts val="16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67、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WPS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云办公关于设置分享权限层级的说法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中，错误的是</a:t>
            </a:r>
            <a:endParaRPr lang="en-US" altLang="en-US" sz="1100" dirty="0"/>
          </a:p>
          <a:p>
            <a:pPr marL="88265" algn="l" rtl="0" eaLnBrk="0">
              <a:lnSpc>
                <a:spcPct val="99000"/>
              </a:lnSpc>
              <a:spcBef>
                <a:spcPts val="18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可以设置为任何人</a:t>
            </a:r>
            <a:endParaRPr lang="en-US" altLang="en-US" sz="1100" dirty="0"/>
          </a:p>
          <a:p>
            <a:pPr marL="88265" algn="l" rtl="0" eaLnBrk="0">
              <a:lnSpc>
                <a:spcPct val="93000"/>
              </a:lnSpc>
              <a:spcBef>
                <a:spcPts val="22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可以设置为本企业成员</a:t>
            </a:r>
            <a:endParaRPr lang="en-US" altLang="en-US" sz="1100" dirty="0"/>
          </a:p>
          <a:p>
            <a:pPr marL="88265" algn="l" rtl="0" eaLnBrk="0">
              <a:lnSpc>
                <a:spcPts val="15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(C)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可以设置为仅指定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</a:t>
            </a:r>
            <a:endParaRPr lang="en-US" altLang="en-US" sz="1100" dirty="0"/>
          </a:p>
          <a:p>
            <a:pPr marL="88265" algn="l" rtl="0" eaLnBrk="0">
              <a:lnSpc>
                <a:spcPct val="99000"/>
              </a:lnSpc>
              <a:spcBef>
                <a:spcPts val="44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(D)</a:t>
            </a:r>
            <a:r>
              <a:rPr sz="1100" kern="0" spc="2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可以设置为管理员</a:t>
            </a:r>
            <a:endParaRPr lang="en-US" altLang="en-US" sz="1100" dirty="0"/>
          </a:p>
          <a:p>
            <a:pPr marL="14605" algn="l" rtl="0" eaLnBrk="0">
              <a:lnSpc>
                <a:spcPct val="99000"/>
              </a:lnSpc>
              <a:spcBef>
                <a:spcPts val="18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1100" dirty="0"/>
          </a:p>
          <a:p>
            <a:pPr marL="12700" algn="l" rtl="0" eaLnBrk="0">
              <a:lnSpc>
                <a:spcPct val="107000"/>
              </a:lnSpc>
              <a:spcBef>
                <a:spcPts val="29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68、下列关于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100" kern="0" spc="-1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PDF</a:t>
            </a:r>
            <a:r>
              <a:rPr sz="1100" kern="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资源压缩的描述，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正确的是</a:t>
            </a:r>
            <a:endParaRPr lang="en-US" altLang="en-US" sz="1100" dirty="0"/>
          </a:p>
          <a:p>
            <a:pPr marL="12700" indent="75565" algn="l" rtl="0" eaLnBrk="0">
              <a:lnSpc>
                <a:spcPct val="116000"/>
              </a:lnSpc>
              <a:spcBef>
                <a:spcPts val="10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压缩等级划分中普通级的压缩力度是最大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endParaRPr lang="en-US" altLang="en-US" sz="1100" dirty="0"/>
          </a:p>
        </p:txBody>
      </p:sp>
      <p:sp>
        <p:nvSpPr>
          <p:cNvPr id="92" name="textbox 92"/>
          <p:cNvSpPr/>
          <p:nvPr/>
        </p:nvSpPr>
        <p:spPr>
          <a:xfrm>
            <a:off x="3708373" y="707058"/>
            <a:ext cx="3105785" cy="3781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indent="82550" algn="l" rtl="0" eaLnBrk="0">
              <a:lnSpc>
                <a:spcPct val="116000"/>
              </a:lnSpc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压缩等级划分中标准级的压缩力度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是最大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lang="en-US" altLang="en-US" sz="1100" dirty="0"/>
          </a:p>
          <a:p>
            <a:pPr marL="12700" indent="82550" algn="l" rtl="0" eaLnBrk="0">
              <a:lnSpc>
                <a:spcPct val="117000"/>
              </a:lnSpc>
              <a:spcBef>
                <a:spcPts val="9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(C)</a:t>
            </a:r>
            <a:r>
              <a:rPr sz="11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压缩等级划分中高清级的压缩力度是最大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endParaRPr lang="en-US" altLang="en-US" sz="1100" dirty="0"/>
          </a:p>
          <a:p>
            <a:pPr marL="95250" algn="l" rtl="0" eaLnBrk="0">
              <a:lnSpc>
                <a:spcPct val="95000"/>
              </a:lnSpc>
              <a:spcBef>
                <a:spcPts val="10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每次只能压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缩一个文件</a:t>
            </a:r>
            <a:endParaRPr lang="en-US" altLang="en-US" sz="1100" dirty="0"/>
          </a:p>
          <a:p>
            <a:pPr marL="14605" algn="l" rtl="0" eaLnBrk="0">
              <a:lnSpc>
                <a:spcPct val="99000"/>
              </a:lnSpc>
              <a:spcBef>
                <a:spcPts val="55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endParaRPr lang="en-US" altLang="en-US" sz="1100" dirty="0"/>
          </a:p>
          <a:p>
            <a:pPr marL="12700" algn="l" rtl="0" eaLnBrk="0">
              <a:lnSpc>
                <a:spcPct val="99000"/>
              </a:lnSpc>
              <a:spcBef>
                <a:spcPts val="250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69、</a:t>
            </a:r>
            <a:r>
              <a:rPr sz="11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的文档标签，说法正确的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en-US" sz="1100" dirty="0"/>
          </a:p>
          <a:p>
            <a:pPr marL="95250" algn="l" rtl="0" eaLnBrk="0">
              <a:lnSpc>
                <a:spcPct val="93000"/>
              </a:lnSpc>
              <a:spcBef>
                <a:spcPts val="125"/>
              </a:spcBef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(A)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可以固定在标签栏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右侧</a:t>
            </a:r>
            <a:endParaRPr lang="en-US" altLang="en-US" sz="1100" dirty="0"/>
          </a:p>
          <a:p>
            <a:pPr marL="95250" algn="l" rtl="0" eaLnBrk="0">
              <a:lnSpc>
                <a:spcPts val="155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可以固定在标签栏左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侧</a:t>
            </a:r>
            <a:endParaRPr lang="en-US" altLang="en-US" sz="1100" dirty="0"/>
          </a:p>
          <a:p>
            <a:pPr marL="95250" algn="l" rtl="0" eaLnBrk="0">
              <a:lnSpc>
                <a:spcPts val="1500"/>
              </a:lnSpc>
            </a:pP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(C)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可以固定在标签栏中间</a:t>
            </a:r>
            <a:endParaRPr lang="en-US" altLang="en-US" sz="1100" dirty="0"/>
          </a:p>
          <a:p>
            <a:pPr marL="95250" algn="l" rtl="0" eaLnBrk="0">
              <a:lnSpc>
                <a:spcPts val="1600"/>
              </a:lnSpc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不可以固定</a:t>
            </a:r>
            <a:endParaRPr lang="en-US" altLang="en-US" sz="1100" dirty="0"/>
          </a:p>
          <a:p>
            <a:pPr marL="14605" algn="l" rtl="0" eaLnBrk="0">
              <a:lnSpc>
                <a:spcPct val="99000"/>
              </a:lnSpc>
              <a:spcBef>
                <a:spcPts val="485"/>
              </a:spcBef>
            </a:pP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</a:t>
            </a:r>
            <a:r>
              <a:rPr sz="1100" kern="0" spc="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-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endParaRPr lang="en-US" altLang="en-US" sz="1100" dirty="0"/>
          </a:p>
          <a:p>
            <a:pPr marL="12700" algn="l" rtl="0" eaLnBrk="0">
              <a:lnSpc>
                <a:spcPct val="110000"/>
              </a:lnSpc>
              <a:spcBef>
                <a:spcPts val="15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70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WPS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工作界面的底部有状态栏，下面不包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含在状态栏的是</a:t>
            </a:r>
            <a:endParaRPr lang="en-US" altLang="en-US" sz="1100" dirty="0"/>
          </a:p>
          <a:p>
            <a:pPr marL="95250" algn="l" rtl="0" eaLnBrk="0">
              <a:lnSpc>
                <a:spcPct val="99000"/>
              </a:lnSpc>
              <a:spcBef>
                <a:spcPts val="295"/>
              </a:spcBef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</a:t>
            </a:r>
            <a:r>
              <a:rPr sz="1100" kern="0" spc="2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状态信息区</a:t>
            </a:r>
            <a:endParaRPr lang="en-US" altLang="en-US" sz="1100" dirty="0"/>
          </a:p>
          <a:p>
            <a:pPr marL="95250" algn="l" rtl="0" eaLnBrk="0">
              <a:lnSpc>
                <a:spcPct val="96000"/>
              </a:lnSpc>
              <a:spcBef>
                <a:spcPts val="115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(B)</a:t>
            </a:r>
            <a:r>
              <a:rPr sz="11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视图切换按钮</a:t>
            </a:r>
            <a:endParaRPr lang="en-US" altLang="en-US" sz="1100" dirty="0"/>
          </a:p>
          <a:p>
            <a:pPr marL="95250" algn="l" rtl="0" eaLnBrk="0">
              <a:lnSpc>
                <a:spcPct val="96000"/>
              </a:lnSpc>
              <a:spcBef>
                <a:spcPts val="33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(C)</a:t>
            </a:r>
            <a:r>
              <a:rPr sz="11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缩放比例控制区</a:t>
            </a:r>
            <a:endParaRPr lang="en-US" altLang="en-US" sz="1100" dirty="0"/>
          </a:p>
          <a:p>
            <a:pPr marL="95250" algn="l" rtl="0" eaLnBrk="0">
              <a:lnSpc>
                <a:spcPct val="96000"/>
              </a:lnSpc>
              <a:spcBef>
                <a:spcPts val="285"/>
              </a:spcBef>
            </a:pP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(D)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1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任务窗格</a:t>
            </a:r>
            <a:endParaRPr lang="en-US" altLang="en-US" sz="1100" dirty="0"/>
          </a:p>
          <a:p>
            <a:pPr algn="l" rtl="0" eaLnBrk="0">
              <a:lnSpc>
                <a:spcPct val="147000"/>
              </a:lnSpc>
            </a:pPr>
            <a:endParaRPr lang="en-US" altLang="en-US" sz="200" dirty="0"/>
          </a:p>
          <a:p>
            <a:pPr marL="14605" algn="l" rtl="0" eaLnBrk="0">
              <a:lnSpc>
                <a:spcPct val="99000"/>
              </a:lnSpc>
              <a:spcBef>
                <a:spcPts val="0"/>
              </a:spcBef>
            </a:pP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标准答案：D</a:t>
            </a:r>
            <a:endParaRPr lang="en-US" altLang="en-US" sz="1100" dirty="0"/>
          </a:p>
        </p:txBody>
      </p:sp>
      <p:sp>
        <p:nvSpPr>
          <p:cNvPr id="94" name="textbox 94"/>
          <p:cNvSpPr/>
          <p:nvPr/>
        </p:nvSpPr>
        <p:spPr>
          <a:xfrm>
            <a:off x="1612934" y="298478"/>
            <a:ext cx="3943984" cy="387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395605" algn="l" rtl="0" eaLnBrk="0">
              <a:lnSpc>
                <a:spcPct val="98000"/>
              </a:lnSpc>
              <a:tabLst>
                <a:tab pos="431165" algn="l"/>
              </a:tabLst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全套免费学习视频请关注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 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站</a:t>
            </a:r>
            <a:r>
              <a:rPr sz="1100" kern="0" spc="-2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UP</a:t>
            </a:r>
            <a:r>
              <a:rPr sz="1100" b="1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主：小太阳计算机二级</a:t>
            </a:r>
            <a:endParaRPr lang="en-US" altLang="en-US" sz="1100" dirty="0"/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25634" y="311178"/>
            <a:ext cx="419057" cy="342830"/>
          </a:xfrm>
          <a:prstGeom prst="rect">
            <a:avLst/>
          </a:prstGeom>
        </p:spPr>
      </p:pic>
      <p:sp>
        <p:nvSpPr>
          <p:cNvPr id="98" name="textbox 98"/>
          <p:cNvSpPr/>
          <p:nvPr/>
        </p:nvSpPr>
        <p:spPr>
          <a:xfrm>
            <a:off x="3321080" y="10107946"/>
            <a:ext cx="538480" cy="1701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000" kern="0" spc="-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sz="1000" kern="0" spc="-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1000" dirty="0"/>
          </a:p>
        </p:txBody>
      </p:sp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75034" y="698493"/>
            <a:ext cx="6352" cy="382909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MyODk5ZjJkNmY1YzBmZDRmMTA3NmViZjA0N2M2ZjU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8297</Words>
  <Application>WPS 演示</Application>
  <PresentationFormat/>
  <Paragraphs>492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黑体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Kingsoft-PDF</dc:creator>
  <dc:subject>pdfbuilder</dc:subject>
  <cp:lastModifiedBy>WPS_1692349425</cp:lastModifiedBy>
  <cp:revision>1</cp:revision>
  <dcterms:created xsi:type="dcterms:W3CDTF">2024-03-09T09:02:38Z</dcterms:created>
  <dcterms:modified xsi:type="dcterms:W3CDTF">2024-03-09T09:02:38Z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2024-03-09T16:51:32Z</vt:filetime>
  </property>
  <property fmtid="{D5CDD505-2E9C-101B-9397-08002B2CF9AE}" pid="4" name="UsrData">
    <vt:lpwstr>65ec230eec2aea001fd40033wl</vt:lpwstr>
  </property>
  <property fmtid="{D5CDD505-2E9C-101B-9397-08002B2CF9AE}" pid="5" name="ICV">
    <vt:lpwstr>CEB2D3DBB01841E3A560928313130536_13</vt:lpwstr>
  </property>
  <property fmtid="{D5CDD505-2E9C-101B-9397-08002B2CF9AE}" pid="6" name="KSOProductBuildVer">
    <vt:lpwstr>2052-12.1.0.16388</vt:lpwstr>
  </property>
</Properties>
</file>